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9"/>
  </p:notesMasterIdLst>
  <p:sldIdLst>
    <p:sldId id="257" r:id="rId2"/>
    <p:sldId id="1435" r:id="rId3"/>
    <p:sldId id="1436" r:id="rId4"/>
    <p:sldId id="1437" r:id="rId5"/>
    <p:sldId id="1438" r:id="rId6"/>
    <p:sldId id="1439" r:id="rId7"/>
    <p:sldId id="1440" r:id="rId8"/>
    <p:sldId id="1441" r:id="rId9"/>
    <p:sldId id="283" r:id="rId10"/>
    <p:sldId id="284" r:id="rId11"/>
    <p:sldId id="285" r:id="rId12"/>
    <p:sldId id="522" r:id="rId13"/>
    <p:sldId id="979" r:id="rId14"/>
    <p:sldId id="980" r:id="rId15"/>
    <p:sldId id="1443" r:id="rId16"/>
    <p:sldId id="981" r:id="rId17"/>
    <p:sldId id="263" r:id="rId18"/>
    <p:sldId id="288" r:id="rId19"/>
    <p:sldId id="290" r:id="rId20"/>
    <p:sldId id="291" r:id="rId21"/>
    <p:sldId id="292" r:id="rId22"/>
    <p:sldId id="293" r:id="rId23"/>
    <p:sldId id="294" r:id="rId24"/>
    <p:sldId id="295" r:id="rId25"/>
    <p:sldId id="297" r:id="rId26"/>
    <p:sldId id="298" r:id="rId27"/>
    <p:sldId id="299" r:id="rId28"/>
    <p:sldId id="300" r:id="rId29"/>
    <p:sldId id="588" r:id="rId30"/>
    <p:sldId id="589" r:id="rId31"/>
    <p:sldId id="590" r:id="rId32"/>
    <p:sldId id="591" r:id="rId33"/>
    <p:sldId id="592" r:id="rId34"/>
    <p:sldId id="593" r:id="rId35"/>
    <p:sldId id="596" r:id="rId36"/>
    <p:sldId id="1444" r:id="rId37"/>
    <p:sldId id="983" r:id="rId38"/>
    <p:sldId id="597" r:id="rId39"/>
    <p:sldId id="1445" r:id="rId40"/>
    <p:sldId id="598" r:id="rId41"/>
    <p:sldId id="600" r:id="rId42"/>
    <p:sldId id="601" r:id="rId43"/>
    <p:sldId id="602" r:id="rId44"/>
    <p:sldId id="603" r:id="rId45"/>
    <p:sldId id="604" r:id="rId46"/>
    <p:sldId id="605" r:id="rId47"/>
    <p:sldId id="607" r:id="rId48"/>
    <p:sldId id="608" r:id="rId49"/>
    <p:sldId id="609" r:id="rId50"/>
    <p:sldId id="610" r:id="rId51"/>
    <p:sldId id="611" r:id="rId52"/>
    <p:sldId id="612" r:id="rId53"/>
    <p:sldId id="986" r:id="rId54"/>
    <p:sldId id="614" r:id="rId55"/>
    <p:sldId id="1429" r:id="rId56"/>
    <p:sldId id="1430" r:id="rId57"/>
    <p:sldId id="1431" r:id="rId58"/>
    <p:sldId id="1432" r:id="rId59"/>
    <p:sldId id="623" r:id="rId60"/>
    <p:sldId id="624" r:id="rId61"/>
    <p:sldId id="626" r:id="rId62"/>
    <p:sldId id="627" r:id="rId63"/>
    <p:sldId id="628" r:id="rId64"/>
    <p:sldId id="631" r:id="rId65"/>
    <p:sldId id="632" r:id="rId66"/>
    <p:sldId id="633" r:id="rId67"/>
    <p:sldId id="988" r:id="rId68"/>
    <p:sldId id="635" r:id="rId69"/>
    <p:sldId id="636" r:id="rId70"/>
    <p:sldId id="637" r:id="rId71"/>
    <p:sldId id="638" r:id="rId72"/>
    <p:sldId id="639" r:id="rId73"/>
    <p:sldId id="640" r:id="rId74"/>
    <p:sldId id="641" r:id="rId75"/>
    <p:sldId id="642" r:id="rId76"/>
    <p:sldId id="643" r:id="rId77"/>
    <p:sldId id="644" r:id="rId78"/>
    <p:sldId id="645" r:id="rId79"/>
    <p:sldId id="647" r:id="rId80"/>
    <p:sldId id="650" r:id="rId81"/>
    <p:sldId id="1446" r:id="rId82"/>
    <p:sldId id="653" r:id="rId83"/>
    <p:sldId id="654" r:id="rId84"/>
    <p:sldId id="655" r:id="rId85"/>
    <p:sldId id="656" r:id="rId86"/>
    <p:sldId id="658" r:id="rId87"/>
    <p:sldId id="659" r:id="rId88"/>
    <p:sldId id="661" r:id="rId89"/>
    <p:sldId id="662" r:id="rId90"/>
    <p:sldId id="990" r:id="rId91"/>
    <p:sldId id="991" r:id="rId92"/>
    <p:sldId id="663" r:id="rId93"/>
    <p:sldId id="664" r:id="rId94"/>
    <p:sldId id="665" r:id="rId95"/>
    <p:sldId id="666" r:id="rId96"/>
    <p:sldId id="668" r:id="rId97"/>
    <p:sldId id="669" r:id="rId98"/>
    <p:sldId id="671" r:id="rId99"/>
    <p:sldId id="672" r:id="rId100"/>
    <p:sldId id="673" r:id="rId101"/>
    <p:sldId id="674" r:id="rId102"/>
    <p:sldId id="675" r:id="rId103"/>
    <p:sldId id="992" r:id="rId104"/>
    <p:sldId id="677" r:id="rId105"/>
    <p:sldId id="1433" r:id="rId106"/>
    <p:sldId id="678" r:id="rId107"/>
    <p:sldId id="994" r:id="rId108"/>
    <p:sldId id="679" r:id="rId109"/>
    <p:sldId id="680" r:id="rId110"/>
    <p:sldId id="681" r:id="rId111"/>
    <p:sldId id="684" r:id="rId112"/>
    <p:sldId id="685" r:id="rId113"/>
    <p:sldId id="688" r:id="rId114"/>
    <p:sldId id="689" r:id="rId115"/>
    <p:sldId id="998" r:id="rId116"/>
    <p:sldId id="690" r:id="rId117"/>
    <p:sldId id="687" r:id="rId118"/>
    <p:sldId id="692" r:id="rId119"/>
    <p:sldId id="1447" r:id="rId120"/>
    <p:sldId id="1448" r:id="rId121"/>
    <p:sldId id="670" r:id="rId122"/>
    <p:sldId id="999" r:id="rId123"/>
    <p:sldId id="695" r:id="rId124"/>
    <p:sldId id="697" r:id="rId125"/>
    <p:sldId id="698" r:id="rId126"/>
    <p:sldId id="701" r:id="rId127"/>
    <p:sldId id="702" r:id="rId128"/>
  </p:sldIdLst>
  <p:sldSz cx="9144000" cy="6858000" type="screen4x3"/>
  <p:notesSz cx="7104063" cy="10234613"/>
  <p:defaultTextStyle>
    <a:defPPr>
      <a:defRPr lang="ja-JP"/>
    </a:defPPr>
    <a:lvl1pPr algn="l" rtl="0" eaLnBrk="0" fontAlgn="base" hangingPunct="0">
      <a:spcBef>
        <a:spcPct val="0"/>
      </a:spcBef>
      <a:spcAft>
        <a:spcPct val="0"/>
      </a:spcAft>
      <a:defRPr kumimoji="1" b="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b="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b="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b="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b="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b="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b="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b="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b="1" kern="1200">
        <a:solidFill>
          <a:schemeClr val="tx1"/>
        </a:solidFill>
        <a:latin typeface="Arial" panose="020B060402020202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pos="2880">
          <p15:clr>
            <a:srgbClr val="A4A3A4"/>
          </p15:clr>
        </p15:guide>
        <p15:guide id="2" orient="horz" pos="2160">
          <p15:clr>
            <a:srgbClr val="A4A3A4"/>
          </p15:clr>
        </p15:guide>
      </p15:sldGuideLst>
    </p:ext>
    <p:ext uri="{2D200454-40CA-4A62-9FC3-DE9A4176ACB9}">
      <p15:notesGuideLst xmlns:p15="http://schemas.microsoft.com/office/powerpoint/2012/main">
        <p15:guide id="1" orient="horz" pos="3226">
          <p15:clr>
            <a:srgbClr val="A4A3A4"/>
          </p15:clr>
        </p15:guide>
        <p15:guide id="2" pos="223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FF0000"/>
    <a:srgbClr val="66FFFF"/>
    <a:srgbClr val="CC9900"/>
    <a:srgbClr val="CCFFFF"/>
    <a:srgbClr val="00FF00"/>
    <a:srgbClr val="FFCC99"/>
    <a:srgbClr val="CC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C08461D-754B-4177-8AAC-7EAB3C0AF64F}" v="772" dt="2023-05-06T14:26:54.191"/>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スタイルなし、表のグリッド線なし">
    <a:wholeTbl>
      <a:tcTxStyle>
        <a:fontRef idx="minor">
          <a:srgbClr val="00000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173" autoAdjust="0"/>
    <p:restoredTop sz="76444" autoAdjust="0"/>
  </p:normalViewPr>
  <p:slideViewPr>
    <p:cSldViewPr>
      <p:cViewPr varScale="1">
        <p:scale>
          <a:sx n="75" d="100"/>
          <a:sy n="75" d="100"/>
        </p:scale>
        <p:origin x="1824" y="58"/>
      </p:cViewPr>
      <p:guideLst>
        <p:guide pos="2880"/>
        <p:guide orient="horz" pos="2160"/>
      </p:guideLst>
    </p:cSldViewPr>
  </p:slideViewPr>
  <p:outlineViewPr>
    <p:cViewPr>
      <p:scale>
        <a:sx n="33" d="100"/>
        <a:sy n="33" d="100"/>
      </p:scale>
      <p:origin x="0" y="-28120"/>
    </p:cViewPr>
  </p:outlineViewPr>
  <p:notesTextViewPr>
    <p:cViewPr>
      <p:scale>
        <a:sx n="100" d="100"/>
        <a:sy n="100" d="100"/>
      </p:scale>
      <p:origin x="0" y="0"/>
    </p:cViewPr>
  </p:notesTextViewPr>
  <p:sorterViewPr>
    <p:cViewPr varScale="1">
      <p:scale>
        <a:sx n="1" d="1"/>
        <a:sy n="1" d="1"/>
      </p:scale>
      <p:origin x="0" y="0"/>
    </p:cViewPr>
  </p:sorterViewPr>
  <p:notesViewPr>
    <p:cSldViewPr>
      <p:cViewPr>
        <p:scale>
          <a:sx n="77" d="100"/>
          <a:sy n="77" d="100"/>
        </p:scale>
        <p:origin x="2080" y="-2000"/>
      </p:cViewPr>
      <p:guideLst>
        <p:guide orient="horz" pos="3226"/>
        <p:guide pos="223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microsoft.com/office/2016/11/relationships/changesInfo" Target="changesInfos/changesInfo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notesMaster" Target="notesMasters/notesMaster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presProps" Target="presProps.xml"/><Relationship Id="rId135" Type="http://schemas.microsoft.com/office/2015/10/relationships/revisionInfo" Target="revisionInfo.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essy michael" userId="324a03897c09431a" providerId="LiveId" clId="{3DE4300F-4582-4906-8183-5722C17382D8}"/>
    <pc:docChg chg="undo custSel addSld delSld">
      <pc:chgData name="gessy michael" userId="324a03897c09431a" providerId="LiveId" clId="{3DE4300F-4582-4906-8183-5722C17382D8}" dt="2023-05-06T14:49:06.377" v="17" actId="47"/>
      <pc:docMkLst>
        <pc:docMk/>
      </pc:docMkLst>
      <pc:sldChg chg="del">
        <pc:chgData name="gessy michael" userId="324a03897c09431a" providerId="LiveId" clId="{3DE4300F-4582-4906-8183-5722C17382D8}" dt="2023-05-06T14:45:19.044" v="0" actId="47"/>
        <pc:sldMkLst>
          <pc:docMk/>
          <pc:sldMk cId="0" sldId="462"/>
        </pc:sldMkLst>
      </pc:sldChg>
      <pc:sldChg chg="add del">
        <pc:chgData name="gessy michael" userId="324a03897c09431a" providerId="LiveId" clId="{3DE4300F-4582-4906-8183-5722C17382D8}" dt="2023-05-06T14:48:07.735" v="9" actId="47"/>
        <pc:sldMkLst>
          <pc:docMk/>
          <pc:sldMk cId="0" sldId="463"/>
        </pc:sldMkLst>
      </pc:sldChg>
      <pc:sldChg chg="add del">
        <pc:chgData name="gessy michael" userId="324a03897c09431a" providerId="LiveId" clId="{3DE4300F-4582-4906-8183-5722C17382D8}" dt="2023-05-06T14:48:25.976" v="10" actId="47"/>
        <pc:sldMkLst>
          <pc:docMk/>
          <pc:sldMk cId="0" sldId="606"/>
        </pc:sldMkLst>
      </pc:sldChg>
      <pc:sldChg chg="add del">
        <pc:chgData name="gessy michael" userId="324a03897c09431a" providerId="LiveId" clId="{3DE4300F-4582-4906-8183-5722C17382D8}" dt="2023-05-06T14:48:30.497" v="11" actId="47"/>
        <pc:sldMkLst>
          <pc:docMk/>
          <pc:sldMk cId="0" sldId="619"/>
        </pc:sldMkLst>
      </pc:sldChg>
      <pc:sldChg chg="del">
        <pc:chgData name="gessy michael" userId="324a03897c09431a" providerId="LiveId" clId="{3DE4300F-4582-4906-8183-5722C17382D8}" dt="2023-05-06T14:48:36.151" v="12" actId="47"/>
        <pc:sldMkLst>
          <pc:docMk/>
          <pc:sldMk cId="0" sldId="634"/>
        </pc:sldMkLst>
      </pc:sldChg>
      <pc:sldChg chg="del">
        <pc:chgData name="gessy michael" userId="324a03897c09431a" providerId="LiveId" clId="{3DE4300F-4582-4906-8183-5722C17382D8}" dt="2023-05-06T14:48:43.734" v="13" actId="47"/>
        <pc:sldMkLst>
          <pc:docMk/>
          <pc:sldMk cId="0" sldId="646"/>
        </pc:sldMkLst>
      </pc:sldChg>
      <pc:sldChg chg="del">
        <pc:chgData name="gessy michael" userId="324a03897c09431a" providerId="LiveId" clId="{3DE4300F-4582-4906-8183-5722C17382D8}" dt="2023-05-06T14:48:48.165" v="14" actId="47"/>
        <pc:sldMkLst>
          <pc:docMk/>
          <pc:sldMk cId="0" sldId="657"/>
        </pc:sldMkLst>
      </pc:sldChg>
      <pc:sldChg chg="del">
        <pc:chgData name="gessy michael" userId="324a03897c09431a" providerId="LiveId" clId="{3DE4300F-4582-4906-8183-5722C17382D8}" dt="2023-05-06T14:48:53.679" v="15" actId="47"/>
        <pc:sldMkLst>
          <pc:docMk/>
          <pc:sldMk cId="0" sldId="667"/>
        </pc:sldMkLst>
      </pc:sldChg>
      <pc:sldChg chg="del">
        <pc:chgData name="gessy michael" userId="324a03897c09431a" providerId="LiveId" clId="{3DE4300F-4582-4906-8183-5722C17382D8}" dt="2023-05-06T14:49:00.485" v="16" actId="47"/>
        <pc:sldMkLst>
          <pc:docMk/>
          <pc:sldMk cId="0" sldId="683"/>
        </pc:sldMkLst>
      </pc:sldChg>
      <pc:sldChg chg="del">
        <pc:chgData name="gessy michael" userId="324a03897c09431a" providerId="LiveId" clId="{3DE4300F-4582-4906-8183-5722C17382D8}" dt="2023-05-06T14:49:06.377" v="17" actId="47"/>
        <pc:sldMkLst>
          <pc:docMk/>
          <pc:sldMk cId="0" sldId="700"/>
        </pc:sldMkLst>
      </pc:sldChg>
      <pc:sldChg chg="add del">
        <pc:chgData name="gessy michael" userId="324a03897c09431a" providerId="LiveId" clId="{3DE4300F-4582-4906-8183-5722C17382D8}" dt="2023-05-06T14:47:50.910" v="7" actId="47"/>
        <pc:sldMkLst>
          <pc:docMk/>
          <pc:sldMk cId="0" sldId="1445"/>
        </pc:sldMkLst>
      </pc:sldChg>
    </pc:docChg>
  </pc:docChgLst>
  <pc:docChgLst>
    <pc:chgData name="gessy michael" userId="324a03897c09431a" providerId="LiveId" clId="{AC08461D-754B-4177-8AAC-7EAB3C0AF64F}"/>
    <pc:docChg chg="undo redo custSel addSld delSld modSld sldOrd">
      <pc:chgData name="gessy michael" userId="324a03897c09431a" providerId="LiveId" clId="{AC08461D-754B-4177-8AAC-7EAB3C0AF64F}" dt="2023-05-06T14:31:36.916" v="14607" actId="6549"/>
      <pc:docMkLst>
        <pc:docMk/>
      </pc:docMkLst>
      <pc:sldChg chg="modSp mod modNotesTx">
        <pc:chgData name="gessy michael" userId="324a03897c09431a" providerId="LiveId" clId="{AC08461D-754B-4177-8AAC-7EAB3C0AF64F}" dt="2023-05-06T07:07:53.250" v="13994" actId="6549"/>
        <pc:sldMkLst>
          <pc:docMk/>
          <pc:sldMk cId="0" sldId="257"/>
        </pc:sldMkLst>
        <pc:spChg chg="mod">
          <ac:chgData name="gessy michael" userId="324a03897c09431a" providerId="LiveId" clId="{AC08461D-754B-4177-8AAC-7EAB3C0AF64F}" dt="2023-05-05T15:26:25.529" v="12759" actId="688"/>
          <ac:spMkLst>
            <pc:docMk/>
            <pc:sldMk cId="0" sldId="257"/>
            <ac:spMk id="11266" creationId="{62F4E4DA-582E-F882-672A-9D25560D4734}"/>
          </ac:spMkLst>
        </pc:spChg>
      </pc:sldChg>
      <pc:sldChg chg="modNotesTx">
        <pc:chgData name="gessy michael" userId="324a03897c09431a" providerId="LiveId" clId="{AC08461D-754B-4177-8AAC-7EAB3C0AF64F}" dt="2023-05-06T07:13:20.106" v="14019" actId="6549"/>
        <pc:sldMkLst>
          <pc:docMk/>
          <pc:sldMk cId="0" sldId="263"/>
        </pc:sldMkLst>
      </pc:sldChg>
      <pc:sldChg chg="modSp mod modNotesTx">
        <pc:chgData name="gessy michael" userId="324a03897c09431a" providerId="LiveId" clId="{AC08461D-754B-4177-8AAC-7EAB3C0AF64F}" dt="2023-05-06T07:18:46.941" v="14036" actId="6549"/>
        <pc:sldMkLst>
          <pc:docMk/>
          <pc:sldMk cId="0" sldId="283"/>
        </pc:sldMkLst>
        <pc:spChg chg="mod">
          <ac:chgData name="gessy michael" userId="324a03897c09431a" providerId="LiveId" clId="{AC08461D-754B-4177-8AAC-7EAB3C0AF64F}" dt="2023-05-03T08:07:33.737" v="10642" actId="692"/>
          <ac:spMkLst>
            <pc:docMk/>
            <pc:sldMk cId="0" sldId="283"/>
            <ac:spMk id="27668" creationId="{52619A78-FD15-7E3D-B32F-F1253C928A7C}"/>
          </ac:spMkLst>
        </pc:spChg>
        <pc:spChg chg="mod">
          <ac:chgData name="gessy michael" userId="324a03897c09431a" providerId="LiveId" clId="{AC08461D-754B-4177-8AAC-7EAB3C0AF64F}" dt="2023-05-03T08:07:33.737" v="10642" actId="692"/>
          <ac:spMkLst>
            <pc:docMk/>
            <pc:sldMk cId="0" sldId="283"/>
            <ac:spMk id="27669" creationId="{1732BFE3-6610-578B-ACDB-A6732396F121}"/>
          </ac:spMkLst>
        </pc:spChg>
      </pc:sldChg>
      <pc:sldChg chg="modSp mod modNotesTx">
        <pc:chgData name="gessy michael" userId="324a03897c09431a" providerId="LiveId" clId="{AC08461D-754B-4177-8AAC-7EAB3C0AF64F}" dt="2023-05-06T07:13:33.641" v="14026" actId="6549"/>
        <pc:sldMkLst>
          <pc:docMk/>
          <pc:sldMk cId="0" sldId="284"/>
        </pc:sldMkLst>
        <pc:spChg chg="mod">
          <ac:chgData name="gessy michael" userId="324a03897c09431a" providerId="LiveId" clId="{AC08461D-754B-4177-8AAC-7EAB3C0AF64F}" dt="2023-05-05T13:30:18.207" v="12483" actId="14100"/>
          <ac:spMkLst>
            <pc:docMk/>
            <pc:sldMk cId="0" sldId="284"/>
            <ac:spMk id="2" creationId="{1F7A15FB-E605-5BA7-1907-256305467717}"/>
          </ac:spMkLst>
        </pc:spChg>
        <pc:spChg chg="mod">
          <ac:chgData name="gessy michael" userId="324a03897c09431a" providerId="LiveId" clId="{AC08461D-754B-4177-8AAC-7EAB3C0AF64F}" dt="2023-05-05T15:29:05.447" v="12771" actId="1076"/>
          <ac:spMkLst>
            <pc:docMk/>
            <pc:sldMk cId="0" sldId="284"/>
            <ac:spMk id="4" creationId="{D9502FA1-2B7F-DEE0-B63C-E70698ED2A3E}"/>
          </ac:spMkLst>
        </pc:spChg>
        <pc:spChg chg="mod">
          <ac:chgData name="gessy michael" userId="324a03897c09431a" providerId="LiveId" clId="{AC08461D-754B-4177-8AAC-7EAB3C0AF64F}" dt="2023-05-05T15:28:17.618" v="12763" actId="255"/>
          <ac:spMkLst>
            <pc:docMk/>
            <pc:sldMk cId="0" sldId="284"/>
            <ac:spMk id="41987" creationId="{C6AACB7A-968C-24F9-813F-795FE2D6DFAC}"/>
          </ac:spMkLst>
        </pc:spChg>
        <pc:spChg chg="mod">
          <ac:chgData name="gessy michael" userId="324a03897c09431a" providerId="LiveId" clId="{AC08461D-754B-4177-8AAC-7EAB3C0AF64F}" dt="2023-05-05T15:28:17.618" v="12763" actId="255"/>
          <ac:spMkLst>
            <pc:docMk/>
            <pc:sldMk cId="0" sldId="284"/>
            <ac:spMk id="41989" creationId="{F259BFDF-802C-F712-5A81-98D9C966B45C}"/>
          </ac:spMkLst>
        </pc:spChg>
        <pc:spChg chg="mod">
          <ac:chgData name="gessy michael" userId="324a03897c09431a" providerId="LiveId" clId="{AC08461D-754B-4177-8AAC-7EAB3C0AF64F}" dt="2023-05-05T15:28:17.618" v="12763" actId="255"/>
          <ac:spMkLst>
            <pc:docMk/>
            <pc:sldMk cId="0" sldId="284"/>
            <ac:spMk id="41991" creationId="{76C2FA10-8833-7222-ECA8-DE482D2986F5}"/>
          </ac:spMkLst>
        </pc:spChg>
        <pc:spChg chg="mod">
          <ac:chgData name="gessy michael" userId="324a03897c09431a" providerId="LiveId" clId="{AC08461D-754B-4177-8AAC-7EAB3C0AF64F}" dt="2023-05-05T15:28:17.618" v="12763" actId="255"/>
          <ac:spMkLst>
            <pc:docMk/>
            <pc:sldMk cId="0" sldId="284"/>
            <ac:spMk id="41993" creationId="{E42EBE58-2D15-CE51-AD18-EC9AA283A693}"/>
          </ac:spMkLst>
        </pc:spChg>
        <pc:spChg chg="mod">
          <ac:chgData name="gessy michael" userId="324a03897c09431a" providerId="LiveId" clId="{AC08461D-754B-4177-8AAC-7EAB3C0AF64F}" dt="2023-05-05T15:28:35.854" v="12764" actId="1076"/>
          <ac:spMkLst>
            <pc:docMk/>
            <pc:sldMk cId="0" sldId="284"/>
            <ac:spMk id="41999" creationId="{1CDC8A6D-E094-5695-AFF3-D979F3DA0C69}"/>
          </ac:spMkLst>
        </pc:spChg>
        <pc:spChg chg="mod">
          <ac:chgData name="gessy michael" userId="324a03897c09431a" providerId="LiveId" clId="{AC08461D-754B-4177-8AAC-7EAB3C0AF64F}" dt="2023-05-05T15:28:43.880" v="12766" actId="1076"/>
          <ac:spMkLst>
            <pc:docMk/>
            <pc:sldMk cId="0" sldId="284"/>
            <ac:spMk id="42000" creationId="{22BDDE8E-C250-EEDA-E9A7-86EDE3245F22}"/>
          </ac:spMkLst>
        </pc:spChg>
        <pc:spChg chg="mod">
          <ac:chgData name="gessy michael" userId="324a03897c09431a" providerId="LiveId" clId="{AC08461D-754B-4177-8AAC-7EAB3C0AF64F}" dt="2023-05-05T15:28:49.733" v="12768" actId="14100"/>
          <ac:spMkLst>
            <pc:docMk/>
            <pc:sldMk cId="0" sldId="284"/>
            <ac:spMk id="42001" creationId="{145654F3-6C1A-F755-2E73-E9927E779208}"/>
          </ac:spMkLst>
        </pc:spChg>
        <pc:spChg chg="mod">
          <ac:chgData name="gessy michael" userId="324a03897c09431a" providerId="LiveId" clId="{AC08461D-754B-4177-8AAC-7EAB3C0AF64F}" dt="2023-05-05T15:28:54.509" v="12770" actId="1076"/>
          <ac:spMkLst>
            <pc:docMk/>
            <pc:sldMk cId="0" sldId="284"/>
            <ac:spMk id="42002" creationId="{735B7810-E858-9BB0-0329-BC7642354A28}"/>
          </ac:spMkLst>
        </pc:spChg>
      </pc:sldChg>
      <pc:sldChg chg="modSp mod modNotesTx">
        <pc:chgData name="gessy michael" userId="324a03897c09431a" providerId="LiveId" clId="{AC08461D-754B-4177-8AAC-7EAB3C0AF64F}" dt="2023-05-06T07:13:31.211" v="14025" actId="6549"/>
        <pc:sldMkLst>
          <pc:docMk/>
          <pc:sldMk cId="0" sldId="285"/>
        </pc:sldMkLst>
        <pc:spChg chg="mod">
          <ac:chgData name="gessy michael" userId="324a03897c09431a" providerId="LiveId" clId="{AC08461D-754B-4177-8AAC-7EAB3C0AF64F}" dt="2023-05-05T15:27:29.866" v="12760" actId="255"/>
          <ac:spMkLst>
            <pc:docMk/>
            <pc:sldMk cId="0" sldId="285"/>
            <ac:spMk id="2" creationId="{D1626245-7EBF-14D9-A3F4-585A7D539A7F}"/>
          </ac:spMkLst>
        </pc:spChg>
        <pc:spChg chg="mod">
          <ac:chgData name="gessy michael" userId="324a03897c09431a" providerId="LiveId" clId="{AC08461D-754B-4177-8AAC-7EAB3C0AF64F}" dt="2023-05-05T15:27:29.866" v="12760" actId="255"/>
          <ac:spMkLst>
            <pc:docMk/>
            <pc:sldMk cId="0" sldId="285"/>
            <ac:spMk id="7" creationId="{222DE6CC-10F0-7839-FDAB-FA35928259E0}"/>
          </ac:spMkLst>
        </pc:spChg>
        <pc:spChg chg="mod">
          <ac:chgData name="gessy michael" userId="324a03897c09431a" providerId="LiveId" clId="{AC08461D-754B-4177-8AAC-7EAB3C0AF64F}" dt="2023-05-05T15:27:29.866" v="12760" actId="255"/>
          <ac:spMkLst>
            <pc:docMk/>
            <pc:sldMk cId="0" sldId="285"/>
            <ac:spMk id="44040" creationId="{5A82EB37-6B96-4F16-D6A7-AF6E7148C8B9}"/>
          </ac:spMkLst>
        </pc:spChg>
      </pc:sldChg>
      <pc:sldChg chg="delSp modSp mod modNotesTx">
        <pc:chgData name="gessy michael" userId="324a03897c09431a" providerId="LiveId" clId="{AC08461D-754B-4177-8AAC-7EAB3C0AF64F}" dt="2023-05-06T07:13:18.277" v="14018" actId="6549"/>
        <pc:sldMkLst>
          <pc:docMk/>
          <pc:sldMk cId="0" sldId="288"/>
        </pc:sldMkLst>
        <pc:spChg chg="del">
          <ac:chgData name="gessy michael" userId="324a03897c09431a" providerId="LiveId" clId="{AC08461D-754B-4177-8AAC-7EAB3C0AF64F}" dt="2023-05-03T08:09:27.078" v="10656" actId="478"/>
          <ac:spMkLst>
            <pc:docMk/>
            <pc:sldMk cId="0" sldId="288"/>
            <ac:spMk id="48196" creationId="{B49D2E59-307D-B957-0395-620B2404955A}"/>
          </ac:spMkLst>
        </pc:spChg>
        <pc:spChg chg="mod">
          <ac:chgData name="gessy michael" userId="324a03897c09431a" providerId="LiveId" clId="{AC08461D-754B-4177-8AAC-7EAB3C0AF64F}" dt="2023-05-05T13:32:55.212" v="12499" actId="14861"/>
          <ac:spMkLst>
            <pc:docMk/>
            <pc:sldMk cId="0" sldId="288"/>
            <ac:spMk id="52286" creationId="{59904EB8-13CA-960B-8120-3E9D1AA078E9}"/>
          </ac:spMkLst>
        </pc:spChg>
      </pc:sldChg>
      <pc:sldChg chg="delSp modNotesTx">
        <pc:chgData name="gessy michael" userId="324a03897c09431a" providerId="LiveId" clId="{AC08461D-754B-4177-8AAC-7EAB3C0AF64F}" dt="2023-05-06T07:13:17.118" v="14017" actId="6549"/>
        <pc:sldMkLst>
          <pc:docMk/>
          <pc:sldMk cId="0" sldId="290"/>
        </pc:sldMkLst>
        <pc:spChg chg="del">
          <ac:chgData name="gessy michael" userId="324a03897c09431a" providerId="LiveId" clId="{AC08461D-754B-4177-8AAC-7EAB3C0AF64F}" dt="2023-05-03T08:09:31.039" v="10657" actId="478"/>
          <ac:spMkLst>
            <pc:docMk/>
            <pc:sldMk cId="0" sldId="290"/>
            <ac:spMk id="50226" creationId="{A1AEAF5A-75D6-0AE0-ABCD-74F59736FB22}"/>
          </ac:spMkLst>
        </pc:spChg>
        <pc:spChg chg="del">
          <ac:chgData name="gessy michael" userId="324a03897c09431a" providerId="LiveId" clId="{AC08461D-754B-4177-8AAC-7EAB3C0AF64F}" dt="2023-05-03T08:09:32.569" v="10658" actId="478"/>
          <ac:spMkLst>
            <pc:docMk/>
            <pc:sldMk cId="0" sldId="290"/>
            <ac:spMk id="50227" creationId="{C358AEDF-E011-944B-15A3-F174C80B19A8}"/>
          </ac:spMkLst>
        </pc:spChg>
      </pc:sldChg>
      <pc:sldChg chg="delSp modSp mod modNotesTx">
        <pc:chgData name="gessy michael" userId="324a03897c09431a" providerId="LiveId" clId="{AC08461D-754B-4177-8AAC-7EAB3C0AF64F}" dt="2023-05-06T07:13:15.342" v="14016" actId="6549"/>
        <pc:sldMkLst>
          <pc:docMk/>
          <pc:sldMk cId="0" sldId="291"/>
        </pc:sldMkLst>
        <pc:spChg chg="mod">
          <ac:chgData name="gessy michael" userId="324a03897c09431a" providerId="LiveId" clId="{AC08461D-754B-4177-8AAC-7EAB3C0AF64F}" dt="2023-05-05T13:27:39.685" v="12468" actId="14861"/>
          <ac:spMkLst>
            <pc:docMk/>
            <pc:sldMk cId="0" sldId="291"/>
            <ac:spMk id="2" creationId="{6082DF4D-E4F6-8182-1613-7FFDF1E4A3FE}"/>
          </ac:spMkLst>
        </pc:spChg>
        <pc:spChg chg="mod">
          <ac:chgData name="gessy michael" userId="324a03897c09431a" providerId="LiveId" clId="{AC08461D-754B-4177-8AAC-7EAB3C0AF64F}" dt="2023-05-05T13:27:39.685" v="12468" actId="14861"/>
          <ac:spMkLst>
            <pc:docMk/>
            <pc:sldMk cId="0" sldId="291"/>
            <ac:spMk id="4" creationId="{4F09406A-0A94-FF68-D693-DCB1684CD544}"/>
          </ac:spMkLst>
        </pc:spChg>
        <pc:spChg chg="del">
          <ac:chgData name="gessy michael" userId="324a03897c09431a" providerId="LiveId" clId="{AC08461D-754B-4177-8AAC-7EAB3C0AF64F}" dt="2023-05-03T08:09:38.040" v="10659" actId="478"/>
          <ac:spMkLst>
            <pc:docMk/>
            <pc:sldMk cId="0" sldId="291"/>
            <ac:spMk id="52249" creationId="{754A4A09-4FFC-ED10-89DE-0A4349968F75}"/>
          </ac:spMkLst>
        </pc:spChg>
        <pc:spChg chg="mod">
          <ac:chgData name="gessy michael" userId="324a03897c09431a" providerId="LiveId" clId="{AC08461D-754B-4177-8AAC-7EAB3C0AF64F}" dt="2023-05-05T13:29:21.028" v="12473" actId="14100"/>
          <ac:spMkLst>
            <pc:docMk/>
            <pc:sldMk cId="0" sldId="291"/>
            <ac:spMk id="59399" creationId="{9A0C374D-DD2A-9154-AC64-C08019286483}"/>
          </ac:spMkLst>
        </pc:spChg>
        <pc:spChg chg="mod">
          <ac:chgData name="gessy michael" userId="324a03897c09431a" providerId="LiveId" clId="{AC08461D-754B-4177-8AAC-7EAB3C0AF64F}" dt="2023-05-05T13:29:35.877" v="12474" actId="1076"/>
          <ac:spMkLst>
            <pc:docMk/>
            <pc:sldMk cId="0" sldId="291"/>
            <ac:spMk id="59402" creationId="{8E02B7F8-C718-2106-AF22-B6EA38D145FE}"/>
          </ac:spMkLst>
        </pc:spChg>
        <pc:spChg chg="mod">
          <ac:chgData name="gessy michael" userId="324a03897c09431a" providerId="LiveId" clId="{AC08461D-754B-4177-8AAC-7EAB3C0AF64F}" dt="2023-05-05T13:29:21.028" v="12473" actId="14100"/>
          <ac:spMkLst>
            <pc:docMk/>
            <pc:sldMk cId="0" sldId="291"/>
            <ac:spMk id="59410" creationId="{B13573E1-7063-81F3-F366-08166B04476E}"/>
          </ac:spMkLst>
        </pc:spChg>
        <pc:spChg chg="mod">
          <ac:chgData name="gessy michael" userId="324a03897c09431a" providerId="LiveId" clId="{AC08461D-754B-4177-8AAC-7EAB3C0AF64F}" dt="2023-05-05T13:29:35.877" v="12474" actId="1076"/>
          <ac:spMkLst>
            <pc:docMk/>
            <pc:sldMk cId="0" sldId="291"/>
            <ac:spMk id="59411" creationId="{0B966F35-101E-02B5-FC62-1BF65ACE2338}"/>
          </ac:spMkLst>
        </pc:spChg>
        <pc:spChg chg="mod">
          <ac:chgData name="gessy michael" userId="324a03897c09431a" providerId="LiveId" clId="{AC08461D-754B-4177-8AAC-7EAB3C0AF64F}" dt="2023-05-05T13:27:39.685" v="12468" actId="14861"/>
          <ac:spMkLst>
            <pc:docMk/>
            <pc:sldMk cId="0" sldId="291"/>
            <ac:spMk id="59414" creationId="{C6FF675F-CE51-543B-E0C2-E94D05B2862D}"/>
          </ac:spMkLst>
        </pc:spChg>
        <pc:spChg chg="mod">
          <ac:chgData name="gessy michael" userId="324a03897c09431a" providerId="LiveId" clId="{AC08461D-754B-4177-8AAC-7EAB3C0AF64F}" dt="2023-05-05T13:29:21.028" v="12473" actId="14100"/>
          <ac:spMkLst>
            <pc:docMk/>
            <pc:sldMk cId="0" sldId="291"/>
            <ac:spMk id="59415" creationId="{FBB1B79C-DFF8-B178-8456-C35E579D9C09}"/>
          </ac:spMkLst>
        </pc:spChg>
        <pc:spChg chg="mod">
          <ac:chgData name="gessy michael" userId="324a03897c09431a" providerId="LiveId" clId="{AC08461D-754B-4177-8AAC-7EAB3C0AF64F}" dt="2023-05-05T13:29:41.144" v="12475" actId="1076"/>
          <ac:spMkLst>
            <pc:docMk/>
            <pc:sldMk cId="0" sldId="291"/>
            <ac:spMk id="59416" creationId="{5E50E538-DD28-6219-4B3B-98CB9A52F855}"/>
          </ac:spMkLst>
        </pc:spChg>
      </pc:sldChg>
      <pc:sldChg chg="modNotesTx">
        <pc:chgData name="gessy michael" userId="324a03897c09431a" providerId="LiveId" clId="{AC08461D-754B-4177-8AAC-7EAB3C0AF64F}" dt="2023-05-06T07:13:14.144" v="14015" actId="6549"/>
        <pc:sldMkLst>
          <pc:docMk/>
          <pc:sldMk cId="0" sldId="292"/>
        </pc:sldMkLst>
      </pc:sldChg>
      <pc:sldChg chg="delSp modSp mod">
        <pc:chgData name="gessy michael" userId="324a03897c09431a" providerId="LiveId" clId="{AC08461D-754B-4177-8AAC-7EAB3C0AF64F}" dt="2023-05-05T13:33:24.859" v="12505" actId="14861"/>
        <pc:sldMkLst>
          <pc:docMk/>
          <pc:sldMk cId="0" sldId="293"/>
        </pc:sldMkLst>
        <pc:spChg chg="del">
          <ac:chgData name="gessy michael" userId="324a03897c09431a" providerId="LiveId" clId="{AC08461D-754B-4177-8AAC-7EAB3C0AF64F}" dt="2023-05-03T08:10:03.273" v="10663" actId="478"/>
          <ac:spMkLst>
            <pc:docMk/>
            <pc:sldMk cId="0" sldId="293"/>
            <ac:spMk id="56372" creationId="{2805BCB3-36D7-14A4-E371-C08E9936F487}"/>
          </ac:spMkLst>
        </pc:spChg>
        <pc:spChg chg="del">
          <ac:chgData name="gessy michael" userId="324a03897c09431a" providerId="LiveId" clId="{AC08461D-754B-4177-8AAC-7EAB3C0AF64F}" dt="2023-05-03T08:09:59.029" v="10661" actId="478"/>
          <ac:spMkLst>
            <pc:docMk/>
            <pc:sldMk cId="0" sldId="293"/>
            <ac:spMk id="56373" creationId="{12809170-102E-FDA3-C8CC-EB62D201AF3B}"/>
          </ac:spMkLst>
        </pc:spChg>
        <pc:spChg chg="del">
          <ac:chgData name="gessy michael" userId="324a03897c09431a" providerId="LiveId" clId="{AC08461D-754B-4177-8AAC-7EAB3C0AF64F}" dt="2023-05-03T08:09:56.958" v="10660" actId="478"/>
          <ac:spMkLst>
            <pc:docMk/>
            <pc:sldMk cId="0" sldId="293"/>
            <ac:spMk id="56374" creationId="{7069E193-2996-88DC-8C74-C8345AE0A9EF}"/>
          </ac:spMkLst>
        </pc:spChg>
        <pc:spChg chg="del">
          <ac:chgData name="gessy michael" userId="324a03897c09431a" providerId="LiveId" clId="{AC08461D-754B-4177-8AAC-7EAB3C0AF64F}" dt="2023-05-03T08:10:01.863" v="10662" actId="478"/>
          <ac:spMkLst>
            <pc:docMk/>
            <pc:sldMk cId="0" sldId="293"/>
            <ac:spMk id="56375" creationId="{D75519FF-CBCC-B41C-DA11-412BBF449A19}"/>
          </ac:spMkLst>
        </pc:spChg>
        <pc:spChg chg="mod">
          <ac:chgData name="gessy michael" userId="324a03897c09431a" providerId="LiveId" clId="{AC08461D-754B-4177-8AAC-7EAB3C0AF64F}" dt="2023-05-05T13:33:24.859" v="12505" actId="14861"/>
          <ac:spMkLst>
            <pc:docMk/>
            <pc:sldMk cId="0" sldId="293"/>
            <ac:spMk id="63498" creationId="{9AA7C2A4-49C3-6655-F6F5-411DAAEEE2B2}"/>
          </ac:spMkLst>
        </pc:spChg>
      </pc:sldChg>
      <pc:sldChg chg="delSp">
        <pc:chgData name="gessy michael" userId="324a03897c09431a" providerId="LiveId" clId="{AC08461D-754B-4177-8AAC-7EAB3C0AF64F}" dt="2023-05-03T08:10:12.898" v="10664" actId="478"/>
        <pc:sldMkLst>
          <pc:docMk/>
          <pc:sldMk cId="0" sldId="294"/>
        </pc:sldMkLst>
        <pc:spChg chg="del">
          <ac:chgData name="gessy michael" userId="324a03897c09431a" providerId="LiveId" clId="{AC08461D-754B-4177-8AAC-7EAB3C0AF64F}" dt="2023-05-03T08:10:12.898" v="10664" actId="478"/>
          <ac:spMkLst>
            <pc:docMk/>
            <pc:sldMk cId="0" sldId="294"/>
            <ac:spMk id="58386" creationId="{292DE6FB-D6C9-435E-C56A-C4767C60A024}"/>
          </ac:spMkLst>
        </pc:spChg>
      </pc:sldChg>
      <pc:sldChg chg="modSp mod modNotesTx">
        <pc:chgData name="gessy michael" userId="324a03897c09431a" providerId="LiveId" clId="{AC08461D-754B-4177-8AAC-7EAB3C0AF64F}" dt="2023-05-06T08:32:15.793" v="14100" actId="20577"/>
        <pc:sldMkLst>
          <pc:docMk/>
          <pc:sldMk cId="0" sldId="295"/>
        </pc:sldMkLst>
        <pc:spChg chg="mod">
          <ac:chgData name="gessy michael" userId="324a03897c09431a" providerId="LiveId" clId="{AC08461D-754B-4177-8AAC-7EAB3C0AF64F}" dt="2023-05-05T13:33:47.993" v="12510" actId="14861"/>
          <ac:spMkLst>
            <pc:docMk/>
            <pc:sldMk cId="0" sldId="295"/>
            <ac:spMk id="69644" creationId="{BACB3FC3-5AB1-C731-78BB-ACD7A61A76E2}"/>
          </ac:spMkLst>
        </pc:spChg>
        <pc:spChg chg="mod">
          <ac:chgData name="gessy michael" userId="324a03897c09431a" providerId="LiveId" clId="{AC08461D-754B-4177-8AAC-7EAB3C0AF64F}" dt="2023-05-05T13:33:47.993" v="12510" actId="14861"/>
          <ac:spMkLst>
            <pc:docMk/>
            <pc:sldMk cId="0" sldId="295"/>
            <ac:spMk id="69646" creationId="{B7C54813-F5F3-F164-9239-EF4E97202B77}"/>
          </ac:spMkLst>
        </pc:spChg>
      </pc:sldChg>
      <pc:sldChg chg="delSp del mod">
        <pc:chgData name="gessy michael" userId="324a03897c09431a" providerId="LiveId" clId="{AC08461D-754B-4177-8AAC-7EAB3C0AF64F}" dt="2023-05-05T13:44:47.002" v="12583" actId="47"/>
        <pc:sldMkLst>
          <pc:docMk/>
          <pc:sldMk cId="0" sldId="296"/>
        </pc:sldMkLst>
        <pc:spChg chg="del">
          <ac:chgData name="gessy michael" userId="324a03897c09431a" providerId="LiveId" clId="{AC08461D-754B-4177-8AAC-7EAB3C0AF64F}" dt="2023-05-04T12:03:54.156" v="11563" actId="478"/>
          <ac:spMkLst>
            <pc:docMk/>
            <pc:sldMk cId="0" sldId="296"/>
            <ac:spMk id="289817" creationId="{D157F449-7F7E-4250-53E4-5BBB76CAD01B}"/>
          </ac:spMkLst>
        </pc:spChg>
      </pc:sldChg>
      <pc:sldChg chg="delSp modNotesTx">
        <pc:chgData name="gessy michael" userId="324a03897c09431a" providerId="LiveId" clId="{AC08461D-754B-4177-8AAC-7EAB3C0AF64F}" dt="2023-05-06T08:34:08.572" v="14102" actId="6549"/>
        <pc:sldMkLst>
          <pc:docMk/>
          <pc:sldMk cId="0" sldId="297"/>
        </pc:sldMkLst>
        <pc:spChg chg="del">
          <ac:chgData name="gessy michael" userId="324a03897c09431a" providerId="LiveId" clId="{AC08461D-754B-4177-8AAC-7EAB3C0AF64F}" dt="2023-05-03T08:10:38.016" v="10665" actId="478"/>
          <ac:spMkLst>
            <pc:docMk/>
            <pc:sldMk cId="0" sldId="297"/>
            <ac:spMk id="62489" creationId="{43A6835F-5DCF-98EB-3C58-4CBDA678739C}"/>
          </ac:spMkLst>
        </pc:spChg>
      </pc:sldChg>
      <pc:sldChg chg="delSp modSp mod modNotesTx">
        <pc:chgData name="gessy michael" userId="324a03897c09431a" providerId="LiveId" clId="{AC08461D-754B-4177-8AAC-7EAB3C0AF64F}" dt="2023-05-06T08:34:44.431" v="14103" actId="6549"/>
        <pc:sldMkLst>
          <pc:docMk/>
          <pc:sldMk cId="0" sldId="298"/>
        </pc:sldMkLst>
        <pc:spChg chg="del">
          <ac:chgData name="gessy michael" userId="324a03897c09431a" providerId="LiveId" clId="{AC08461D-754B-4177-8AAC-7EAB3C0AF64F}" dt="2023-05-03T08:10:47.622" v="10666" actId="478"/>
          <ac:spMkLst>
            <pc:docMk/>
            <pc:sldMk cId="0" sldId="298"/>
            <ac:spMk id="64541" creationId="{83A0D313-CB7A-6470-ED1D-B796E76F4F95}"/>
          </ac:spMkLst>
        </pc:spChg>
        <pc:spChg chg="mod">
          <ac:chgData name="gessy michael" userId="324a03897c09431a" providerId="LiveId" clId="{AC08461D-754B-4177-8AAC-7EAB3C0AF64F}" dt="2023-05-05T13:34:21.942" v="12515" actId="14861"/>
          <ac:spMkLst>
            <pc:docMk/>
            <pc:sldMk cId="0" sldId="298"/>
            <ac:spMk id="75787" creationId="{7DB5F153-64FB-710B-5C74-7BD9AE9B8B1C}"/>
          </ac:spMkLst>
        </pc:spChg>
        <pc:spChg chg="mod">
          <ac:chgData name="gessy michael" userId="324a03897c09431a" providerId="LiveId" clId="{AC08461D-754B-4177-8AAC-7EAB3C0AF64F}" dt="2023-05-05T13:34:21.942" v="12515" actId="14861"/>
          <ac:spMkLst>
            <pc:docMk/>
            <pc:sldMk cId="0" sldId="298"/>
            <ac:spMk id="75789" creationId="{0001DCBC-8698-E768-B6FC-1467717B23AA}"/>
          </ac:spMkLst>
        </pc:spChg>
        <pc:spChg chg="mod">
          <ac:chgData name="gessy michael" userId="324a03897c09431a" providerId="LiveId" clId="{AC08461D-754B-4177-8AAC-7EAB3C0AF64F}" dt="2023-05-05T13:34:21.942" v="12515" actId="14861"/>
          <ac:spMkLst>
            <pc:docMk/>
            <pc:sldMk cId="0" sldId="298"/>
            <ac:spMk id="75796" creationId="{3DEB6285-4DDF-78F9-4406-E8B40FBFAE35}"/>
          </ac:spMkLst>
        </pc:spChg>
      </pc:sldChg>
      <pc:sldChg chg="delSp modSp mod modNotesTx">
        <pc:chgData name="gessy michael" userId="324a03897c09431a" providerId="LiveId" clId="{AC08461D-754B-4177-8AAC-7EAB3C0AF64F}" dt="2023-05-06T08:37:56.434" v="14105" actId="6549"/>
        <pc:sldMkLst>
          <pc:docMk/>
          <pc:sldMk cId="0" sldId="299"/>
        </pc:sldMkLst>
        <pc:spChg chg="del">
          <ac:chgData name="gessy michael" userId="324a03897c09431a" providerId="LiveId" clId="{AC08461D-754B-4177-8AAC-7EAB3C0AF64F}" dt="2023-05-03T08:10:55.473" v="10667" actId="478"/>
          <ac:spMkLst>
            <pc:docMk/>
            <pc:sldMk cId="0" sldId="299"/>
            <ac:spMk id="66581" creationId="{268D9B9F-556B-85C1-3C6A-C360F1A2F2CB}"/>
          </ac:spMkLst>
        </pc:spChg>
        <pc:spChg chg="mod">
          <ac:chgData name="gessy michael" userId="324a03897c09431a" providerId="LiveId" clId="{AC08461D-754B-4177-8AAC-7EAB3C0AF64F}" dt="2023-05-05T13:34:34.789" v="12516" actId="113"/>
          <ac:spMkLst>
            <pc:docMk/>
            <pc:sldMk cId="0" sldId="299"/>
            <ac:spMk id="77837" creationId="{63D89EDA-E5F2-5F76-273E-86FA9F8EF054}"/>
          </ac:spMkLst>
        </pc:spChg>
      </pc:sldChg>
      <pc:sldChg chg="delSp modSp mod modNotesTx">
        <pc:chgData name="gessy michael" userId="324a03897c09431a" providerId="LiveId" clId="{AC08461D-754B-4177-8AAC-7EAB3C0AF64F}" dt="2023-05-06T08:38:32.731" v="14116" actId="20577"/>
        <pc:sldMkLst>
          <pc:docMk/>
          <pc:sldMk cId="0" sldId="300"/>
        </pc:sldMkLst>
        <pc:spChg chg="del mod">
          <ac:chgData name="gessy michael" userId="324a03897c09431a" providerId="LiveId" clId="{AC08461D-754B-4177-8AAC-7EAB3C0AF64F}" dt="2023-05-03T08:11:29.033" v="10669" actId="478"/>
          <ac:spMkLst>
            <pc:docMk/>
            <pc:sldMk cId="0" sldId="300"/>
            <ac:spMk id="68619" creationId="{D57964A8-508E-4ED6-46C0-3C6E373CE69B}"/>
          </ac:spMkLst>
        </pc:spChg>
        <pc:spChg chg="del">
          <ac:chgData name="gessy michael" userId="324a03897c09431a" providerId="LiveId" clId="{AC08461D-754B-4177-8AAC-7EAB3C0AF64F}" dt="2023-05-03T08:11:30.026" v="10670" actId="478"/>
          <ac:spMkLst>
            <pc:docMk/>
            <pc:sldMk cId="0" sldId="300"/>
            <ac:spMk id="68620" creationId="{D359046C-53D5-C9F3-1C00-F95623848D5E}"/>
          </ac:spMkLst>
        </pc:spChg>
      </pc:sldChg>
      <pc:sldChg chg="delSp modNotesTx">
        <pc:chgData name="gessy michael" userId="324a03897c09431a" providerId="LiveId" clId="{AC08461D-754B-4177-8AAC-7EAB3C0AF64F}" dt="2023-05-06T07:13:22.791" v="14024" actId="6549"/>
        <pc:sldMkLst>
          <pc:docMk/>
          <pc:sldMk cId="0" sldId="522"/>
        </pc:sldMkLst>
        <pc:spChg chg="del">
          <ac:chgData name="gessy michael" userId="324a03897c09431a" providerId="LiveId" clId="{AC08461D-754B-4177-8AAC-7EAB3C0AF64F}" dt="2023-05-03T08:07:58.214" v="10643" actId="478"/>
          <ac:spMkLst>
            <pc:docMk/>
            <pc:sldMk cId="0" sldId="522"/>
            <ac:spMk id="33889" creationId="{68D16533-5795-554D-888A-4A4BD620C284}"/>
          </ac:spMkLst>
        </pc:spChg>
      </pc:sldChg>
      <pc:sldChg chg="delSp">
        <pc:chgData name="gessy michael" userId="324a03897c09431a" providerId="LiveId" clId="{AC08461D-754B-4177-8AAC-7EAB3C0AF64F}" dt="2023-05-03T08:11:39.092" v="10671" actId="478"/>
        <pc:sldMkLst>
          <pc:docMk/>
          <pc:sldMk cId="0" sldId="588"/>
        </pc:sldMkLst>
        <pc:spChg chg="del">
          <ac:chgData name="gessy michael" userId="324a03897c09431a" providerId="LiveId" clId="{AC08461D-754B-4177-8AAC-7EAB3C0AF64F}" dt="2023-05-03T08:11:39.092" v="10671" actId="478"/>
          <ac:spMkLst>
            <pc:docMk/>
            <pc:sldMk cId="0" sldId="588"/>
            <ac:spMk id="72751" creationId="{C9170A7A-BDE0-CFF5-C1DE-E083D081B3A0}"/>
          </ac:spMkLst>
        </pc:spChg>
      </pc:sldChg>
      <pc:sldChg chg="delSp modSp mod modNotesTx">
        <pc:chgData name="gessy michael" userId="324a03897c09431a" providerId="LiveId" clId="{AC08461D-754B-4177-8AAC-7EAB3C0AF64F}" dt="2023-05-06T08:41:10.121" v="14118" actId="6549"/>
        <pc:sldMkLst>
          <pc:docMk/>
          <pc:sldMk cId="0" sldId="589"/>
        </pc:sldMkLst>
        <pc:spChg chg="del">
          <ac:chgData name="gessy michael" userId="324a03897c09431a" providerId="LiveId" clId="{AC08461D-754B-4177-8AAC-7EAB3C0AF64F}" dt="2023-05-03T08:11:42.904" v="10672" actId="478"/>
          <ac:spMkLst>
            <pc:docMk/>
            <pc:sldMk cId="0" sldId="589"/>
            <ac:spMk id="74774" creationId="{AE2FB073-909F-AB48-DA4A-A79D263F0BEB}"/>
          </ac:spMkLst>
        </pc:spChg>
        <pc:spChg chg="del">
          <ac:chgData name="gessy michael" userId="324a03897c09431a" providerId="LiveId" clId="{AC08461D-754B-4177-8AAC-7EAB3C0AF64F}" dt="2023-05-03T08:11:44.339" v="10673" actId="478"/>
          <ac:spMkLst>
            <pc:docMk/>
            <pc:sldMk cId="0" sldId="589"/>
            <ac:spMk id="74775" creationId="{7836F3AF-57DF-4EE2-D0B9-DDA81A05207F}"/>
          </ac:spMkLst>
        </pc:spChg>
        <pc:spChg chg="mod">
          <ac:chgData name="gessy michael" userId="324a03897c09431a" providerId="LiveId" clId="{AC08461D-754B-4177-8AAC-7EAB3C0AF64F}" dt="2023-05-03T08:13:38.723" v="10679" actId="14861"/>
          <ac:spMkLst>
            <pc:docMk/>
            <pc:sldMk cId="0" sldId="589"/>
            <ac:spMk id="86024" creationId="{1BD7B350-B80E-B1B5-D872-75406A0C9186}"/>
          </ac:spMkLst>
        </pc:spChg>
        <pc:spChg chg="mod">
          <ac:chgData name="gessy michael" userId="324a03897c09431a" providerId="LiveId" clId="{AC08461D-754B-4177-8AAC-7EAB3C0AF64F}" dt="2023-05-03T08:13:38.723" v="10679" actId="14861"/>
          <ac:spMkLst>
            <pc:docMk/>
            <pc:sldMk cId="0" sldId="589"/>
            <ac:spMk id="86026" creationId="{6B9A0782-F4FA-82EF-C5AE-7A3AA3BDB0D2}"/>
          </ac:spMkLst>
        </pc:spChg>
      </pc:sldChg>
      <pc:sldChg chg="delSp modSp mod modNotesTx">
        <pc:chgData name="gessy michael" userId="324a03897c09431a" providerId="LiveId" clId="{AC08461D-754B-4177-8AAC-7EAB3C0AF64F}" dt="2023-05-06T08:42:01.768" v="14120" actId="20577"/>
        <pc:sldMkLst>
          <pc:docMk/>
          <pc:sldMk cId="0" sldId="590"/>
        </pc:sldMkLst>
        <pc:spChg chg="del">
          <ac:chgData name="gessy michael" userId="324a03897c09431a" providerId="LiveId" clId="{AC08461D-754B-4177-8AAC-7EAB3C0AF64F}" dt="2023-05-03T08:13:51.404" v="10681" actId="478"/>
          <ac:spMkLst>
            <pc:docMk/>
            <pc:sldMk cId="0" sldId="590"/>
            <ac:spMk id="76813" creationId="{F899B7AF-9D6A-DF80-EFAF-7A43EDE7272E}"/>
          </ac:spMkLst>
        </pc:spChg>
        <pc:spChg chg="mod">
          <ac:chgData name="gessy michael" userId="324a03897c09431a" providerId="LiveId" clId="{AC08461D-754B-4177-8AAC-7EAB3C0AF64F}" dt="2023-05-03T08:13:48.618" v="10680" actId="1076"/>
          <ac:spMkLst>
            <pc:docMk/>
            <pc:sldMk cId="0" sldId="590"/>
            <ac:spMk id="88077" creationId="{5CFB1076-D8C6-3012-5BB2-CF1AC568D113}"/>
          </ac:spMkLst>
        </pc:spChg>
      </pc:sldChg>
      <pc:sldChg chg="delSp modSp mod">
        <pc:chgData name="gessy michael" userId="324a03897c09431a" providerId="LiveId" clId="{AC08461D-754B-4177-8AAC-7EAB3C0AF64F}" dt="2023-05-05T13:37:18.255" v="12531" actId="14100"/>
        <pc:sldMkLst>
          <pc:docMk/>
          <pc:sldMk cId="0" sldId="591"/>
        </pc:sldMkLst>
        <pc:spChg chg="del">
          <ac:chgData name="gessy michael" userId="324a03897c09431a" providerId="LiveId" clId="{AC08461D-754B-4177-8AAC-7EAB3C0AF64F}" dt="2023-05-03T08:14:01.758" v="10684" actId="478"/>
          <ac:spMkLst>
            <pc:docMk/>
            <pc:sldMk cId="0" sldId="591"/>
            <ac:spMk id="78897" creationId="{F1FABCF8-EA3F-AE9F-81F5-39BCDCEA2A2C}"/>
          </ac:spMkLst>
        </pc:spChg>
        <pc:spChg chg="del mod">
          <ac:chgData name="gessy michael" userId="324a03897c09431a" providerId="LiveId" clId="{AC08461D-754B-4177-8AAC-7EAB3C0AF64F}" dt="2023-05-03T08:13:59.354" v="10683" actId="478"/>
          <ac:spMkLst>
            <pc:docMk/>
            <pc:sldMk cId="0" sldId="591"/>
            <ac:spMk id="78898" creationId="{2D172238-2914-6194-8E4C-770018C2FA35}"/>
          </ac:spMkLst>
        </pc:spChg>
        <pc:spChg chg="mod">
          <ac:chgData name="gessy michael" userId="324a03897c09431a" providerId="LiveId" clId="{AC08461D-754B-4177-8AAC-7EAB3C0AF64F}" dt="2023-05-05T13:37:18.255" v="12531" actId="14100"/>
          <ac:spMkLst>
            <pc:docMk/>
            <pc:sldMk cId="0" sldId="591"/>
            <ac:spMk id="91145" creationId="{4ED53CA9-1B9C-7B08-6A9B-74EF7B814F3A}"/>
          </ac:spMkLst>
        </pc:spChg>
        <pc:spChg chg="mod">
          <ac:chgData name="gessy michael" userId="324a03897c09431a" providerId="LiveId" clId="{AC08461D-754B-4177-8AAC-7EAB3C0AF64F}" dt="2023-05-05T13:37:18.255" v="12531" actId="14100"/>
          <ac:spMkLst>
            <pc:docMk/>
            <pc:sldMk cId="0" sldId="591"/>
            <ac:spMk id="91146" creationId="{7653F7F8-E1E2-0597-C59C-F08E0F39EC55}"/>
          </ac:spMkLst>
        </pc:spChg>
        <pc:spChg chg="mod">
          <ac:chgData name="gessy michael" userId="324a03897c09431a" providerId="LiveId" clId="{AC08461D-754B-4177-8AAC-7EAB3C0AF64F}" dt="2023-05-05T13:37:07.068" v="12530" actId="1076"/>
          <ac:spMkLst>
            <pc:docMk/>
            <pc:sldMk cId="0" sldId="591"/>
            <ac:spMk id="91147" creationId="{18C1A3BE-147E-BF86-A2C9-D079821B00CD}"/>
          </ac:spMkLst>
        </pc:spChg>
        <pc:spChg chg="mod">
          <ac:chgData name="gessy michael" userId="324a03897c09431a" providerId="LiveId" clId="{AC08461D-754B-4177-8AAC-7EAB3C0AF64F}" dt="2023-05-05T13:36:51.464" v="12529" actId="14861"/>
          <ac:spMkLst>
            <pc:docMk/>
            <pc:sldMk cId="0" sldId="591"/>
            <ac:spMk id="91184" creationId="{D16ECF72-03C9-23B2-2ECA-A7D93EFD5C7C}"/>
          </ac:spMkLst>
        </pc:spChg>
      </pc:sldChg>
      <pc:sldChg chg="delSp modSp mod modNotesTx">
        <pc:chgData name="gessy michael" userId="324a03897c09431a" providerId="LiveId" clId="{AC08461D-754B-4177-8AAC-7EAB3C0AF64F}" dt="2023-05-06T08:46:24.725" v="14143" actId="20577"/>
        <pc:sldMkLst>
          <pc:docMk/>
          <pc:sldMk cId="0" sldId="592"/>
        </pc:sldMkLst>
        <pc:spChg chg="mod">
          <ac:chgData name="gessy michael" userId="324a03897c09431a" providerId="LiveId" clId="{AC08461D-754B-4177-8AAC-7EAB3C0AF64F}" dt="2023-05-05T13:37:38.596" v="12536" actId="14861"/>
          <ac:spMkLst>
            <pc:docMk/>
            <pc:sldMk cId="0" sldId="592"/>
            <ac:spMk id="2" creationId="{D78D0960-4C25-CBD2-5F96-DF3A1CA7D3FD}"/>
          </ac:spMkLst>
        </pc:spChg>
        <pc:spChg chg="del">
          <ac:chgData name="gessy michael" userId="324a03897c09431a" providerId="LiveId" clId="{AC08461D-754B-4177-8AAC-7EAB3C0AF64F}" dt="2023-05-03T08:14:24.495" v="10685" actId="478"/>
          <ac:spMkLst>
            <pc:docMk/>
            <pc:sldMk cId="0" sldId="592"/>
            <ac:spMk id="80916" creationId="{6F35214B-61E1-D83D-C08B-D5B64011394C}"/>
          </ac:spMkLst>
        </pc:spChg>
      </pc:sldChg>
      <pc:sldChg chg="modNotesTx">
        <pc:chgData name="gessy michael" userId="324a03897c09431a" providerId="LiveId" clId="{AC08461D-754B-4177-8AAC-7EAB3C0AF64F}" dt="2023-05-06T08:47:47.780" v="14152" actId="20577"/>
        <pc:sldMkLst>
          <pc:docMk/>
          <pc:sldMk cId="0" sldId="593"/>
        </pc:sldMkLst>
      </pc:sldChg>
      <pc:sldChg chg="modSp mod modNotesTx">
        <pc:chgData name="gessy michael" userId="324a03897c09431a" providerId="LiveId" clId="{AC08461D-754B-4177-8AAC-7EAB3C0AF64F}" dt="2023-05-06T08:50:46.662" v="14189" actId="20577"/>
        <pc:sldMkLst>
          <pc:docMk/>
          <pc:sldMk cId="0" sldId="596"/>
        </pc:sldMkLst>
        <pc:spChg chg="mod">
          <ac:chgData name="gessy michael" userId="324a03897c09431a" providerId="LiveId" clId="{AC08461D-754B-4177-8AAC-7EAB3C0AF64F}" dt="2023-05-05T13:37:50.924" v="12541" actId="14861"/>
          <ac:spMkLst>
            <pc:docMk/>
            <pc:sldMk cId="0" sldId="596"/>
            <ac:spMk id="8" creationId="{D30224B4-31FA-4AB4-7CB9-8A7B6C32A470}"/>
          </ac:spMkLst>
        </pc:spChg>
      </pc:sldChg>
      <pc:sldChg chg="delSp modNotesTx">
        <pc:chgData name="gessy michael" userId="324a03897c09431a" providerId="LiveId" clId="{AC08461D-754B-4177-8AAC-7EAB3C0AF64F}" dt="2023-05-06T08:51:41.195" v="14191" actId="6549"/>
        <pc:sldMkLst>
          <pc:docMk/>
          <pc:sldMk cId="0" sldId="597"/>
        </pc:sldMkLst>
        <pc:spChg chg="del">
          <ac:chgData name="gessy michael" userId="324a03897c09431a" providerId="LiveId" clId="{AC08461D-754B-4177-8AAC-7EAB3C0AF64F}" dt="2023-05-03T08:15:07.700" v="10689" actId="478"/>
          <ac:spMkLst>
            <pc:docMk/>
            <pc:sldMk cId="0" sldId="597"/>
            <ac:spMk id="90133" creationId="{2F1E9BA8-A6B4-4881-1FAE-84035B32DE3D}"/>
          </ac:spMkLst>
        </pc:spChg>
      </pc:sldChg>
      <pc:sldChg chg="delSp">
        <pc:chgData name="gessy michael" userId="324a03897c09431a" providerId="LiveId" clId="{AC08461D-754B-4177-8AAC-7EAB3C0AF64F}" dt="2023-05-03T08:15:19.120" v="10690" actId="478"/>
        <pc:sldMkLst>
          <pc:docMk/>
          <pc:sldMk cId="0" sldId="598"/>
        </pc:sldMkLst>
        <pc:spChg chg="del">
          <ac:chgData name="gessy michael" userId="324a03897c09431a" providerId="LiveId" clId="{AC08461D-754B-4177-8AAC-7EAB3C0AF64F}" dt="2023-05-03T08:15:19.120" v="10690" actId="478"/>
          <ac:spMkLst>
            <pc:docMk/>
            <pc:sldMk cId="0" sldId="598"/>
            <ac:spMk id="93210" creationId="{6772E74B-FD33-5AB5-5714-2800805A45F3}"/>
          </ac:spMkLst>
        </pc:spChg>
      </pc:sldChg>
      <pc:sldChg chg="delSp modNotesTx">
        <pc:chgData name="gessy michael" userId="324a03897c09431a" providerId="LiveId" clId="{AC08461D-754B-4177-8AAC-7EAB3C0AF64F}" dt="2023-05-06T08:52:52.552" v="14192" actId="6549"/>
        <pc:sldMkLst>
          <pc:docMk/>
          <pc:sldMk cId="0" sldId="601"/>
        </pc:sldMkLst>
        <pc:spChg chg="del">
          <ac:chgData name="gessy michael" userId="324a03897c09431a" providerId="LiveId" clId="{AC08461D-754B-4177-8AAC-7EAB3C0AF64F}" dt="2023-05-03T08:15:40.378" v="10691" actId="478"/>
          <ac:spMkLst>
            <pc:docMk/>
            <pc:sldMk cId="0" sldId="601"/>
            <ac:spMk id="97297" creationId="{BBFBAF4D-5BD6-4FEC-6580-570FCFD47DF3}"/>
          </ac:spMkLst>
        </pc:spChg>
      </pc:sldChg>
      <pc:sldChg chg="delSp modSp modNotesTx">
        <pc:chgData name="gessy michael" userId="324a03897c09431a" providerId="LiveId" clId="{AC08461D-754B-4177-8AAC-7EAB3C0AF64F}" dt="2023-05-06T11:35:40.740" v="14201" actId="6549"/>
        <pc:sldMkLst>
          <pc:docMk/>
          <pc:sldMk cId="0" sldId="602"/>
        </pc:sldMkLst>
        <pc:spChg chg="mod">
          <ac:chgData name="gessy michael" userId="324a03897c09431a" providerId="LiveId" clId="{AC08461D-754B-4177-8AAC-7EAB3C0AF64F}" dt="2023-05-05T13:38:27.701" v="12551" actId="14861"/>
          <ac:spMkLst>
            <pc:docMk/>
            <pc:sldMk cId="0" sldId="602"/>
            <ac:spMk id="99351" creationId="{32456148-EA6D-96B2-018C-2CD6C924EA8C}"/>
          </ac:spMkLst>
        </pc:spChg>
        <pc:spChg chg="del">
          <ac:chgData name="gessy michael" userId="324a03897c09431a" providerId="LiveId" clId="{AC08461D-754B-4177-8AAC-7EAB3C0AF64F}" dt="2023-05-03T08:15:47.038" v="10693" actId="478"/>
          <ac:spMkLst>
            <pc:docMk/>
            <pc:sldMk cId="0" sldId="602"/>
            <ac:spMk id="99356" creationId="{E7AA0AD8-0056-C7C3-16B3-3AC2CDC0B6D8}"/>
          </ac:spMkLst>
        </pc:spChg>
        <pc:spChg chg="del">
          <ac:chgData name="gessy michael" userId="324a03897c09431a" providerId="LiveId" clId="{AC08461D-754B-4177-8AAC-7EAB3C0AF64F}" dt="2023-05-03T08:15:44.781" v="10692" actId="478"/>
          <ac:spMkLst>
            <pc:docMk/>
            <pc:sldMk cId="0" sldId="602"/>
            <ac:spMk id="99357" creationId="{A39D1407-62E3-66B6-9FBC-15AB2EAFD70B}"/>
          </ac:spMkLst>
        </pc:spChg>
      </pc:sldChg>
      <pc:sldChg chg="delSp modSp mod modNotesTx">
        <pc:chgData name="gessy michael" userId="324a03897c09431a" providerId="LiveId" clId="{AC08461D-754B-4177-8AAC-7EAB3C0AF64F}" dt="2023-05-06T11:37:00.608" v="14207" actId="20577"/>
        <pc:sldMkLst>
          <pc:docMk/>
          <pc:sldMk cId="0" sldId="603"/>
        </pc:sldMkLst>
        <pc:spChg chg="del">
          <ac:chgData name="gessy michael" userId="324a03897c09431a" providerId="LiveId" clId="{AC08461D-754B-4177-8AAC-7EAB3C0AF64F}" dt="2023-05-03T08:15:52.150" v="10694" actId="478"/>
          <ac:spMkLst>
            <pc:docMk/>
            <pc:sldMk cId="0" sldId="603"/>
            <ac:spMk id="101393" creationId="{E6B1D3DD-9227-D4B8-5A46-259C2639CE75}"/>
          </ac:spMkLst>
        </pc:spChg>
        <pc:spChg chg="mod">
          <ac:chgData name="gessy michael" userId="324a03897c09431a" providerId="LiveId" clId="{AC08461D-754B-4177-8AAC-7EAB3C0AF64F}" dt="2023-05-05T13:39:02.394" v="12558" actId="1076"/>
          <ac:spMkLst>
            <pc:docMk/>
            <pc:sldMk cId="0" sldId="603"/>
            <ac:spMk id="113678" creationId="{9100E63F-83D9-DDF4-E8C5-3EC589FA03BF}"/>
          </ac:spMkLst>
        </pc:spChg>
      </pc:sldChg>
      <pc:sldChg chg="delSp modSp mod modNotesTx">
        <pc:chgData name="gessy michael" userId="324a03897c09431a" providerId="LiveId" clId="{AC08461D-754B-4177-8AAC-7EAB3C0AF64F}" dt="2023-05-06T11:43:33.209" v="14217" actId="20577"/>
        <pc:sldMkLst>
          <pc:docMk/>
          <pc:sldMk cId="0" sldId="604"/>
        </pc:sldMkLst>
        <pc:spChg chg="del">
          <ac:chgData name="gessy michael" userId="324a03897c09431a" providerId="LiveId" clId="{AC08461D-754B-4177-8AAC-7EAB3C0AF64F}" dt="2023-05-03T08:16:10.947" v="10697" actId="478"/>
          <ac:spMkLst>
            <pc:docMk/>
            <pc:sldMk cId="0" sldId="604"/>
            <ac:spMk id="103442" creationId="{8539F17C-FF49-8D80-FCAA-6A36CEF0AC3E}"/>
          </ac:spMkLst>
        </pc:spChg>
        <pc:spChg chg="del">
          <ac:chgData name="gessy michael" userId="324a03897c09431a" providerId="LiveId" clId="{AC08461D-754B-4177-8AAC-7EAB3C0AF64F}" dt="2023-05-03T08:16:13.074" v="10698" actId="478"/>
          <ac:spMkLst>
            <pc:docMk/>
            <pc:sldMk cId="0" sldId="604"/>
            <ac:spMk id="103443" creationId="{D66777B9-3777-6F7D-509D-D3218E0EF725}"/>
          </ac:spMkLst>
        </pc:spChg>
        <pc:spChg chg="del">
          <ac:chgData name="gessy michael" userId="324a03897c09431a" providerId="LiveId" clId="{AC08461D-754B-4177-8AAC-7EAB3C0AF64F}" dt="2023-05-03T08:15:59.400" v="10696" actId="478"/>
          <ac:spMkLst>
            <pc:docMk/>
            <pc:sldMk cId="0" sldId="604"/>
            <ac:spMk id="103444" creationId="{32843FD3-3E91-7244-0BF4-A19BB43E520B}"/>
          </ac:spMkLst>
        </pc:spChg>
        <pc:spChg chg="del">
          <ac:chgData name="gessy michael" userId="324a03897c09431a" providerId="LiveId" clId="{AC08461D-754B-4177-8AAC-7EAB3C0AF64F}" dt="2023-05-03T08:15:57.097" v="10695" actId="478"/>
          <ac:spMkLst>
            <pc:docMk/>
            <pc:sldMk cId="0" sldId="604"/>
            <ac:spMk id="103445" creationId="{D70417E5-ABFC-8167-4C10-88949DE10DFF}"/>
          </ac:spMkLst>
        </pc:spChg>
        <pc:spChg chg="mod">
          <ac:chgData name="gessy michael" userId="324a03897c09431a" providerId="LiveId" clId="{AC08461D-754B-4177-8AAC-7EAB3C0AF64F}" dt="2023-05-05T13:39:24.624" v="12563" actId="14861"/>
          <ac:spMkLst>
            <pc:docMk/>
            <pc:sldMk cId="0" sldId="604"/>
            <ac:spMk id="115714" creationId="{C477ADAC-F0BA-0A95-A44F-943CB9DF4134}"/>
          </ac:spMkLst>
        </pc:spChg>
      </pc:sldChg>
      <pc:sldChg chg="delSp modSp mod">
        <pc:chgData name="gessy michael" userId="324a03897c09431a" providerId="LiveId" clId="{AC08461D-754B-4177-8AAC-7EAB3C0AF64F}" dt="2023-05-05T13:39:35.026" v="12564" actId="1076"/>
        <pc:sldMkLst>
          <pc:docMk/>
          <pc:sldMk cId="0" sldId="605"/>
        </pc:sldMkLst>
        <pc:spChg chg="mod">
          <ac:chgData name="gessy michael" userId="324a03897c09431a" providerId="LiveId" clId="{AC08461D-754B-4177-8AAC-7EAB3C0AF64F}" dt="2023-05-03T08:18:28.195" v="10701" actId="207"/>
          <ac:spMkLst>
            <pc:docMk/>
            <pc:sldMk cId="0" sldId="605"/>
            <ac:spMk id="33" creationId="{D7505588-6B6B-E489-9A6E-F2921A7D89D1}"/>
          </ac:spMkLst>
        </pc:spChg>
        <pc:spChg chg="mod">
          <ac:chgData name="gessy michael" userId="324a03897c09431a" providerId="LiveId" clId="{AC08461D-754B-4177-8AAC-7EAB3C0AF64F}" dt="2023-05-03T08:18:28.195" v="10701" actId="207"/>
          <ac:spMkLst>
            <pc:docMk/>
            <pc:sldMk cId="0" sldId="605"/>
            <ac:spMk id="34" creationId="{A7362882-FB01-48B2-09F0-F0F1274C6EFE}"/>
          </ac:spMkLst>
        </pc:spChg>
        <pc:spChg chg="del">
          <ac:chgData name="gessy michael" userId="324a03897c09431a" providerId="LiveId" clId="{AC08461D-754B-4177-8AAC-7EAB3C0AF64F}" dt="2023-05-03T08:16:59.332" v="10700" actId="478"/>
          <ac:spMkLst>
            <pc:docMk/>
            <pc:sldMk cId="0" sldId="605"/>
            <ac:spMk id="105492" creationId="{0577565E-0298-DFC7-E68B-3DDF7CBF27F3}"/>
          </ac:spMkLst>
        </pc:spChg>
        <pc:spChg chg="del">
          <ac:chgData name="gessy michael" userId="324a03897c09431a" providerId="LiveId" clId="{AC08461D-754B-4177-8AAC-7EAB3C0AF64F}" dt="2023-05-03T08:16:59.332" v="10700" actId="478"/>
          <ac:spMkLst>
            <pc:docMk/>
            <pc:sldMk cId="0" sldId="605"/>
            <ac:spMk id="105493" creationId="{997C7E7D-1E86-7AFD-A89F-662711C29A9F}"/>
          </ac:spMkLst>
        </pc:spChg>
        <pc:spChg chg="del">
          <ac:chgData name="gessy michael" userId="324a03897c09431a" providerId="LiveId" clId="{AC08461D-754B-4177-8AAC-7EAB3C0AF64F}" dt="2023-05-03T08:16:56.473" v="10699" actId="478"/>
          <ac:spMkLst>
            <pc:docMk/>
            <pc:sldMk cId="0" sldId="605"/>
            <ac:spMk id="105494" creationId="{5E86CC5E-545E-3C3E-ECC0-4B644C9D5928}"/>
          </ac:spMkLst>
        </pc:spChg>
        <pc:spChg chg="del">
          <ac:chgData name="gessy michael" userId="324a03897c09431a" providerId="LiveId" clId="{AC08461D-754B-4177-8AAC-7EAB3C0AF64F}" dt="2023-05-03T08:16:56.473" v="10699" actId="478"/>
          <ac:spMkLst>
            <pc:docMk/>
            <pc:sldMk cId="0" sldId="605"/>
            <ac:spMk id="105495" creationId="{3BDE1FF3-2FB5-71CD-E0B3-9BA6EA6E3F60}"/>
          </ac:spMkLst>
        </pc:spChg>
        <pc:spChg chg="del">
          <ac:chgData name="gessy michael" userId="324a03897c09431a" providerId="LiveId" clId="{AC08461D-754B-4177-8AAC-7EAB3C0AF64F}" dt="2023-05-03T08:16:56.473" v="10699" actId="478"/>
          <ac:spMkLst>
            <pc:docMk/>
            <pc:sldMk cId="0" sldId="605"/>
            <ac:spMk id="105496" creationId="{4842C630-2470-E430-C13B-28F499E3843C}"/>
          </ac:spMkLst>
        </pc:spChg>
        <pc:spChg chg="mod">
          <ac:chgData name="gessy michael" userId="324a03897c09431a" providerId="LiveId" clId="{AC08461D-754B-4177-8AAC-7EAB3C0AF64F}" dt="2023-05-03T08:18:43.994" v="10702" actId="207"/>
          <ac:spMkLst>
            <pc:docMk/>
            <pc:sldMk cId="0" sldId="605"/>
            <ac:spMk id="117768" creationId="{2981CC22-F59F-AC44-201D-AEEE4FA32347}"/>
          </ac:spMkLst>
        </pc:spChg>
        <pc:spChg chg="mod">
          <ac:chgData name="gessy michael" userId="324a03897c09431a" providerId="LiveId" clId="{AC08461D-754B-4177-8AAC-7EAB3C0AF64F}" dt="2023-05-03T08:18:28.195" v="10701" actId="207"/>
          <ac:spMkLst>
            <pc:docMk/>
            <pc:sldMk cId="0" sldId="605"/>
            <ac:spMk id="117769" creationId="{21B76959-BC0F-415C-02A3-1CA597A742F7}"/>
          </ac:spMkLst>
        </pc:spChg>
        <pc:spChg chg="mod">
          <ac:chgData name="gessy michael" userId="324a03897c09431a" providerId="LiveId" clId="{AC08461D-754B-4177-8AAC-7EAB3C0AF64F}" dt="2023-05-03T08:18:28.195" v="10701" actId="207"/>
          <ac:spMkLst>
            <pc:docMk/>
            <pc:sldMk cId="0" sldId="605"/>
            <ac:spMk id="117770" creationId="{9314B4B4-D6F0-C9C7-FF34-319CA6AA75E6}"/>
          </ac:spMkLst>
        </pc:spChg>
        <pc:spChg chg="mod">
          <ac:chgData name="gessy michael" userId="324a03897c09431a" providerId="LiveId" clId="{AC08461D-754B-4177-8AAC-7EAB3C0AF64F}" dt="2023-05-03T08:18:28.195" v="10701" actId="207"/>
          <ac:spMkLst>
            <pc:docMk/>
            <pc:sldMk cId="0" sldId="605"/>
            <ac:spMk id="117771" creationId="{69625D85-D185-45C7-D9BE-5FD3E8EADB64}"/>
          </ac:spMkLst>
        </pc:spChg>
        <pc:spChg chg="mod">
          <ac:chgData name="gessy michael" userId="324a03897c09431a" providerId="LiveId" clId="{AC08461D-754B-4177-8AAC-7EAB3C0AF64F}" dt="2023-05-03T08:18:28.195" v="10701" actId="207"/>
          <ac:spMkLst>
            <pc:docMk/>
            <pc:sldMk cId="0" sldId="605"/>
            <ac:spMk id="117775" creationId="{D010186F-0DEF-9CB7-FD4D-9015D2B4DF86}"/>
          </ac:spMkLst>
        </pc:spChg>
        <pc:picChg chg="mod">
          <ac:chgData name="gessy michael" userId="324a03897c09431a" providerId="LiveId" clId="{AC08461D-754B-4177-8AAC-7EAB3C0AF64F}" dt="2023-05-05T13:39:35.026" v="12564" actId="1076"/>
          <ac:picMkLst>
            <pc:docMk/>
            <pc:sldMk cId="0" sldId="605"/>
            <ac:picMk id="105474" creationId="{EC7603AB-2B64-91EE-FEDA-B19D8F706945}"/>
          </ac:picMkLst>
        </pc:picChg>
      </pc:sldChg>
      <pc:sldChg chg="delSp modSp mod modNotesTx">
        <pc:chgData name="gessy michael" userId="324a03897c09431a" providerId="LiveId" clId="{AC08461D-754B-4177-8AAC-7EAB3C0AF64F}" dt="2023-05-06T11:45:08.174" v="14223" actId="20577"/>
        <pc:sldMkLst>
          <pc:docMk/>
          <pc:sldMk cId="0" sldId="608"/>
        </pc:sldMkLst>
        <pc:spChg chg="del">
          <ac:chgData name="gessy michael" userId="324a03897c09431a" providerId="LiveId" clId="{AC08461D-754B-4177-8AAC-7EAB3C0AF64F}" dt="2023-05-03T08:19:09.362" v="10705" actId="478"/>
          <ac:spMkLst>
            <pc:docMk/>
            <pc:sldMk cId="0" sldId="608"/>
            <ac:spMk id="111665" creationId="{8B8738A2-643E-B836-E79B-6294C68E6BFB}"/>
          </ac:spMkLst>
        </pc:spChg>
        <pc:spChg chg="del">
          <ac:chgData name="gessy michael" userId="324a03897c09431a" providerId="LiveId" clId="{AC08461D-754B-4177-8AAC-7EAB3C0AF64F}" dt="2023-05-03T08:19:07.469" v="10704" actId="478"/>
          <ac:spMkLst>
            <pc:docMk/>
            <pc:sldMk cId="0" sldId="608"/>
            <ac:spMk id="111666" creationId="{23EABC98-59FC-1E14-ABC6-DE96E887536C}"/>
          </ac:spMkLst>
        </pc:spChg>
        <pc:spChg chg="del">
          <ac:chgData name="gessy michael" userId="324a03897c09431a" providerId="LiveId" clId="{AC08461D-754B-4177-8AAC-7EAB3C0AF64F}" dt="2023-05-03T08:19:04.670" v="10703" actId="478"/>
          <ac:spMkLst>
            <pc:docMk/>
            <pc:sldMk cId="0" sldId="608"/>
            <ac:spMk id="111667" creationId="{ED041E47-00A5-5AE7-EC10-BFC21FC317F9}"/>
          </ac:spMkLst>
        </pc:spChg>
        <pc:spChg chg="mod">
          <ac:chgData name="gessy michael" userId="324a03897c09431a" providerId="LiveId" clId="{AC08461D-754B-4177-8AAC-7EAB3C0AF64F}" dt="2023-05-03T08:23:09.184" v="10712" actId="14100"/>
          <ac:spMkLst>
            <pc:docMk/>
            <pc:sldMk cId="0" sldId="608"/>
            <ac:spMk id="123906" creationId="{96FBE872-2613-2732-71F1-753CAA9846F6}"/>
          </ac:spMkLst>
        </pc:spChg>
        <pc:spChg chg="mod">
          <ac:chgData name="gessy michael" userId="324a03897c09431a" providerId="LiveId" clId="{AC08461D-754B-4177-8AAC-7EAB3C0AF64F}" dt="2023-05-03T08:47:48.483" v="10791" actId="1076"/>
          <ac:spMkLst>
            <pc:docMk/>
            <pc:sldMk cId="0" sldId="608"/>
            <ac:spMk id="123930" creationId="{B4CFEEF0-1CF9-6BE0-7F10-C02DBBDAD9AE}"/>
          </ac:spMkLst>
        </pc:spChg>
      </pc:sldChg>
      <pc:sldChg chg="delSp modSp mod">
        <pc:chgData name="gessy michael" userId="324a03897c09431a" providerId="LiveId" clId="{AC08461D-754B-4177-8AAC-7EAB3C0AF64F}" dt="2023-05-05T13:40:50.360" v="12571" actId="1076"/>
        <pc:sldMkLst>
          <pc:docMk/>
          <pc:sldMk cId="0" sldId="609"/>
        </pc:sldMkLst>
        <pc:spChg chg="del">
          <ac:chgData name="gessy michael" userId="324a03897c09431a" providerId="LiveId" clId="{AC08461D-754B-4177-8AAC-7EAB3C0AF64F}" dt="2023-05-03T08:24:35.245" v="10714" actId="478"/>
          <ac:spMkLst>
            <pc:docMk/>
            <pc:sldMk cId="0" sldId="609"/>
            <ac:spMk id="113707" creationId="{A38C55FC-F28D-AE4A-1766-A9E344273009}"/>
          </ac:spMkLst>
        </pc:spChg>
        <pc:spChg chg="del">
          <ac:chgData name="gessy michael" userId="324a03897c09431a" providerId="LiveId" clId="{AC08461D-754B-4177-8AAC-7EAB3C0AF64F}" dt="2023-05-03T08:24:34.330" v="10713" actId="478"/>
          <ac:spMkLst>
            <pc:docMk/>
            <pc:sldMk cId="0" sldId="609"/>
            <ac:spMk id="113708" creationId="{791CC53F-8F1C-80CC-B2F8-5F536C07EB2E}"/>
          </ac:spMkLst>
        </pc:spChg>
        <pc:spChg chg="del">
          <ac:chgData name="gessy michael" userId="324a03897c09431a" providerId="LiveId" clId="{AC08461D-754B-4177-8AAC-7EAB3C0AF64F}" dt="2023-05-03T08:24:37.283" v="10715" actId="478"/>
          <ac:spMkLst>
            <pc:docMk/>
            <pc:sldMk cId="0" sldId="609"/>
            <ac:spMk id="113709" creationId="{E2E43A42-73FC-39F1-0B78-F368B469C9E0}"/>
          </ac:spMkLst>
        </pc:spChg>
        <pc:spChg chg="del">
          <ac:chgData name="gessy michael" userId="324a03897c09431a" providerId="LiveId" clId="{AC08461D-754B-4177-8AAC-7EAB3C0AF64F}" dt="2023-05-03T08:24:41.842" v="10716" actId="478"/>
          <ac:spMkLst>
            <pc:docMk/>
            <pc:sldMk cId="0" sldId="609"/>
            <ac:spMk id="113710" creationId="{4F8081B3-0BAD-93D5-963E-CBA1A424EB2C}"/>
          </ac:spMkLst>
        </pc:spChg>
        <pc:spChg chg="mod">
          <ac:chgData name="gessy michael" userId="324a03897c09431a" providerId="LiveId" clId="{AC08461D-754B-4177-8AAC-7EAB3C0AF64F}" dt="2023-05-05T13:40:35.376" v="12570" actId="14861"/>
          <ac:spMkLst>
            <pc:docMk/>
            <pc:sldMk cId="0" sldId="609"/>
            <ac:spMk id="125957" creationId="{43B78617-14D6-5A9A-73A6-43549C982C8A}"/>
          </ac:spMkLst>
        </pc:spChg>
        <pc:spChg chg="mod">
          <ac:chgData name="gessy michael" userId="324a03897c09431a" providerId="LiveId" clId="{AC08461D-754B-4177-8AAC-7EAB3C0AF64F}" dt="2023-05-05T13:40:35.376" v="12570" actId="14861"/>
          <ac:spMkLst>
            <pc:docMk/>
            <pc:sldMk cId="0" sldId="609"/>
            <ac:spMk id="125963" creationId="{F1EB0D63-F86E-0709-F218-7B0E91C53A73}"/>
          </ac:spMkLst>
        </pc:spChg>
        <pc:spChg chg="mod">
          <ac:chgData name="gessy michael" userId="324a03897c09431a" providerId="LiveId" clId="{AC08461D-754B-4177-8AAC-7EAB3C0AF64F}" dt="2023-05-05T13:40:50.360" v="12571" actId="1076"/>
          <ac:spMkLst>
            <pc:docMk/>
            <pc:sldMk cId="0" sldId="609"/>
            <ac:spMk id="125973" creationId="{3FE3496F-613C-9EEE-B35F-99C9028E4436}"/>
          </ac:spMkLst>
        </pc:spChg>
        <pc:spChg chg="mod">
          <ac:chgData name="gessy michael" userId="324a03897c09431a" providerId="LiveId" clId="{AC08461D-754B-4177-8AAC-7EAB3C0AF64F}" dt="2023-05-05T13:40:50.360" v="12571" actId="1076"/>
          <ac:spMkLst>
            <pc:docMk/>
            <pc:sldMk cId="0" sldId="609"/>
            <ac:spMk id="125988" creationId="{4444474A-57CB-5403-89CE-4EFE9DE4EEC5}"/>
          </ac:spMkLst>
        </pc:spChg>
        <pc:spChg chg="mod">
          <ac:chgData name="gessy michael" userId="324a03897c09431a" providerId="LiveId" clId="{AC08461D-754B-4177-8AAC-7EAB3C0AF64F}" dt="2023-05-05T13:40:35.376" v="12570" actId="14861"/>
          <ac:spMkLst>
            <pc:docMk/>
            <pc:sldMk cId="0" sldId="609"/>
            <ac:spMk id="125989" creationId="{E3EDAB1E-7EAB-EB12-9E75-CD0729C7541A}"/>
          </ac:spMkLst>
        </pc:spChg>
        <pc:spChg chg="mod">
          <ac:chgData name="gessy michael" userId="324a03897c09431a" providerId="LiveId" clId="{AC08461D-754B-4177-8AAC-7EAB3C0AF64F}" dt="2023-05-05T13:40:50.360" v="12571" actId="1076"/>
          <ac:spMkLst>
            <pc:docMk/>
            <pc:sldMk cId="0" sldId="609"/>
            <ac:spMk id="125992" creationId="{4F833714-6FF0-2BA0-CF0D-0138AEF86A14}"/>
          </ac:spMkLst>
        </pc:spChg>
      </pc:sldChg>
      <pc:sldChg chg="delSp modSp mod modNotesTx">
        <pc:chgData name="gessy michael" userId="324a03897c09431a" providerId="LiveId" clId="{AC08461D-754B-4177-8AAC-7EAB3C0AF64F}" dt="2023-05-06T11:50:38.165" v="14254" actId="113"/>
        <pc:sldMkLst>
          <pc:docMk/>
          <pc:sldMk cId="0" sldId="610"/>
        </pc:sldMkLst>
        <pc:spChg chg="mod">
          <ac:chgData name="gessy michael" userId="324a03897c09431a" providerId="LiveId" clId="{AC08461D-754B-4177-8AAC-7EAB3C0AF64F}" dt="2023-05-03T08:26:59.839" v="10727" actId="14861"/>
          <ac:spMkLst>
            <pc:docMk/>
            <pc:sldMk cId="0" sldId="610"/>
            <ac:spMk id="4" creationId="{9383FB94-E26B-D2E0-6FA7-FC9F3AD7B4BB}"/>
          </ac:spMkLst>
        </pc:spChg>
        <pc:spChg chg="mod">
          <ac:chgData name="gessy michael" userId="324a03897c09431a" providerId="LiveId" clId="{AC08461D-754B-4177-8AAC-7EAB3C0AF64F}" dt="2023-05-03T08:27:15.730" v="10731" actId="1038"/>
          <ac:spMkLst>
            <pc:docMk/>
            <pc:sldMk cId="0" sldId="610"/>
            <ac:spMk id="5" creationId="{0D93092A-92E8-0DC7-20A5-E434351324A8}"/>
          </ac:spMkLst>
        </pc:spChg>
        <pc:spChg chg="mod">
          <ac:chgData name="gessy michael" userId="324a03897c09431a" providerId="LiveId" clId="{AC08461D-754B-4177-8AAC-7EAB3C0AF64F}" dt="2023-05-03T08:27:15.730" v="10731" actId="1038"/>
          <ac:spMkLst>
            <pc:docMk/>
            <pc:sldMk cId="0" sldId="610"/>
            <ac:spMk id="6" creationId="{FF67B9D2-062E-EA30-FF72-04E551084160}"/>
          </ac:spMkLst>
        </pc:spChg>
        <pc:spChg chg="del">
          <ac:chgData name="gessy michael" userId="324a03897c09431a" providerId="LiveId" clId="{AC08461D-754B-4177-8AAC-7EAB3C0AF64F}" dt="2023-05-03T08:25:23.360" v="10717" actId="478"/>
          <ac:spMkLst>
            <pc:docMk/>
            <pc:sldMk cId="0" sldId="610"/>
            <ac:spMk id="115725" creationId="{811B6F59-8A25-0D30-73A5-C78E6A788441}"/>
          </ac:spMkLst>
        </pc:spChg>
        <pc:spChg chg="del">
          <ac:chgData name="gessy michael" userId="324a03897c09431a" providerId="LiveId" clId="{AC08461D-754B-4177-8AAC-7EAB3C0AF64F}" dt="2023-05-03T08:25:23.360" v="10717" actId="478"/>
          <ac:spMkLst>
            <pc:docMk/>
            <pc:sldMk cId="0" sldId="610"/>
            <ac:spMk id="115726" creationId="{2FBE2F68-C5F6-915F-4F66-540FD24EC088}"/>
          </ac:spMkLst>
        </pc:spChg>
        <pc:spChg chg="del">
          <ac:chgData name="gessy michael" userId="324a03897c09431a" providerId="LiveId" clId="{AC08461D-754B-4177-8AAC-7EAB3C0AF64F}" dt="2023-05-03T08:25:23.360" v="10717" actId="478"/>
          <ac:spMkLst>
            <pc:docMk/>
            <pc:sldMk cId="0" sldId="610"/>
            <ac:spMk id="115727" creationId="{B457E9D6-E728-9953-8744-7214C38E66E7}"/>
          </ac:spMkLst>
        </pc:spChg>
        <pc:spChg chg="del">
          <ac:chgData name="gessy michael" userId="324a03897c09431a" providerId="LiveId" clId="{AC08461D-754B-4177-8AAC-7EAB3C0AF64F}" dt="2023-05-03T08:25:23.360" v="10717" actId="478"/>
          <ac:spMkLst>
            <pc:docMk/>
            <pc:sldMk cId="0" sldId="610"/>
            <ac:spMk id="115728" creationId="{25B1D7AC-45AD-0DFF-3056-071769EECE69}"/>
          </ac:spMkLst>
        </pc:spChg>
        <pc:spChg chg="del">
          <ac:chgData name="gessy michael" userId="324a03897c09431a" providerId="LiveId" clId="{AC08461D-754B-4177-8AAC-7EAB3C0AF64F}" dt="2023-05-03T08:25:25.752" v="10718" actId="478"/>
          <ac:spMkLst>
            <pc:docMk/>
            <pc:sldMk cId="0" sldId="610"/>
            <ac:spMk id="115729" creationId="{11BAFF5C-F50E-46B4-B54E-354FDA70C633}"/>
          </ac:spMkLst>
        </pc:spChg>
        <pc:spChg chg="del">
          <ac:chgData name="gessy michael" userId="324a03897c09431a" providerId="LiveId" clId="{AC08461D-754B-4177-8AAC-7EAB3C0AF64F}" dt="2023-05-03T08:25:23.360" v="10717" actId="478"/>
          <ac:spMkLst>
            <pc:docMk/>
            <pc:sldMk cId="0" sldId="610"/>
            <ac:spMk id="115730" creationId="{CCE71D9B-799A-ABD6-AE22-636884F244AF}"/>
          </ac:spMkLst>
        </pc:spChg>
        <pc:graphicFrameChg chg="modGraphic">
          <ac:chgData name="gessy michael" userId="324a03897c09431a" providerId="LiveId" clId="{AC08461D-754B-4177-8AAC-7EAB3C0AF64F}" dt="2023-05-03T08:26:00.586" v="10721" actId="113"/>
          <ac:graphicFrameMkLst>
            <pc:docMk/>
            <pc:sldMk cId="0" sldId="610"/>
            <ac:graphicFrameMk id="142531" creationId="{A0340FB9-E8E7-50A5-BB17-19D88C0AB278}"/>
          </ac:graphicFrameMkLst>
        </pc:graphicFrameChg>
      </pc:sldChg>
      <pc:sldChg chg="modSp mod modNotesTx">
        <pc:chgData name="gessy michael" userId="324a03897c09431a" providerId="LiveId" clId="{AC08461D-754B-4177-8AAC-7EAB3C0AF64F}" dt="2023-05-06T12:23:00.929" v="14296" actId="20577"/>
        <pc:sldMkLst>
          <pc:docMk/>
          <pc:sldMk cId="0" sldId="611"/>
        </pc:sldMkLst>
        <pc:spChg chg="mod">
          <ac:chgData name="gessy michael" userId="324a03897c09431a" providerId="LiveId" clId="{AC08461D-754B-4177-8AAC-7EAB3C0AF64F}" dt="2023-05-06T11:52:36.258" v="14256" actId="113"/>
          <ac:spMkLst>
            <pc:docMk/>
            <pc:sldMk cId="0" sldId="611"/>
            <ac:spMk id="130055" creationId="{9461FB46-FCAE-1238-90E5-FAA971947FF8}"/>
          </ac:spMkLst>
        </pc:spChg>
        <pc:spChg chg="mod">
          <ac:chgData name="gessy michael" userId="324a03897c09431a" providerId="LiveId" clId="{AC08461D-754B-4177-8AAC-7EAB3C0AF64F}" dt="2023-05-03T08:28:33.580" v="10737" actId="14100"/>
          <ac:spMkLst>
            <pc:docMk/>
            <pc:sldMk cId="0" sldId="611"/>
            <ac:spMk id="130056" creationId="{A4CD7B78-AEFC-AB87-4DDE-201A61B1F522}"/>
          </ac:spMkLst>
        </pc:spChg>
        <pc:spChg chg="mod">
          <ac:chgData name="gessy michael" userId="324a03897c09431a" providerId="LiveId" clId="{AC08461D-754B-4177-8AAC-7EAB3C0AF64F}" dt="2023-05-03T08:28:44.355" v="10741" actId="1038"/>
          <ac:spMkLst>
            <pc:docMk/>
            <pc:sldMk cId="0" sldId="611"/>
            <ac:spMk id="130057" creationId="{A0D2FB0A-5C7B-75CA-0673-1BFEA58E3A16}"/>
          </ac:spMkLst>
        </pc:spChg>
        <pc:spChg chg="mod">
          <ac:chgData name="gessy michael" userId="324a03897c09431a" providerId="LiveId" clId="{AC08461D-754B-4177-8AAC-7EAB3C0AF64F}" dt="2023-05-03T08:28:44.355" v="10741" actId="1038"/>
          <ac:spMkLst>
            <pc:docMk/>
            <pc:sldMk cId="0" sldId="611"/>
            <ac:spMk id="130059" creationId="{6DCED2D7-5A2C-49AB-0D71-07476259B6D3}"/>
          </ac:spMkLst>
        </pc:spChg>
      </pc:sldChg>
      <pc:sldChg chg="delSp modSp mod modNotesTx">
        <pc:chgData name="gessy michael" userId="324a03897c09431a" providerId="LiveId" clId="{AC08461D-754B-4177-8AAC-7EAB3C0AF64F}" dt="2023-05-06T12:23:40.735" v="14298" actId="6549"/>
        <pc:sldMkLst>
          <pc:docMk/>
          <pc:sldMk cId="0" sldId="612"/>
        </pc:sldMkLst>
        <pc:spChg chg="mod">
          <ac:chgData name="gessy michael" userId="324a03897c09431a" providerId="LiveId" clId="{AC08461D-754B-4177-8AAC-7EAB3C0AF64F}" dt="2023-05-03T08:47:26.825" v="10790" actId="14100"/>
          <ac:spMkLst>
            <pc:docMk/>
            <pc:sldMk cId="0" sldId="612"/>
            <ac:spMk id="12" creationId="{3447E9C5-0C10-638F-839D-6D0A7B0073B5}"/>
          </ac:spMkLst>
        </pc:spChg>
        <pc:spChg chg="mod">
          <ac:chgData name="gessy michael" userId="324a03897c09431a" providerId="LiveId" clId="{AC08461D-754B-4177-8AAC-7EAB3C0AF64F}" dt="2023-05-03T08:29:18.300" v="10745" actId="1076"/>
          <ac:spMkLst>
            <pc:docMk/>
            <pc:sldMk cId="0" sldId="612"/>
            <ac:spMk id="38" creationId="{2AA32BB2-3E86-F0D3-EE34-FB2937FA0F7F}"/>
          </ac:spMkLst>
        </pc:spChg>
        <pc:spChg chg="del">
          <ac:chgData name="gessy michael" userId="324a03897c09431a" providerId="LiveId" clId="{AC08461D-754B-4177-8AAC-7EAB3C0AF64F}" dt="2023-05-03T08:28:53.379" v="10742" actId="478"/>
          <ac:spMkLst>
            <pc:docMk/>
            <pc:sldMk cId="0" sldId="612"/>
            <ac:spMk id="119836" creationId="{113D4452-69F7-F286-230B-D9A6A647C763}"/>
          </ac:spMkLst>
        </pc:spChg>
        <pc:spChg chg="del">
          <ac:chgData name="gessy michael" userId="324a03897c09431a" providerId="LiveId" clId="{AC08461D-754B-4177-8AAC-7EAB3C0AF64F}" dt="2023-05-03T08:28:53.379" v="10742" actId="478"/>
          <ac:spMkLst>
            <pc:docMk/>
            <pc:sldMk cId="0" sldId="612"/>
            <ac:spMk id="119837" creationId="{FF106BF4-B3B5-6259-6B21-EB3084C64365}"/>
          </ac:spMkLst>
        </pc:spChg>
        <pc:spChg chg="del">
          <ac:chgData name="gessy michael" userId="324a03897c09431a" providerId="LiveId" clId="{AC08461D-754B-4177-8AAC-7EAB3C0AF64F}" dt="2023-05-03T08:28:56.736" v="10743" actId="478"/>
          <ac:spMkLst>
            <pc:docMk/>
            <pc:sldMk cId="0" sldId="612"/>
            <ac:spMk id="119838" creationId="{A4349225-04CA-5851-8A3D-8CCC7615B1F3}"/>
          </ac:spMkLst>
        </pc:spChg>
      </pc:sldChg>
      <pc:sldChg chg="addSp delSp modSp mod">
        <pc:chgData name="gessy michael" userId="324a03897c09431a" providerId="LiveId" clId="{AC08461D-754B-4177-8AAC-7EAB3C0AF64F}" dt="2023-05-03T08:42:08.301" v="10752" actId="14100"/>
        <pc:sldMkLst>
          <pc:docMk/>
          <pc:sldMk cId="0" sldId="614"/>
        </pc:sldMkLst>
        <pc:spChg chg="add del">
          <ac:chgData name="gessy michael" userId="324a03897c09431a" providerId="LiveId" clId="{AC08461D-754B-4177-8AAC-7EAB3C0AF64F}" dt="2023-05-03T08:41:03.359" v="10746" actId="478"/>
          <ac:spMkLst>
            <pc:docMk/>
            <pc:sldMk cId="0" sldId="614"/>
            <ac:spMk id="123926" creationId="{D78B0B0A-C26D-E0AD-BB3B-E7CDD8E48A5D}"/>
          </ac:spMkLst>
        </pc:spChg>
        <pc:spChg chg="add del">
          <ac:chgData name="gessy michael" userId="324a03897c09431a" providerId="LiveId" clId="{AC08461D-754B-4177-8AAC-7EAB3C0AF64F}" dt="2023-05-03T08:41:13.054" v="10747" actId="478"/>
          <ac:spMkLst>
            <pc:docMk/>
            <pc:sldMk cId="0" sldId="614"/>
            <ac:spMk id="123927" creationId="{90396375-D213-0FE3-E520-936F32AF3C2E}"/>
          </ac:spMkLst>
        </pc:spChg>
        <pc:spChg chg="add del">
          <ac:chgData name="gessy michael" userId="324a03897c09431a" providerId="LiveId" clId="{AC08461D-754B-4177-8AAC-7EAB3C0AF64F}" dt="2023-05-03T08:41:13.054" v="10747" actId="478"/>
          <ac:spMkLst>
            <pc:docMk/>
            <pc:sldMk cId="0" sldId="614"/>
            <ac:spMk id="123928" creationId="{59BB77BB-D205-D6C1-3C2A-199AD879F136}"/>
          </ac:spMkLst>
        </pc:spChg>
        <pc:spChg chg="mod">
          <ac:chgData name="gessy michael" userId="324a03897c09431a" providerId="LiveId" clId="{AC08461D-754B-4177-8AAC-7EAB3C0AF64F}" dt="2023-05-03T08:41:28.405" v="10749" actId="14100"/>
          <ac:spMkLst>
            <pc:docMk/>
            <pc:sldMk cId="0" sldId="614"/>
            <ac:spMk id="136199" creationId="{C3289495-BFB0-087F-21E9-1A315A7A9FF4}"/>
          </ac:spMkLst>
        </pc:spChg>
        <pc:spChg chg="mod">
          <ac:chgData name="gessy michael" userId="324a03897c09431a" providerId="LiveId" clId="{AC08461D-754B-4177-8AAC-7EAB3C0AF64F}" dt="2023-05-03T08:41:25.360" v="10748" actId="14100"/>
          <ac:spMkLst>
            <pc:docMk/>
            <pc:sldMk cId="0" sldId="614"/>
            <ac:spMk id="136201" creationId="{28272141-7E04-6116-03A3-5EC814C67E6E}"/>
          </ac:spMkLst>
        </pc:spChg>
        <pc:spChg chg="mod">
          <ac:chgData name="gessy michael" userId="324a03897c09431a" providerId="LiveId" clId="{AC08461D-754B-4177-8AAC-7EAB3C0AF64F}" dt="2023-05-03T08:41:43.356" v="10751" actId="14100"/>
          <ac:spMkLst>
            <pc:docMk/>
            <pc:sldMk cId="0" sldId="614"/>
            <ac:spMk id="136224" creationId="{617DF903-A401-5270-BD05-5D5B63E7F1B4}"/>
          </ac:spMkLst>
        </pc:spChg>
        <pc:spChg chg="mod">
          <ac:chgData name="gessy michael" userId="324a03897c09431a" providerId="LiveId" clId="{AC08461D-754B-4177-8AAC-7EAB3C0AF64F}" dt="2023-05-03T08:41:39.880" v="10750" actId="14100"/>
          <ac:spMkLst>
            <pc:docMk/>
            <pc:sldMk cId="0" sldId="614"/>
            <ac:spMk id="136225" creationId="{979B2DA6-E489-BDA5-ED2B-1D6B98B61DE4}"/>
          </ac:spMkLst>
        </pc:spChg>
        <pc:spChg chg="mod">
          <ac:chgData name="gessy michael" userId="324a03897c09431a" providerId="LiveId" clId="{AC08461D-754B-4177-8AAC-7EAB3C0AF64F}" dt="2023-05-02T15:21:20.183" v="9863" actId="207"/>
          <ac:spMkLst>
            <pc:docMk/>
            <pc:sldMk cId="0" sldId="614"/>
            <ac:spMk id="136226" creationId="{5F25A8C4-6CB0-12C3-6343-1DC0E814E591}"/>
          </ac:spMkLst>
        </pc:spChg>
        <pc:picChg chg="mod">
          <ac:chgData name="gessy michael" userId="324a03897c09431a" providerId="LiveId" clId="{AC08461D-754B-4177-8AAC-7EAB3C0AF64F}" dt="2023-05-03T08:42:08.301" v="10752" actId="14100"/>
          <ac:picMkLst>
            <pc:docMk/>
            <pc:sldMk cId="0" sldId="614"/>
            <ac:picMk id="123929" creationId="{C9B20703-B97B-9C16-FA12-69032A72FCB1}"/>
          </ac:picMkLst>
        </pc:picChg>
      </pc:sldChg>
      <pc:sldChg chg="delSp modSp mod">
        <pc:chgData name="gessy michael" userId="324a03897c09431a" providerId="LiveId" clId="{AC08461D-754B-4177-8AAC-7EAB3C0AF64F}" dt="2023-05-03T08:49:13.792" v="10804" actId="14861"/>
        <pc:sldMkLst>
          <pc:docMk/>
          <pc:sldMk cId="0" sldId="623"/>
        </pc:sldMkLst>
        <pc:spChg chg="del">
          <ac:chgData name="gessy michael" userId="324a03897c09431a" providerId="LiveId" clId="{AC08461D-754B-4177-8AAC-7EAB3C0AF64F}" dt="2023-05-03T08:43:54.803" v="10759" actId="478"/>
          <ac:spMkLst>
            <pc:docMk/>
            <pc:sldMk cId="0" sldId="623"/>
            <ac:spMk id="136236" creationId="{3FECF95F-3CA8-6B7E-15CF-EFE2E6BD6494}"/>
          </ac:spMkLst>
        </pc:spChg>
        <pc:spChg chg="del">
          <ac:chgData name="gessy michael" userId="324a03897c09431a" providerId="LiveId" clId="{AC08461D-754B-4177-8AAC-7EAB3C0AF64F}" dt="2023-05-03T08:43:51.004" v="10758" actId="478"/>
          <ac:spMkLst>
            <pc:docMk/>
            <pc:sldMk cId="0" sldId="623"/>
            <ac:spMk id="136237" creationId="{0837DB19-0F2E-D36A-6CB0-B8CB431D44ED}"/>
          </ac:spMkLst>
        </pc:spChg>
        <pc:spChg chg="del">
          <ac:chgData name="gessy michael" userId="324a03897c09431a" providerId="LiveId" clId="{AC08461D-754B-4177-8AAC-7EAB3C0AF64F}" dt="2023-05-03T08:43:51.004" v="10758" actId="478"/>
          <ac:spMkLst>
            <pc:docMk/>
            <pc:sldMk cId="0" sldId="623"/>
            <ac:spMk id="136238" creationId="{3E46708B-5E22-F991-C334-B51D5958A39D}"/>
          </ac:spMkLst>
        </pc:spChg>
        <pc:spChg chg="del">
          <ac:chgData name="gessy michael" userId="324a03897c09431a" providerId="LiveId" clId="{AC08461D-754B-4177-8AAC-7EAB3C0AF64F}" dt="2023-05-03T08:43:51.004" v="10758" actId="478"/>
          <ac:spMkLst>
            <pc:docMk/>
            <pc:sldMk cId="0" sldId="623"/>
            <ac:spMk id="136239" creationId="{1C6568F6-71BE-60C5-1D48-8C7F2E6BE989}"/>
          </ac:spMkLst>
        </pc:spChg>
        <pc:spChg chg="mod">
          <ac:chgData name="gessy michael" userId="324a03897c09431a" providerId="LiveId" clId="{AC08461D-754B-4177-8AAC-7EAB3C0AF64F}" dt="2023-05-03T08:49:13.792" v="10804" actId="14861"/>
          <ac:spMkLst>
            <pc:docMk/>
            <pc:sldMk cId="0" sldId="623"/>
            <ac:spMk id="149512" creationId="{46AC731F-E0D1-3E76-AC8A-91ACE74D4103}"/>
          </ac:spMkLst>
        </pc:spChg>
        <pc:spChg chg="mod">
          <ac:chgData name="gessy michael" userId="324a03897c09431a" providerId="LiveId" clId="{AC08461D-754B-4177-8AAC-7EAB3C0AF64F}" dt="2023-05-03T08:49:13.792" v="10804" actId="14861"/>
          <ac:spMkLst>
            <pc:docMk/>
            <pc:sldMk cId="0" sldId="623"/>
            <ac:spMk id="149514" creationId="{A9C0B86D-AA0C-530D-C29A-63A6EE3D06A5}"/>
          </ac:spMkLst>
        </pc:spChg>
        <pc:spChg chg="mod">
          <ac:chgData name="gessy michael" userId="324a03897c09431a" providerId="LiveId" clId="{AC08461D-754B-4177-8AAC-7EAB3C0AF64F}" dt="2023-05-03T08:49:13.792" v="10804" actId="14861"/>
          <ac:spMkLst>
            <pc:docMk/>
            <pc:sldMk cId="0" sldId="623"/>
            <ac:spMk id="149516" creationId="{E2F68193-4861-6439-ADA2-12DBC5F5233C}"/>
          </ac:spMkLst>
        </pc:spChg>
        <pc:spChg chg="mod">
          <ac:chgData name="gessy michael" userId="324a03897c09431a" providerId="LiveId" clId="{AC08461D-754B-4177-8AAC-7EAB3C0AF64F}" dt="2023-05-03T08:49:13.792" v="10804" actId="14861"/>
          <ac:spMkLst>
            <pc:docMk/>
            <pc:sldMk cId="0" sldId="623"/>
            <ac:spMk id="149532" creationId="{F033C74E-B84A-2262-DDD5-14B47B48A4A6}"/>
          </ac:spMkLst>
        </pc:spChg>
        <pc:spChg chg="mod">
          <ac:chgData name="gessy michael" userId="324a03897c09431a" providerId="LiveId" clId="{AC08461D-754B-4177-8AAC-7EAB3C0AF64F}" dt="2023-05-03T08:49:13.792" v="10804" actId="14861"/>
          <ac:spMkLst>
            <pc:docMk/>
            <pc:sldMk cId="0" sldId="623"/>
            <ac:spMk id="149541" creationId="{415FC89E-7465-CA11-9070-F2CC4872B5EE}"/>
          </ac:spMkLst>
        </pc:spChg>
      </pc:sldChg>
      <pc:sldChg chg="delSp modSp mod">
        <pc:chgData name="gessy michael" userId="324a03897c09431a" providerId="LiveId" clId="{AC08461D-754B-4177-8AAC-7EAB3C0AF64F}" dt="2023-05-03T08:49:49.694" v="10809" actId="14861"/>
        <pc:sldMkLst>
          <pc:docMk/>
          <pc:sldMk cId="0" sldId="624"/>
        </pc:sldMkLst>
        <pc:spChg chg="del">
          <ac:chgData name="gessy michael" userId="324a03897c09431a" providerId="LiveId" clId="{AC08461D-754B-4177-8AAC-7EAB3C0AF64F}" dt="2023-05-03T08:44:01.091" v="10760" actId="478"/>
          <ac:spMkLst>
            <pc:docMk/>
            <pc:sldMk cId="0" sldId="624"/>
            <ac:spMk id="138279" creationId="{99DE1DD3-89A1-6C44-1806-CFA3A380A820}"/>
          </ac:spMkLst>
        </pc:spChg>
        <pc:spChg chg="mod">
          <ac:chgData name="gessy michael" userId="324a03897c09431a" providerId="LiveId" clId="{AC08461D-754B-4177-8AAC-7EAB3C0AF64F}" dt="2023-05-03T08:49:49.694" v="10809" actId="14861"/>
          <ac:spMkLst>
            <pc:docMk/>
            <pc:sldMk cId="0" sldId="624"/>
            <ac:spMk id="151566" creationId="{5CBC389E-4C4A-99D9-86F5-E4364346B58F}"/>
          </ac:spMkLst>
        </pc:spChg>
        <pc:spChg chg="mod">
          <ac:chgData name="gessy michael" userId="324a03897c09431a" providerId="LiveId" clId="{AC08461D-754B-4177-8AAC-7EAB3C0AF64F}" dt="2023-05-03T08:49:49.694" v="10809" actId="14861"/>
          <ac:spMkLst>
            <pc:docMk/>
            <pc:sldMk cId="0" sldId="624"/>
            <ac:spMk id="151569" creationId="{08B98B6A-289A-0752-AC02-63EC0999BB44}"/>
          </ac:spMkLst>
        </pc:spChg>
        <pc:spChg chg="mod">
          <ac:chgData name="gessy michael" userId="324a03897c09431a" providerId="LiveId" clId="{AC08461D-754B-4177-8AAC-7EAB3C0AF64F}" dt="2023-05-03T08:49:49.694" v="10809" actId="14861"/>
          <ac:spMkLst>
            <pc:docMk/>
            <pc:sldMk cId="0" sldId="624"/>
            <ac:spMk id="151571" creationId="{AA819236-3B01-9527-C70A-FAA694835A8A}"/>
          </ac:spMkLst>
        </pc:spChg>
      </pc:sldChg>
      <pc:sldChg chg="delSp modSp mod">
        <pc:chgData name="gessy michael" userId="324a03897c09431a" providerId="LiveId" clId="{AC08461D-754B-4177-8AAC-7EAB3C0AF64F}" dt="2023-05-03T08:50:20.380" v="10814" actId="14861"/>
        <pc:sldMkLst>
          <pc:docMk/>
          <pc:sldMk cId="0" sldId="626"/>
        </pc:sldMkLst>
        <pc:spChg chg="mod">
          <ac:chgData name="gessy michael" userId="324a03897c09431a" providerId="LiveId" clId="{AC08461D-754B-4177-8AAC-7EAB3C0AF64F}" dt="2023-05-03T08:50:20.380" v="10814" actId="14861"/>
          <ac:spMkLst>
            <pc:docMk/>
            <pc:sldMk cId="0" sldId="626"/>
            <ac:spMk id="31" creationId="{195EB79E-53AB-03D9-30BF-EFE1FD1763CA}"/>
          </ac:spMkLst>
        </pc:spChg>
        <pc:spChg chg="del">
          <ac:chgData name="gessy michael" userId="324a03897c09431a" providerId="LiveId" clId="{AC08461D-754B-4177-8AAC-7EAB3C0AF64F}" dt="2023-05-03T08:44:07.962" v="10761" actId="478"/>
          <ac:spMkLst>
            <pc:docMk/>
            <pc:sldMk cId="0" sldId="626"/>
            <ac:spMk id="140322" creationId="{D0D9C41C-B17E-C7BF-24F6-32DFCDBBD5A3}"/>
          </ac:spMkLst>
        </pc:spChg>
        <pc:spChg chg="mod">
          <ac:chgData name="gessy michael" userId="324a03897c09431a" providerId="LiveId" clId="{AC08461D-754B-4177-8AAC-7EAB3C0AF64F}" dt="2023-05-03T08:50:20.380" v="10814" actId="14861"/>
          <ac:spMkLst>
            <pc:docMk/>
            <pc:sldMk cId="0" sldId="626"/>
            <ac:spMk id="155656" creationId="{1F4EBA98-BB5A-84F9-85BF-3877C2A05EAB}"/>
          </ac:spMkLst>
        </pc:spChg>
        <pc:spChg chg="mod">
          <ac:chgData name="gessy michael" userId="324a03897c09431a" providerId="LiveId" clId="{AC08461D-754B-4177-8AAC-7EAB3C0AF64F}" dt="2023-05-03T08:50:20.380" v="10814" actId="14861"/>
          <ac:spMkLst>
            <pc:docMk/>
            <pc:sldMk cId="0" sldId="626"/>
            <ac:spMk id="155658" creationId="{C8FDF018-0EAB-A3E9-E464-CA2835C9F6C2}"/>
          </ac:spMkLst>
        </pc:spChg>
        <pc:spChg chg="mod">
          <ac:chgData name="gessy michael" userId="324a03897c09431a" providerId="LiveId" clId="{AC08461D-754B-4177-8AAC-7EAB3C0AF64F}" dt="2023-05-03T08:50:20.380" v="10814" actId="14861"/>
          <ac:spMkLst>
            <pc:docMk/>
            <pc:sldMk cId="0" sldId="626"/>
            <ac:spMk id="155676" creationId="{885BDF77-4AAB-12CB-65FB-C623031F6D29}"/>
          </ac:spMkLst>
        </pc:spChg>
      </pc:sldChg>
      <pc:sldChg chg="delSp modSp mod">
        <pc:chgData name="gessy michael" userId="324a03897c09431a" providerId="LiveId" clId="{AC08461D-754B-4177-8AAC-7EAB3C0AF64F}" dt="2023-05-03T08:45:02.792" v="10770" actId="14861"/>
        <pc:sldMkLst>
          <pc:docMk/>
          <pc:sldMk cId="0" sldId="627"/>
        </pc:sldMkLst>
        <pc:spChg chg="mod">
          <ac:chgData name="gessy michael" userId="324a03897c09431a" providerId="LiveId" clId="{AC08461D-754B-4177-8AAC-7EAB3C0AF64F}" dt="2023-04-12T12:40:27.131" v="5" actId="1076"/>
          <ac:spMkLst>
            <pc:docMk/>
            <pc:sldMk cId="0" sldId="627"/>
            <ac:spMk id="3" creationId="{541CF756-8EDC-85C0-8FC7-6DF52E7F13C8}"/>
          </ac:spMkLst>
        </pc:spChg>
        <pc:spChg chg="mod">
          <ac:chgData name="gessy michael" userId="324a03897c09431a" providerId="LiveId" clId="{AC08461D-754B-4177-8AAC-7EAB3C0AF64F}" dt="2023-04-12T12:41:19.640" v="7" actId="1035"/>
          <ac:spMkLst>
            <pc:docMk/>
            <pc:sldMk cId="0" sldId="627"/>
            <ac:spMk id="4" creationId="{3939DC0D-6CDC-CC31-E371-17774BC19769}"/>
          </ac:spMkLst>
        </pc:spChg>
        <pc:spChg chg="mod">
          <ac:chgData name="gessy michael" userId="324a03897c09431a" providerId="LiveId" clId="{AC08461D-754B-4177-8AAC-7EAB3C0AF64F}" dt="2023-04-12T12:41:19.640" v="7" actId="1035"/>
          <ac:spMkLst>
            <pc:docMk/>
            <pc:sldMk cId="0" sldId="627"/>
            <ac:spMk id="5" creationId="{EEF2716F-E0E0-680A-72E3-4BE231C379F6}"/>
          </ac:spMkLst>
        </pc:spChg>
        <pc:spChg chg="mod">
          <ac:chgData name="gessy michael" userId="324a03897c09431a" providerId="LiveId" clId="{AC08461D-754B-4177-8AAC-7EAB3C0AF64F}" dt="2023-04-12T12:38:21.107" v="4" actId="207"/>
          <ac:spMkLst>
            <pc:docMk/>
            <pc:sldMk cId="0" sldId="627"/>
            <ac:spMk id="6" creationId="{A2B52343-E3F3-DAA9-0259-64DD9D83B08B}"/>
          </ac:spMkLst>
        </pc:spChg>
        <pc:spChg chg="mod">
          <ac:chgData name="gessy michael" userId="324a03897c09431a" providerId="LiveId" clId="{AC08461D-754B-4177-8AAC-7EAB3C0AF64F}" dt="2023-04-12T12:38:21.107" v="4" actId="207"/>
          <ac:spMkLst>
            <pc:docMk/>
            <pc:sldMk cId="0" sldId="627"/>
            <ac:spMk id="7" creationId="{76DF08FF-8719-0518-14C3-0A4D6F479033}"/>
          </ac:spMkLst>
        </pc:spChg>
        <pc:spChg chg="mod">
          <ac:chgData name="gessy michael" userId="324a03897c09431a" providerId="LiveId" clId="{AC08461D-754B-4177-8AAC-7EAB3C0AF64F}" dt="2023-04-12T13:27:55.477" v="23" actId="20577"/>
          <ac:spMkLst>
            <pc:docMk/>
            <pc:sldMk cId="0" sldId="627"/>
            <ac:spMk id="8" creationId="{D96F0168-C9E8-2A1E-6A34-3C58EC8C101F}"/>
          </ac:spMkLst>
        </pc:spChg>
        <pc:spChg chg="del">
          <ac:chgData name="gessy michael" userId="324a03897c09431a" providerId="LiveId" clId="{AC08461D-754B-4177-8AAC-7EAB3C0AF64F}" dt="2023-05-03T08:44:13.068" v="10762" actId="478"/>
          <ac:spMkLst>
            <pc:docMk/>
            <pc:sldMk cId="0" sldId="627"/>
            <ac:spMk id="142376" creationId="{C24F2964-C2C6-A16C-DA34-EE87FD0B4E2F}"/>
          </ac:spMkLst>
        </pc:spChg>
        <pc:spChg chg="mod">
          <ac:chgData name="gessy michael" userId="324a03897c09431a" providerId="LiveId" clId="{AC08461D-754B-4177-8AAC-7EAB3C0AF64F}" dt="2023-05-03T08:45:02.792" v="10770" actId="14861"/>
          <ac:spMkLst>
            <pc:docMk/>
            <pc:sldMk cId="0" sldId="627"/>
            <ac:spMk id="157701" creationId="{C20EEA2F-42CD-1EC2-E2A8-5C8265A1435A}"/>
          </ac:spMkLst>
        </pc:spChg>
        <pc:spChg chg="mod">
          <ac:chgData name="gessy michael" userId="324a03897c09431a" providerId="LiveId" clId="{AC08461D-754B-4177-8AAC-7EAB3C0AF64F}" dt="2023-05-03T08:44:20.113" v="10764" actId="1036"/>
          <ac:spMkLst>
            <pc:docMk/>
            <pc:sldMk cId="0" sldId="627"/>
            <ac:spMk id="157707" creationId="{C397C389-0D5E-DB42-100F-8FD565D90B3F}"/>
          </ac:spMkLst>
        </pc:spChg>
        <pc:spChg chg="mod">
          <ac:chgData name="gessy michael" userId="324a03897c09431a" providerId="LiveId" clId="{AC08461D-754B-4177-8AAC-7EAB3C0AF64F}" dt="2023-05-03T08:44:20.113" v="10764" actId="1036"/>
          <ac:spMkLst>
            <pc:docMk/>
            <pc:sldMk cId="0" sldId="627"/>
            <ac:spMk id="157708" creationId="{1D88D7A2-5561-9FC5-A115-D1613C5C2D6A}"/>
          </ac:spMkLst>
        </pc:spChg>
        <pc:spChg chg="mod">
          <ac:chgData name="gessy michael" userId="324a03897c09431a" providerId="LiveId" clId="{AC08461D-754B-4177-8AAC-7EAB3C0AF64F}" dt="2023-05-03T08:44:20.113" v="10764" actId="1036"/>
          <ac:spMkLst>
            <pc:docMk/>
            <pc:sldMk cId="0" sldId="627"/>
            <ac:spMk id="157717" creationId="{0B3704D1-3E21-C025-F81E-396C9C0143B1}"/>
          </ac:spMkLst>
        </pc:spChg>
        <pc:spChg chg="mod">
          <ac:chgData name="gessy michael" userId="324a03897c09431a" providerId="LiveId" clId="{AC08461D-754B-4177-8AAC-7EAB3C0AF64F}" dt="2023-04-12T12:43:54.920" v="13" actId="20577"/>
          <ac:spMkLst>
            <pc:docMk/>
            <pc:sldMk cId="0" sldId="627"/>
            <ac:spMk id="157725" creationId="{018317F7-5723-D8A4-240C-3365FBA861D8}"/>
          </ac:spMkLst>
        </pc:spChg>
      </pc:sldChg>
      <pc:sldChg chg="addSp delSp modSp mod">
        <pc:chgData name="gessy michael" userId="324a03897c09431a" providerId="LiveId" clId="{AC08461D-754B-4177-8AAC-7EAB3C0AF64F}" dt="2023-05-03T08:45:32.522" v="10775" actId="14861"/>
        <pc:sldMkLst>
          <pc:docMk/>
          <pc:sldMk cId="0" sldId="628"/>
        </pc:sldMkLst>
        <pc:spChg chg="add mod">
          <ac:chgData name="gessy michael" userId="324a03897c09431a" providerId="LiveId" clId="{AC08461D-754B-4177-8AAC-7EAB3C0AF64F}" dt="2023-05-03T08:45:32.522" v="10775" actId="14861"/>
          <ac:spMkLst>
            <pc:docMk/>
            <pc:sldMk cId="0" sldId="628"/>
            <ac:spMk id="2" creationId="{BE874010-DBCC-CC79-85F6-0352F7FDCD44}"/>
          </ac:spMkLst>
        </pc:spChg>
        <pc:spChg chg="add mod">
          <ac:chgData name="gessy michael" userId="324a03897c09431a" providerId="LiveId" clId="{AC08461D-754B-4177-8AAC-7EAB3C0AF64F}" dt="2023-04-12T15:03:09.348" v="224" actId="1076"/>
          <ac:spMkLst>
            <pc:docMk/>
            <pc:sldMk cId="0" sldId="628"/>
            <ac:spMk id="3" creationId="{67B2E1D4-7B30-A78A-2442-832EF814F914}"/>
          </ac:spMkLst>
        </pc:spChg>
        <pc:spChg chg="add mod">
          <ac:chgData name="gessy michael" userId="324a03897c09431a" providerId="LiveId" clId="{AC08461D-754B-4177-8AAC-7EAB3C0AF64F}" dt="2023-04-12T15:03:09.348" v="224" actId="1076"/>
          <ac:spMkLst>
            <pc:docMk/>
            <pc:sldMk cId="0" sldId="628"/>
            <ac:spMk id="4" creationId="{F2A84595-0186-0449-00E2-D129A0E78AEB}"/>
          </ac:spMkLst>
        </pc:spChg>
        <pc:spChg chg="add mod">
          <ac:chgData name="gessy michael" userId="324a03897c09431a" providerId="LiveId" clId="{AC08461D-754B-4177-8AAC-7EAB3C0AF64F}" dt="2023-05-03T08:45:32.522" v="10775" actId="14861"/>
          <ac:spMkLst>
            <pc:docMk/>
            <pc:sldMk cId="0" sldId="628"/>
            <ac:spMk id="5" creationId="{B8689BEF-DAA2-F5F2-E401-6004A24439DC}"/>
          </ac:spMkLst>
        </pc:spChg>
        <pc:spChg chg="add mod">
          <ac:chgData name="gessy michael" userId="324a03897c09431a" providerId="LiveId" clId="{AC08461D-754B-4177-8AAC-7EAB3C0AF64F}" dt="2023-04-12T15:14:32.840" v="249" actId="1037"/>
          <ac:spMkLst>
            <pc:docMk/>
            <pc:sldMk cId="0" sldId="628"/>
            <ac:spMk id="6" creationId="{9073295E-5828-76BA-48F9-9DD0263FBA5C}"/>
          </ac:spMkLst>
        </pc:spChg>
        <pc:spChg chg="add mod">
          <ac:chgData name="gessy michael" userId="324a03897c09431a" providerId="LiveId" clId="{AC08461D-754B-4177-8AAC-7EAB3C0AF64F}" dt="2023-04-12T15:14:32.840" v="249" actId="1037"/>
          <ac:spMkLst>
            <pc:docMk/>
            <pc:sldMk cId="0" sldId="628"/>
            <ac:spMk id="7" creationId="{19EB592E-5DF9-4269-ABE1-602B4B81FDD9}"/>
          </ac:spMkLst>
        </pc:spChg>
        <pc:spChg chg="add mod">
          <ac:chgData name="gessy michael" userId="324a03897c09431a" providerId="LiveId" clId="{AC08461D-754B-4177-8AAC-7EAB3C0AF64F}" dt="2023-04-12T15:18:32.996" v="257" actId="1076"/>
          <ac:spMkLst>
            <pc:docMk/>
            <pc:sldMk cId="0" sldId="628"/>
            <ac:spMk id="8" creationId="{AF18CD86-AF02-DEC7-E3D4-4209D908505F}"/>
          </ac:spMkLst>
        </pc:spChg>
        <pc:spChg chg="add mod">
          <ac:chgData name="gessy michael" userId="324a03897c09431a" providerId="LiveId" clId="{AC08461D-754B-4177-8AAC-7EAB3C0AF64F}" dt="2023-04-12T15:18:32.996" v="257" actId="1076"/>
          <ac:spMkLst>
            <pc:docMk/>
            <pc:sldMk cId="0" sldId="628"/>
            <ac:spMk id="9" creationId="{85BF424C-4B4D-BFA3-7C3B-4AFC20862513}"/>
          </ac:spMkLst>
        </pc:spChg>
        <pc:spChg chg="del">
          <ac:chgData name="gessy michael" userId="324a03897c09431a" providerId="LiveId" clId="{AC08461D-754B-4177-8AAC-7EAB3C0AF64F}" dt="2023-04-12T14:45:42.397" v="83" actId="478"/>
          <ac:spMkLst>
            <pc:docMk/>
            <pc:sldMk cId="0" sldId="628"/>
            <ac:spMk id="144404" creationId="{6B073A23-A0E7-8022-67B1-9D1827357C38}"/>
          </ac:spMkLst>
        </pc:spChg>
        <pc:spChg chg="del">
          <ac:chgData name="gessy michael" userId="324a03897c09431a" providerId="LiveId" clId="{AC08461D-754B-4177-8AAC-7EAB3C0AF64F}" dt="2023-04-12T14:44:17.960" v="73" actId="478"/>
          <ac:spMkLst>
            <pc:docMk/>
            <pc:sldMk cId="0" sldId="628"/>
            <ac:spMk id="144418" creationId="{CC27BCAD-8665-252D-5B29-B1F4712BD126}"/>
          </ac:spMkLst>
        </pc:spChg>
        <pc:spChg chg="del">
          <ac:chgData name="gessy michael" userId="324a03897c09431a" providerId="LiveId" clId="{AC08461D-754B-4177-8AAC-7EAB3C0AF64F}" dt="2023-04-12T14:43:42.688" v="68" actId="478"/>
          <ac:spMkLst>
            <pc:docMk/>
            <pc:sldMk cId="0" sldId="628"/>
            <ac:spMk id="144419" creationId="{DFC6008E-6549-5788-F6EE-FA1AEAEC4BD4}"/>
          </ac:spMkLst>
        </pc:spChg>
        <pc:spChg chg="mod">
          <ac:chgData name="gessy michael" userId="324a03897c09431a" providerId="LiveId" clId="{AC08461D-754B-4177-8AAC-7EAB3C0AF64F}" dt="2023-04-12T13:44:36.510" v="62" actId="207"/>
          <ac:spMkLst>
            <pc:docMk/>
            <pc:sldMk cId="0" sldId="628"/>
            <ac:spMk id="159751" creationId="{30FE2AD4-599E-6B0F-E6D1-2C971A9DB257}"/>
          </ac:spMkLst>
        </pc:spChg>
        <pc:spChg chg="mod">
          <ac:chgData name="gessy michael" userId="324a03897c09431a" providerId="LiveId" clId="{AC08461D-754B-4177-8AAC-7EAB3C0AF64F}" dt="2023-04-12T15:16:20.252" v="255" actId="1076"/>
          <ac:spMkLst>
            <pc:docMk/>
            <pc:sldMk cId="0" sldId="628"/>
            <ac:spMk id="159752" creationId="{EEE7D404-4389-71FF-DE7A-A505F5DD5BB5}"/>
          </ac:spMkLst>
        </pc:spChg>
        <pc:spChg chg="mod ord">
          <ac:chgData name="gessy michael" userId="324a03897c09431a" providerId="LiveId" clId="{AC08461D-754B-4177-8AAC-7EAB3C0AF64F}" dt="2023-05-03T08:45:32.522" v="10775" actId="14861"/>
          <ac:spMkLst>
            <pc:docMk/>
            <pc:sldMk cId="0" sldId="628"/>
            <ac:spMk id="159753" creationId="{BC63F759-8CDF-9C09-A58A-EC9EB9154E2E}"/>
          </ac:spMkLst>
        </pc:spChg>
        <pc:spChg chg="mod ord">
          <ac:chgData name="gessy michael" userId="324a03897c09431a" providerId="LiveId" clId="{AC08461D-754B-4177-8AAC-7EAB3C0AF64F}" dt="2023-04-12T15:09:32.397" v="242" actId="1076"/>
          <ac:spMkLst>
            <pc:docMk/>
            <pc:sldMk cId="0" sldId="628"/>
            <ac:spMk id="159754" creationId="{1017D665-F702-5D88-2AE7-C71E5DE95A2D}"/>
          </ac:spMkLst>
        </pc:spChg>
        <pc:spChg chg="del mod">
          <ac:chgData name="gessy michael" userId="324a03897c09431a" providerId="LiveId" clId="{AC08461D-754B-4177-8AAC-7EAB3C0AF64F}" dt="2023-04-12T14:43:43.444" v="69" actId="478"/>
          <ac:spMkLst>
            <pc:docMk/>
            <pc:sldMk cId="0" sldId="628"/>
            <ac:spMk id="159755" creationId="{7919FA29-7AD6-4278-69F0-9FBFF7C88B15}"/>
          </ac:spMkLst>
        </pc:spChg>
        <pc:spChg chg="del mod">
          <ac:chgData name="gessy michael" userId="324a03897c09431a" providerId="LiveId" clId="{AC08461D-754B-4177-8AAC-7EAB3C0AF64F}" dt="2023-04-12T14:43:40.399" v="66" actId="478"/>
          <ac:spMkLst>
            <pc:docMk/>
            <pc:sldMk cId="0" sldId="628"/>
            <ac:spMk id="159756" creationId="{FB7C48A9-9AEA-511D-12AD-295737EC9DDA}"/>
          </ac:spMkLst>
        </pc:spChg>
        <pc:spChg chg="del">
          <ac:chgData name="gessy michael" userId="324a03897c09431a" providerId="LiveId" clId="{AC08461D-754B-4177-8AAC-7EAB3C0AF64F}" dt="2023-04-12T14:44:17.960" v="73" actId="478"/>
          <ac:spMkLst>
            <pc:docMk/>
            <pc:sldMk cId="0" sldId="628"/>
            <ac:spMk id="159757" creationId="{198C11FF-BCE5-C33C-0C9F-5F4F40CB11D3}"/>
          </ac:spMkLst>
        </pc:spChg>
        <pc:spChg chg="del">
          <ac:chgData name="gessy michael" userId="324a03897c09431a" providerId="LiveId" clId="{AC08461D-754B-4177-8AAC-7EAB3C0AF64F}" dt="2023-04-12T14:44:17.960" v="73" actId="478"/>
          <ac:spMkLst>
            <pc:docMk/>
            <pc:sldMk cId="0" sldId="628"/>
            <ac:spMk id="159758" creationId="{4DB7795E-5E6E-2186-FEBE-B27BB9FD04A3}"/>
          </ac:spMkLst>
        </pc:spChg>
        <pc:spChg chg="mod">
          <ac:chgData name="gessy michael" userId="324a03897c09431a" providerId="LiveId" clId="{AC08461D-754B-4177-8AAC-7EAB3C0AF64F}" dt="2023-04-12T15:16:20.252" v="255" actId="1076"/>
          <ac:spMkLst>
            <pc:docMk/>
            <pc:sldMk cId="0" sldId="628"/>
            <ac:spMk id="159759" creationId="{BC25D3EA-C10D-3093-AF39-3693224737D2}"/>
          </ac:spMkLst>
        </pc:spChg>
        <pc:spChg chg="add del mod">
          <ac:chgData name="gessy michael" userId="324a03897c09431a" providerId="LiveId" clId="{AC08461D-754B-4177-8AAC-7EAB3C0AF64F}" dt="2023-04-12T14:43:41.481" v="67" actId="478"/>
          <ac:spMkLst>
            <pc:docMk/>
            <pc:sldMk cId="0" sldId="628"/>
            <ac:spMk id="159760" creationId="{9C034ED1-B61B-EA3F-542D-9779480F913D}"/>
          </ac:spMkLst>
        </pc:spChg>
        <pc:spChg chg="del">
          <ac:chgData name="gessy michael" userId="324a03897c09431a" providerId="LiveId" clId="{AC08461D-754B-4177-8AAC-7EAB3C0AF64F}" dt="2023-04-12T14:44:17.960" v="73" actId="478"/>
          <ac:spMkLst>
            <pc:docMk/>
            <pc:sldMk cId="0" sldId="628"/>
            <ac:spMk id="159761" creationId="{5BC9793D-1F2D-A75D-08C3-1DBA7C47BF35}"/>
          </ac:spMkLst>
        </pc:spChg>
        <pc:spChg chg="mod ord">
          <ac:chgData name="gessy michael" userId="324a03897c09431a" providerId="LiveId" clId="{AC08461D-754B-4177-8AAC-7EAB3C0AF64F}" dt="2023-04-12T15:09:32.397" v="242" actId="1076"/>
          <ac:spMkLst>
            <pc:docMk/>
            <pc:sldMk cId="0" sldId="628"/>
            <ac:spMk id="159762" creationId="{292CD6A3-A472-51CB-0F0E-A4F5FF9FEC68}"/>
          </ac:spMkLst>
        </pc:spChg>
        <pc:spChg chg="add del mod">
          <ac:chgData name="gessy michael" userId="324a03897c09431a" providerId="LiveId" clId="{AC08461D-754B-4177-8AAC-7EAB3C0AF64F}" dt="2023-04-12T15:16:20.252" v="255" actId="1076"/>
          <ac:spMkLst>
            <pc:docMk/>
            <pc:sldMk cId="0" sldId="628"/>
            <ac:spMk id="159763" creationId="{3CB888E5-F901-F108-7243-8CDD8BB6639E}"/>
          </ac:spMkLst>
        </pc:spChg>
        <pc:spChg chg="del">
          <ac:chgData name="gessy michael" userId="324a03897c09431a" providerId="LiveId" clId="{AC08461D-754B-4177-8AAC-7EAB3C0AF64F}" dt="2023-04-12T14:45:42.397" v="83" actId="478"/>
          <ac:spMkLst>
            <pc:docMk/>
            <pc:sldMk cId="0" sldId="628"/>
            <ac:spMk id="159764" creationId="{2350CEBD-A505-DF21-0C10-0BBB6D769136}"/>
          </ac:spMkLst>
        </pc:spChg>
        <pc:spChg chg="del">
          <ac:chgData name="gessy michael" userId="324a03897c09431a" providerId="LiveId" clId="{AC08461D-754B-4177-8AAC-7EAB3C0AF64F}" dt="2023-04-12T14:44:17.960" v="73" actId="478"/>
          <ac:spMkLst>
            <pc:docMk/>
            <pc:sldMk cId="0" sldId="628"/>
            <ac:spMk id="159766" creationId="{2EF2604C-A9E8-ACC5-62A9-0B6443F84CAD}"/>
          </ac:spMkLst>
        </pc:spChg>
        <pc:spChg chg="del">
          <ac:chgData name="gessy michael" userId="324a03897c09431a" providerId="LiveId" clId="{AC08461D-754B-4177-8AAC-7EAB3C0AF64F}" dt="2023-04-12T14:44:17.960" v="73" actId="478"/>
          <ac:spMkLst>
            <pc:docMk/>
            <pc:sldMk cId="0" sldId="628"/>
            <ac:spMk id="159768" creationId="{229DD937-4CCB-39F6-A280-F94ED75912F2}"/>
          </ac:spMkLst>
        </pc:spChg>
        <pc:spChg chg="del">
          <ac:chgData name="gessy michael" userId="324a03897c09431a" providerId="LiveId" clId="{AC08461D-754B-4177-8AAC-7EAB3C0AF64F}" dt="2023-04-12T14:44:17.960" v="73" actId="478"/>
          <ac:spMkLst>
            <pc:docMk/>
            <pc:sldMk cId="0" sldId="628"/>
            <ac:spMk id="159769" creationId="{9BE5286E-E6AB-C99F-4B3A-35B92A34A9CF}"/>
          </ac:spMkLst>
        </pc:spChg>
        <pc:spChg chg="del">
          <ac:chgData name="gessy michael" userId="324a03897c09431a" providerId="LiveId" clId="{AC08461D-754B-4177-8AAC-7EAB3C0AF64F}" dt="2023-04-12T14:44:17.960" v="73" actId="478"/>
          <ac:spMkLst>
            <pc:docMk/>
            <pc:sldMk cId="0" sldId="628"/>
            <ac:spMk id="159770" creationId="{0A0850EB-AEBE-C113-7926-5ABAECACC773}"/>
          </ac:spMkLst>
        </pc:spChg>
        <pc:spChg chg="del mod">
          <ac:chgData name="gessy michael" userId="324a03897c09431a" providerId="LiveId" clId="{AC08461D-754B-4177-8AAC-7EAB3C0AF64F}" dt="2023-04-12T14:57:33.028" v="177" actId="478"/>
          <ac:spMkLst>
            <pc:docMk/>
            <pc:sldMk cId="0" sldId="628"/>
            <ac:spMk id="159775" creationId="{B80E8B97-7B78-F665-CF4A-9B74FD5BA639}"/>
          </ac:spMkLst>
        </pc:spChg>
        <pc:picChg chg="del mod">
          <ac:chgData name="gessy michael" userId="324a03897c09431a" providerId="LiveId" clId="{AC08461D-754B-4177-8AAC-7EAB3C0AF64F}" dt="2023-04-12T14:57:26.209" v="174" actId="478"/>
          <ac:picMkLst>
            <pc:docMk/>
            <pc:sldMk cId="0" sldId="628"/>
            <ac:picMk id="144414" creationId="{E96F7549-0F85-E88C-0D10-E9AED9696418}"/>
          </ac:picMkLst>
        </pc:picChg>
        <pc:picChg chg="del">
          <ac:chgData name="gessy michael" userId="324a03897c09431a" providerId="LiveId" clId="{AC08461D-754B-4177-8AAC-7EAB3C0AF64F}" dt="2023-04-12T14:57:31.324" v="176" actId="478"/>
          <ac:picMkLst>
            <pc:docMk/>
            <pc:sldMk cId="0" sldId="628"/>
            <ac:picMk id="144416" creationId="{2EDA0D9B-C3FB-820B-C6DA-2990FBA7DEBD}"/>
          </ac:picMkLst>
        </pc:picChg>
        <pc:picChg chg="del">
          <ac:chgData name="gessy michael" userId="324a03897c09431a" providerId="LiveId" clId="{AC08461D-754B-4177-8AAC-7EAB3C0AF64F}" dt="2023-04-12T14:57:30.177" v="175" actId="478"/>
          <ac:picMkLst>
            <pc:docMk/>
            <pc:sldMk cId="0" sldId="628"/>
            <ac:picMk id="144417" creationId="{03427CA5-55FB-D42C-6816-F502C40129AC}"/>
          </ac:picMkLst>
        </pc:picChg>
      </pc:sldChg>
      <pc:sldChg chg="addSp delSp modSp mod">
        <pc:chgData name="gessy michael" userId="324a03897c09431a" providerId="LiveId" clId="{AC08461D-754B-4177-8AAC-7EAB3C0AF64F}" dt="2023-04-13T15:36:36.903" v="595" actId="14734"/>
        <pc:sldMkLst>
          <pc:docMk/>
          <pc:sldMk cId="0" sldId="631"/>
        </pc:sldMkLst>
        <pc:spChg chg="add mod">
          <ac:chgData name="gessy michael" userId="324a03897c09431a" providerId="LiveId" clId="{AC08461D-754B-4177-8AAC-7EAB3C0AF64F}" dt="2023-04-13T14:25:40.681" v="553" actId="1076"/>
          <ac:spMkLst>
            <pc:docMk/>
            <pc:sldMk cId="0" sldId="631"/>
            <ac:spMk id="13" creationId="{5D10E2D8-E74B-5D18-F539-40AA3FA148EE}"/>
          </ac:spMkLst>
        </pc:spChg>
        <pc:spChg chg="mod">
          <ac:chgData name="gessy michael" userId="324a03897c09431a" providerId="LiveId" clId="{AC08461D-754B-4177-8AAC-7EAB3C0AF64F}" dt="2023-04-13T14:23:50.456" v="540" actId="1076"/>
          <ac:spMkLst>
            <pc:docMk/>
            <pc:sldMk cId="0" sldId="631"/>
            <ac:spMk id="34" creationId="{0D204285-F9C0-62CE-8C36-87D4266EA7DD}"/>
          </ac:spMkLst>
        </pc:spChg>
        <pc:spChg chg="del mod">
          <ac:chgData name="gessy michael" userId="324a03897c09431a" providerId="LiveId" clId="{AC08461D-754B-4177-8AAC-7EAB3C0AF64F}" dt="2023-04-13T14:22:21.793" v="526" actId="478"/>
          <ac:spMkLst>
            <pc:docMk/>
            <pc:sldMk cId="0" sldId="631"/>
            <ac:spMk id="165891" creationId="{B01ED3E5-FF92-3F67-D9A0-FA069DBFC605}"/>
          </ac:spMkLst>
        </pc:spChg>
        <pc:spChg chg="mod">
          <ac:chgData name="gessy michael" userId="324a03897c09431a" providerId="LiveId" clId="{AC08461D-754B-4177-8AAC-7EAB3C0AF64F}" dt="2023-04-13T13:05:54.738" v="327" actId="255"/>
          <ac:spMkLst>
            <pc:docMk/>
            <pc:sldMk cId="0" sldId="631"/>
            <ac:spMk id="165896" creationId="{C8F18073-4AE3-171D-9AFA-E19A9FB9B06E}"/>
          </ac:spMkLst>
        </pc:spChg>
        <pc:spChg chg="del mod">
          <ac:chgData name="gessy michael" userId="324a03897c09431a" providerId="LiveId" clId="{AC08461D-754B-4177-8AAC-7EAB3C0AF64F}" dt="2023-04-13T14:22:29.175" v="527" actId="478"/>
          <ac:spMkLst>
            <pc:docMk/>
            <pc:sldMk cId="0" sldId="631"/>
            <ac:spMk id="165897" creationId="{AEF2BDE6-6894-911A-2824-C4089B9F073F}"/>
          </ac:spMkLst>
        </pc:spChg>
        <pc:spChg chg="mod">
          <ac:chgData name="gessy michael" userId="324a03897c09431a" providerId="LiveId" clId="{AC08461D-754B-4177-8AAC-7EAB3C0AF64F}" dt="2023-04-13T13:08:03.191" v="367" actId="1036"/>
          <ac:spMkLst>
            <pc:docMk/>
            <pc:sldMk cId="0" sldId="631"/>
            <ac:spMk id="165898" creationId="{44AE44E5-B014-40D4-E5A7-1123FCD32757}"/>
          </ac:spMkLst>
        </pc:spChg>
        <pc:spChg chg="mod">
          <ac:chgData name="gessy michael" userId="324a03897c09431a" providerId="LiveId" clId="{AC08461D-754B-4177-8AAC-7EAB3C0AF64F}" dt="2023-04-13T13:06:12.521" v="328" actId="1076"/>
          <ac:spMkLst>
            <pc:docMk/>
            <pc:sldMk cId="0" sldId="631"/>
            <ac:spMk id="165899" creationId="{876C2BAA-FD8F-F06A-03F6-280EC66BE35F}"/>
          </ac:spMkLst>
        </pc:spChg>
        <pc:spChg chg="mod">
          <ac:chgData name="gessy michael" userId="324a03897c09431a" providerId="LiveId" clId="{AC08461D-754B-4177-8AAC-7EAB3C0AF64F}" dt="2023-04-13T13:08:03.191" v="367" actId="1036"/>
          <ac:spMkLst>
            <pc:docMk/>
            <pc:sldMk cId="0" sldId="631"/>
            <ac:spMk id="165900" creationId="{9F94139D-BE44-268F-BD03-E75C1C933C85}"/>
          </ac:spMkLst>
        </pc:spChg>
        <pc:spChg chg="del mod">
          <ac:chgData name="gessy michael" userId="324a03897c09431a" providerId="LiveId" clId="{AC08461D-754B-4177-8AAC-7EAB3C0AF64F}" dt="2023-04-13T14:22:29.175" v="527" actId="478"/>
          <ac:spMkLst>
            <pc:docMk/>
            <pc:sldMk cId="0" sldId="631"/>
            <ac:spMk id="165901" creationId="{FBFAB533-FB55-FEBE-E327-6DC260263467}"/>
          </ac:spMkLst>
        </pc:spChg>
        <pc:spChg chg="del mod">
          <ac:chgData name="gessy michael" userId="324a03897c09431a" providerId="LiveId" clId="{AC08461D-754B-4177-8AAC-7EAB3C0AF64F}" dt="2023-04-13T14:22:21.793" v="526" actId="478"/>
          <ac:spMkLst>
            <pc:docMk/>
            <pc:sldMk cId="0" sldId="631"/>
            <ac:spMk id="165902" creationId="{9270627A-4281-7D4D-97AE-7C82798C07B3}"/>
          </ac:spMkLst>
        </pc:spChg>
        <pc:spChg chg="mod">
          <ac:chgData name="gessy michael" userId="324a03897c09431a" providerId="LiveId" clId="{AC08461D-754B-4177-8AAC-7EAB3C0AF64F}" dt="2023-04-13T13:39:00.940" v="456" actId="1076"/>
          <ac:spMkLst>
            <pc:docMk/>
            <pc:sldMk cId="0" sldId="631"/>
            <ac:spMk id="165904" creationId="{D8BDBEFF-6BE0-99D3-312D-0E083BB57CBF}"/>
          </ac:spMkLst>
        </pc:spChg>
        <pc:spChg chg="mod">
          <ac:chgData name="gessy michael" userId="324a03897c09431a" providerId="LiveId" clId="{AC08461D-754B-4177-8AAC-7EAB3C0AF64F}" dt="2023-04-13T13:38:36.583" v="454" actId="20577"/>
          <ac:spMkLst>
            <pc:docMk/>
            <pc:sldMk cId="0" sldId="631"/>
            <ac:spMk id="165931" creationId="{9C615213-38A4-1A37-B30F-FF6975E992A5}"/>
          </ac:spMkLst>
        </pc:spChg>
        <pc:spChg chg="mod">
          <ac:chgData name="gessy michael" userId="324a03897c09431a" providerId="LiveId" clId="{AC08461D-754B-4177-8AAC-7EAB3C0AF64F}" dt="2023-04-13T14:23:41.797" v="538" actId="1076"/>
          <ac:spMkLst>
            <pc:docMk/>
            <pc:sldMk cId="0" sldId="631"/>
            <ac:spMk id="165934" creationId="{97D55C93-139E-D7B2-B91A-9E84BABF7A36}"/>
          </ac:spMkLst>
        </pc:spChg>
        <pc:spChg chg="mod">
          <ac:chgData name="gessy michael" userId="324a03897c09431a" providerId="LiveId" clId="{AC08461D-754B-4177-8AAC-7EAB3C0AF64F}" dt="2023-04-13T12:47:31.207" v="294" actId="1076"/>
          <ac:spMkLst>
            <pc:docMk/>
            <pc:sldMk cId="0" sldId="631"/>
            <ac:spMk id="165935" creationId="{8586AE3D-02FB-F020-F8E0-B5E688694F2A}"/>
          </ac:spMkLst>
        </pc:spChg>
        <pc:spChg chg="mod">
          <ac:chgData name="gessy michael" userId="324a03897c09431a" providerId="LiveId" clId="{AC08461D-754B-4177-8AAC-7EAB3C0AF64F}" dt="2023-04-13T14:23:43.954" v="539" actId="1076"/>
          <ac:spMkLst>
            <pc:docMk/>
            <pc:sldMk cId="0" sldId="631"/>
            <ac:spMk id="165936" creationId="{B59486C2-8E98-2508-3713-6EECEF965573}"/>
          </ac:spMkLst>
        </pc:spChg>
        <pc:graphicFrameChg chg="mod modGraphic">
          <ac:chgData name="gessy michael" userId="324a03897c09431a" providerId="LiveId" clId="{AC08461D-754B-4177-8AAC-7EAB3C0AF64F}" dt="2023-04-13T15:36:36.903" v="595" actId="14734"/>
          <ac:graphicFrameMkLst>
            <pc:docMk/>
            <pc:sldMk cId="0" sldId="631"/>
            <ac:graphicFrameMk id="180312" creationId="{33DF96ED-E08F-8E3D-1950-E3E20BED0DCB}"/>
          </ac:graphicFrameMkLst>
        </pc:graphicFrameChg>
        <pc:picChg chg="add del mod ord">
          <ac:chgData name="gessy michael" userId="324a03897c09431a" providerId="LiveId" clId="{AC08461D-754B-4177-8AAC-7EAB3C0AF64F}" dt="2023-04-13T12:43:57.358" v="270" actId="478"/>
          <ac:picMkLst>
            <pc:docMk/>
            <pc:sldMk cId="0" sldId="631"/>
            <ac:picMk id="3" creationId="{939FCA99-80B0-1814-B02D-D4E0ED0AC7CB}"/>
          </ac:picMkLst>
        </pc:picChg>
        <pc:picChg chg="add del mod ord">
          <ac:chgData name="gessy michael" userId="324a03897c09431a" providerId="LiveId" clId="{AC08461D-754B-4177-8AAC-7EAB3C0AF64F}" dt="2023-04-13T12:45:00.763" v="282" actId="478"/>
          <ac:picMkLst>
            <pc:docMk/>
            <pc:sldMk cId="0" sldId="631"/>
            <ac:picMk id="5" creationId="{4706D4EB-4D0C-CDF9-B90E-AFA871B6AD25}"/>
          </ac:picMkLst>
        </pc:picChg>
        <pc:picChg chg="add mod ord">
          <ac:chgData name="gessy michael" userId="324a03897c09431a" providerId="LiveId" clId="{AC08461D-754B-4177-8AAC-7EAB3C0AF64F}" dt="2023-04-13T14:23:32.288" v="537" actId="14100"/>
          <ac:picMkLst>
            <pc:docMk/>
            <pc:sldMk cId="0" sldId="631"/>
            <ac:picMk id="7" creationId="{7E927ADF-78B6-D2F8-0752-61DA334C6087}"/>
          </ac:picMkLst>
        </pc:picChg>
        <pc:picChg chg="add mod ord">
          <ac:chgData name="gessy michael" userId="324a03897c09431a" providerId="LiveId" clId="{AC08461D-754B-4177-8AAC-7EAB3C0AF64F}" dt="2023-04-13T14:24:09.645" v="545" actId="14100"/>
          <ac:picMkLst>
            <pc:docMk/>
            <pc:sldMk cId="0" sldId="631"/>
            <ac:picMk id="9" creationId="{77F28293-A0D5-309B-F66B-4ABF555F7B9A}"/>
          </ac:picMkLst>
        </pc:picChg>
        <pc:picChg chg="add mod">
          <ac:chgData name="gessy michael" userId="324a03897c09431a" providerId="LiveId" clId="{AC08461D-754B-4177-8AAC-7EAB3C0AF64F}" dt="2023-04-13T14:24:16.546" v="546" actId="1076"/>
          <ac:picMkLst>
            <pc:docMk/>
            <pc:sldMk cId="0" sldId="631"/>
            <ac:picMk id="11" creationId="{46CD8FB1-F854-582D-04C2-7993EDD6EF13}"/>
          </ac:picMkLst>
        </pc:picChg>
        <pc:picChg chg="del">
          <ac:chgData name="gessy michael" userId="324a03897c09431a" providerId="LiveId" clId="{AC08461D-754B-4177-8AAC-7EAB3C0AF64F}" dt="2023-04-13T12:39:11.947" v="258" actId="478"/>
          <ac:picMkLst>
            <pc:docMk/>
            <pc:sldMk cId="0" sldId="631"/>
            <ac:picMk id="146434" creationId="{074167E9-0619-5208-667A-8372B4C29549}"/>
          </ac:picMkLst>
        </pc:picChg>
        <pc:picChg chg="del">
          <ac:chgData name="gessy michael" userId="324a03897c09431a" providerId="LiveId" clId="{AC08461D-754B-4177-8AAC-7EAB3C0AF64F}" dt="2023-04-13T12:49:25.242" v="295" actId="478"/>
          <ac:picMkLst>
            <pc:docMk/>
            <pc:sldMk cId="0" sldId="631"/>
            <ac:picMk id="146486" creationId="{116EBF56-327B-4BBE-7DE7-0D03D7693D36}"/>
          </ac:picMkLst>
        </pc:picChg>
        <pc:picChg chg="mod">
          <ac:chgData name="gessy michael" userId="324a03897c09431a" providerId="LiveId" clId="{AC08461D-754B-4177-8AAC-7EAB3C0AF64F}" dt="2023-04-13T14:23:50.456" v="540" actId="1076"/>
          <ac:picMkLst>
            <pc:docMk/>
            <pc:sldMk cId="0" sldId="631"/>
            <ac:picMk id="146487" creationId="{15C4D460-E017-7B63-6143-85B8DF668CDE}"/>
          </ac:picMkLst>
        </pc:picChg>
      </pc:sldChg>
      <pc:sldChg chg="modSp mod">
        <pc:chgData name="gessy michael" userId="324a03897c09431a" providerId="LiveId" clId="{AC08461D-754B-4177-8AAC-7EAB3C0AF64F}" dt="2023-05-03T08:46:47.960" v="10784" actId="1076"/>
        <pc:sldMkLst>
          <pc:docMk/>
          <pc:sldMk cId="0" sldId="632"/>
        </pc:sldMkLst>
        <pc:spChg chg="mod">
          <ac:chgData name="gessy michael" userId="324a03897c09431a" providerId="LiveId" clId="{AC08461D-754B-4177-8AAC-7EAB3C0AF64F}" dt="2023-04-13T15:45:21.114" v="644" actId="1076"/>
          <ac:spMkLst>
            <pc:docMk/>
            <pc:sldMk cId="0" sldId="632"/>
            <ac:spMk id="56" creationId="{35577418-21A1-6298-3067-A812EE66CFDF}"/>
          </ac:spMkLst>
        </pc:spChg>
        <pc:spChg chg="mod">
          <ac:chgData name="gessy michael" userId="324a03897c09431a" providerId="LiveId" clId="{AC08461D-754B-4177-8AAC-7EAB3C0AF64F}" dt="2023-04-13T15:45:21.114" v="644" actId="1076"/>
          <ac:spMkLst>
            <pc:docMk/>
            <pc:sldMk cId="0" sldId="632"/>
            <ac:spMk id="57" creationId="{21FAE71E-2BCA-C844-974F-E8EE8481441F}"/>
          </ac:spMkLst>
        </pc:spChg>
        <pc:spChg chg="mod">
          <ac:chgData name="gessy michael" userId="324a03897c09431a" providerId="LiveId" clId="{AC08461D-754B-4177-8AAC-7EAB3C0AF64F}" dt="2023-05-03T08:46:37.457" v="10783" actId="14861"/>
          <ac:spMkLst>
            <pc:docMk/>
            <pc:sldMk cId="0" sldId="632"/>
            <ac:spMk id="58" creationId="{518E8B86-E294-6E1A-C11E-5661F5505ECC}"/>
          </ac:spMkLst>
        </pc:spChg>
        <pc:spChg chg="mod">
          <ac:chgData name="gessy michael" userId="324a03897c09431a" providerId="LiveId" clId="{AC08461D-754B-4177-8AAC-7EAB3C0AF64F}" dt="2023-04-13T16:04:09.460" v="708" actId="1038"/>
          <ac:spMkLst>
            <pc:docMk/>
            <pc:sldMk cId="0" sldId="632"/>
            <ac:spMk id="59" creationId="{54D5E9F9-6834-DE9B-5B54-6D8030E5FABC}"/>
          </ac:spMkLst>
        </pc:spChg>
        <pc:spChg chg="mod">
          <ac:chgData name="gessy michael" userId="324a03897c09431a" providerId="LiveId" clId="{AC08461D-754B-4177-8AAC-7EAB3C0AF64F}" dt="2023-05-03T08:46:47.960" v="10784" actId="1076"/>
          <ac:spMkLst>
            <pc:docMk/>
            <pc:sldMk cId="0" sldId="632"/>
            <ac:spMk id="61" creationId="{7E1A6D18-D152-733D-7636-FE457EA82CAE}"/>
          </ac:spMkLst>
        </pc:spChg>
        <pc:spChg chg="mod">
          <ac:chgData name="gessy michael" userId="324a03897c09431a" providerId="LiveId" clId="{AC08461D-754B-4177-8AAC-7EAB3C0AF64F}" dt="2023-04-13T16:04:09.460" v="708" actId="1038"/>
          <ac:spMkLst>
            <pc:docMk/>
            <pc:sldMk cId="0" sldId="632"/>
            <ac:spMk id="62" creationId="{1A63254D-E79B-5367-41DE-85030347ECD9}"/>
          </ac:spMkLst>
        </pc:spChg>
        <pc:spChg chg="mod">
          <ac:chgData name="gessy michael" userId="324a03897c09431a" providerId="LiveId" clId="{AC08461D-754B-4177-8AAC-7EAB3C0AF64F}" dt="2023-04-13T15:45:16.080" v="643" actId="1076"/>
          <ac:spMkLst>
            <pc:docMk/>
            <pc:sldMk cId="0" sldId="632"/>
            <ac:spMk id="64" creationId="{69A9605F-0C00-39C5-DD5C-76171BA88176}"/>
          </ac:spMkLst>
        </pc:spChg>
        <pc:spChg chg="mod">
          <ac:chgData name="gessy michael" userId="324a03897c09431a" providerId="LiveId" clId="{AC08461D-754B-4177-8AAC-7EAB3C0AF64F}" dt="2023-04-13T23:57:54.943" v="740" actId="14100"/>
          <ac:spMkLst>
            <pc:docMk/>
            <pc:sldMk cId="0" sldId="632"/>
            <ac:spMk id="148512" creationId="{261D8F86-8D90-9CA7-CD33-5FB322FAF0C5}"/>
          </ac:spMkLst>
        </pc:spChg>
        <pc:spChg chg="mod">
          <ac:chgData name="gessy michael" userId="324a03897c09431a" providerId="LiveId" clId="{AC08461D-754B-4177-8AAC-7EAB3C0AF64F}" dt="2023-04-13T23:57:54.943" v="740" actId="14100"/>
          <ac:spMkLst>
            <pc:docMk/>
            <pc:sldMk cId="0" sldId="632"/>
            <ac:spMk id="148513" creationId="{0AFA767A-3DA5-CFAD-1282-ED894946AA6F}"/>
          </ac:spMkLst>
        </pc:spChg>
        <pc:spChg chg="mod">
          <ac:chgData name="gessy michael" userId="324a03897c09431a" providerId="LiveId" clId="{AC08461D-754B-4177-8AAC-7EAB3C0AF64F}" dt="2023-04-13T23:57:54.943" v="740" actId="14100"/>
          <ac:spMkLst>
            <pc:docMk/>
            <pc:sldMk cId="0" sldId="632"/>
            <ac:spMk id="148514" creationId="{6AF69BC7-E6F9-C89E-67A4-36B0464865A5}"/>
          </ac:spMkLst>
        </pc:spChg>
        <pc:spChg chg="mod">
          <ac:chgData name="gessy michael" userId="324a03897c09431a" providerId="LiveId" clId="{AC08461D-754B-4177-8AAC-7EAB3C0AF64F}" dt="2023-04-13T23:57:54.943" v="740" actId="14100"/>
          <ac:spMkLst>
            <pc:docMk/>
            <pc:sldMk cId="0" sldId="632"/>
            <ac:spMk id="148515" creationId="{8F0620A2-C5E6-1E87-530B-E3858BD5346B}"/>
          </ac:spMkLst>
        </pc:spChg>
        <pc:spChg chg="mod">
          <ac:chgData name="gessy michael" userId="324a03897c09431a" providerId="LiveId" clId="{AC08461D-754B-4177-8AAC-7EAB3C0AF64F}" dt="2023-04-13T23:57:54.943" v="740" actId="14100"/>
          <ac:spMkLst>
            <pc:docMk/>
            <pc:sldMk cId="0" sldId="632"/>
            <ac:spMk id="148516" creationId="{821BE68B-9613-6590-5DC7-E714BA3D51E2}"/>
          </ac:spMkLst>
        </pc:spChg>
        <pc:spChg chg="mod">
          <ac:chgData name="gessy michael" userId="324a03897c09431a" providerId="LiveId" clId="{AC08461D-754B-4177-8AAC-7EAB3C0AF64F}" dt="2023-04-13T23:57:54.943" v="740" actId="14100"/>
          <ac:spMkLst>
            <pc:docMk/>
            <pc:sldMk cId="0" sldId="632"/>
            <ac:spMk id="148517" creationId="{CE4B962C-862D-4480-6583-312BA7D93168}"/>
          </ac:spMkLst>
        </pc:spChg>
        <pc:spChg chg="mod">
          <ac:chgData name="gessy michael" userId="324a03897c09431a" providerId="LiveId" clId="{AC08461D-754B-4177-8AAC-7EAB3C0AF64F}" dt="2023-04-13T23:57:54.943" v="740" actId="14100"/>
          <ac:spMkLst>
            <pc:docMk/>
            <pc:sldMk cId="0" sldId="632"/>
            <ac:spMk id="148518" creationId="{62606A07-553A-7DF6-9051-0894A7DC8DA1}"/>
          </ac:spMkLst>
        </pc:spChg>
        <pc:spChg chg="mod">
          <ac:chgData name="gessy michael" userId="324a03897c09431a" providerId="LiveId" clId="{AC08461D-754B-4177-8AAC-7EAB3C0AF64F}" dt="2023-04-13T23:58:05.392" v="741" actId="1076"/>
          <ac:spMkLst>
            <pc:docMk/>
            <pc:sldMk cId="0" sldId="632"/>
            <ac:spMk id="167943" creationId="{9E495402-518E-0D96-6047-A93955B1C8AC}"/>
          </ac:spMkLst>
        </pc:spChg>
        <pc:spChg chg="mod">
          <ac:chgData name="gessy michael" userId="324a03897c09431a" providerId="LiveId" clId="{AC08461D-754B-4177-8AAC-7EAB3C0AF64F}" dt="2023-05-03T08:46:37.457" v="10783" actId="14861"/>
          <ac:spMkLst>
            <pc:docMk/>
            <pc:sldMk cId="0" sldId="632"/>
            <ac:spMk id="167944" creationId="{069AC504-EC2C-3DBD-62C3-AC29DE201B34}"/>
          </ac:spMkLst>
        </pc:spChg>
        <pc:spChg chg="mod">
          <ac:chgData name="gessy michael" userId="324a03897c09431a" providerId="LiveId" clId="{AC08461D-754B-4177-8AAC-7EAB3C0AF64F}" dt="2023-04-13T16:03:54.485" v="704" actId="1076"/>
          <ac:spMkLst>
            <pc:docMk/>
            <pc:sldMk cId="0" sldId="632"/>
            <ac:spMk id="167945" creationId="{327D798D-B8CF-B7E8-4874-B5F7C6621793}"/>
          </ac:spMkLst>
        </pc:spChg>
        <pc:spChg chg="mod">
          <ac:chgData name="gessy michael" userId="324a03897c09431a" providerId="LiveId" clId="{AC08461D-754B-4177-8AAC-7EAB3C0AF64F}" dt="2023-04-13T16:04:26.689" v="710" actId="14100"/>
          <ac:spMkLst>
            <pc:docMk/>
            <pc:sldMk cId="0" sldId="632"/>
            <ac:spMk id="167946" creationId="{26E239FC-FA18-8B49-758B-341ECF361E2C}"/>
          </ac:spMkLst>
        </pc:spChg>
        <pc:spChg chg="mod">
          <ac:chgData name="gessy michael" userId="324a03897c09431a" providerId="LiveId" clId="{AC08461D-754B-4177-8AAC-7EAB3C0AF64F}" dt="2023-04-13T23:58:05.392" v="741" actId="1076"/>
          <ac:spMkLst>
            <pc:docMk/>
            <pc:sldMk cId="0" sldId="632"/>
            <ac:spMk id="167948" creationId="{49DA87A2-75FA-7DFC-043A-66CE430D418A}"/>
          </ac:spMkLst>
        </pc:spChg>
        <pc:spChg chg="mod">
          <ac:chgData name="gessy michael" userId="324a03897c09431a" providerId="LiveId" clId="{AC08461D-754B-4177-8AAC-7EAB3C0AF64F}" dt="2023-04-13T16:03:54.485" v="704" actId="1076"/>
          <ac:spMkLst>
            <pc:docMk/>
            <pc:sldMk cId="0" sldId="632"/>
            <ac:spMk id="167949" creationId="{E0923821-6089-EC69-0B27-9FA3C406BD2C}"/>
          </ac:spMkLst>
        </pc:spChg>
        <pc:spChg chg="mod">
          <ac:chgData name="gessy michael" userId="324a03897c09431a" providerId="LiveId" clId="{AC08461D-754B-4177-8AAC-7EAB3C0AF64F}" dt="2023-04-13T15:51:32.894" v="703" actId="14100"/>
          <ac:spMkLst>
            <pc:docMk/>
            <pc:sldMk cId="0" sldId="632"/>
            <ac:spMk id="167950" creationId="{01E832B1-5054-56B8-1FC5-924995BB2FED}"/>
          </ac:spMkLst>
        </pc:spChg>
        <pc:spChg chg="mod">
          <ac:chgData name="gessy michael" userId="324a03897c09431a" providerId="LiveId" clId="{AC08461D-754B-4177-8AAC-7EAB3C0AF64F}" dt="2023-04-13T23:58:05.392" v="741" actId="1076"/>
          <ac:spMkLst>
            <pc:docMk/>
            <pc:sldMk cId="0" sldId="632"/>
            <ac:spMk id="167951" creationId="{5F7B31BD-52FE-560A-C538-152327C9F957}"/>
          </ac:spMkLst>
        </pc:spChg>
        <pc:spChg chg="mod">
          <ac:chgData name="gessy michael" userId="324a03897c09431a" providerId="LiveId" clId="{AC08461D-754B-4177-8AAC-7EAB3C0AF64F}" dt="2023-04-13T16:03:54.485" v="704" actId="1076"/>
          <ac:spMkLst>
            <pc:docMk/>
            <pc:sldMk cId="0" sldId="632"/>
            <ac:spMk id="167952" creationId="{4B202E42-DB40-9D2D-8F53-68C2312E4990}"/>
          </ac:spMkLst>
        </pc:spChg>
        <pc:spChg chg="mod">
          <ac:chgData name="gessy michael" userId="324a03897c09431a" providerId="LiveId" clId="{AC08461D-754B-4177-8AAC-7EAB3C0AF64F}" dt="2023-04-13T23:57:54.943" v="740" actId="14100"/>
          <ac:spMkLst>
            <pc:docMk/>
            <pc:sldMk cId="0" sldId="632"/>
            <ac:spMk id="167959" creationId="{EC3DBB13-4928-0B95-B8F8-2B0F2CB2C352}"/>
          </ac:spMkLst>
        </pc:spChg>
        <pc:spChg chg="mod">
          <ac:chgData name="gessy michael" userId="324a03897c09431a" providerId="LiveId" clId="{AC08461D-754B-4177-8AAC-7EAB3C0AF64F}" dt="2023-04-13T23:57:54.943" v="740" actId="14100"/>
          <ac:spMkLst>
            <pc:docMk/>
            <pc:sldMk cId="0" sldId="632"/>
            <ac:spMk id="167960" creationId="{179CF3A7-C10D-BC74-E655-553AAA433801}"/>
          </ac:spMkLst>
        </pc:spChg>
        <pc:grpChg chg="mod">
          <ac:chgData name="gessy michael" userId="324a03897c09431a" providerId="LiveId" clId="{AC08461D-754B-4177-8AAC-7EAB3C0AF64F}" dt="2023-04-13T23:57:54.943" v="740" actId="14100"/>
          <ac:grpSpMkLst>
            <pc:docMk/>
            <pc:sldMk cId="0" sldId="632"/>
            <ac:grpSpMk id="148501" creationId="{E86CC630-D86F-535C-D926-DAF8162CC863}"/>
          </ac:grpSpMkLst>
        </pc:grpChg>
        <pc:picChg chg="mod">
          <ac:chgData name="gessy michael" userId="324a03897c09431a" providerId="LiveId" clId="{AC08461D-754B-4177-8AAC-7EAB3C0AF64F}" dt="2023-04-13T23:57:54.943" v="740" actId="14100"/>
          <ac:picMkLst>
            <pc:docMk/>
            <pc:sldMk cId="0" sldId="632"/>
            <ac:picMk id="148509" creationId="{D932FA94-B5E8-EF8A-98D0-688E4701F9E3}"/>
          </ac:picMkLst>
        </pc:picChg>
        <pc:cxnChg chg="mod">
          <ac:chgData name="gessy michael" userId="324a03897c09431a" providerId="LiveId" clId="{AC08461D-754B-4177-8AAC-7EAB3C0AF64F}" dt="2023-04-13T23:57:54.943" v="740" actId="14100"/>
          <ac:cxnSpMkLst>
            <pc:docMk/>
            <pc:sldMk cId="0" sldId="632"/>
            <ac:cxnSpMk id="148519" creationId="{3D9A3443-42DF-D736-2C0E-26757F7E9151}"/>
          </ac:cxnSpMkLst>
        </pc:cxnChg>
        <pc:cxnChg chg="mod">
          <ac:chgData name="gessy michael" userId="324a03897c09431a" providerId="LiveId" clId="{AC08461D-754B-4177-8AAC-7EAB3C0AF64F}" dt="2023-04-13T23:57:54.943" v="740" actId="14100"/>
          <ac:cxnSpMkLst>
            <pc:docMk/>
            <pc:sldMk cId="0" sldId="632"/>
            <ac:cxnSpMk id="148520" creationId="{F191C027-BA8A-3DB1-0C97-708DEB894701}"/>
          </ac:cxnSpMkLst>
        </pc:cxnChg>
        <pc:cxnChg chg="mod">
          <ac:chgData name="gessy michael" userId="324a03897c09431a" providerId="LiveId" clId="{AC08461D-754B-4177-8AAC-7EAB3C0AF64F}" dt="2023-04-13T23:57:54.943" v="740" actId="14100"/>
          <ac:cxnSpMkLst>
            <pc:docMk/>
            <pc:sldMk cId="0" sldId="632"/>
            <ac:cxnSpMk id="148521" creationId="{67504B0C-3610-E346-D4AA-225D76371E5C}"/>
          </ac:cxnSpMkLst>
        </pc:cxnChg>
        <pc:cxnChg chg="mod">
          <ac:chgData name="gessy michael" userId="324a03897c09431a" providerId="LiveId" clId="{AC08461D-754B-4177-8AAC-7EAB3C0AF64F}" dt="2023-04-13T23:57:54.943" v="740" actId="14100"/>
          <ac:cxnSpMkLst>
            <pc:docMk/>
            <pc:sldMk cId="0" sldId="632"/>
            <ac:cxnSpMk id="148522" creationId="{D6BB88DC-9E7A-AB8A-1440-34B6953BB227}"/>
          </ac:cxnSpMkLst>
        </pc:cxnChg>
        <pc:cxnChg chg="mod">
          <ac:chgData name="gessy michael" userId="324a03897c09431a" providerId="LiveId" clId="{AC08461D-754B-4177-8AAC-7EAB3C0AF64F}" dt="2023-04-13T23:57:54.943" v="740" actId="14100"/>
          <ac:cxnSpMkLst>
            <pc:docMk/>
            <pc:sldMk cId="0" sldId="632"/>
            <ac:cxnSpMk id="148523" creationId="{BCAD90B1-28B4-C08E-17FD-768E1CF260F0}"/>
          </ac:cxnSpMkLst>
        </pc:cxnChg>
        <pc:cxnChg chg="mod">
          <ac:chgData name="gessy michael" userId="324a03897c09431a" providerId="LiveId" clId="{AC08461D-754B-4177-8AAC-7EAB3C0AF64F}" dt="2023-04-13T23:57:54.943" v="740" actId="14100"/>
          <ac:cxnSpMkLst>
            <pc:docMk/>
            <pc:sldMk cId="0" sldId="632"/>
            <ac:cxnSpMk id="148524" creationId="{F9BD9BDF-F2F1-40FA-65AF-8DAD41D53AE8}"/>
          </ac:cxnSpMkLst>
        </pc:cxnChg>
        <pc:cxnChg chg="mod">
          <ac:chgData name="gessy michael" userId="324a03897c09431a" providerId="LiveId" clId="{AC08461D-754B-4177-8AAC-7EAB3C0AF64F}" dt="2023-04-13T23:57:54.943" v="740" actId="14100"/>
          <ac:cxnSpMkLst>
            <pc:docMk/>
            <pc:sldMk cId="0" sldId="632"/>
            <ac:cxnSpMk id="148525" creationId="{6665C2D0-B9F0-CFD9-DD3D-E2361F193ECD}"/>
          </ac:cxnSpMkLst>
        </pc:cxnChg>
      </pc:sldChg>
      <pc:sldChg chg="addSp delSp modSp mod">
        <pc:chgData name="gessy michael" userId="324a03897c09431a" providerId="LiveId" clId="{AC08461D-754B-4177-8AAC-7EAB3C0AF64F}" dt="2023-04-14T06:15:22.009" v="2290" actId="20577"/>
        <pc:sldMkLst>
          <pc:docMk/>
          <pc:sldMk cId="0" sldId="633"/>
        </pc:sldMkLst>
        <pc:spChg chg="add mod">
          <ac:chgData name="gessy michael" userId="324a03897c09431a" providerId="LiveId" clId="{AC08461D-754B-4177-8AAC-7EAB3C0AF64F}" dt="2023-04-14T05:24:14.490" v="2115" actId="20577"/>
          <ac:spMkLst>
            <pc:docMk/>
            <pc:sldMk cId="0" sldId="633"/>
            <ac:spMk id="2" creationId="{44B6E9C4-C9DE-A8B7-8347-00D3C0E7EA0C}"/>
          </ac:spMkLst>
        </pc:spChg>
        <pc:spChg chg="add mod">
          <ac:chgData name="gessy michael" userId="324a03897c09431a" providerId="LiveId" clId="{AC08461D-754B-4177-8AAC-7EAB3C0AF64F}" dt="2023-04-14T05:24:26.778" v="2116" actId="1076"/>
          <ac:spMkLst>
            <pc:docMk/>
            <pc:sldMk cId="0" sldId="633"/>
            <ac:spMk id="3" creationId="{F9C2997D-E069-A545-0A0E-B60CBDFD771C}"/>
          </ac:spMkLst>
        </pc:spChg>
        <pc:spChg chg="add mod">
          <ac:chgData name="gessy michael" userId="324a03897c09431a" providerId="LiveId" clId="{AC08461D-754B-4177-8AAC-7EAB3C0AF64F}" dt="2023-04-14T05:24:26.778" v="2116" actId="1076"/>
          <ac:spMkLst>
            <pc:docMk/>
            <pc:sldMk cId="0" sldId="633"/>
            <ac:spMk id="4" creationId="{627C63AF-80DE-3644-9708-0D2303DBBB34}"/>
          </ac:spMkLst>
        </pc:spChg>
        <pc:spChg chg="add del mod">
          <ac:chgData name="gessy michael" userId="324a03897c09431a" providerId="LiveId" clId="{AC08461D-754B-4177-8AAC-7EAB3C0AF64F}" dt="2023-04-14T05:59:43.286" v="2280" actId="478"/>
          <ac:spMkLst>
            <pc:docMk/>
            <pc:sldMk cId="0" sldId="633"/>
            <ac:spMk id="5" creationId="{9A5EDF57-EF84-5C3D-2EFE-0836872A2BD6}"/>
          </ac:spMkLst>
        </pc:spChg>
        <pc:spChg chg="mod">
          <ac:chgData name="gessy michael" userId="324a03897c09431a" providerId="LiveId" clId="{AC08461D-754B-4177-8AAC-7EAB3C0AF64F}" dt="2023-04-14T04:00:25.654" v="1416" actId="1076"/>
          <ac:spMkLst>
            <pc:docMk/>
            <pc:sldMk cId="0" sldId="633"/>
            <ac:spMk id="51" creationId="{1E06851F-CC0C-4466-8909-D81D313A03C1}"/>
          </ac:spMkLst>
        </pc:spChg>
        <pc:spChg chg="mod">
          <ac:chgData name="gessy michael" userId="324a03897c09431a" providerId="LiveId" clId="{AC08461D-754B-4177-8AAC-7EAB3C0AF64F}" dt="2023-04-14T04:00:42.054" v="1419" actId="1076"/>
          <ac:spMkLst>
            <pc:docMk/>
            <pc:sldMk cId="0" sldId="633"/>
            <ac:spMk id="53" creationId="{5392256E-4702-8FB0-9965-1EF9674542B4}"/>
          </ac:spMkLst>
        </pc:spChg>
        <pc:spChg chg="mod">
          <ac:chgData name="gessy michael" userId="324a03897c09431a" providerId="LiveId" clId="{AC08461D-754B-4177-8AAC-7EAB3C0AF64F}" dt="2023-04-14T04:00:12.961" v="1414" actId="1036"/>
          <ac:spMkLst>
            <pc:docMk/>
            <pc:sldMk cId="0" sldId="633"/>
            <ac:spMk id="54" creationId="{113F3D6E-9F32-80EC-EA07-47B7E75E156E}"/>
          </ac:spMkLst>
        </pc:spChg>
        <pc:spChg chg="mod">
          <ac:chgData name="gessy michael" userId="324a03897c09431a" providerId="LiveId" clId="{AC08461D-754B-4177-8AAC-7EAB3C0AF64F}" dt="2023-04-14T04:00:12.961" v="1414" actId="1036"/>
          <ac:spMkLst>
            <pc:docMk/>
            <pc:sldMk cId="0" sldId="633"/>
            <ac:spMk id="55" creationId="{5C8EAB69-7212-3825-337E-39C6E97A640E}"/>
          </ac:spMkLst>
        </pc:spChg>
        <pc:spChg chg="mod">
          <ac:chgData name="gessy michael" userId="324a03897c09431a" providerId="LiveId" clId="{AC08461D-754B-4177-8AAC-7EAB3C0AF64F}" dt="2023-04-14T05:21:03.557" v="2106" actId="207"/>
          <ac:spMkLst>
            <pc:docMk/>
            <pc:sldMk cId="0" sldId="633"/>
            <ac:spMk id="57" creationId="{2FD06CE1-DC03-28FE-BFF0-947016C1146D}"/>
          </ac:spMkLst>
        </pc:spChg>
        <pc:spChg chg="mod">
          <ac:chgData name="gessy michael" userId="324a03897c09431a" providerId="LiveId" clId="{AC08461D-754B-4177-8AAC-7EAB3C0AF64F}" dt="2023-04-14T04:48:40.862" v="1480" actId="14100"/>
          <ac:spMkLst>
            <pc:docMk/>
            <pc:sldMk cId="0" sldId="633"/>
            <ac:spMk id="58" creationId="{9B8D21F1-A274-EE98-3640-9CE038410FF4}"/>
          </ac:spMkLst>
        </pc:spChg>
        <pc:spChg chg="mod">
          <ac:chgData name="gessy michael" userId="324a03897c09431a" providerId="LiveId" clId="{AC08461D-754B-4177-8AAC-7EAB3C0AF64F}" dt="2023-04-14T04:48:40.862" v="1480" actId="14100"/>
          <ac:spMkLst>
            <pc:docMk/>
            <pc:sldMk cId="0" sldId="633"/>
            <ac:spMk id="59" creationId="{ED901639-40DD-6E78-D216-569DF5947625}"/>
          </ac:spMkLst>
        </pc:spChg>
        <pc:spChg chg="mod">
          <ac:chgData name="gessy michael" userId="324a03897c09431a" providerId="LiveId" clId="{AC08461D-754B-4177-8AAC-7EAB3C0AF64F}" dt="2023-04-14T06:15:22.009" v="2290" actId="20577"/>
          <ac:spMkLst>
            <pc:docMk/>
            <pc:sldMk cId="0" sldId="633"/>
            <ac:spMk id="67" creationId="{DF8FB176-E690-1FAD-F22E-1EAC3F92309C}"/>
          </ac:spMkLst>
        </pc:spChg>
        <pc:spChg chg="add del mod">
          <ac:chgData name="gessy michael" userId="324a03897c09431a" providerId="LiveId" clId="{AC08461D-754B-4177-8AAC-7EAB3C0AF64F}" dt="2023-04-14T04:59:52.827" v="1506" actId="21"/>
          <ac:spMkLst>
            <pc:docMk/>
            <pc:sldMk cId="0" sldId="633"/>
            <ac:spMk id="68" creationId="{E26E4BED-27B9-1305-375D-FB45F1A3BDF5}"/>
          </ac:spMkLst>
        </pc:spChg>
        <pc:spChg chg="del mod">
          <ac:chgData name="gessy michael" userId="324a03897c09431a" providerId="LiveId" clId="{AC08461D-754B-4177-8AAC-7EAB3C0AF64F}" dt="2023-04-14T04:59:52.827" v="1506" actId="21"/>
          <ac:spMkLst>
            <pc:docMk/>
            <pc:sldMk cId="0" sldId="633"/>
            <ac:spMk id="69" creationId="{E2523018-2484-84BD-8AC2-3249980FFD18}"/>
          </ac:spMkLst>
        </pc:spChg>
        <pc:spChg chg="add del mod">
          <ac:chgData name="gessy michael" userId="324a03897c09431a" providerId="LiveId" clId="{AC08461D-754B-4177-8AAC-7EAB3C0AF64F}" dt="2023-04-14T04:59:52.827" v="1506" actId="21"/>
          <ac:spMkLst>
            <pc:docMk/>
            <pc:sldMk cId="0" sldId="633"/>
            <ac:spMk id="70" creationId="{CAD43674-E9A6-2A19-690F-3A85DB012695}"/>
          </ac:spMkLst>
        </pc:spChg>
        <pc:spChg chg="del mod">
          <ac:chgData name="gessy michael" userId="324a03897c09431a" providerId="LiveId" clId="{AC08461D-754B-4177-8AAC-7EAB3C0AF64F}" dt="2023-04-14T04:01:10.594" v="1422" actId="478"/>
          <ac:spMkLst>
            <pc:docMk/>
            <pc:sldMk cId="0" sldId="633"/>
            <ac:spMk id="150552" creationId="{FC8A4299-35E0-E819-C957-11EFE3F1A29E}"/>
          </ac:spMkLst>
        </pc:spChg>
        <pc:spChg chg="add del mod">
          <ac:chgData name="gessy michael" userId="324a03897c09431a" providerId="LiveId" clId="{AC08461D-754B-4177-8AAC-7EAB3C0AF64F}" dt="2023-04-14T04:59:52.827" v="1506" actId="21"/>
          <ac:spMkLst>
            <pc:docMk/>
            <pc:sldMk cId="0" sldId="633"/>
            <ac:spMk id="150553" creationId="{0FAD44F2-0753-83BD-3CCD-A84A7AC33DB4}"/>
          </ac:spMkLst>
        </pc:spChg>
        <pc:spChg chg="mod">
          <ac:chgData name="gessy michael" userId="324a03897c09431a" providerId="LiveId" clId="{AC08461D-754B-4177-8AAC-7EAB3C0AF64F}" dt="2023-04-14T04:00:12.961" v="1414" actId="1036"/>
          <ac:spMkLst>
            <pc:docMk/>
            <pc:sldMk cId="0" sldId="633"/>
            <ac:spMk id="150554" creationId="{65B511B5-1F90-E31B-25C5-E8A9C0206B93}"/>
          </ac:spMkLst>
        </pc:spChg>
        <pc:picChg chg="mod">
          <ac:chgData name="gessy michael" userId="324a03897c09431a" providerId="LiveId" clId="{AC08461D-754B-4177-8AAC-7EAB3C0AF64F}" dt="2023-04-14T04:00:35.622" v="1418" actId="14100"/>
          <ac:picMkLst>
            <pc:docMk/>
            <pc:sldMk cId="0" sldId="633"/>
            <ac:picMk id="150540" creationId="{FF4499F9-B6C8-7C47-F518-C3C0426A44EF}"/>
          </ac:picMkLst>
        </pc:picChg>
      </pc:sldChg>
      <pc:sldChg chg="addSp delSp modSp mod">
        <pc:chgData name="gessy michael" userId="324a03897c09431a" providerId="LiveId" clId="{AC08461D-754B-4177-8AAC-7EAB3C0AF64F}" dt="2023-04-14T06:26:16.185" v="2295" actId="478"/>
        <pc:sldMkLst>
          <pc:docMk/>
          <pc:sldMk cId="0" sldId="634"/>
        </pc:sldMkLst>
        <pc:spChg chg="add del mod">
          <ac:chgData name="gessy michael" userId="324a03897c09431a" providerId="LiveId" clId="{AC08461D-754B-4177-8AAC-7EAB3C0AF64F}" dt="2023-04-14T06:26:16.185" v="2295" actId="478"/>
          <ac:spMkLst>
            <pc:docMk/>
            <pc:sldMk cId="0" sldId="634"/>
            <ac:spMk id="2" creationId="{F279DDE7-4AA2-19F8-5C00-C295089E2D31}"/>
          </ac:spMkLst>
        </pc:spChg>
        <pc:spChg chg="add del mod">
          <ac:chgData name="gessy michael" userId="324a03897c09431a" providerId="LiveId" clId="{AC08461D-754B-4177-8AAC-7EAB3C0AF64F}" dt="2023-04-14T06:26:16.185" v="2295" actId="478"/>
          <ac:spMkLst>
            <pc:docMk/>
            <pc:sldMk cId="0" sldId="634"/>
            <ac:spMk id="3" creationId="{8F53FAF4-C71D-670A-536D-133979363021}"/>
          </ac:spMkLst>
        </pc:spChg>
        <pc:spChg chg="add del mod">
          <ac:chgData name="gessy michael" userId="324a03897c09431a" providerId="LiveId" clId="{AC08461D-754B-4177-8AAC-7EAB3C0AF64F}" dt="2023-04-14T05:26:39.313" v="2134" actId="21"/>
          <ac:spMkLst>
            <pc:docMk/>
            <pc:sldMk cId="0" sldId="634"/>
            <ac:spMk id="4" creationId="{FA408D05-3D1F-F5C7-43D5-2C38D3DD4CD8}"/>
          </ac:spMkLst>
        </pc:spChg>
        <pc:spChg chg="add del mod">
          <ac:chgData name="gessy michael" userId="324a03897c09431a" providerId="LiveId" clId="{AC08461D-754B-4177-8AAC-7EAB3C0AF64F}" dt="2023-04-14T06:26:16.185" v="2295" actId="478"/>
          <ac:spMkLst>
            <pc:docMk/>
            <pc:sldMk cId="0" sldId="634"/>
            <ac:spMk id="5" creationId="{DCDBF02D-D4DA-1464-EDA6-A6A06CCA6261}"/>
          </ac:spMkLst>
        </pc:spChg>
      </pc:sldChg>
      <pc:sldChg chg="delSp">
        <pc:chgData name="gessy michael" userId="324a03897c09431a" providerId="LiveId" clId="{AC08461D-754B-4177-8AAC-7EAB3C0AF64F}" dt="2023-05-03T08:51:07.160" v="10823" actId="478"/>
        <pc:sldMkLst>
          <pc:docMk/>
          <pc:sldMk cId="0" sldId="635"/>
        </pc:sldMkLst>
        <pc:spChg chg="del">
          <ac:chgData name="gessy michael" userId="324a03897c09431a" providerId="LiveId" clId="{AC08461D-754B-4177-8AAC-7EAB3C0AF64F}" dt="2023-05-03T08:51:07.160" v="10823" actId="478"/>
          <ac:spMkLst>
            <pc:docMk/>
            <pc:sldMk cId="0" sldId="635"/>
            <ac:spMk id="156709" creationId="{A4156B24-88F5-3710-6896-A8C3EC966651}"/>
          </ac:spMkLst>
        </pc:spChg>
      </pc:sldChg>
      <pc:sldChg chg="delSp modSp mod">
        <pc:chgData name="gessy michael" userId="324a03897c09431a" providerId="LiveId" clId="{AC08461D-754B-4177-8AAC-7EAB3C0AF64F}" dt="2023-05-03T08:51:21.976" v="10828" actId="14861"/>
        <pc:sldMkLst>
          <pc:docMk/>
          <pc:sldMk cId="0" sldId="636"/>
        </pc:sldMkLst>
        <pc:spChg chg="mod">
          <ac:chgData name="gessy michael" userId="324a03897c09431a" providerId="LiveId" clId="{AC08461D-754B-4177-8AAC-7EAB3C0AF64F}" dt="2023-04-14T06:37:29.474" v="2312" actId="1076"/>
          <ac:spMkLst>
            <pc:docMk/>
            <pc:sldMk cId="0" sldId="636"/>
            <ac:spMk id="30" creationId="{3323FAC2-6CFF-3389-BD4B-10EB7ABAE05B}"/>
          </ac:spMkLst>
        </pc:spChg>
        <pc:spChg chg="mod">
          <ac:chgData name="gessy michael" userId="324a03897c09431a" providerId="LiveId" clId="{AC08461D-754B-4177-8AAC-7EAB3C0AF64F}" dt="2023-04-14T08:53:32.138" v="2393" actId="1076"/>
          <ac:spMkLst>
            <pc:docMk/>
            <pc:sldMk cId="0" sldId="636"/>
            <ac:spMk id="31" creationId="{C9E98F3A-3B00-6DFF-2E52-C511C846C604}"/>
          </ac:spMkLst>
        </pc:spChg>
        <pc:spChg chg="mod">
          <ac:chgData name="gessy michael" userId="324a03897c09431a" providerId="LiveId" clId="{AC08461D-754B-4177-8AAC-7EAB3C0AF64F}" dt="2023-04-14T08:53:32.138" v="2393" actId="1076"/>
          <ac:spMkLst>
            <pc:docMk/>
            <pc:sldMk cId="0" sldId="636"/>
            <ac:spMk id="32" creationId="{5858B358-11CA-6FFE-1328-09B4F621CF28}"/>
          </ac:spMkLst>
        </pc:spChg>
        <pc:spChg chg="mod">
          <ac:chgData name="gessy michael" userId="324a03897c09431a" providerId="LiveId" clId="{AC08461D-754B-4177-8AAC-7EAB3C0AF64F}" dt="2023-04-14T10:06:38.422" v="2416" actId="20577"/>
          <ac:spMkLst>
            <pc:docMk/>
            <pc:sldMk cId="0" sldId="636"/>
            <ac:spMk id="34" creationId="{ADD09EA9-6891-810C-1B26-A0BDE90DDCF7}"/>
          </ac:spMkLst>
        </pc:spChg>
        <pc:spChg chg="del mod">
          <ac:chgData name="gessy michael" userId="324a03897c09431a" providerId="LiveId" clId="{AC08461D-754B-4177-8AAC-7EAB3C0AF64F}" dt="2023-04-14T08:33:43.185" v="2313" actId="478"/>
          <ac:spMkLst>
            <pc:docMk/>
            <pc:sldMk cId="0" sldId="636"/>
            <ac:spMk id="35" creationId="{5A6E79C1-7A49-6173-DCED-4B06C961C31E}"/>
          </ac:spMkLst>
        </pc:spChg>
        <pc:spChg chg="del mod">
          <ac:chgData name="gessy michael" userId="324a03897c09431a" providerId="LiveId" clId="{AC08461D-754B-4177-8AAC-7EAB3C0AF64F}" dt="2023-04-14T08:33:43.185" v="2313" actId="478"/>
          <ac:spMkLst>
            <pc:docMk/>
            <pc:sldMk cId="0" sldId="636"/>
            <ac:spMk id="36" creationId="{0E0BA7BA-57E4-0E8D-FDC8-14F20AA68F9B}"/>
          </ac:spMkLst>
        </pc:spChg>
        <pc:spChg chg="del">
          <ac:chgData name="gessy michael" userId="324a03897c09431a" providerId="LiveId" clId="{AC08461D-754B-4177-8AAC-7EAB3C0AF64F}" dt="2023-04-14T08:33:43.185" v="2313" actId="478"/>
          <ac:spMkLst>
            <pc:docMk/>
            <pc:sldMk cId="0" sldId="636"/>
            <ac:spMk id="38" creationId="{CB09DDE5-A7B3-FCE0-1CEB-793BD60F0F2F}"/>
          </ac:spMkLst>
        </pc:spChg>
        <pc:spChg chg="mod">
          <ac:chgData name="gessy michael" userId="324a03897c09431a" providerId="LiveId" clId="{AC08461D-754B-4177-8AAC-7EAB3C0AF64F}" dt="2023-04-14T06:17:47.152" v="2292" actId="255"/>
          <ac:spMkLst>
            <pc:docMk/>
            <pc:sldMk cId="0" sldId="636"/>
            <ac:spMk id="176164" creationId="{C482BA87-236A-296B-AD2E-90708EF78EC6}"/>
          </ac:spMkLst>
        </pc:spChg>
        <pc:spChg chg="mod">
          <ac:chgData name="gessy michael" userId="324a03897c09431a" providerId="LiveId" clId="{AC08461D-754B-4177-8AAC-7EAB3C0AF64F}" dt="2023-05-03T08:51:21.976" v="10828" actId="14861"/>
          <ac:spMkLst>
            <pc:docMk/>
            <pc:sldMk cId="0" sldId="636"/>
            <ac:spMk id="176167" creationId="{EAA8ADB9-55AD-42BE-7CD2-4B6DDA42046E}"/>
          </ac:spMkLst>
        </pc:spChg>
        <pc:spChg chg="mod">
          <ac:chgData name="gessy michael" userId="324a03897c09431a" providerId="LiveId" clId="{AC08461D-754B-4177-8AAC-7EAB3C0AF64F}" dt="2023-04-14T10:06:44.026" v="2421" actId="1037"/>
          <ac:spMkLst>
            <pc:docMk/>
            <pc:sldMk cId="0" sldId="636"/>
            <ac:spMk id="176168" creationId="{2BEA2AFD-4103-2E9F-51B9-2CF62420F373}"/>
          </ac:spMkLst>
        </pc:spChg>
        <pc:spChg chg="mod">
          <ac:chgData name="gessy michael" userId="324a03897c09431a" providerId="LiveId" clId="{AC08461D-754B-4177-8AAC-7EAB3C0AF64F}" dt="2023-04-14T06:17:57.879" v="2293" actId="1076"/>
          <ac:spMkLst>
            <pc:docMk/>
            <pc:sldMk cId="0" sldId="636"/>
            <ac:spMk id="176174" creationId="{D5DD6011-C0CD-E567-0C62-3B70D0F83897}"/>
          </ac:spMkLst>
        </pc:spChg>
        <pc:spChg chg="mod">
          <ac:chgData name="gessy michael" userId="324a03897c09431a" providerId="LiveId" clId="{AC08461D-754B-4177-8AAC-7EAB3C0AF64F}" dt="2023-04-14T10:06:44.026" v="2421" actId="1037"/>
          <ac:spMkLst>
            <pc:docMk/>
            <pc:sldMk cId="0" sldId="636"/>
            <ac:spMk id="176176" creationId="{C3FE8F50-430E-0167-28F3-88A51D171339}"/>
          </ac:spMkLst>
        </pc:spChg>
        <pc:spChg chg="mod">
          <ac:chgData name="gessy michael" userId="324a03897c09431a" providerId="LiveId" clId="{AC08461D-754B-4177-8AAC-7EAB3C0AF64F}" dt="2023-05-03T08:51:21.976" v="10828" actId="14861"/>
          <ac:spMkLst>
            <pc:docMk/>
            <pc:sldMk cId="0" sldId="636"/>
            <ac:spMk id="176178" creationId="{B9F7B5EC-0FF7-3BE0-7533-7023DE61ABF4}"/>
          </ac:spMkLst>
        </pc:spChg>
        <pc:spChg chg="mod">
          <ac:chgData name="gessy michael" userId="324a03897c09431a" providerId="LiveId" clId="{AC08461D-754B-4177-8AAC-7EAB3C0AF64F}" dt="2023-04-14T10:06:29.333" v="2412" actId="1076"/>
          <ac:spMkLst>
            <pc:docMk/>
            <pc:sldMk cId="0" sldId="636"/>
            <ac:spMk id="176179" creationId="{5C340597-672C-E4CE-C2B3-66FA6D63D6F4}"/>
          </ac:spMkLst>
        </pc:spChg>
        <pc:spChg chg="mod">
          <ac:chgData name="gessy michael" userId="324a03897c09431a" providerId="LiveId" clId="{AC08461D-754B-4177-8AAC-7EAB3C0AF64F}" dt="2023-04-14T10:06:29.333" v="2412" actId="1076"/>
          <ac:spMkLst>
            <pc:docMk/>
            <pc:sldMk cId="0" sldId="636"/>
            <ac:spMk id="176181" creationId="{B17FFB45-AA87-F506-EC31-F12F3DB89669}"/>
          </ac:spMkLst>
        </pc:spChg>
      </pc:sldChg>
      <pc:sldChg chg="addSp delSp modSp mod">
        <pc:chgData name="gessy michael" userId="324a03897c09431a" providerId="LiveId" clId="{AC08461D-754B-4177-8AAC-7EAB3C0AF64F}" dt="2023-05-03T08:52:06.865" v="10836" actId="14861"/>
        <pc:sldMkLst>
          <pc:docMk/>
          <pc:sldMk cId="0" sldId="637"/>
        </pc:sldMkLst>
        <pc:spChg chg="mod">
          <ac:chgData name="gessy michael" userId="324a03897c09431a" providerId="LiveId" clId="{AC08461D-754B-4177-8AAC-7EAB3C0AF64F}" dt="2023-04-14T11:14:34.823" v="2436" actId="1035"/>
          <ac:spMkLst>
            <pc:docMk/>
            <pc:sldMk cId="0" sldId="637"/>
            <ac:spMk id="41" creationId="{DD957FF0-3DA8-7718-A702-915185028930}"/>
          </ac:spMkLst>
        </pc:spChg>
        <pc:spChg chg="mod">
          <ac:chgData name="gessy michael" userId="324a03897c09431a" providerId="LiveId" clId="{AC08461D-754B-4177-8AAC-7EAB3C0AF64F}" dt="2023-04-14T11:14:34.823" v="2436" actId="1035"/>
          <ac:spMkLst>
            <pc:docMk/>
            <pc:sldMk cId="0" sldId="637"/>
            <ac:spMk id="42" creationId="{962A5836-9B04-C807-2C6B-36034B2ACA6B}"/>
          </ac:spMkLst>
        </pc:spChg>
        <pc:spChg chg="mod">
          <ac:chgData name="gessy michael" userId="324a03897c09431a" providerId="LiveId" clId="{AC08461D-754B-4177-8AAC-7EAB3C0AF64F}" dt="2023-04-14T11:59:33.850" v="2521" actId="20577"/>
          <ac:spMkLst>
            <pc:docMk/>
            <pc:sldMk cId="0" sldId="637"/>
            <ac:spMk id="44" creationId="{5F44BB8D-963E-5C67-A21B-162F53C01C55}"/>
          </ac:spMkLst>
        </pc:spChg>
        <pc:spChg chg="del">
          <ac:chgData name="gessy michael" userId="324a03897c09431a" providerId="LiveId" clId="{AC08461D-754B-4177-8AAC-7EAB3C0AF64F}" dt="2023-05-03T08:51:37.962" v="10831" actId="478"/>
          <ac:spMkLst>
            <pc:docMk/>
            <pc:sldMk cId="0" sldId="637"/>
            <ac:spMk id="160807" creationId="{806E972F-E024-D679-2D35-565B0976D152}"/>
          </ac:spMkLst>
        </pc:spChg>
        <pc:spChg chg="del">
          <ac:chgData name="gessy michael" userId="324a03897c09431a" providerId="LiveId" clId="{AC08461D-754B-4177-8AAC-7EAB3C0AF64F}" dt="2023-05-03T08:51:37.962" v="10831" actId="478"/>
          <ac:spMkLst>
            <pc:docMk/>
            <pc:sldMk cId="0" sldId="637"/>
            <ac:spMk id="160808" creationId="{066CA741-9B56-4C59-9B75-64DA52E53DD7}"/>
          </ac:spMkLst>
        </pc:spChg>
        <pc:spChg chg="del">
          <ac:chgData name="gessy michael" userId="324a03897c09431a" providerId="LiveId" clId="{AC08461D-754B-4177-8AAC-7EAB3C0AF64F}" dt="2023-05-03T08:51:32.794" v="10829" actId="478"/>
          <ac:spMkLst>
            <pc:docMk/>
            <pc:sldMk cId="0" sldId="637"/>
            <ac:spMk id="160809" creationId="{EE8BAF96-8279-CDD5-D5FA-524801D73AAA}"/>
          </ac:spMkLst>
        </pc:spChg>
        <pc:spChg chg="del">
          <ac:chgData name="gessy michael" userId="324a03897c09431a" providerId="LiveId" clId="{AC08461D-754B-4177-8AAC-7EAB3C0AF64F}" dt="2023-05-03T08:51:34.414" v="10830" actId="478"/>
          <ac:spMkLst>
            <pc:docMk/>
            <pc:sldMk cId="0" sldId="637"/>
            <ac:spMk id="160810" creationId="{813FDD01-EC01-AECA-6A06-64724A91DBEA}"/>
          </ac:spMkLst>
        </pc:spChg>
        <pc:spChg chg="mod">
          <ac:chgData name="gessy michael" userId="324a03897c09431a" providerId="LiveId" clId="{AC08461D-754B-4177-8AAC-7EAB3C0AF64F}" dt="2023-05-03T08:52:06.865" v="10836" actId="14861"/>
          <ac:spMkLst>
            <pc:docMk/>
            <pc:sldMk cId="0" sldId="637"/>
            <ac:spMk id="178183" creationId="{17325202-C6E3-EE6C-20F1-C00474EDDE51}"/>
          </ac:spMkLst>
        </pc:spChg>
        <pc:spChg chg="mod">
          <ac:chgData name="gessy michael" userId="324a03897c09431a" providerId="LiveId" clId="{AC08461D-754B-4177-8AAC-7EAB3C0AF64F}" dt="2023-05-03T08:52:06.865" v="10836" actId="14861"/>
          <ac:spMkLst>
            <pc:docMk/>
            <pc:sldMk cId="0" sldId="637"/>
            <ac:spMk id="178185" creationId="{FBF47C5C-44FE-7D65-6E17-827FA56FFC54}"/>
          </ac:spMkLst>
        </pc:spChg>
        <pc:spChg chg="mod">
          <ac:chgData name="gessy michael" userId="324a03897c09431a" providerId="LiveId" clId="{AC08461D-754B-4177-8AAC-7EAB3C0AF64F}" dt="2023-05-03T08:52:06.865" v="10836" actId="14861"/>
          <ac:spMkLst>
            <pc:docMk/>
            <pc:sldMk cId="0" sldId="637"/>
            <ac:spMk id="178187" creationId="{AD3B22A3-3807-5EFB-7E38-A6802D403590}"/>
          </ac:spMkLst>
        </pc:spChg>
        <pc:spChg chg="mod">
          <ac:chgData name="gessy michael" userId="324a03897c09431a" providerId="LiveId" clId="{AC08461D-754B-4177-8AAC-7EAB3C0AF64F}" dt="2023-05-03T08:52:06.865" v="10836" actId="14861"/>
          <ac:spMkLst>
            <pc:docMk/>
            <pc:sldMk cId="0" sldId="637"/>
            <ac:spMk id="178189" creationId="{0DF3D5E7-5C9E-D2D1-94DE-8D581B050627}"/>
          </ac:spMkLst>
        </pc:spChg>
        <pc:spChg chg="mod">
          <ac:chgData name="gessy michael" userId="324a03897c09431a" providerId="LiveId" clId="{AC08461D-754B-4177-8AAC-7EAB3C0AF64F}" dt="2023-05-03T08:52:06.865" v="10836" actId="14861"/>
          <ac:spMkLst>
            <pc:docMk/>
            <pc:sldMk cId="0" sldId="637"/>
            <ac:spMk id="178191" creationId="{2456BB23-39FD-E5E9-7BA3-9292D5B20B75}"/>
          </ac:spMkLst>
        </pc:spChg>
        <pc:spChg chg="mod">
          <ac:chgData name="gessy michael" userId="324a03897c09431a" providerId="LiveId" clId="{AC08461D-754B-4177-8AAC-7EAB3C0AF64F}" dt="2023-05-03T08:52:06.865" v="10836" actId="14861"/>
          <ac:spMkLst>
            <pc:docMk/>
            <pc:sldMk cId="0" sldId="637"/>
            <ac:spMk id="178193" creationId="{38EF3490-AA5F-3544-A873-DF95DFA3BE7A}"/>
          </ac:spMkLst>
        </pc:spChg>
        <pc:spChg chg="mod">
          <ac:chgData name="gessy michael" userId="324a03897c09431a" providerId="LiveId" clId="{AC08461D-754B-4177-8AAC-7EAB3C0AF64F}" dt="2023-04-14T11:13:18.651" v="2425" actId="255"/>
          <ac:spMkLst>
            <pc:docMk/>
            <pc:sldMk cId="0" sldId="637"/>
            <ac:spMk id="178195" creationId="{9BE91527-578E-1414-82D2-D05D49953955}"/>
          </ac:spMkLst>
        </pc:spChg>
        <pc:spChg chg="mod">
          <ac:chgData name="gessy michael" userId="324a03897c09431a" providerId="LiveId" clId="{AC08461D-754B-4177-8AAC-7EAB3C0AF64F}" dt="2023-04-14T11:13:29.967" v="2426" actId="1076"/>
          <ac:spMkLst>
            <pc:docMk/>
            <pc:sldMk cId="0" sldId="637"/>
            <ac:spMk id="178196" creationId="{FEBD3B4B-6AAD-0385-1A4D-C6A1BFF9EBA1}"/>
          </ac:spMkLst>
        </pc:spChg>
        <pc:spChg chg="mod">
          <ac:chgData name="gessy michael" userId="324a03897c09431a" providerId="LiveId" clId="{AC08461D-754B-4177-8AAC-7EAB3C0AF64F}" dt="2023-04-14T11:14:20.045" v="2434" actId="20577"/>
          <ac:spMkLst>
            <pc:docMk/>
            <pc:sldMk cId="0" sldId="637"/>
            <ac:spMk id="178203" creationId="{26B10764-DCB8-1298-2379-A4FB37CFCFA2}"/>
          </ac:spMkLst>
        </pc:spChg>
        <pc:spChg chg="mod">
          <ac:chgData name="gessy michael" userId="324a03897c09431a" providerId="LiveId" clId="{AC08461D-754B-4177-8AAC-7EAB3C0AF64F}" dt="2023-04-14T11:16:04.810" v="2461" actId="1076"/>
          <ac:spMkLst>
            <pc:docMk/>
            <pc:sldMk cId="0" sldId="637"/>
            <ac:spMk id="178206" creationId="{0D227A52-8D68-E48A-2025-AB6B556400FD}"/>
          </ac:spMkLst>
        </pc:spChg>
        <pc:spChg chg="mod">
          <ac:chgData name="gessy michael" userId="324a03897c09431a" providerId="LiveId" clId="{AC08461D-754B-4177-8AAC-7EAB3C0AF64F}" dt="2023-04-14T11:16:11.856" v="2462" actId="1076"/>
          <ac:spMkLst>
            <pc:docMk/>
            <pc:sldMk cId="0" sldId="637"/>
            <ac:spMk id="178207" creationId="{461A2F70-4F05-2823-002E-C8EF85C5C5E1}"/>
          </ac:spMkLst>
        </pc:spChg>
        <pc:spChg chg="mod">
          <ac:chgData name="gessy michael" userId="324a03897c09431a" providerId="LiveId" clId="{AC08461D-754B-4177-8AAC-7EAB3C0AF64F}" dt="2023-04-14T11:16:29.526" v="2464" actId="164"/>
          <ac:spMkLst>
            <pc:docMk/>
            <pc:sldMk cId="0" sldId="637"/>
            <ac:spMk id="178215" creationId="{EFBA1439-8E5C-B7D5-46FE-AAF6F4BE4406}"/>
          </ac:spMkLst>
        </pc:spChg>
        <pc:spChg chg="mod">
          <ac:chgData name="gessy michael" userId="324a03897c09431a" providerId="LiveId" clId="{AC08461D-754B-4177-8AAC-7EAB3C0AF64F}" dt="2023-04-14T11:16:29.526" v="2464" actId="164"/>
          <ac:spMkLst>
            <pc:docMk/>
            <pc:sldMk cId="0" sldId="637"/>
            <ac:spMk id="178216" creationId="{45FC5783-0EF2-6219-1983-EDD2A80AAE2F}"/>
          </ac:spMkLst>
        </pc:spChg>
        <pc:grpChg chg="add mod">
          <ac:chgData name="gessy michael" userId="324a03897c09431a" providerId="LiveId" clId="{AC08461D-754B-4177-8AAC-7EAB3C0AF64F}" dt="2023-04-14T11:16:29.526" v="2464" actId="164"/>
          <ac:grpSpMkLst>
            <pc:docMk/>
            <pc:sldMk cId="0" sldId="637"/>
            <ac:grpSpMk id="2" creationId="{1B6DDCE3-C915-FFD0-2D8D-EA535B641396}"/>
          </ac:grpSpMkLst>
        </pc:grpChg>
        <pc:picChg chg="mod">
          <ac:chgData name="gessy michael" userId="324a03897c09431a" providerId="LiveId" clId="{AC08461D-754B-4177-8AAC-7EAB3C0AF64F}" dt="2023-04-14T11:16:29.526" v="2464" actId="164"/>
          <ac:picMkLst>
            <pc:docMk/>
            <pc:sldMk cId="0" sldId="637"/>
            <ac:picMk id="160770" creationId="{AA85A2A1-18DE-F974-8EBB-BE298828D59E}"/>
          </ac:picMkLst>
        </pc:picChg>
      </pc:sldChg>
      <pc:sldChg chg="delSp modSp mod">
        <pc:chgData name="gessy michael" userId="324a03897c09431a" providerId="LiveId" clId="{AC08461D-754B-4177-8AAC-7EAB3C0AF64F}" dt="2023-05-03T08:53:22.010" v="10842" actId="14861"/>
        <pc:sldMkLst>
          <pc:docMk/>
          <pc:sldMk cId="0" sldId="638"/>
        </pc:sldMkLst>
        <pc:spChg chg="mod">
          <ac:chgData name="gessy michael" userId="324a03897c09431a" providerId="LiveId" clId="{AC08461D-754B-4177-8AAC-7EAB3C0AF64F}" dt="2023-04-14T12:32:51.784" v="2701" actId="207"/>
          <ac:spMkLst>
            <pc:docMk/>
            <pc:sldMk cId="0" sldId="638"/>
            <ac:spMk id="162873" creationId="{D7FD1C99-8509-B07E-8042-37C786CCE23A}"/>
          </ac:spMkLst>
        </pc:spChg>
        <pc:spChg chg="del mod">
          <ac:chgData name="gessy michael" userId="324a03897c09431a" providerId="LiveId" clId="{AC08461D-754B-4177-8AAC-7EAB3C0AF64F}" dt="2023-05-03T08:53:07.036" v="10837" actId="478"/>
          <ac:spMkLst>
            <pc:docMk/>
            <pc:sldMk cId="0" sldId="638"/>
            <ac:spMk id="162874" creationId="{4D02F139-BD21-6BEA-CA2A-9626B114DF17}"/>
          </ac:spMkLst>
        </pc:spChg>
        <pc:spChg chg="mod">
          <ac:chgData name="gessy michael" userId="324a03897c09431a" providerId="LiveId" clId="{AC08461D-754B-4177-8AAC-7EAB3C0AF64F}" dt="2023-04-14T12:31:11.578" v="2542" actId="1035"/>
          <ac:spMkLst>
            <pc:docMk/>
            <pc:sldMk cId="0" sldId="638"/>
            <ac:spMk id="180230" creationId="{4A4737D0-A887-FA9E-0B7F-B4C9F9313A61}"/>
          </ac:spMkLst>
        </pc:spChg>
        <pc:spChg chg="mod">
          <ac:chgData name="gessy michael" userId="324a03897c09431a" providerId="LiveId" clId="{AC08461D-754B-4177-8AAC-7EAB3C0AF64F}" dt="2023-04-14T12:31:20.969" v="2545" actId="1035"/>
          <ac:spMkLst>
            <pc:docMk/>
            <pc:sldMk cId="0" sldId="638"/>
            <ac:spMk id="180231" creationId="{6B263DB5-A5A3-FF19-F6B4-B38CC3828FB7}"/>
          </ac:spMkLst>
        </pc:spChg>
        <pc:spChg chg="mod">
          <ac:chgData name="gessy michael" userId="324a03897c09431a" providerId="LiveId" clId="{AC08461D-754B-4177-8AAC-7EAB3C0AF64F}" dt="2023-05-03T08:53:22.010" v="10842" actId="14861"/>
          <ac:spMkLst>
            <pc:docMk/>
            <pc:sldMk cId="0" sldId="638"/>
            <ac:spMk id="180266" creationId="{926DD6FF-59EA-8D8E-B2D7-E0BB1CFE25D1}"/>
          </ac:spMkLst>
        </pc:spChg>
        <pc:spChg chg="mod">
          <ac:chgData name="gessy michael" userId="324a03897c09431a" providerId="LiveId" clId="{AC08461D-754B-4177-8AAC-7EAB3C0AF64F}" dt="2023-04-14T12:31:03.374" v="2539" actId="1035"/>
          <ac:spMkLst>
            <pc:docMk/>
            <pc:sldMk cId="0" sldId="638"/>
            <ac:spMk id="180267" creationId="{EC95282A-E2A2-46D3-FE5C-A69054BB652C}"/>
          </ac:spMkLst>
        </pc:spChg>
        <pc:spChg chg="mod">
          <ac:chgData name="gessy michael" userId="324a03897c09431a" providerId="LiveId" clId="{AC08461D-754B-4177-8AAC-7EAB3C0AF64F}" dt="2023-04-14T12:31:11.578" v="2542" actId="1035"/>
          <ac:spMkLst>
            <pc:docMk/>
            <pc:sldMk cId="0" sldId="638"/>
            <ac:spMk id="180268" creationId="{E8EDB4DB-1038-78B7-DE59-DA1EDB1706D3}"/>
          </ac:spMkLst>
        </pc:spChg>
        <pc:spChg chg="mod">
          <ac:chgData name="gessy michael" userId="324a03897c09431a" providerId="LiveId" clId="{AC08461D-754B-4177-8AAC-7EAB3C0AF64F}" dt="2023-04-14T12:31:20.969" v="2545" actId="1035"/>
          <ac:spMkLst>
            <pc:docMk/>
            <pc:sldMk cId="0" sldId="638"/>
            <ac:spMk id="180269" creationId="{9BB2CAD8-6316-DE92-1354-F6FCEA649DB8}"/>
          </ac:spMkLst>
        </pc:spChg>
        <pc:spChg chg="mod">
          <ac:chgData name="gessy michael" userId="324a03897c09431a" providerId="LiveId" clId="{AC08461D-754B-4177-8AAC-7EAB3C0AF64F}" dt="2023-04-14T12:31:03.374" v="2539" actId="1035"/>
          <ac:spMkLst>
            <pc:docMk/>
            <pc:sldMk cId="0" sldId="638"/>
            <ac:spMk id="180270" creationId="{544EC2B2-C1E3-B5CF-E784-B0B9920278B7}"/>
          </ac:spMkLst>
        </pc:spChg>
        <pc:spChg chg="mod">
          <ac:chgData name="gessy michael" userId="324a03897c09431a" providerId="LiveId" clId="{AC08461D-754B-4177-8AAC-7EAB3C0AF64F}" dt="2023-04-14T12:31:03.374" v="2539" actId="1035"/>
          <ac:spMkLst>
            <pc:docMk/>
            <pc:sldMk cId="0" sldId="638"/>
            <ac:spMk id="180272" creationId="{827E2B87-0B72-AB17-F80D-D0D0CC5B499A}"/>
          </ac:spMkLst>
        </pc:spChg>
        <pc:spChg chg="mod">
          <ac:chgData name="gessy michael" userId="324a03897c09431a" providerId="LiveId" clId="{AC08461D-754B-4177-8AAC-7EAB3C0AF64F}" dt="2023-05-03T08:53:22.010" v="10842" actId="14861"/>
          <ac:spMkLst>
            <pc:docMk/>
            <pc:sldMk cId="0" sldId="638"/>
            <ac:spMk id="180273" creationId="{B421DB9A-78E5-66E8-DE4E-2B657047372D}"/>
          </ac:spMkLst>
        </pc:spChg>
        <pc:spChg chg="mod">
          <ac:chgData name="gessy michael" userId="324a03897c09431a" providerId="LiveId" clId="{AC08461D-754B-4177-8AAC-7EAB3C0AF64F}" dt="2023-04-14T12:31:03.374" v="2539" actId="1035"/>
          <ac:spMkLst>
            <pc:docMk/>
            <pc:sldMk cId="0" sldId="638"/>
            <ac:spMk id="180274" creationId="{03D5FDA1-3E3D-DA57-E9C2-891BC647DA9E}"/>
          </ac:spMkLst>
        </pc:spChg>
        <pc:spChg chg="mod">
          <ac:chgData name="gessy michael" userId="324a03897c09431a" providerId="LiveId" clId="{AC08461D-754B-4177-8AAC-7EAB3C0AF64F}" dt="2023-04-14T12:31:03.374" v="2539" actId="1035"/>
          <ac:spMkLst>
            <pc:docMk/>
            <pc:sldMk cId="0" sldId="638"/>
            <ac:spMk id="180275" creationId="{5AF0AD27-8B98-65EC-1CEE-57370A53CE76}"/>
          </ac:spMkLst>
        </pc:spChg>
        <pc:spChg chg="mod">
          <ac:chgData name="gessy michael" userId="324a03897c09431a" providerId="LiveId" clId="{AC08461D-754B-4177-8AAC-7EAB3C0AF64F}" dt="2023-04-14T12:31:03.374" v="2539" actId="1035"/>
          <ac:spMkLst>
            <pc:docMk/>
            <pc:sldMk cId="0" sldId="638"/>
            <ac:spMk id="180276" creationId="{121C7796-CB90-1CA9-83F8-D0FA7137416E}"/>
          </ac:spMkLst>
        </pc:spChg>
        <pc:graphicFrameChg chg="mod modGraphic">
          <ac:chgData name="gessy michael" userId="324a03897c09431a" providerId="LiveId" clId="{AC08461D-754B-4177-8AAC-7EAB3C0AF64F}" dt="2023-04-14T12:31:11.578" v="2542" actId="1035"/>
          <ac:graphicFrameMkLst>
            <pc:docMk/>
            <pc:sldMk cId="0" sldId="638"/>
            <ac:graphicFrameMk id="190550" creationId="{9A706F61-E1D7-4558-9643-2C2FE67E7295}"/>
          </ac:graphicFrameMkLst>
        </pc:graphicFrameChg>
        <pc:graphicFrameChg chg="mod modGraphic">
          <ac:chgData name="gessy michael" userId="324a03897c09431a" providerId="LiveId" clId="{AC08461D-754B-4177-8AAC-7EAB3C0AF64F}" dt="2023-04-14T12:30:33.909" v="2533" actId="1076"/>
          <ac:graphicFrameMkLst>
            <pc:docMk/>
            <pc:sldMk cId="0" sldId="638"/>
            <ac:graphicFrameMk id="190552" creationId="{E0F8B6B3-DC15-73E9-C0F9-C1EC969BEF04}"/>
          </ac:graphicFrameMkLst>
        </pc:graphicFrameChg>
      </pc:sldChg>
      <pc:sldChg chg="delSp modSp mod">
        <pc:chgData name="gessy michael" userId="324a03897c09431a" providerId="LiveId" clId="{AC08461D-754B-4177-8AAC-7EAB3C0AF64F}" dt="2023-05-03T08:53:56.567" v="10849" actId="14861"/>
        <pc:sldMkLst>
          <pc:docMk/>
          <pc:sldMk cId="0" sldId="639"/>
        </pc:sldMkLst>
        <pc:spChg chg="mod">
          <ac:chgData name="gessy michael" userId="324a03897c09431a" providerId="LiveId" clId="{AC08461D-754B-4177-8AAC-7EAB3C0AF64F}" dt="2023-04-14T12:46:46.605" v="2770" actId="20577"/>
          <ac:spMkLst>
            <pc:docMk/>
            <pc:sldMk cId="0" sldId="639"/>
            <ac:spMk id="36" creationId="{20ADFCB7-D757-9ECE-FD35-E2021230BFDE}"/>
          </ac:spMkLst>
        </pc:spChg>
        <pc:spChg chg="del">
          <ac:chgData name="gessy michael" userId="324a03897c09431a" providerId="LiveId" clId="{AC08461D-754B-4177-8AAC-7EAB3C0AF64F}" dt="2023-05-03T08:53:38.707" v="10844" actId="478"/>
          <ac:spMkLst>
            <pc:docMk/>
            <pc:sldMk cId="0" sldId="639"/>
            <ac:spMk id="164936" creationId="{3761301B-331A-6FDA-4B06-7584323DCCE4}"/>
          </ac:spMkLst>
        </pc:spChg>
        <pc:spChg chg="del">
          <ac:chgData name="gessy michael" userId="324a03897c09431a" providerId="LiveId" clId="{AC08461D-754B-4177-8AAC-7EAB3C0AF64F}" dt="2023-05-03T08:53:30.264" v="10843" actId="478"/>
          <ac:spMkLst>
            <pc:docMk/>
            <pc:sldMk cId="0" sldId="639"/>
            <ac:spMk id="164937" creationId="{E5462AEF-1C13-6322-62E5-E44DFCDAC026}"/>
          </ac:spMkLst>
        </pc:spChg>
        <pc:spChg chg="mod">
          <ac:chgData name="gessy michael" userId="324a03897c09431a" providerId="LiveId" clId="{AC08461D-754B-4177-8AAC-7EAB3C0AF64F}" dt="2023-05-03T08:53:56.567" v="10849" actId="14861"/>
          <ac:spMkLst>
            <pc:docMk/>
            <pc:sldMk cId="0" sldId="639"/>
            <ac:spMk id="182297" creationId="{A7C8FE4A-97EE-C207-62CD-245A0A7B038D}"/>
          </ac:spMkLst>
        </pc:spChg>
        <pc:spChg chg="mod">
          <ac:chgData name="gessy michael" userId="324a03897c09431a" providerId="LiveId" clId="{AC08461D-754B-4177-8AAC-7EAB3C0AF64F}" dt="2023-05-03T08:53:56.567" v="10849" actId="14861"/>
          <ac:spMkLst>
            <pc:docMk/>
            <pc:sldMk cId="0" sldId="639"/>
            <ac:spMk id="182299" creationId="{F41BF931-73F6-C76E-0DF0-DBDDC4D7C3EF}"/>
          </ac:spMkLst>
        </pc:spChg>
        <pc:spChg chg="mod">
          <ac:chgData name="gessy michael" userId="324a03897c09431a" providerId="LiveId" clId="{AC08461D-754B-4177-8AAC-7EAB3C0AF64F}" dt="2023-05-03T08:53:56.567" v="10849" actId="14861"/>
          <ac:spMkLst>
            <pc:docMk/>
            <pc:sldMk cId="0" sldId="639"/>
            <ac:spMk id="182301" creationId="{402C2239-7F62-768A-0F2C-66A82A549121}"/>
          </ac:spMkLst>
        </pc:spChg>
      </pc:sldChg>
      <pc:sldChg chg="delSp modSp mod">
        <pc:chgData name="gessy michael" userId="324a03897c09431a" providerId="LiveId" clId="{AC08461D-754B-4177-8AAC-7EAB3C0AF64F}" dt="2023-05-03T09:00:02.282" v="10858" actId="14861"/>
        <pc:sldMkLst>
          <pc:docMk/>
          <pc:sldMk cId="0" sldId="640"/>
        </pc:sldMkLst>
        <pc:spChg chg="del">
          <ac:chgData name="gessy michael" userId="324a03897c09431a" providerId="LiveId" clId="{AC08461D-754B-4177-8AAC-7EAB3C0AF64F}" dt="2023-05-03T08:59:26.133" v="10850" actId="478"/>
          <ac:spMkLst>
            <pc:docMk/>
            <pc:sldMk cId="0" sldId="640"/>
            <ac:spMk id="166967" creationId="{A0FE2D8E-E638-D89C-6D7D-4D092D982409}"/>
          </ac:spMkLst>
        </pc:spChg>
        <pc:spChg chg="del">
          <ac:chgData name="gessy michael" userId="324a03897c09431a" providerId="LiveId" clId="{AC08461D-754B-4177-8AAC-7EAB3C0AF64F}" dt="2023-05-03T08:59:35.296" v="10851" actId="478"/>
          <ac:spMkLst>
            <pc:docMk/>
            <pc:sldMk cId="0" sldId="640"/>
            <ac:spMk id="166968" creationId="{B1BF27AE-D892-3924-ED4F-8634F4D13D3F}"/>
          </ac:spMkLst>
        </pc:spChg>
        <pc:spChg chg="mod">
          <ac:chgData name="gessy michael" userId="324a03897c09431a" providerId="LiveId" clId="{AC08461D-754B-4177-8AAC-7EAB3C0AF64F}" dt="2023-04-14T12:51:00.930" v="2771" actId="207"/>
          <ac:spMkLst>
            <pc:docMk/>
            <pc:sldMk cId="0" sldId="640"/>
            <ac:spMk id="184359" creationId="{4206B186-116C-7B1B-D68A-F1E3476A79FC}"/>
          </ac:spMkLst>
        </pc:spChg>
        <pc:spChg chg="mod">
          <ac:chgData name="gessy michael" userId="324a03897c09431a" providerId="LiveId" clId="{AC08461D-754B-4177-8AAC-7EAB3C0AF64F}" dt="2023-05-03T09:00:02.282" v="10858" actId="14861"/>
          <ac:spMkLst>
            <pc:docMk/>
            <pc:sldMk cId="0" sldId="640"/>
            <ac:spMk id="184362" creationId="{5B1241B6-96A3-24FE-E7C5-7433C1913B29}"/>
          </ac:spMkLst>
        </pc:spChg>
        <pc:spChg chg="mod">
          <ac:chgData name="gessy michael" userId="324a03897c09431a" providerId="LiveId" clId="{AC08461D-754B-4177-8AAC-7EAB3C0AF64F}" dt="2023-05-03T09:00:02.282" v="10858" actId="14861"/>
          <ac:spMkLst>
            <pc:docMk/>
            <pc:sldMk cId="0" sldId="640"/>
            <ac:spMk id="184366" creationId="{31962DB6-6B63-CAEE-DA8D-A814FBA6B96C}"/>
          </ac:spMkLst>
        </pc:spChg>
        <pc:spChg chg="mod">
          <ac:chgData name="gessy michael" userId="324a03897c09431a" providerId="LiveId" clId="{AC08461D-754B-4177-8AAC-7EAB3C0AF64F}" dt="2023-04-14T13:13:05.641" v="2949" actId="20577"/>
          <ac:spMkLst>
            <pc:docMk/>
            <pc:sldMk cId="0" sldId="640"/>
            <ac:spMk id="184369" creationId="{4BAD1471-FEA2-2933-8972-E80E0093FD57}"/>
          </ac:spMkLst>
        </pc:spChg>
        <pc:graphicFrameChg chg="modGraphic">
          <ac:chgData name="gessy michael" userId="324a03897c09431a" providerId="LiveId" clId="{AC08461D-754B-4177-8AAC-7EAB3C0AF64F}" dt="2023-04-14T12:52:04.875" v="2772" actId="207"/>
          <ac:graphicFrameMkLst>
            <pc:docMk/>
            <pc:sldMk cId="0" sldId="640"/>
            <ac:graphicFrameMk id="194617" creationId="{8C06BEF2-501F-3077-0968-34C37226668D}"/>
          </ac:graphicFrameMkLst>
        </pc:graphicFrameChg>
        <pc:graphicFrameChg chg="modGraphic">
          <ac:chgData name="gessy michael" userId="324a03897c09431a" providerId="LiveId" clId="{AC08461D-754B-4177-8AAC-7EAB3C0AF64F}" dt="2023-04-14T12:53:46.773" v="2773" actId="207"/>
          <ac:graphicFrameMkLst>
            <pc:docMk/>
            <pc:sldMk cId="0" sldId="640"/>
            <ac:graphicFrameMk id="194623" creationId="{9939D37A-A635-E1C6-1F64-792238C86A4B}"/>
          </ac:graphicFrameMkLst>
        </pc:graphicFrameChg>
      </pc:sldChg>
      <pc:sldChg chg="addSp modSp mod">
        <pc:chgData name="gessy michael" userId="324a03897c09431a" providerId="LiveId" clId="{AC08461D-754B-4177-8AAC-7EAB3C0AF64F}" dt="2023-05-03T09:01:20.066" v="10868" actId="14100"/>
        <pc:sldMkLst>
          <pc:docMk/>
          <pc:sldMk cId="0" sldId="641"/>
        </pc:sldMkLst>
        <pc:spChg chg="add mod">
          <ac:chgData name="gessy michael" userId="324a03897c09431a" providerId="LiveId" clId="{AC08461D-754B-4177-8AAC-7EAB3C0AF64F}" dt="2023-04-14T14:45:44.890" v="2998" actId="1076"/>
          <ac:spMkLst>
            <pc:docMk/>
            <pc:sldMk cId="0" sldId="641"/>
            <ac:spMk id="2" creationId="{2AEA8BA2-DAC7-3A3E-C663-E242CFC842C5}"/>
          </ac:spMkLst>
        </pc:spChg>
        <pc:spChg chg="mod">
          <ac:chgData name="gessy michael" userId="324a03897c09431a" providerId="LiveId" clId="{AC08461D-754B-4177-8AAC-7EAB3C0AF64F}" dt="2023-04-14T14:35:51.568" v="2959" actId="1035"/>
          <ac:spMkLst>
            <pc:docMk/>
            <pc:sldMk cId="0" sldId="641"/>
            <ac:spMk id="186375" creationId="{07866BCA-9622-2389-CE7C-EAE23417F442}"/>
          </ac:spMkLst>
        </pc:spChg>
        <pc:spChg chg="mod">
          <ac:chgData name="gessy michael" userId="324a03897c09431a" providerId="LiveId" clId="{AC08461D-754B-4177-8AAC-7EAB3C0AF64F}" dt="2023-04-14T14:36:05.903" v="2963" actId="1035"/>
          <ac:spMkLst>
            <pc:docMk/>
            <pc:sldMk cId="0" sldId="641"/>
            <ac:spMk id="186376" creationId="{970C3ECE-AC87-E6DB-41B1-332F0783DD9C}"/>
          </ac:spMkLst>
        </pc:spChg>
        <pc:spChg chg="mod">
          <ac:chgData name="gessy michael" userId="324a03897c09431a" providerId="LiveId" clId="{AC08461D-754B-4177-8AAC-7EAB3C0AF64F}" dt="2023-05-03T09:00:34.429" v="10864" actId="14861"/>
          <ac:spMkLst>
            <pc:docMk/>
            <pc:sldMk cId="0" sldId="641"/>
            <ac:spMk id="186378" creationId="{219C5D92-89DB-4981-F985-5A1BF14615D6}"/>
          </ac:spMkLst>
        </pc:spChg>
        <pc:spChg chg="mod">
          <ac:chgData name="gessy michael" userId="324a03897c09431a" providerId="LiveId" clId="{AC08461D-754B-4177-8AAC-7EAB3C0AF64F}" dt="2023-05-03T09:01:20.066" v="10868" actId="14100"/>
          <ac:spMkLst>
            <pc:docMk/>
            <pc:sldMk cId="0" sldId="641"/>
            <ac:spMk id="186379" creationId="{5AABC6AC-C644-D326-1E6B-EC82960988E8}"/>
          </ac:spMkLst>
        </pc:spChg>
        <pc:spChg chg="mod">
          <ac:chgData name="gessy michael" userId="324a03897c09431a" providerId="LiveId" clId="{AC08461D-754B-4177-8AAC-7EAB3C0AF64F}" dt="2023-04-14T14:35:30.141" v="2957" actId="255"/>
          <ac:spMkLst>
            <pc:docMk/>
            <pc:sldMk cId="0" sldId="641"/>
            <ac:spMk id="186380" creationId="{46555197-ED53-C6B2-EFBF-7385DDD3986D}"/>
          </ac:spMkLst>
        </pc:spChg>
        <pc:spChg chg="mod">
          <ac:chgData name="gessy michael" userId="324a03897c09431a" providerId="LiveId" clId="{AC08461D-754B-4177-8AAC-7EAB3C0AF64F}" dt="2023-04-14T14:35:51.568" v="2959" actId="1035"/>
          <ac:spMkLst>
            <pc:docMk/>
            <pc:sldMk cId="0" sldId="641"/>
            <ac:spMk id="186398" creationId="{2FFB6CC8-C1B3-3CE8-BE05-DB96462B41EB}"/>
          </ac:spMkLst>
        </pc:spChg>
        <pc:spChg chg="mod">
          <ac:chgData name="gessy michael" userId="324a03897c09431a" providerId="LiveId" clId="{AC08461D-754B-4177-8AAC-7EAB3C0AF64F}" dt="2023-04-14T14:36:05.903" v="2963" actId="1035"/>
          <ac:spMkLst>
            <pc:docMk/>
            <pc:sldMk cId="0" sldId="641"/>
            <ac:spMk id="186399" creationId="{249EBF35-924E-E9EE-27B2-2FAD17A2EA42}"/>
          </ac:spMkLst>
        </pc:spChg>
        <pc:spChg chg="mod">
          <ac:chgData name="gessy michael" userId="324a03897c09431a" providerId="LiveId" clId="{AC08461D-754B-4177-8AAC-7EAB3C0AF64F}" dt="2023-04-14T14:35:40.181" v="2958" actId="1076"/>
          <ac:spMkLst>
            <pc:docMk/>
            <pc:sldMk cId="0" sldId="641"/>
            <ac:spMk id="186400" creationId="{72EDCCE3-E729-E6FE-2466-6D831C080374}"/>
          </ac:spMkLst>
        </pc:spChg>
        <pc:spChg chg="mod">
          <ac:chgData name="gessy michael" userId="324a03897c09431a" providerId="LiveId" clId="{AC08461D-754B-4177-8AAC-7EAB3C0AF64F}" dt="2023-05-03T09:00:55.643" v="10866" actId="14100"/>
          <ac:spMkLst>
            <pc:docMk/>
            <pc:sldMk cId="0" sldId="641"/>
            <ac:spMk id="186401" creationId="{8AC63EF3-B553-4EF1-0C8F-8E4D27EF8838}"/>
          </ac:spMkLst>
        </pc:spChg>
        <pc:spChg chg="mod">
          <ac:chgData name="gessy michael" userId="324a03897c09431a" providerId="LiveId" clId="{AC08461D-754B-4177-8AAC-7EAB3C0AF64F}" dt="2023-04-14T14:35:51.568" v="2959" actId="1035"/>
          <ac:spMkLst>
            <pc:docMk/>
            <pc:sldMk cId="0" sldId="641"/>
            <ac:spMk id="186430" creationId="{6026D705-812B-80BD-C21E-C8E693A84660}"/>
          </ac:spMkLst>
        </pc:spChg>
        <pc:spChg chg="mod">
          <ac:chgData name="gessy michael" userId="324a03897c09431a" providerId="LiveId" clId="{AC08461D-754B-4177-8AAC-7EAB3C0AF64F}" dt="2023-04-14T14:49:08.825" v="3003" actId="207"/>
          <ac:spMkLst>
            <pc:docMk/>
            <pc:sldMk cId="0" sldId="641"/>
            <ac:spMk id="186431" creationId="{A987B9D1-0121-023A-E817-C26791902A90}"/>
          </ac:spMkLst>
        </pc:spChg>
        <pc:spChg chg="mod">
          <ac:chgData name="gessy michael" userId="324a03897c09431a" providerId="LiveId" clId="{AC08461D-754B-4177-8AAC-7EAB3C0AF64F}" dt="2023-04-14T14:59:47.726" v="3251" actId="20577"/>
          <ac:spMkLst>
            <pc:docMk/>
            <pc:sldMk cId="0" sldId="641"/>
            <ac:spMk id="186432" creationId="{4242AEE8-72A5-8A78-9129-A5DA3E9CA00B}"/>
          </ac:spMkLst>
        </pc:spChg>
        <pc:spChg chg="mod">
          <ac:chgData name="gessy michael" userId="324a03897c09431a" providerId="LiveId" clId="{AC08461D-754B-4177-8AAC-7EAB3C0AF64F}" dt="2023-04-14T14:48:14.525" v="3000" actId="255"/>
          <ac:spMkLst>
            <pc:docMk/>
            <pc:sldMk cId="0" sldId="641"/>
            <ac:spMk id="186446" creationId="{AD4CD968-A60F-4FA6-32BB-9E7C0493C11C}"/>
          </ac:spMkLst>
        </pc:spChg>
        <pc:graphicFrameChg chg="modGraphic">
          <ac:chgData name="gessy michael" userId="324a03897c09431a" providerId="LiveId" clId="{AC08461D-754B-4177-8AAC-7EAB3C0AF64F}" dt="2023-04-14T14:43:27.396" v="2980" actId="14734"/>
          <ac:graphicFrameMkLst>
            <pc:docMk/>
            <pc:sldMk cId="0" sldId="641"/>
            <ac:graphicFrameMk id="196739" creationId="{C0F9EC4C-4661-6026-DAAE-E14EB9520AE1}"/>
          </ac:graphicFrameMkLst>
        </pc:graphicFrameChg>
      </pc:sldChg>
      <pc:sldChg chg="addSp delSp modSp mod">
        <pc:chgData name="gessy michael" userId="324a03897c09431a" providerId="LiveId" clId="{AC08461D-754B-4177-8AAC-7EAB3C0AF64F}" dt="2023-05-03T09:02:05.519" v="10874" actId="14861"/>
        <pc:sldMkLst>
          <pc:docMk/>
          <pc:sldMk cId="0" sldId="642"/>
        </pc:sldMkLst>
        <pc:spChg chg="mod">
          <ac:chgData name="gessy michael" userId="324a03897c09431a" providerId="LiveId" clId="{AC08461D-754B-4177-8AAC-7EAB3C0AF64F}" dt="2023-04-15T13:57:09.339" v="3390" actId="20577"/>
          <ac:spMkLst>
            <pc:docMk/>
            <pc:sldMk cId="0" sldId="642"/>
            <ac:spMk id="188422" creationId="{48C9F1EC-82A7-E5F5-29E5-16BA77F5BCDB}"/>
          </ac:spMkLst>
        </pc:spChg>
        <pc:spChg chg="mod">
          <ac:chgData name="gessy michael" userId="324a03897c09431a" providerId="LiveId" clId="{AC08461D-754B-4177-8AAC-7EAB3C0AF64F}" dt="2023-05-03T09:02:05.519" v="10874" actId="14861"/>
          <ac:spMkLst>
            <pc:docMk/>
            <pc:sldMk cId="0" sldId="642"/>
            <ac:spMk id="188426" creationId="{D5E57262-5925-10F7-3704-2945883168BB}"/>
          </ac:spMkLst>
        </pc:spChg>
        <pc:spChg chg="mod">
          <ac:chgData name="gessy michael" userId="324a03897c09431a" providerId="LiveId" clId="{AC08461D-754B-4177-8AAC-7EAB3C0AF64F}" dt="2023-04-15T13:11:39.538" v="3255" actId="1076"/>
          <ac:spMkLst>
            <pc:docMk/>
            <pc:sldMk cId="0" sldId="642"/>
            <ac:spMk id="188434" creationId="{F06A41C3-B9C2-4EC1-C5B9-7996C7A3D8F4}"/>
          </ac:spMkLst>
        </pc:spChg>
        <pc:spChg chg="mod ord">
          <ac:chgData name="gessy michael" userId="324a03897c09431a" providerId="LiveId" clId="{AC08461D-754B-4177-8AAC-7EAB3C0AF64F}" dt="2023-04-15T13:38:41.349" v="3293" actId="20577"/>
          <ac:spMkLst>
            <pc:docMk/>
            <pc:sldMk cId="0" sldId="642"/>
            <ac:spMk id="188441" creationId="{80ABB78D-1716-F03A-8DF1-A50F1684D439}"/>
          </ac:spMkLst>
        </pc:spChg>
        <pc:spChg chg="mod">
          <ac:chgData name="gessy michael" userId="324a03897c09431a" providerId="LiveId" clId="{AC08461D-754B-4177-8AAC-7EAB3C0AF64F}" dt="2023-04-15T13:44:56.514" v="3323" actId="20577"/>
          <ac:spMkLst>
            <pc:docMk/>
            <pc:sldMk cId="0" sldId="642"/>
            <ac:spMk id="188442" creationId="{08907774-8DD4-8976-407D-3663F880FE55}"/>
          </ac:spMkLst>
        </pc:spChg>
        <pc:spChg chg="mod">
          <ac:chgData name="gessy michael" userId="324a03897c09431a" providerId="LiveId" clId="{AC08461D-754B-4177-8AAC-7EAB3C0AF64F}" dt="2023-04-15T13:55:46.634" v="3380" actId="20577"/>
          <ac:spMkLst>
            <pc:docMk/>
            <pc:sldMk cId="0" sldId="642"/>
            <ac:spMk id="188443" creationId="{4961DE37-EED7-77FE-8109-FC3E2A39C038}"/>
          </ac:spMkLst>
        </pc:spChg>
        <pc:spChg chg="mod">
          <ac:chgData name="gessy michael" userId="324a03897c09431a" providerId="LiveId" clId="{AC08461D-754B-4177-8AAC-7EAB3C0AF64F}" dt="2023-04-15T13:12:08.190" v="3260" actId="20577"/>
          <ac:spMkLst>
            <pc:docMk/>
            <pc:sldMk cId="0" sldId="642"/>
            <ac:spMk id="188445" creationId="{54C75447-27E5-6546-20A4-B365A88D1B3E}"/>
          </ac:spMkLst>
        </pc:spChg>
        <pc:spChg chg="mod">
          <ac:chgData name="gessy michael" userId="324a03897c09431a" providerId="LiveId" clId="{AC08461D-754B-4177-8AAC-7EAB3C0AF64F}" dt="2023-04-15T13:45:18.860" v="3325" actId="1076"/>
          <ac:spMkLst>
            <pc:docMk/>
            <pc:sldMk cId="0" sldId="642"/>
            <ac:spMk id="188446" creationId="{6119E39B-992A-3AB7-6282-498AB2DB02A4}"/>
          </ac:spMkLst>
        </pc:spChg>
        <pc:spChg chg="mod">
          <ac:chgData name="gessy michael" userId="324a03897c09431a" providerId="LiveId" clId="{AC08461D-754B-4177-8AAC-7EAB3C0AF64F}" dt="2023-04-15T13:55:22.818" v="3376" actId="20577"/>
          <ac:spMkLst>
            <pc:docMk/>
            <pc:sldMk cId="0" sldId="642"/>
            <ac:spMk id="188447" creationId="{89FF6F45-3EB5-D1F8-EC94-9B1C18CD47D3}"/>
          </ac:spMkLst>
        </pc:spChg>
        <pc:spChg chg="del">
          <ac:chgData name="gessy michael" userId="324a03897c09431a" providerId="LiveId" clId="{AC08461D-754B-4177-8AAC-7EAB3C0AF64F}" dt="2023-04-15T14:11:57.896" v="3392" actId="478"/>
          <ac:spMkLst>
            <pc:docMk/>
            <pc:sldMk cId="0" sldId="642"/>
            <ac:spMk id="188449" creationId="{D29B174E-DCBD-A7D6-4ECE-9866C4E1E613}"/>
          </ac:spMkLst>
        </pc:spChg>
        <pc:picChg chg="add del">
          <ac:chgData name="gessy michael" userId="324a03897c09431a" providerId="LiveId" clId="{AC08461D-754B-4177-8AAC-7EAB3C0AF64F}" dt="2023-04-15T13:11:35.401" v="3253" actId="478"/>
          <ac:picMkLst>
            <pc:docMk/>
            <pc:sldMk cId="0" sldId="642"/>
            <ac:picMk id="3" creationId="{AC186BD0-1393-23CC-028E-FE0A6AD87E28}"/>
          </ac:picMkLst>
        </pc:picChg>
        <pc:picChg chg="add del mod">
          <ac:chgData name="gessy michael" userId="324a03897c09431a" providerId="LiveId" clId="{AC08461D-754B-4177-8AAC-7EAB3C0AF64F}" dt="2023-04-15T13:35:37.343" v="3268" actId="478"/>
          <ac:picMkLst>
            <pc:docMk/>
            <pc:sldMk cId="0" sldId="642"/>
            <ac:picMk id="5" creationId="{F6DA03EA-1E94-E3BB-C25B-B17D6D9A6D01}"/>
          </ac:picMkLst>
        </pc:picChg>
        <pc:picChg chg="add mod">
          <ac:chgData name="gessy michael" userId="324a03897c09431a" providerId="LiveId" clId="{AC08461D-754B-4177-8AAC-7EAB3C0AF64F}" dt="2023-04-15T13:36:49.103" v="3276" actId="14100"/>
          <ac:picMkLst>
            <pc:docMk/>
            <pc:sldMk cId="0" sldId="642"/>
            <ac:picMk id="7" creationId="{03DDBAFF-E76A-D75A-A212-E339367B23AE}"/>
          </ac:picMkLst>
        </pc:picChg>
        <pc:picChg chg="add mod ord">
          <ac:chgData name="gessy michael" userId="324a03897c09431a" providerId="LiveId" clId="{AC08461D-754B-4177-8AAC-7EAB3C0AF64F}" dt="2023-04-15T13:45:07.815" v="3324" actId="14100"/>
          <ac:picMkLst>
            <pc:docMk/>
            <pc:sldMk cId="0" sldId="642"/>
            <ac:picMk id="9" creationId="{235DF842-7C05-6310-119D-F3377F531306}"/>
          </ac:picMkLst>
        </pc:picChg>
        <pc:picChg chg="add mod ord">
          <ac:chgData name="gessy michael" userId="324a03897c09431a" providerId="LiveId" clId="{AC08461D-754B-4177-8AAC-7EAB3C0AF64F}" dt="2023-04-15T13:52:47.550" v="3368" actId="14100"/>
          <ac:picMkLst>
            <pc:docMk/>
            <pc:sldMk cId="0" sldId="642"/>
            <ac:picMk id="11" creationId="{35FE020D-DDB6-8DD9-4C68-08F655D52C0A}"/>
          </ac:picMkLst>
        </pc:picChg>
        <pc:picChg chg="add mod">
          <ac:chgData name="gessy michael" userId="324a03897c09431a" providerId="LiveId" clId="{AC08461D-754B-4177-8AAC-7EAB3C0AF64F}" dt="2023-04-15T14:12:10.278" v="3395" actId="1076"/>
          <ac:picMkLst>
            <pc:docMk/>
            <pc:sldMk cId="0" sldId="642"/>
            <ac:picMk id="13" creationId="{5534CE4E-57F3-BFD0-4D40-A33EA0AF85E7}"/>
          </ac:picMkLst>
        </pc:picChg>
        <pc:picChg chg="del">
          <ac:chgData name="gessy michael" userId="324a03897c09431a" providerId="LiveId" clId="{AC08461D-754B-4177-8AAC-7EAB3C0AF64F}" dt="2023-04-15T13:43:56.771" v="3294" actId="478"/>
          <ac:picMkLst>
            <pc:docMk/>
            <pc:sldMk cId="0" sldId="642"/>
            <ac:picMk id="171010" creationId="{0ACFA28F-F220-72B6-0054-E1EE27631D7E}"/>
          </ac:picMkLst>
        </pc:picChg>
        <pc:picChg chg="del">
          <ac:chgData name="gessy michael" userId="324a03897c09431a" providerId="LiveId" clId="{AC08461D-754B-4177-8AAC-7EAB3C0AF64F}" dt="2023-04-15T13:12:48.273" v="3266" actId="478"/>
          <ac:picMkLst>
            <pc:docMk/>
            <pc:sldMk cId="0" sldId="642"/>
            <ac:picMk id="171038" creationId="{5199D9A7-2199-E85A-EF80-28136FF0B844}"/>
          </ac:picMkLst>
        </pc:picChg>
        <pc:picChg chg="del">
          <ac:chgData name="gessy michael" userId="324a03897c09431a" providerId="LiveId" clId="{AC08461D-754B-4177-8AAC-7EAB3C0AF64F}" dt="2023-04-15T13:52:17.847" v="3362" actId="478"/>
          <ac:picMkLst>
            <pc:docMk/>
            <pc:sldMk cId="0" sldId="642"/>
            <ac:picMk id="171039" creationId="{4C52F758-089C-0514-3159-77269CC7EC86}"/>
          </ac:picMkLst>
        </pc:picChg>
        <pc:picChg chg="del">
          <ac:chgData name="gessy michael" userId="324a03897c09431a" providerId="LiveId" clId="{AC08461D-754B-4177-8AAC-7EAB3C0AF64F}" dt="2023-04-15T14:11:52.297" v="3391" actId="478"/>
          <ac:picMkLst>
            <pc:docMk/>
            <pc:sldMk cId="0" sldId="642"/>
            <ac:picMk id="171040" creationId="{468D3447-996A-24CA-0885-1E8A8F4FE5ED}"/>
          </ac:picMkLst>
        </pc:picChg>
      </pc:sldChg>
      <pc:sldChg chg="addSp delSp modSp mod">
        <pc:chgData name="gessy michael" userId="324a03897c09431a" providerId="LiveId" clId="{AC08461D-754B-4177-8AAC-7EAB3C0AF64F}" dt="2023-05-03T09:03:29.325" v="10880" actId="478"/>
        <pc:sldMkLst>
          <pc:docMk/>
          <pc:sldMk cId="0" sldId="643"/>
        </pc:sldMkLst>
        <pc:spChg chg="add mod">
          <ac:chgData name="gessy michael" userId="324a03897c09431a" providerId="LiveId" clId="{AC08461D-754B-4177-8AAC-7EAB3C0AF64F}" dt="2023-04-17T00:54:06.036" v="3640" actId="1076"/>
          <ac:spMkLst>
            <pc:docMk/>
            <pc:sldMk cId="0" sldId="643"/>
            <ac:spMk id="2" creationId="{137E2CD0-D089-B35F-A7AF-755F1FAA6048}"/>
          </ac:spMkLst>
        </pc:spChg>
        <pc:spChg chg="add mod">
          <ac:chgData name="gessy michael" userId="324a03897c09431a" providerId="LiveId" clId="{AC08461D-754B-4177-8AAC-7EAB3C0AF64F}" dt="2023-04-17T00:54:33.721" v="3642" actId="1076"/>
          <ac:spMkLst>
            <pc:docMk/>
            <pc:sldMk cId="0" sldId="643"/>
            <ac:spMk id="4" creationId="{A3513FBF-DC2B-1629-D6DD-094BBC60A984}"/>
          </ac:spMkLst>
        </pc:spChg>
        <pc:spChg chg="add mod">
          <ac:chgData name="gessy michael" userId="324a03897c09431a" providerId="LiveId" clId="{AC08461D-754B-4177-8AAC-7EAB3C0AF64F}" dt="2023-04-17T00:53:17.849" v="3637" actId="1076"/>
          <ac:spMkLst>
            <pc:docMk/>
            <pc:sldMk cId="0" sldId="643"/>
            <ac:spMk id="5" creationId="{1EEF25BB-C549-DE51-9879-8AC99DE96322}"/>
          </ac:spMkLst>
        </pc:spChg>
        <pc:spChg chg="add mod">
          <ac:chgData name="gessy michael" userId="324a03897c09431a" providerId="LiveId" clId="{AC08461D-754B-4177-8AAC-7EAB3C0AF64F}" dt="2023-04-17T00:53:17.849" v="3637" actId="1076"/>
          <ac:spMkLst>
            <pc:docMk/>
            <pc:sldMk cId="0" sldId="643"/>
            <ac:spMk id="6" creationId="{1D79B03D-7AE6-7AB3-C13C-32EF996AC217}"/>
          </ac:spMkLst>
        </pc:spChg>
        <pc:spChg chg="add mod">
          <ac:chgData name="gessy michael" userId="324a03897c09431a" providerId="LiveId" clId="{AC08461D-754B-4177-8AAC-7EAB3C0AF64F}" dt="2023-05-03T09:03:07.350" v="10879" actId="14861"/>
          <ac:spMkLst>
            <pc:docMk/>
            <pc:sldMk cId="0" sldId="643"/>
            <ac:spMk id="7" creationId="{10638445-80F9-6883-4AA3-0131F0AA9836}"/>
          </ac:spMkLst>
        </pc:spChg>
        <pc:spChg chg="add mod">
          <ac:chgData name="gessy michael" userId="324a03897c09431a" providerId="LiveId" clId="{AC08461D-754B-4177-8AAC-7EAB3C0AF64F}" dt="2023-04-17T00:53:47.691" v="3639" actId="1076"/>
          <ac:spMkLst>
            <pc:docMk/>
            <pc:sldMk cId="0" sldId="643"/>
            <ac:spMk id="8" creationId="{8A78361B-5EAF-27EB-8581-EB52AEEC2393}"/>
          </ac:spMkLst>
        </pc:spChg>
        <pc:spChg chg="add mod">
          <ac:chgData name="gessy michael" userId="324a03897c09431a" providerId="LiveId" clId="{AC08461D-754B-4177-8AAC-7EAB3C0AF64F}" dt="2023-04-17T00:53:47.691" v="3639" actId="1076"/>
          <ac:spMkLst>
            <pc:docMk/>
            <pc:sldMk cId="0" sldId="643"/>
            <ac:spMk id="9" creationId="{4C79EF86-E180-41E5-81FA-6F76AD5F4BEE}"/>
          </ac:spMkLst>
        </pc:spChg>
        <pc:spChg chg="mod">
          <ac:chgData name="gessy michael" userId="324a03897c09431a" providerId="LiveId" clId="{AC08461D-754B-4177-8AAC-7EAB3C0AF64F}" dt="2023-04-17T00:54:23.158" v="3641" actId="1076"/>
          <ac:spMkLst>
            <pc:docMk/>
            <pc:sldMk cId="0" sldId="643"/>
            <ac:spMk id="33" creationId="{C3A115BA-D879-86EF-3BA0-579738F1EA19}"/>
          </ac:spMkLst>
        </pc:spChg>
        <pc:spChg chg="del">
          <ac:chgData name="gessy michael" userId="324a03897c09431a" providerId="LiveId" clId="{AC08461D-754B-4177-8AAC-7EAB3C0AF64F}" dt="2023-04-15T14:32:26.711" v="3427" actId="478"/>
          <ac:spMkLst>
            <pc:docMk/>
            <pc:sldMk cId="0" sldId="643"/>
            <ac:spMk id="173062" creationId="{3FD57C22-A6BC-D4D7-59C5-D7F44403266F}"/>
          </ac:spMkLst>
        </pc:spChg>
        <pc:spChg chg="mod">
          <ac:chgData name="gessy michael" userId="324a03897c09431a" providerId="LiveId" clId="{AC08461D-754B-4177-8AAC-7EAB3C0AF64F}" dt="2023-04-17T00:54:33.721" v="3642" actId="1076"/>
          <ac:spMkLst>
            <pc:docMk/>
            <pc:sldMk cId="0" sldId="643"/>
            <ac:spMk id="173080" creationId="{0744B91E-1A4B-A492-CABD-AF8FB6AE1772}"/>
          </ac:spMkLst>
        </pc:spChg>
        <pc:spChg chg="mod">
          <ac:chgData name="gessy michael" userId="324a03897c09431a" providerId="LiveId" clId="{AC08461D-754B-4177-8AAC-7EAB3C0AF64F}" dt="2023-05-03T09:03:07.350" v="10879" actId="14861"/>
          <ac:spMkLst>
            <pc:docMk/>
            <pc:sldMk cId="0" sldId="643"/>
            <ac:spMk id="173081" creationId="{45083081-A3AF-604F-1E5C-F032BC78977F}"/>
          </ac:spMkLst>
        </pc:spChg>
        <pc:spChg chg="mod">
          <ac:chgData name="gessy michael" userId="324a03897c09431a" providerId="LiveId" clId="{AC08461D-754B-4177-8AAC-7EAB3C0AF64F}" dt="2023-04-17T00:53:08.353" v="3636" actId="1076"/>
          <ac:spMkLst>
            <pc:docMk/>
            <pc:sldMk cId="0" sldId="643"/>
            <ac:spMk id="173082" creationId="{4A8B7F73-DA2B-0054-DC2B-25A574FD842A}"/>
          </ac:spMkLst>
        </pc:spChg>
        <pc:spChg chg="mod">
          <ac:chgData name="gessy michael" userId="324a03897c09431a" providerId="LiveId" clId="{AC08461D-754B-4177-8AAC-7EAB3C0AF64F}" dt="2023-05-03T09:03:07.350" v="10879" actId="14861"/>
          <ac:spMkLst>
            <pc:docMk/>
            <pc:sldMk cId="0" sldId="643"/>
            <ac:spMk id="173083" creationId="{1387623B-9389-ABDE-B1C6-63C62833BAE3}"/>
          </ac:spMkLst>
        </pc:spChg>
        <pc:spChg chg="mod">
          <ac:chgData name="gessy michael" userId="324a03897c09431a" providerId="LiveId" clId="{AC08461D-754B-4177-8AAC-7EAB3C0AF64F}" dt="2023-04-17T00:54:06.036" v="3640" actId="1076"/>
          <ac:spMkLst>
            <pc:docMk/>
            <pc:sldMk cId="0" sldId="643"/>
            <ac:spMk id="173084" creationId="{369CC275-B32D-9B64-7023-6986E8DA9AD6}"/>
          </ac:spMkLst>
        </pc:spChg>
        <pc:spChg chg="mod">
          <ac:chgData name="gessy michael" userId="324a03897c09431a" providerId="LiveId" clId="{AC08461D-754B-4177-8AAC-7EAB3C0AF64F}" dt="2023-04-17T00:54:33.721" v="3642" actId="1076"/>
          <ac:spMkLst>
            <pc:docMk/>
            <pc:sldMk cId="0" sldId="643"/>
            <ac:spMk id="173085" creationId="{2ED20FAF-304A-5878-1DA9-72754E8442A6}"/>
          </ac:spMkLst>
        </pc:spChg>
        <pc:spChg chg="mod">
          <ac:chgData name="gessy michael" userId="324a03897c09431a" providerId="LiveId" clId="{AC08461D-754B-4177-8AAC-7EAB3C0AF64F}" dt="2023-04-17T00:53:08.353" v="3636" actId="1076"/>
          <ac:spMkLst>
            <pc:docMk/>
            <pc:sldMk cId="0" sldId="643"/>
            <ac:spMk id="173086" creationId="{988483B9-A266-43AD-6FE5-8134BD0F5133}"/>
          </ac:spMkLst>
        </pc:spChg>
        <pc:spChg chg="mod">
          <ac:chgData name="gessy michael" userId="324a03897c09431a" providerId="LiveId" clId="{AC08461D-754B-4177-8AAC-7EAB3C0AF64F}" dt="2023-04-17T00:54:33.721" v="3642" actId="1076"/>
          <ac:spMkLst>
            <pc:docMk/>
            <pc:sldMk cId="0" sldId="643"/>
            <ac:spMk id="173087" creationId="{6DFA6312-AA8B-C03D-4A25-ABB27967F1A1}"/>
          </ac:spMkLst>
        </pc:spChg>
        <pc:spChg chg="mod">
          <ac:chgData name="gessy michael" userId="324a03897c09431a" providerId="LiveId" clId="{AC08461D-754B-4177-8AAC-7EAB3C0AF64F}" dt="2023-05-03T09:03:07.350" v="10879" actId="14861"/>
          <ac:spMkLst>
            <pc:docMk/>
            <pc:sldMk cId="0" sldId="643"/>
            <ac:spMk id="173088" creationId="{057EFF36-0867-1295-4035-F751A4EE3C0D}"/>
          </ac:spMkLst>
        </pc:spChg>
        <pc:spChg chg="del mod">
          <ac:chgData name="gessy michael" userId="324a03897c09431a" providerId="LiveId" clId="{AC08461D-754B-4177-8AAC-7EAB3C0AF64F}" dt="2023-04-16T14:58:04.835" v="3550" actId="478"/>
          <ac:spMkLst>
            <pc:docMk/>
            <pc:sldMk cId="0" sldId="643"/>
            <ac:spMk id="173089" creationId="{F391B8F6-B7F4-8292-15CF-04F955863E43}"/>
          </ac:spMkLst>
        </pc:spChg>
        <pc:spChg chg="mod">
          <ac:chgData name="gessy michael" userId="324a03897c09431a" providerId="LiveId" clId="{AC08461D-754B-4177-8AAC-7EAB3C0AF64F}" dt="2023-04-17T00:54:23.158" v="3641" actId="1076"/>
          <ac:spMkLst>
            <pc:docMk/>
            <pc:sldMk cId="0" sldId="643"/>
            <ac:spMk id="173095" creationId="{1366F6F4-7877-613B-2471-6AF0AFD7BDC7}"/>
          </ac:spMkLst>
        </pc:spChg>
        <pc:spChg chg="mod">
          <ac:chgData name="gessy michael" userId="324a03897c09431a" providerId="LiveId" clId="{AC08461D-754B-4177-8AAC-7EAB3C0AF64F}" dt="2023-04-17T00:54:23.158" v="3641" actId="1076"/>
          <ac:spMkLst>
            <pc:docMk/>
            <pc:sldMk cId="0" sldId="643"/>
            <ac:spMk id="173096" creationId="{62694024-6A06-D042-2B75-BBD6218B17B0}"/>
          </ac:spMkLst>
        </pc:spChg>
        <pc:spChg chg="del">
          <ac:chgData name="gessy michael" userId="324a03897c09431a" providerId="LiveId" clId="{AC08461D-754B-4177-8AAC-7EAB3C0AF64F}" dt="2023-04-15T14:27:23.315" v="3396" actId="478"/>
          <ac:spMkLst>
            <pc:docMk/>
            <pc:sldMk cId="0" sldId="643"/>
            <ac:spMk id="173098" creationId="{E78680B4-527D-96A5-7C51-F13385F9E5C2}"/>
          </ac:spMkLst>
        </pc:spChg>
        <pc:spChg chg="del">
          <ac:chgData name="gessy michael" userId="324a03897c09431a" providerId="LiveId" clId="{AC08461D-754B-4177-8AAC-7EAB3C0AF64F}" dt="2023-04-15T14:27:23.315" v="3396" actId="478"/>
          <ac:spMkLst>
            <pc:docMk/>
            <pc:sldMk cId="0" sldId="643"/>
            <ac:spMk id="173099" creationId="{4CCEE508-B9B2-A29E-26F6-F93795BFC424}"/>
          </ac:spMkLst>
        </pc:spChg>
        <pc:spChg chg="del">
          <ac:chgData name="gessy michael" userId="324a03897c09431a" providerId="LiveId" clId="{AC08461D-754B-4177-8AAC-7EAB3C0AF64F}" dt="2023-04-15T14:27:23.315" v="3396" actId="478"/>
          <ac:spMkLst>
            <pc:docMk/>
            <pc:sldMk cId="0" sldId="643"/>
            <ac:spMk id="173100" creationId="{17A73DC2-919D-0819-161D-2DA93FF08323}"/>
          </ac:spMkLst>
        </pc:spChg>
        <pc:spChg chg="del">
          <ac:chgData name="gessy michael" userId="324a03897c09431a" providerId="LiveId" clId="{AC08461D-754B-4177-8AAC-7EAB3C0AF64F}" dt="2023-04-15T14:27:23.315" v="3396" actId="478"/>
          <ac:spMkLst>
            <pc:docMk/>
            <pc:sldMk cId="0" sldId="643"/>
            <ac:spMk id="173101" creationId="{FAF7639A-79EE-BB5D-FF02-9F2B2359F943}"/>
          </ac:spMkLst>
        </pc:spChg>
        <pc:spChg chg="del mod">
          <ac:chgData name="gessy michael" userId="324a03897c09431a" providerId="LiveId" clId="{AC08461D-754B-4177-8AAC-7EAB3C0AF64F}" dt="2023-04-16T14:49:29.633" v="3494" actId="478"/>
          <ac:spMkLst>
            <pc:docMk/>
            <pc:sldMk cId="0" sldId="643"/>
            <ac:spMk id="173102" creationId="{F3759930-D2BC-64E6-C709-52D947754CD2}"/>
          </ac:spMkLst>
        </pc:spChg>
        <pc:spChg chg="del">
          <ac:chgData name="gessy michael" userId="324a03897c09431a" providerId="LiveId" clId="{AC08461D-754B-4177-8AAC-7EAB3C0AF64F}" dt="2023-04-15T14:27:23.315" v="3396" actId="478"/>
          <ac:spMkLst>
            <pc:docMk/>
            <pc:sldMk cId="0" sldId="643"/>
            <ac:spMk id="173103" creationId="{ED970BD7-204C-E695-D376-F439BF4942B1}"/>
          </ac:spMkLst>
        </pc:spChg>
        <pc:spChg chg="del mod">
          <ac:chgData name="gessy michael" userId="324a03897c09431a" providerId="LiveId" clId="{AC08461D-754B-4177-8AAC-7EAB3C0AF64F}" dt="2023-05-03T09:03:29.325" v="10880" actId="478"/>
          <ac:spMkLst>
            <pc:docMk/>
            <pc:sldMk cId="0" sldId="643"/>
            <ac:spMk id="173104" creationId="{2BE6A89A-92D2-C9FA-DF0C-01A8934FEF8F}"/>
          </ac:spMkLst>
        </pc:spChg>
        <pc:spChg chg="del mod">
          <ac:chgData name="gessy michael" userId="324a03897c09431a" providerId="LiveId" clId="{AC08461D-754B-4177-8AAC-7EAB3C0AF64F}" dt="2023-04-16T15:11:12.792" v="3575" actId="478"/>
          <ac:spMkLst>
            <pc:docMk/>
            <pc:sldMk cId="0" sldId="643"/>
            <ac:spMk id="173105" creationId="{418A628C-5087-F9D7-0324-7AFD89CDC8F9}"/>
          </ac:spMkLst>
        </pc:spChg>
        <pc:spChg chg="del mod">
          <ac:chgData name="gessy michael" userId="324a03897c09431a" providerId="LiveId" clId="{AC08461D-754B-4177-8AAC-7EAB3C0AF64F}" dt="2023-04-16T15:00:53.024" v="3570" actId="478"/>
          <ac:spMkLst>
            <pc:docMk/>
            <pc:sldMk cId="0" sldId="643"/>
            <ac:spMk id="197677" creationId="{7B261EC6-1C0A-BE45-2E81-00DEE1CFE5E9}"/>
          </ac:spMkLst>
        </pc:spChg>
        <pc:graphicFrameChg chg="mod modGraphic">
          <ac:chgData name="gessy michael" userId="324a03897c09431a" providerId="LiveId" clId="{AC08461D-754B-4177-8AAC-7EAB3C0AF64F}" dt="2023-04-17T00:54:33.721" v="3642" actId="1076"/>
          <ac:graphicFrameMkLst>
            <pc:docMk/>
            <pc:sldMk cId="0" sldId="643"/>
            <ac:graphicFrameMk id="200752" creationId="{D040726E-4E10-B7C3-9AFC-4D60143F87D9}"/>
          </ac:graphicFrameMkLst>
        </pc:graphicFrameChg>
      </pc:sldChg>
      <pc:sldChg chg="addSp delSp modSp mod">
        <pc:chgData name="gessy michael" userId="324a03897c09431a" providerId="LiveId" clId="{AC08461D-754B-4177-8AAC-7EAB3C0AF64F}" dt="2023-05-03T09:03:57.569" v="10885" actId="14861"/>
        <pc:sldMkLst>
          <pc:docMk/>
          <pc:sldMk cId="0" sldId="644"/>
        </pc:sldMkLst>
        <pc:spChg chg="mod">
          <ac:chgData name="gessy michael" userId="324a03897c09431a" providerId="LiveId" clId="{AC08461D-754B-4177-8AAC-7EAB3C0AF64F}" dt="2023-04-17T02:20:30.907" v="3679" actId="1076"/>
          <ac:spMkLst>
            <pc:docMk/>
            <pc:sldMk cId="0" sldId="644"/>
            <ac:spMk id="15" creationId="{00AF35BD-2775-FB9A-40F1-66CA05C25F8E}"/>
          </ac:spMkLst>
        </pc:spChg>
        <pc:spChg chg="mod">
          <ac:chgData name="gessy michael" userId="324a03897c09431a" providerId="LiveId" clId="{AC08461D-754B-4177-8AAC-7EAB3C0AF64F}" dt="2023-04-17T02:20:27.153" v="3678" actId="1076"/>
          <ac:spMkLst>
            <pc:docMk/>
            <pc:sldMk cId="0" sldId="644"/>
            <ac:spMk id="55" creationId="{292871BD-794F-5BF6-4769-E20A00D20C59}"/>
          </ac:spMkLst>
        </pc:spChg>
        <pc:spChg chg="mod">
          <ac:chgData name="gessy michael" userId="324a03897c09431a" providerId="LiveId" clId="{AC08461D-754B-4177-8AAC-7EAB3C0AF64F}" dt="2023-04-17T02:23:43.288" v="3691" actId="1076"/>
          <ac:spMkLst>
            <pc:docMk/>
            <pc:sldMk cId="0" sldId="644"/>
            <ac:spMk id="56" creationId="{2019FA9A-DB2D-B510-AD22-F4DFC813DC07}"/>
          </ac:spMkLst>
        </pc:spChg>
        <pc:spChg chg="mod">
          <ac:chgData name="gessy michael" userId="324a03897c09431a" providerId="LiveId" clId="{AC08461D-754B-4177-8AAC-7EAB3C0AF64F}" dt="2023-04-17T03:42:42.106" v="3796" actId="14100"/>
          <ac:spMkLst>
            <pc:docMk/>
            <pc:sldMk cId="0" sldId="644"/>
            <ac:spMk id="57" creationId="{36EF4D82-AFAD-0F6F-E61A-18F513493677}"/>
          </ac:spMkLst>
        </pc:spChg>
        <pc:spChg chg="del">
          <ac:chgData name="gessy michael" userId="324a03897c09431a" providerId="LiveId" clId="{AC08461D-754B-4177-8AAC-7EAB3C0AF64F}" dt="2023-04-17T01:07:23.746" v="3666" actId="478"/>
          <ac:spMkLst>
            <pc:docMk/>
            <pc:sldMk cId="0" sldId="644"/>
            <ac:spMk id="175141" creationId="{975367A5-E0BE-EAD6-7586-24ADCEE54134}"/>
          </ac:spMkLst>
        </pc:spChg>
        <pc:spChg chg="del">
          <ac:chgData name="gessy michael" userId="324a03897c09431a" providerId="LiveId" clId="{AC08461D-754B-4177-8AAC-7EAB3C0AF64F}" dt="2023-04-17T05:01:52.339" v="3799" actId="478"/>
          <ac:spMkLst>
            <pc:docMk/>
            <pc:sldMk cId="0" sldId="644"/>
            <ac:spMk id="175146" creationId="{AEC96A21-DED3-9CB3-23DF-CFE1E82828E4}"/>
          </ac:spMkLst>
        </pc:spChg>
        <pc:spChg chg="del">
          <ac:chgData name="gessy michael" userId="324a03897c09431a" providerId="LiveId" clId="{AC08461D-754B-4177-8AAC-7EAB3C0AF64F}" dt="2023-04-17T05:01:50.540" v="3798" actId="478"/>
          <ac:spMkLst>
            <pc:docMk/>
            <pc:sldMk cId="0" sldId="644"/>
            <ac:spMk id="175147" creationId="{FF78D945-F44D-99E3-0172-46C8DB2A690E}"/>
          </ac:spMkLst>
        </pc:spChg>
        <pc:spChg chg="del">
          <ac:chgData name="gessy michael" userId="324a03897c09431a" providerId="LiveId" clId="{AC08461D-754B-4177-8AAC-7EAB3C0AF64F}" dt="2023-04-17T05:01:49.776" v="3797" actId="478"/>
          <ac:spMkLst>
            <pc:docMk/>
            <pc:sldMk cId="0" sldId="644"/>
            <ac:spMk id="175148" creationId="{CF8749EF-011A-E2DB-A190-4660F287A4B7}"/>
          </ac:spMkLst>
        </pc:spChg>
        <pc:spChg chg="mod">
          <ac:chgData name="gessy michael" userId="324a03897c09431a" providerId="LiveId" clId="{AC08461D-754B-4177-8AAC-7EAB3C0AF64F}" dt="2023-05-03T09:03:57.569" v="10885" actId="14861"/>
          <ac:spMkLst>
            <pc:docMk/>
            <pc:sldMk cId="0" sldId="644"/>
            <ac:spMk id="192518" creationId="{F21CA725-88E2-FDC6-736A-272DE92B1952}"/>
          </ac:spMkLst>
        </pc:spChg>
        <pc:spChg chg="mod">
          <ac:chgData name="gessy michael" userId="324a03897c09431a" providerId="LiveId" clId="{AC08461D-754B-4177-8AAC-7EAB3C0AF64F}" dt="2023-04-17T01:01:04.098" v="3645" actId="255"/>
          <ac:spMkLst>
            <pc:docMk/>
            <pc:sldMk cId="0" sldId="644"/>
            <ac:spMk id="192519" creationId="{6F086B5B-260D-558F-17D3-0E3FB6E0F327}"/>
          </ac:spMkLst>
        </pc:spChg>
        <pc:spChg chg="mod">
          <ac:chgData name="gessy michael" userId="324a03897c09431a" providerId="LiveId" clId="{AC08461D-754B-4177-8AAC-7EAB3C0AF64F}" dt="2023-05-03T09:03:57.569" v="10885" actId="14861"/>
          <ac:spMkLst>
            <pc:docMk/>
            <pc:sldMk cId="0" sldId="644"/>
            <ac:spMk id="192520" creationId="{381DEC3F-4198-4D09-5F5F-01C7EF2F25CE}"/>
          </ac:spMkLst>
        </pc:spChg>
        <pc:spChg chg="mod">
          <ac:chgData name="gessy michael" userId="324a03897c09431a" providerId="LiveId" clId="{AC08461D-754B-4177-8AAC-7EAB3C0AF64F}" dt="2023-04-17T01:04:08.469" v="3664" actId="1076"/>
          <ac:spMkLst>
            <pc:docMk/>
            <pc:sldMk cId="0" sldId="644"/>
            <ac:spMk id="192521" creationId="{66209997-2652-C663-D6C4-A40F443352EB}"/>
          </ac:spMkLst>
        </pc:spChg>
        <pc:spChg chg="mod">
          <ac:chgData name="gessy michael" userId="324a03897c09431a" providerId="LiveId" clId="{AC08461D-754B-4177-8AAC-7EAB3C0AF64F}" dt="2023-05-03T09:03:57.569" v="10885" actId="14861"/>
          <ac:spMkLst>
            <pc:docMk/>
            <pc:sldMk cId="0" sldId="644"/>
            <ac:spMk id="192522" creationId="{BEFB1773-B578-2B2B-F354-40FDF90039FA}"/>
          </ac:spMkLst>
        </pc:spChg>
        <pc:spChg chg="mod">
          <ac:chgData name="gessy michael" userId="324a03897c09431a" providerId="LiveId" clId="{AC08461D-754B-4177-8AAC-7EAB3C0AF64F}" dt="2023-04-17T01:01:04.098" v="3645" actId="255"/>
          <ac:spMkLst>
            <pc:docMk/>
            <pc:sldMk cId="0" sldId="644"/>
            <ac:spMk id="192523" creationId="{69D88E5C-8403-5D63-CB6A-9F860AF025E5}"/>
          </ac:spMkLst>
        </pc:spChg>
        <pc:spChg chg="mod">
          <ac:chgData name="gessy michael" userId="324a03897c09431a" providerId="LiveId" clId="{AC08461D-754B-4177-8AAC-7EAB3C0AF64F}" dt="2023-05-03T09:03:57.569" v="10885" actId="14861"/>
          <ac:spMkLst>
            <pc:docMk/>
            <pc:sldMk cId="0" sldId="644"/>
            <ac:spMk id="192524" creationId="{54726693-3853-FB09-E79A-F4BD0AC148CB}"/>
          </ac:spMkLst>
        </pc:spChg>
        <pc:spChg chg="mod">
          <ac:chgData name="gessy michael" userId="324a03897c09431a" providerId="LiveId" clId="{AC08461D-754B-4177-8AAC-7EAB3C0AF64F}" dt="2023-04-17T01:02:38.862" v="3658" actId="1076"/>
          <ac:spMkLst>
            <pc:docMk/>
            <pc:sldMk cId="0" sldId="644"/>
            <ac:spMk id="192525" creationId="{CA9F81D7-6134-7202-FBB0-DCE29ABF6D93}"/>
          </ac:spMkLst>
        </pc:spChg>
        <pc:spChg chg="mod">
          <ac:chgData name="gessy michael" userId="324a03897c09431a" providerId="LiveId" clId="{AC08461D-754B-4177-8AAC-7EAB3C0AF64F}" dt="2023-05-03T09:03:57.569" v="10885" actId="14861"/>
          <ac:spMkLst>
            <pc:docMk/>
            <pc:sldMk cId="0" sldId="644"/>
            <ac:spMk id="192526" creationId="{691DCAE5-1FEF-773E-AA16-804483E20230}"/>
          </ac:spMkLst>
        </pc:spChg>
        <pc:spChg chg="mod">
          <ac:chgData name="gessy michael" userId="324a03897c09431a" providerId="LiveId" clId="{AC08461D-754B-4177-8AAC-7EAB3C0AF64F}" dt="2023-04-17T01:03:10.124" v="3660" actId="1076"/>
          <ac:spMkLst>
            <pc:docMk/>
            <pc:sldMk cId="0" sldId="644"/>
            <ac:spMk id="192527" creationId="{98E72810-FFF5-0B1E-3DCA-8909AF062EDE}"/>
          </ac:spMkLst>
        </pc:spChg>
        <pc:spChg chg="mod">
          <ac:chgData name="gessy michael" userId="324a03897c09431a" providerId="LiveId" clId="{AC08461D-754B-4177-8AAC-7EAB3C0AF64F}" dt="2023-05-03T09:03:57.569" v="10885" actId="14861"/>
          <ac:spMkLst>
            <pc:docMk/>
            <pc:sldMk cId="0" sldId="644"/>
            <ac:spMk id="192528" creationId="{CB16C886-47FE-E414-A593-B6E431647FD4}"/>
          </ac:spMkLst>
        </pc:spChg>
        <pc:spChg chg="mod">
          <ac:chgData name="gessy michael" userId="324a03897c09431a" providerId="LiveId" clId="{AC08461D-754B-4177-8AAC-7EAB3C0AF64F}" dt="2023-04-17T01:01:04.098" v="3645" actId="255"/>
          <ac:spMkLst>
            <pc:docMk/>
            <pc:sldMk cId="0" sldId="644"/>
            <ac:spMk id="192529" creationId="{AC34AE34-20BE-F0BC-3D34-05A475D57508}"/>
          </ac:spMkLst>
        </pc:spChg>
        <pc:spChg chg="mod">
          <ac:chgData name="gessy michael" userId="324a03897c09431a" providerId="LiveId" clId="{AC08461D-754B-4177-8AAC-7EAB3C0AF64F}" dt="2023-04-17T01:03:19.452" v="3662" actId="1076"/>
          <ac:spMkLst>
            <pc:docMk/>
            <pc:sldMk cId="0" sldId="644"/>
            <ac:spMk id="192531" creationId="{202D9624-9646-EE23-7F41-F3F1CAD3FE0D}"/>
          </ac:spMkLst>
        </pc:spChg>
        <pc:spChg chg="mod">
          <ac:chgData name="gessy michael" userId="324a03897c09431a" providerId="LiveId" clId="{AC08461D-754B-4177-8AAC-7EAB3C0AF64F}" dt="2023-04-17T01:04:08.469" v="3664" actId="1076"/>
          <ac:spMkLst>
            <pc:docMk/>
            <pc:sldMk cId="0" sldId="644"/>
            <ac:spMk id="192532" creationId="{DEC78988-35C2-15EF-CB01-D2905D449E20}"/>
          </ac:spMkLst>
        </pc:spChg>
        <pc:spChg chg="mod">
          <ac:chgData name="gessy michael" userId="324a03897c09431a" providerId="LiveId" clId="{AC08461D-754B-4177-8AAC-7EAB3C0AF64F}" dt="2023-04-17T01:02:44.792" v="3659" actId="1076"/>
          <ac:spMkLst>
            <pc:docMk/>
            <pc:sldMk cId="0" sldId="644"/>
            <ac:spMk id="192533" creationId="{3D6332A5-37B7-CBEE-E6FC-DB8BAB490AF3}"/>
          </ac:spMkLst>
        </pc:spChg>
        <pc:spChg chg="mod">
          <ac:chgData name="gessy michael" userId="324a03897c09431a" providerId="LiveId" clId="{AC08461D-754B-4177-8AAC-7EAB3C0AF64F}" dt="2023-04-17T01:03:25.351" v="3663" actId="1076"/>
          <ac:spMkLst>
            <pc:docMk/>
            <pc:sldMk cId="0" sldId="644"/>
            <ac:spMk id="192534" creationId="{244D7581-32FC-0E1D-662B-D273E9EDF198}"/>
          </ac:spMkLst>
        </pc:spChg>
        <pc:spChg chg="mod">
          <ac:chgData name="gessy michael" userId="324a03897c09431a" providerId="LiveId" clId="{AC08461D-754B-4177-8AAC-7EAB3C0AF64F}" dt="2023-04-17T01:01:26.505" v="3646" actId="1076"/>
          <ac:spMkLst>
            <pc:docMk/>
            <pc:sldMk cId="0" sldId="644"/>
            <ac:spMk id="192535" creationId="{424B9DE6-2546-D4EC-8846-F160C7E02B92}"/>
          </ac:spMkLst>
        </pc:spChg>
        <pc:spChg chg="mod">
          <ac:chgData name="gessy michael" userId="324a03897c09431a" providerId="LiveId" clId="{AC08461D-754B-4177-8AAC-7EAB3C0AF64F}" dt="2023-04-17T01:01:40.069" v="3648" actId="1076"/>
          <ac:spMkLst>
            <pc:docMk/>
            <pc:sldMk cId="0" sldId="644"/>
            <ac:spMk id="192536" creationId="{C072CDED-2C55-1C5E-CDA5-0B18D42E67AB}"/>
          </ac:spMkLst>
        </pc:spChg>
        <pc:picChg chg="add del mod">
          <ac:chgData name="gessy michael" userId="324a03897c09431a" providerId="LiveId" clId="{AC08461D-754B-4177-8AAC-7EAB3C0AF64F}" dt="2023-04-17T02:16:41.010" v="3669" actId="478"/>
          <ac:picMkLst>
            <pc:docMk/>
            <pc:sldMk cId="0" sldId="644"/>
            <ac:picMk id="3" creationId="{14A5B0B0-EBEB-A09D-D804-D40FBE35978C}"/>
          </ac:picMkLst>
        </pc:picChg>
        <pc:picChg chg="add mod">
          <ac:chgData name="gessy michael" userId="324a03897c09431a" providerId="LiveId" clId="{AC08461D-754B-4177-8AAC-7EAB3C0AF64F}" dt="2023-04-17T02:20:46.797" v="3680" actId="1076"/>
          <ac:picMkLst>
            <pc:docMk/>
            <pc:sldMk cId="0" sldId="644"/>
            <ac:picMk id="5" creationId="{C387AE79-0739-427D-6557-FB8B6B98C0EB}"/>
          </ac:picMkLst>
        </pc:picChg>
        <pc:picChg chg="add mod">
          <ac:chgData name="gessy michael" userId="324a03897c09431a" providerId="LiveId" clId="{AC08461D-754B-4177-8AAC-7EAB3C0AF64F}" dt="2023-04-17T02:22:16.797" v="3686" actId="1076"/>
          <ac:picMkLst>
            <pc:docMk/>
            <pc:sldMk cId="0" sldId="644"/>
            <ac:picMk id="7" creationId="{9A462651-83F6-D83C-AFB6-685B4C818970}"/>
          </ac:picMkLst>
        </pc:picChg>
        <pc:picChg chg="add del mod">
          <ac:chgData name="gessy michael" userId="324a03897c09431a" providerId="LiveId" clId="{AC08461D-754B-4177-8AAC-7EAB3C0AF64F}" dt="2023-04-17T02:22:52.264" v="3687" actId="478"/>
          <ac:picMkLst>
            <pc:docMk/>
            <pc:sldMk cId="0" sldId="644"/>
            <ac:picMk id="9" creationId="{E103C709-E6FF-1D05-9FB6-49E183CCFAA6}"/>
          </ac:picMkLst>
        </pc:picChg>
        <pc:picChg chg="add mod">
          <ac:chgData name="gessy michael" userId="324a03897c09431a" providerId="LiveId" clId="{AC08461D-754B-4177-8AAC-7EAB3C0AF64F}" dt="2023-04-17T02:23:18.570" v="3690" actId="1076"/>
          <ac:picMkLst>
            <pc:docMk/>
            <pc:sldMk cId="0" sldId="644"/>
            <ac:picMk id="11" creationId="{5E3ABA22-A401-7C43-6AF9-21F91F15B8E9}"/>
          </ac:picMkLst>
        </pc:picChg>
        <pc:picChg chg="del">
          <ac:chgData name="gessy michael" userId="324a03897c09431a" providerId="LiveId" clId="{AC08461D-754B-4177-8AAC-7EAB3C0AF64F}" dt="2023-04-17T01:07:17.063" v="3665" actId="478"/>
          <ac:picMkLst>
            <pc:docMk/>
            <pc:sldMk cId="0" sldId="644"/>
            <ac:picMk id="175138" creationId="{F157E318-5EED-376C-8136-BEC4947F8368}"/>
          </ac:picMkLst>
        </pc:picChg>
        <pc:picChg chg="del">
          <ac:chgData name="gessy michael" userId="324a03897c09431a" providerId="LiveId" clId="{AC08461D-754B-4177-8AAC-7EAB3C0AF64F}" dt="2023-04-17T01:07:17.063" v="3665" actId="478"/>
          <ac:picMkLst>
            <pc:docMk/>
            <pc:sldMk cId="0" sldId="644"/>
            <ac:picMk id="175139" creationId="{CDFED78F-A710-636E-D0E4-6E6F190E6BD6}"/>
          </ac:picMkLst>
        </pc:picChg>
        <pc:picChg chg="del">
          <ac:chgData name="gessy michael" userId="324a03897c09431a" providerId="LiveId" clId="{AC08461D-754B-4177-8AAC-7EAB3C0AF64F}" dt="2023-04-17T01:07:17.063" v="3665" actId="478"/>
          <ac:picMkLst>
            <pc:docMk/>
            <pc:sldMk cId="0" sldId="644"/>
            <ac:picMk id="175140" creationId="{8E590713-3A6B-6663-AE5D-B456DF78B295}"/>
          </ac:picMkLst>
        </pc:picChg>
      </pc:sldChg>
      <pc:sldChg chg="delSp modSp mod">
        <pc:chgData name="gessy michael" userId="324a03897c09431a" providerId="LiveId" clId="{AC08461D-754B-4177-8AAC-7EAB3C0AF64F}" dt="2023-05-03T09:05:18.356" v="10896" actId="14100"/>
        <pc:sldMkLst>
          <pc:docMk/>
          <pc:sldMk cId="0" sldId="645"/>
        </pc:sldMkLst>
        <pc:spChg chg="mod">
          <ac:chgData name="gessy michael" userId="324a03897c09431a" providerId="LiveId" clId="{AC08461D-754B-4177-8AAC-7EAB3C0AF64F}" dt="2023-05-03T09:05:07.818" v="10894" actId="1076"/>
          <ac:spMkLst>
            <pc:docMk/>
            <pc:sldMk cId="0" sldId="645"/>
            <ac:spMk id="177226" creationId="{527F32B2-202B-5E8D-86F2-08B8BDEC6A45}"/>
          </ac:spMkLst>
        </pc:spChg>
        <pc:spChg chg="del">
          <ac:chgData name="gessy michael" userId="324a03897c09431a" providerId="LiveId" clId="{AC08461D-754B-4177-8AAC-7EAB3C0AF64F}" dt="2023-04-17T05:02:20.018" v="3801" actId="478"/>
          <ac:spMkLst>
            <pc:docMk/>
            <pc:sldMk cId="0" sldId="645"/>
            <ac:spMk id="177228" creationId="{B26F29FA-6FC9-1E71-3A90-A422CD509442}"/>
          </ac:spMkLst>
        </pc:spChg>
        <pc:spChg chg="del">
          <ac:chgData name="gessy michael" userId="324a03897c09431a" providerId="LiveId" clId="{AC08461D-754B-4177-8AAC-7EAB3C0AF64F}" dt="2023-04-17T05:02:24.546" v="3803" actId="478"/>
          <ac:spMkLst>
            <pc:docMk/>
            <pc:sldMk cId="0" sldId="645"/>
            <ac:spMk id="177229" creationId="{9E34CC50-DB70-2939-4E46-FA93CC73E3F8}"/>
          </ac:spMkLst>
        </pc:spChg>
        <pc:spChg chg="del">
          <ac:chgData name="gessy michael" userId="324a03897c09431a" providerId="LiveId" clId="{AC08461D-754B-4177-8AAC-7EAB3C0AF64F}" dt="2023-04-17T05:02:26.781" v="3804" actId="478"/>
          <ac:spMkLst>
            <pc:docMk/>
            <pc:sldMk cId="0" sldId="645"/>
            <ac:spMk id="177230" creationId="{803DA347-1CB1-6329-5E24-CC98DCFCA4AB}"/>
          </ac:spMkLst>
        </pc:spChg>
        <pc:spChg chg="del">
          <ac:chgData name="gessy michael" userId="324a03897c09431a" providerId="LiveId" clId="{AC08461D-754B-4177-8AAC-7EAB3C0AF64F}" dt="2023-04-17T05:02:21.960" v="3802" actId="478"/>
          <ac:spMkLst>
            <pc:docMk/>
            <pc:sldMk cId="0" sldId="645"/>
            <ac:spMk id="177231" creationId="{CD2F40C7-651B-2EDB-3D2C-4D1AA9B6A9FF}"/>
          </ac:spMkLst>
        </pc:spChg>
        <pc:spChg chg="del">
          <ac:chgData name="gessy michael" userId="324a03897c09431a" providerId="LiveId" clId="{AC08461D-754B-4177-8AAC-7EAB3C0AF64F}" dt="2023-04-17T05:02:18.475" v="3800" actId="478"/>
          <ac:spMkLst>
            <pc:docMk/>
            <pc:sldMk cId="0" sldId="645"/>
            <ac:spMk id="177232" creationId="{58D550D3-875D-7772-B26E-236E7315B2B6}"/>
          </ac:spMkLst>
        </pc:spChg>
        <pc:spChg chg="del">
          <ac:chgData name="gessy michael" userId="324a03897c09431a" providerId="LiveId" clId="{AC08461D-754B-4177-8AAC-7EAB3C0AF64F}" dt="2023-04-17T05:02:29.909" v="3805" actId="478"/>
          <ac:spMkLst>
            <pc:docMk/>
            <pc:sldMk cId="0" sldId="645"/>
            <ac:spMk id="177233" creationId="{E11610F0-9FC3-5C86-3C52-84C35638CCDF}"/>
          </ac:spMkLst>
        </pc:spChg>
        <pc:spChg chg="mod">
          <ac:chgData name="gessy michael" userId="324a03897c09431a" providerId="LiveId" clId="{AC08461D-754B-4177-8AAC-7EAB3C0AF64F}" dt="2023-04-17T06:03:36.352" v="3872" actId="1036"/>
          <ac:spMkLst>
            <pc:docMk/>
            <pc:sldMk cId="0" sldId="645"/>
            <ac:spMk id="194583" creationId="{3526EFB6-4DED-E99D-F3E6-ED19F7806119}"/>
          </ac:spMkLst>
        </pc:spChg>
        <pc:spChg chg="mod">
          <ac:chgData name="gessy michael" userId="324a03897c09431a" providerId="LiveId" clId="{AC08461D-754B-4177-8AAC-7EAB3C0AF64F}" dt="2023-04-17T06:03:42.953" v="3873" actId="1035"/>
          <ac:spMkLst>
            <pc:docMk/>
            <pc:sldMk cId="0" sldId="645"/>
            <ac:spMk id="194598" creationId="{E61E0BE3-2AF5-012D-14A4-482FEFEF7E3A}"/>
          </ac:spMkLst>
        </pc:spChg>
        <pc:spChg chg="mod">
          <ac:chgData name="gessy michael" userId="324a03897c09431a" providerId="LiveId" clId="{AC08461D-754B-4177-8AAC-7EAB3C0AF64F}" dt="2023-04-17T06:03:36.352" v="3872" actId="1036"/>
          <ac:spMkLst>
            <pc:docMk/>
            <pc:sldMk cId="0" sldId="645"/>
            <ac:spMk id="194599" creationId="{CB3067BE-3000-04F8-9B3A-66F603B237F6}"/>
          </ac:spMkLst>
        </pc:spChg>
        <pc:spChg chg="mod">
          <ac:chgData name="gessy michael" userId="324a03897c09431a" providerId="LiveId" clId="{AC08461D-754B-4177-8AAC-7EAB3C0AF64F}" dt="2023-04-17T06:03:09.579" v="3865" actId="1076"/>
          <ac:spMkLst>
            <pc:docMk/>
            <pc:sldMk cId="0" sldId="645"/>
            <ac:spMk id="194622" creationId="{BB27BEDF-DAB7-B46D-61B3-012D4AF5AA6C}"/>
          </ac:spMkLst>
        </pc:spChg>
        <pc:spChg chg="mod">
          <ac:chgData name="gessy michael" userId="324a03897c09431a" providerId="LiveId" clId="{AC08461D-754B-4177-8AAC-7EAB3C0AF64F}" dt="2023-05-03T09:05:18.356" v="10896" actId="14100"/>
          <ac:spMkLst>
            <pc:docMk/>
            <pc:sldMk cId="0" sldId="645"/>
            <ac:spMk id="194625" creationId="{4773DED1-5D48-02F8-672A-E05D3FF80384}"/>
          </ac:spMkLst>
        </pc:spChg>
        <pc:spChg chg="mod">
          <ac:chgData name="gessy michael" userId="324a03897c09431a" providerId="LiveId" clId="{AC08461D-754B-4177-8AAC-7EAB3C0AF64F}" dt="2023-04-17T06:03:36.352" v="3872" actId="1036"/>
          <ac:spMkLst>
            <pc:docMk/>
            <pc:sldMk cId="0" sldId="645"/>
            <ac:spMk id="194627" creationId="{537F44D1-2316-D33C-E47C-045F7168136A}"/>
          </ac:spMkLst>
        </pc:spChg>
        <pc:spChg chg="mod">
          <ac:chgData name="gessy michael" userId="324a03897c09431a" providerId="LiveId" clId="{AC08461D-754B-4177-8AAC-7EAB3C0AF64F}" dt="2023-04-17T06:03:42.953" v="3873" actId="1035"/>
          <ac:spMkLst>
            <pc:docMk/>
            <pc:sldMk cId="0" sldId="645"/>
            <ac:spMk id="194628" creationId="{40FE24DE-11B5-FED6-FDA0-2446F9BC5A7A}"/>
          </ac:spMkLst>
        </pc:spChg>
        <pc:spChg chg="mod">
          <ac:chgData name="gessy michael" userId="324a03897c09431a" providerId="LiveId" clId="{AC08461D-754B-4177-8AAC-7EAB3C0AF64F}" dt="2023-04-17T06:03:27.421" v="3868" actId="14100"/>
          <ac:spMkLst>
            <pc:docMk/>
            <pc:sldMk cId="0" sldId="645"/>
            <ac:spMk id="194629" creationId="{6260DAB0-9B41-C3F6-A1DB-F2B7B574736C}"/>
          </ac:spMkLst>
        </pc:spChg>
        <pc:graphicFrameChg chg="mod modGraphic">
          <ac:chgData name="gessy michael" userId="324a03897c09431a" providerId="LiveId" clId="{AC08461D-754B-4177-8AAC-7EAB3C0AF64F}" dt="2023-04-17T06:03:36.352" v="3872" actId="1036"/>
          <ac:graphicFrameMkLst>
            <pc:docMk/>
            <pc:sldMk cId="0" sldId="645"/>
            <ac:graphicFrameMk id="204812" creationId="{8E91642F-767B-C66F-A60F-255573ED766E}"/>
          </ac:graphicFrameMkLst>
        </pc:graphicFrameChg>
        <pc:graphicFrameChg chg="mod">
          <ac:chgData name="gessy michael" userId="324a03897c09431a" providerId="LiveId" clId="{AC08461D-754B-4177-8AAC-7EAB3C0AF64F}" dt="2023-04-17T06:03:42.953" v="3873" actId="1035"/>
          <ac:graphicFrameMkLst>
            <pc:docMk/>
            <pc:sldMk cId="0" sldId="645"/>
            <ac:graphicFrameMk id="204830" creationId="{F51A7051-AB6A-D837-0510-53F88EAC693C}"/>
          </ac:graphicFrameMkLst>
        </pc:graphicFrameChg>
        <pc:graphicFrameChg chg="modGraphic">
          <ac:chgData name="gessy michael" userId="324a03897c09431a" providerId="LiveId" clId="{AC08461D-754B-4177-8AAC-7EAB3C0AF64F}" dt="2023-04-17T05:58:28.638" v="3862" actId="6549"/>
          <ac:graphicFrameMkLst>
            <pc:docMk/>
            <pc:sldMk cId="0" sldId="645"/>
            <ac:graphicFrameMk id="204879" creationId="{D76E565C-1903-B932-4454-952E854F7E6A}"/>
          </ac:graphicFrameMkLst>
        </pc:graphicFrameChg>
      </pc:sldChg>
      <pc:sldChg chg="addSp delSp modSp mod modNotesTx">
        <pc:chgData name="gessy michael" userId="324a03897c09431a" providerId="LiveId" clId="{AC08461D-754B-4177-8AAC-7EAB3C0AF64F}" dt="2023-05-06T13:03:58.710" v="14317" actId="20577"/>
        <pc:sldMkLst>
          <pc:docMk/>
          <pc:sldMk cId="0" sldId="650"/>
        </pc:sldMkLst>
        <pc:spChg chg="add mod">
          <ac:chgData name="gessy michael" userId="324a03897c09431a" providerId="LiveId" clId="{AC08461D-754B-4177-8AAC-7EAB3C0AF64F}" dt="2023-05-03T09:05:57.848" v="10901" actId="14861"/>
          <ac:spMkLst>
            <pc:docMk/>
            <pc:sldMk cId="0" sldId="650"/>
            <ac:spMk id="2" creationId="{80FE2C79-62EB-A290-1760-1CFAAEF37704}"/>
          </ac:spMkLst>
        </pc:spChg>
        <pc:spChg chg="add mod">
          <ac:chgData name="gessy michael" userId="324a03897c09431a" providerId="LiveId" clId="{AC08461D-754B-4177-8AAC-7EAB3C0AF64F}" dt="2023-04-17T13:41:59.405" v="3995" actId="1076"/>
          <ac:spMkLst>
            <pc:docMk/>
            <pc:sldMk cId="0" sldId="650"/>
            <ac:spMk id="3" creationId="{FE21BADC-BE7A-482F-67D4-EDEA8FE88F75}"/>
          </ac:spMkLst>
        </pc:spChg>
        <pc:spChg chg="add mod">
          <ac:chgData name="gessy michael" userId="324a03897c09431a" providerId="LiveId" clId="{AC08461D-754B-4177-8AAC-7EAB3C0AF64F}" dt="2023-04-17T13:41:59.405" v="3995" actId="1076"/>
          <ac:spMkLst>
            <pc:docMk/>
            <pc:sldMk cId="0" sldId="650"/>
            <ac:spMk id="4" creationId="{3EE227A3-B377-42E8-1348-CF04A9184A5F}"/>
          </ac:spMkLst>
        </pc:spChg>
        <pc:spChg chg="del">
          <ac:chgData name="gessy michael" userId="324a03897c09431a" providerId="LiveId" clId="{AC08461D-754B-4177-8AAC-7EAB3C0AF64F}" dt="2023-04-17T13:22:06.421" v="3897" actId="478"/>
          <ac:spMkLst>
            <pc:docMk/>
            <pc:sldMk cId="0" sldId="650"/>
            <ac:spMk id="183350" creationId="{6A180BCE-EDA8-C588-90C5-99273D8072D2}"/>
          </ac:spMkLst>
        </pc:spChg>
        <pc:spChg chg="mod">
          <ac:chgData name="gessy michael" userId="324a03897c09431a" providerId="LiveId" clId="{AC08461D-754B-4177-8AAC-7EAB3C0AF64F}" dt="2023-04-17T13:31:41.317" v="3921" actId="1076"/>
          <ac:spMkLst>
            <pc:docMk/>
            <pc:sldMk cId="0" sldId="650"/>
            <ac:spMk id="200710" creationId="{9AFBA0CA-34A1-6B6F-B63B-A9939B3520EF}"/>
          </ac:spMkLst>
        </pc:spChg>
        <pc:spChg chg="mod">
          <ac:chgData name="gessy michael" userId="324a03897c09431a" providerId="LiveId" clId="{AC08461D-754B-4177-8AAC-7EAB3C0AF64F}" dt="2023-04-17T13:27:49.453" v="3904" actId="255"/>
          <ac:spMkLst>
            <pc:docMk/>
            <pc:sldMk cId="0" sldId="650"/>
            <ac:spMk id="200711" creationId="{955DF297-094E-6DF4-4B6B-EFE4BA96F134}"/>
          </ac:spMkLst>
        </pc:spChg>
        <pc:spChg chg="mod">
          <ac:chgData name="gessy michael" userId="324a03897c09431a" providerId="LiveId" clId="{AC08461D-754B-4177-8AAC-7EAB3C0AF64F}" dt="2023-05-03T09:05:57.848" v="10901" actId="14861"/>
          <ac:spMkLst>
            <pc:docMk/>
            <pc:sldMk cId="0" sldId="650"/>
            <ac:spMk id="200738" creationId="{22861E0F-FFA2-C8D9-2246-BE487C92FF89}"/>
          </ac:spMkLst>
        </pc:spChg>
        <pc:spChg chg="mod">
          <ac:chgData name="gessy michael" userId="324a03897c09431a" providerId="LiveId" clId="{AC08461D-754B-4177-8AAC-7EAB3C0AF64F}" dt="2023-04-17T13:40:51.518" v="3984" actId="1076"/>
          <ac:spMkLst>
            <pc:docMk/>
            <pc:sldMk cId="0" sldId="650"/>
            <ac:spMk id="200739" creationId="{B1303262-4A19-0F42-934C-375C1FB9D6F6}"/>
          </ac:spMkLst>
        </pc:spChg>
        <pc:spChg chg="mod">
          <ac:chgData name="gessy michael" userId="324a03897c09431a" providerId="LiveId" clId="{AC08461D-754B-4177-8AAC-7EAB3C0AF64F}" dt="2023-04-17T13:29:41.276" v="3914" actId="1076"/>
          <ac:spMkLst>
            <pc:docMk/>
            <pc:sldMk cId="0" sldId="650"/>
            <ac:spMk id="200740" creationId="{AF30902F-BE00-F521-6D4A-2161A594FE06}"/>
          </ac:spMkLst>
        </pc:spChg>
        <pc:spChg chg="mod">
          <ac:chgData name="gessy michael" userId="324a03897c09431a" providerId="LiveId" clId="{AC08461D-754B-4177-8AAC-7EAB3C0AF64F}" dt="2023-05-03T09:05:57.848" v="10901" actId="14861"/>
          <ac:spMkLst>
            <pc:docMk/>
            <pc:sldMk cId="0" sldId="650"/>
            <ac:spMk id="200741" creationId="{0C195802-C584-8114-844D-21B829C70B47}"/>
          </ac:spMkLst>
        </pc:spChg>
        <pc:spChg chg="mod">
          <ac:chgData name="gessy michael" userId="324a03897c09431a" providerId="LiveId" clId="{AC08461D-754B-4177-8AAC-7EAB3C0AF64F}" dt="2023-04-17T13:34:07.716" v="3923" actId="1076"/>
          <ac:spMkLst>
            <pc:docMk/>
            <pc:sldMk cId="0" sldId="650"/>
            <ac:spMk id="200742" creationId="{3BE2EACC-49C3-7C68-85E3-10A61A02BC31}"/>
          </ac:spMkLst>
        </pc:spChg>
        <pc:spChg chg="mod">
          <ac:chgData name="gessy michael" userId="324a03897c09431a" providerId="LiveId" clId="{AC08461D-754B-4177-8AAC-7EAB3C0AF64F}" dt="2023-05-03T09:05:57.848" v="10901" actId="14861"/>
          <ac:spMkLst>
            <pc:docMk/>
            <pc:sldMk cId="0" sldId="650"/>
            <ac:spMk id="200743" creationId="{9F16FF53-2581-D8C0-1AE7-B02A604B2177}"/>
          </ac:spMkLst>
        </pc:spChg>
        <pc:spChg chg="mod">
          <ac:chgData name="gessy michael" userId="324a03897c09431a" providerId="LiveId" clId="{AC08461D-754B-4177-8AAC-7EAB3C0AF64F}" dt="2023-04-17T13:41:00.363" v="3985" actId="1076"/>
          <ac:spMkLst>
            <pc:docMk/>
            <pc:sldMk cId="0" sldId="650"/>
            <ac:spMk id="200744" creationId="{1B07E313-FDE1-277B-6F7C-8287DD2CAC78}"/>
          </ac:spMkLst>
        </pc:spChg>
        <pc:spChg chg="mod">
          <ac:chgData name="gessy michael" userId="324a03897c09431a" providerId="LiveId" clId="{AC08461D-754B-4177-8AAC-7EAB3C0AF64F}" dt="2023-04-17T13:31:41.317" v="3921" actId="1076"/>
          <ac:spMkLst>
            <pc:docMk/>
            <pc:sldMk cId="0" sldId="650"/>
            <ac:spMk id="200745" creationId="{7596CF69-2EF4-E85C-F725-E617C0F7E1A9}"/>
          </ac:spMkLst>
        </pc:spChg>
        <pc:spChg chg="mod">
          <ac:chgData name="gessy michael" userId="324a03897c09431a" providerId="LiveId" clId="{AC08461D-754B-4177-8AAC-7EAB3C0AF64F}" dt="2023-04-17T13:28:03.805" v="3905" actId="1076"/>
          <ac:spMkLst>
            <pc:docMk/>
            <pc:sldMk cId="0" sldId="650"/>
            <ac:spMk id="200746" creationId="{61A545BE-D0AC-8FCF-686E-3B1A274EEE5E}"/>
          </ac:spMkLst>
        </pc:spChg>
        <pc:spChg chg="mod">
          <ac:chgData name="gessy michael" userId="324a03897c09431a" providerId="LiveId" clId="{AC08461D-754B-4177-8AAC-7EAB3C0AF64F}" dt="2023-04-17T13:29:41.276" v="3914" actId="1076"/>
          <ac:spMkLst>
            <pc:docMk/>
            <pc:sldMk cId="0" sldId="650"/>
            <ac:spMk id="200747" creationId="{B862060B-A6D3-987A-F83F-815DE9D80E8C}"/>
          </ac:spMkLst>
        </pc:spChg>
        <pc:spChg chg="mod">
          <ac:chgData name="gessy michael" userId="324a03897c09431a" providerId="LiveId" clId="{AC08461D-754B-4177-8AAC-7EAB3C0AF64F}" dt="2023-04-17T13:34:07.716" v="3923" actId="1076"/>
          <ac:spMkLst>
            <pc:docMk/>
            <pc:sldMk cId="0" sldId="650"/>
            <ac:spMk id="200748" creationId="{2705E276-225D-D68A-7537-8CF7AF81E74E}"/>
          </ac:spMkLst>
        </pc:spChg>
        <pc:spChg chg="mod">
          <ac:chgData name="gessy michael" userId="324a03897c09431a" providerId="LiveId" clId="{AC08461D-754B-4177-8AAC-7EAB3C0AF64F}" dt="2023-04-17T13:40:51.518" v="3984" actId="1076"/>
          <ac:spMkLst>
            <pc:docMk/>
            <pc:sldMk cId="0" sldId="650"/>
            <ac:spMk id="200749" creationId="{705823C4-4A17-2E98-9E70-5CFFB2EF930E}"/>
          </ac:spMkLst>
        </pc:spChg>
        <pc:spChg chg="mod">
          <ac:chgData name="gessy michael" userId="324a03897c09431a" providerId="LiveId" clId="{AC08461D-754B-4177-8AAC-7EAB3C0AF64F}" dt="2023-04-17T13:41:00.363" v="3985" actId="1076"/>
          <ac:spMkLst>
            <pc:docMk/>
            <pc:sldMk cId="0" sldId="650"/>
            <ac:spMk id="200750" creationId="{64E1EF87-784B-B30A-1970-724E9CB40D9C}"/>
          </ac:spMkLst>
        </pc:spChg>
        <pc:spChg chg="mod">
          <ac:chgData name="gessy michael" userId="324a03897c09431a" providerId="LiveId" clId="{AC08461D-754B-4177-8AAC-7EAB3C0AF64F}" dt="2023-04-17T13:39:32.456" v="3969" actId="207"/>
          <ac:spMkLst>
            <pc:docMk/>
            <pc:sldMk cId="0" sldId="650"/>
            <ac:spMk id="200751" creationId="{FCFA04EC-6C65-40CF-CD7B-88541691BA0A}"/>
          </ac:spMkLst>
        </pc:spChg>
        <pc:spChg chg="mod">
          <ac:chgData name="gessy michael" userId="324a03897c09431a" providerId="LiveId" clId="{AC08461D-754B-4177-8AAC-7EAB3C0AF64F}" dt="2023-04-17T13:40:17.236" v="3982" actId="20577"/>
          <ac:spMkLst>
            <pc:docMk/>
            <pc:sldMk cId="0" sldId="650"/>
            <ac:spMk id="200752" creationId="{41D10113-FC94-E7C2-913B-C8385718CBB8}"/>
          </ac:spMkLst>
        </pc:spChg>
        <pc:spChg chg="mod">
          <ac:chgData name="gessy michael" userId="324a03897c09431a" providerId="LiveId" clId="{AC08461D-754B-4177-8AAC-7EAB3C0AF64F}" dt="2023-04-17T13:34:07.716" v="3923" actId="1076"/>
          <ac:spMkLst>
            <pc:docMk/>
            <pc:sldMk cId="0" sldId="650"/>
            <ac:spMk id="200753" creationId="{CF54E91E-2D61-2CB6-BA9B-C0A91A684E32}"/>
          </ac:spMkLst>
        </pc:spChg>
        <pc:spChg chg="mod">
          <ac:chgData name="gessy michael" userId="324a03897c09431a" providerId="LiveId" clId="{AC08461D-754B-4177-8AAC-7EAB3C0AF64F}" dt="2023-04-17T13:29:41.276" v="3914" actId="1076"/>
          <ac:spMkLst>
            <pc:docMk/>
            <pc:sldMk cId="0" sldId="650"/>
            <ac:spMk id="200754" creationId="{7392B273-6420-B434-CBC3-524C134CEDA3}"/>
          </ac:spMkLst>
        </pc:spChg>
        <pc:graphicFrameChg chg="modGraphic">
          <ac:chgData name="gessy michael" userId="324a03897c09431a" providerId="LiveId" clId="{AC08461D-754B-4177-8AAC-7EAB3C0AF64F}" dt="2023-04-17T13:30:32.795" v="3917" actId="14734"/>
          <ac:graphicFrameMkLst>
            <pc:docMk/>
            <pc:sldMk cId="0" sldId="650"/>
            <ac:graphicFrameMk id="213056" creationId="{66B06A16-165B-16A1-30F1-F02CCF4696BD}"/>
          </ac:graphicFrameMkLst>
        </pc:graphicFrameChg>
      </pc:sldChg>
      <pc:sldChg chg="addSp delSp modSp del mod">
        <pc:chgData name="gessy michael" userId="324a03897c09431a" providerId="LiveId" clId="{AC08461D-754B-4177-8AAC-7EAB3C0AF64F}" dt="2023-04-18T14:46:25.328" v="4457" actId="47"/>
        <pc:sldMkLst>
          <pc:docMk/>
          <pc:sldMk cId="0" sldId="652"/>
        </pc:sldMkLst>
        <pc:spChg chg="add mod">
          <ac:chgData name="gessy michael" userId="324a03897c09431a" providerId="LiveId" clId="{AC08461D-754B-4177-8AAC-7EAB3C0AF64F}" dt="2023-04-18T13:49:00.675" v="4094" actId="1076"/>
          <ac:spMkLst>
            <pc:docMk/>
            <pc:sldMk cId="0" sldId="652"/>
            <ac:spMk id="6" creationId="{91A2C136-11D3-5B08-27D6-84519E9817B8}"/>
          </ac:spMkLst>
        </pc:spChg>
        <pc:spChg chg="add mod">
          <ac:chgData name="gessy michael" userId="324a03897c09431a" providerId="LiveId" clId="{AC08461D-754B-4177-8AAC-7EAB3C0AF64F}" dt="2023-04-18T13:49:00.675" v="4094" actId="1076"/>
          <ac:spMkLst>
            <pc:docMk/>
            <pc:sldMk cId="0" sldId="652"/>
            <ac:spMk id="8" creationId="{16EA5302-2394-98B1-EFE6-1FC3FE201826}"/>
          </ac:spMkLst>
        </pc:spChg>
        <pc:spChg chg="add mod">
          <ac:chgData name="gessy michael" userId="324a03897c09431a" providerId="LiveId" clId="{AC08461D-754B-4177-8AAC-7EAB3C0AF64F}" dt="2023-04-18T13:52:01.788" v="4108" actId="14100"/>
          <ac:spMkLst>
            <pc:docMk/>
            <pc:sldMk cId="0" sldId="652"/>
            <ac:spMk id="10" creationId="{D8CE1735-9500-EC91-7E76-FC14C24B4D17}"/>
          </ac:spMkLst>
        </pc:spChg>
        <pc:spChg chg="mod">
          <ac:chgData name="gessy michael" userId="324a03897c09431a" providerId="LiveId" clId="{AC08461D-754B-4177-8AAC-7EAB3C0AF64F}" dt="2023-04-18T13:49:00.675" v="4094" actId="1076"/>
          <ac:spMkLst>
            <pc:docMk/>
            <pc:sldMk cId="0" sldId="652"/>
            <ac:spMk id="27" creationId="{184E31E1-E651-D946-60ED-4D5DA6A96F06}"/>
          </ac:spMkLst>
        </pc:spChg>
        <pc:spChg chg="del">
          <ac:chgData name="gessy michael" userId="324a03897c09431a" providerId="LiveId" clId="{AC08461D-754B-4177-8AAC-7EAB3C0AF64F}" dt="2023-04-18T12:23:41.766" v="4002" actId="478"/>
          <ac:spMkLst>
            <pc:docMk/>
            <pc:sldMk cId="0" sldId="652"/>
            <ac:spMk id="185384" creationId="{A1A739A4-2B26-6BC8-070E-6DD580F19BB4}"/>
          </ac:spMkLst>
        </pc:spChg>
        <pc:spChg chg="del">
          <ac:chgData name="gessy michael" userId="324a03897c09431a" providerId="LiveId" clId="{AC08461D-754B-4177-8AAC-7EAB3C0AF64F}" dt="2023-04-18T12:23:36.553" v="4001" actId="478"/>
          <ac:spMkLst>
            <pc:docMk/>
            <pc:sldMk cId="0" sldId="652"/>
            <ac:spMk id="185385" creationId="{4BB1A3ED-DCD7-0B4C-3BA6-7EAB42267857}"/>
          </ac:spMkLst>
        </pc:spChg>
        <pc:spChg chg="del">
          <ac:chgData name="gessy michael" userId="324a03897c09431a" providerId="LiveId" clId="{AC08461D-754B-4177-8AAC-7EAB3C0AF64F}" dt="2023-04-18T12:23:45.211" v="4003" actId="478"/>
          <ac:spMkLst>
            <pc:docMk/>
            <pc:sldMk cId="0" sldId="652"/>
            <ac:spMk id="185386" creationId="{70452E92-AD6C-A172-045E-16BABA310673}"/>
          </ac:spMkLst>
        </pc:spChg>
        <pc:spChg chg="del">
          <ac:chgData name="gessy michael" userId="324a03897c09431a" providerId="LiveId" clId="{AC08461D-754B-4177-8AAC-7EAB3C0AF64F}" dt="2023-04-18T12:23:46.155" v="4004" actId="478"/>
          <ac:spMkLst>
            <pc:docMk/>
            <pc:sldMk cId="0" sldId="652"/>
            <ac:spMk id="185387" creationId="{6FD58095-273C-A471-AC61-5DD74A76702D}"/>
          </ac:spMkLst>
        </pc:spChg>
        <pc:spChg chg="del mod">
          <ac:chgData name="gessy michael" userId="324a03897c09431a" providerId="LiveId" clId="{AC08461D-754B-4177-8AAC-7EAB3C0AF64F}" dt="2023-04-18T13:41:12.656" v="4042" actId="478"/>
          <ac:spMkLst>
            <pc:docMk/>
            <pc:sldMk cId="0" sldId="652"/>
            <ac:spMk id="204806" creationId="{71A291E5-C8B6-3764-7FE6-F8EE70DADEED}"/>
          </ac:spMkLst>
        </pc:spChg>
        <pc:spChg chg="del mod">
          <ac:chgData name="gessy michael" userId="324a03897c09431a" providerId="LiveId" clId="{AC08461D-754B-4177-8AAC-7EAB3C0AF64F}" dt="2023-04-18T13:40:13.347" v="4032" actId="478"/>
          <ac:spMkLst>
            <pc:docMk/>
            <pc:sldMk cId="0" sldId="652"/>
            <ac:spMk id="204807" creationId="{3A2E61E5-D0A3-3E9D-C565-D41C67543113}"/>
          </ac:spMkLst>
        </pc:spChg>
        <pc:spChg chg="del mod">
          <ac:chgData name="gessy michael" userId="324a03897c09431a" providerId="LiveId" clId="{AC08461D-754B-4177-8AAC-7EAB3C0AF64F}" dt="2023-04-18T13:41:37.405" v="4047" actId="478"/>
          <ac:spMkLst>
            <pc:docMk/>
            <pc:sldMk cId="0" sldId="652"/>
            <ac:spMk id="204808" creationId="{4C673CEE-E927-B5E1-34C7-210C04E50BD4}"/>
          </ac:spMkLst>
        </pc:spChg>
        <pc:spChg chg="del mod">
          <ac:chgData name="gessy michael" userId="324a03897c09431a" providerId="LiveId" clId="{AC08461D-754B-4177-8AAC-7EAB3C0AF64F}" dt="2023-04-18T13:40:13.347" v="4032" actId="478"/>
          <ac:spMkLst>
            <pc:docMk/>
            <pc:sldMk cId="0" sldId="652"/>
            <ac:spMk id="204809" creationId="{27910D79-7636-D30B-6D0D-CC741EA51BE2}"/>
          </ac:spMkLst>
        </pc:spChg>
        <pc:spChg chg="mod">
          <ac:chgData name="gessy michael" userId="324a03897c09431a" providerId="LiveId" clId="{AC08461D-754B-4177-8AAC-7EAB3C0AF64F}" dt="2023-04-18T13:51:25.113" v="4104" actId="14100"/>
          <ac:spMkLst>
            <pc:docMk/>
            <pc:sldMk cId="0" sldId="652"/>
            <ac:spMk id="204827" creationId="{C253FF4B-287F-3FF6-2129-124F9EAFB0BD}"/>
          </ac:spMkLst>
        </pc:spChg>
        <pc:spChg chg="del">
          <ac:chgData name="gessy michael" userId="324a03897c09431a" providerId="LiveId" clId="{AC08461D-754B-4177-8AAC-7EAB3C0AF64F}" dt="2023-04-18T13:10:27.042" v="4007" actId="478"/>
          <ac:spMkLst>
            <pc:docMk/>
            <pc:sldMk cId="0" sldId="652"/>
            <ac:spMk id="204830" creationId="{B761BD84-5B88-1D16-D241-B999738C25C8}"/>
          </ac:spMkLst>
        </pc:spChg>
        <pc:spChg chg="mod">
          <ac:chgData name="gessy michael" userId="324a03897c09431a" providerId="LiveId" clId="{AC08461D-754B-4177-8AAC-7EAB3C0AF64F}" dt="2023-04-18T13:49:00.675" v="4094" actId="1076"/>
          <ac:spMkLst>
            <pc:docMk/>
            <pc:sldMk cId="0" sldId="652"/>
            <ac:spMk id="204831" creationId="{240A3BC7-2194-9E5C-4D90-C8E0A0D7876E}"/>
          </ac:spMkLst>
        </pc:spChg>
        <pc:spChg chg="mod">
          <ac:chgData name="gessy michael" userId="324a03897c09431a" providerId="LiveId" clId="{AC08461D-754B-4177-8AAC-7EAB3C0AF64F}" dt="2023-04-18T13:49:00.675" v="4094" actId="1076"/>
          <ac:spMkLst>
            <pc:docMk/>
            <pc:sldMk cId="0" sldId="652"/>
            <ac:spMk id="204832" creationId="{CEBEFC1F-904F-39FD-B9C4-7EDBEEB29549}"/>
          </ac:spMkLst>
        </pc:spChg>
        <pc:spChg chg="mod">
          <ac:chgData name="gessy michael" userId="324a03897c09431a" providerId="LiveId" clId="{AC08461D-754B-4177-8AAC-7EAB3C0AF64F}" dt="2023-04-18T13:50:51.794" v="4099" actId="14100"/>
          <ac:spMkLst>
            <pc:docMk/>
            <pc:sldMk cId="0" sldId="652"/>
            <ac:spMk id="204833" creationId="{E140AB2E-4EEF-5A5E-A4DE-6FBF1999D180}"/>
          </ac:spMkLst>
        </pc:spChg>
        <pc:spChg chg="mod">
          <ac:chgData name="gessy michael" userId="324a03897c09431a" providerId="LiveId" clId="{AC08461D-754B-4177-8AAC-7EAB3C0AF64F}" dt="2023-04-18T13:51:08.017" v="4101" actId="255"/>
          <ac:spMkLst>
            <pc:docMk/>
            <pc:sldMk cId="0" sldId="652"/>
            <ac:spMk id="204841" creationId="{7678D625-C5B1-5A63-D204-327D2815C8CA}"/>
          </ac:spMkLst>
        </pc:spChg>
        <pc:spChg chg="mod">
          <ac:chgData name="gessy michael" userId="324a03897c09431a" providerId="LiveId" clId="{AC08461D-754B-4177-8AAC-7EAB3C0AF64F}" dt="2023-04-18T13:51:18.405" v="4103" actId="1076"/>
          <ac:spMkLst>
            <pc:docMk/>
            <pc:sldMk cId="0" sldId="652"/>
            <ac:spMk id="204842" creationId="{8562DB9B-C7C9-2C3A-14F5-940A627D7CB5}"/>
          </ac:spMkLst>
        </pc:spChg>
        <pc:spChg chg="del">
          <ac:chgData name="gessy michael" userId="324a03897c09431a" providerId="LiveId" clId="{AC08461D-754B-4177-8AAC-7EAB3C0AF64F}" dt="2023-04-18T13:10:46.158" v="4009" actId="478"/>
          <ac:spMkLst>
            <pc:docMk/>
            <pc:sldMk cId="0" sldId="652"/>
            <ac:spMk id="204843" creationId="{49ED7717-8FAD-B33E-897E-48B13F4A5562}"/>
          </ac:spMkLst>
        </pc:spChg>
        <pc:graphicFrameChg chg="add del modGraphic">
          <ac:chgData name="gessy michael" userId="324a03897c09431a" providerId="LiveId" clId="{AC08461D-754B-4177-8AAC-7EAB3C0AF64F}" dt="2023-04-18T13:19:53.358" v="4013" actId="478"/>
          <ac:graphicFrameMkLst>
            <pc:docMk/>
            <pc:sldMk cId="0" sldId="652"/>
            <ac:graphicFrameMk id="2" creationId="{6D93C76C-0BD6-CDE8-F929-46C44ECCCC89}"/>
          </ac:graphicFrameMkLst>
        </pc:graphicFrameChg>
        <pc:graphicFrameChg chg="add del mod">
          <ac:chgData name="gessy michael" userId="324a03897c09431a" providerId="LiveId" clId="{AC08461D-754B-4177-8AAC-7EAB3C0AF64F}" dt="2023-04-18T13:25:40.075" v="4016" actId="478"/>
          <ac:graphicFrameMkLst>
            <pc:docMk/>
            <pc:sldMk cId="0" sldId="652"/>
            <ac:graphicFrameMk id="3" creationId="{990C5AF1-8203-6DE1-9499-E48190B7BB73}"/>
          </ac:graphicFrameMkLst>
        </pc:graphicFrameChg>
        <pc:graphicFrameChg chg="add mod modGraphic">
          <ac:chgData name="gessy michael" userId="324a03897c09431a" providerId="LiveId" clId="{AC08461D-754B-4177-8AAC-7EAB3C0AF64F}" dt="2023-04-18T13:50:22.049" v="4098"/>
          <ac:graphicFrameMkLst>
            <pc:docMk/>
            <pc:sldMk cId="0" sldId="652"/>
            <ac:graphicFrameMk id="4" creationId="{4562087C-312F-DFC2-7B46-7C059D4A99FA}"/>
          </ac:graphicFrameMkLst>
        </pc:graphicFrameChg>
        <pc:graphicFrameChg chg="mod modGraphic">
          <ac:chgData name="gessy michael" userId="324a03897c09431a" providerId="LiveId" clId="{AC08461D-754B-4177-8AAC-7EAB3C0AF64F}" dt="2023-04-18T14:45:43.895" v="4456" actId="1076"/>
          <ac:graphicFrameMkLst>
            <pc:docMk/>
            <pc:sldMk cId="0" sldId="652"/>
            <ac:graphicFrameMk id="217136" creationId="{175B8273-D9CB-7879-737A-F656D2737FF0}"/>
          </ac:graphicFrameMkLst>
        </pc:graphicFrameChg>
      </pc:sldChg>
      <pc:sldChg chg="addSp delSp modSp mod">
        <pc:chgData name="gessy michael" userId="324a03897c09431a" providerId="LiveId" clId="{AC08461D-754B-4177-8AAC-7EAB3C0AF64F}" dt="2023-05-03T11:29:42.105" v="10910" actId="478"/>
        <pc:sldMkLst>
          <pc:docMk/>
          <pc:sldMk cId="0" sldId="653"/>
        </pc:sldMkLst>
        <pc:spChg chg="add mod">
          <ac:chgData name="gessy michael" userId="324a03897c09431a" providerId="LiveId" clId="{AC08461D-754B-4177-8AAC-7EAB3C0AF64F}" dt="2023-04-18T14:44:16.850" v="4450" actId="1076"/>
          <ac:spMkLst>
            <pc:docMk/>
            <pc:sldMk cId="0" sldId="653"/>
            <ac:spMk id="2" creationId="{7967FB81-BD8C-63A3-1952-66ED8A3E675E}"/>
          </ac:spMkLst>
        </pc:spChg>
        <pc:spChg chg="add mod">
          <ac:chgData name="gessy michael" userId="324a03897c09431a" providerId="LiveId" clId="{AC08461D-754B-4177-8AAC-7EAB3C0AF64F}" dt="2023-04-18T14:43:21.208" v="4442" actId="1076"/>
          <ac:spMkLst>
            <pc:docMk/>
            <pc:sldMk cId="0" sldId="653"/>
            <ac:spMk id="4" creationId="{651146C3-A975-D115-5E1E-11F2D2E8E437}"/>
          </ac:spMkLst>
        </pc:spChg>
        <pc:spChg chg="add del mod">
          <ac:chgData name="gessy michael" userId="324a03897c09431a" providerId="LiveId" clId="{AC08461D-754B-4177-8AAC-7EAB3C0AF64F}" dt="2023-04-18T14:41:04.727" v="4415" actId="1076"/>
          <ac:spMkLst>
            <pc:docMk/>
            <pc:sldMk cId="0" sldId="653"/>
            <ac:spMk id="6" creationId="{07A56B56-D822-39D8-589D-B695FA9295C7}"/>
          </ac:spMkLst>
        </pc:spChg>
        <pc:spChg chg="del">
          <ac:chgData name="gessy michael" userId="324a03897c09431a" providerId="LiveId" clId="{AC08461D-754B-4177-8AAC-7EAB3C0AF64F}" dt="2023-05-03T11:29:42.105" v="10910" actId="478"/>
          <ac:spMkLst>
            <pc:docMk/>
            <pc:sldMk cId="0" sldId="653"/>
            <ac:spMk id="187419" creationId="{EB9420F3-013C-581A-2371-6DA7824D4FDB}"/>
          </ac:spMkLst>
        </pc:spChg>
        <pc:spChg chg="mod">
          <ac:chgData name="gessy michael" userId="324a03897c09431a" providerId="LiveId" clId="{AC08461D-754B-4177-8AAC-7EAB3C0AF64F}" dt="2023-04-18T14:40:13.345" v="4404" actId="1076"/>
          <ac:spMkLst>
            <pc:docMk/>
            <pc:sldMk cId="0" sldId="653"/>
            <ac:spMk id="206850" creationId="{365B98ED-E6E4-8764-3DB0-7E046547275D}"/>
          </ac:spMkLst>
        </pc:spChg>
        <pc:spChg chg="mod">
          <ac:chgData name="gessy michael" userId="324a03897c09431a" providerId="LiveId" clId="{AC08461D-754B-4177-8AAC-7EAB3C0AF64F}" dt="2023-04-18T14:40:13.345" v="4404" actId="1076"/>
          <ac:spMkLst>
            <pc:docMk/>
            <pc:sldMk cId="0" sldId="653"/>
            <ac:spMk id="206851" creationId="{9169A79D-BE5E-8828-5AE7-F32BE3772EF5}"/>
          </ac:spMkLst>
        </pc:spChg>
        <pc:spChg chg="mod">
          <ac:chgData name="gessy michael" userId="324a03897c09431a" providerId="LiveId" clId="{AC08461D-754B-4177-8AAC-7EAB3C0AF64F}" dt="2023-04-18T14:44:04.810" v="4449" actId="14861"/>
          <ac:spMkLst>
            <pc:docMk/>
            <pc:sldMk cId="0" sldId="653"/>
            <ac:spMk id="206856" creationId="{AC47642D-CABE-9D71-D40E-4DD0DD106691}"/>
          </ac:spMkLst>
        </pc:spChg>
        <pc:spChg chg="mod">
          <ac:chgData name="gessy michael" userId="324a03897c09431a" providerId="LiveId" clId="{AC08461D-754B-4177-8AAC-7EAB3C0AF64F}" dt="2023-04-18T14:42:56.292" v="4439" actId="1076"/>
          <ac:spMkLst>
            <pc:docMk/>
            <pc:sldMk cId="0" sldId="653"/>
            <ac:spMk id="206857" creationId="{5AF5F0E7-3E1F-CA29-6746-14CC3E0C1F85}"/>
          </ac:spMkLst>
        </pc:spChg>
        <pc:spChg chg="mod">
          <ac:chgData name="gessy michael" userId="324a03897c09431a" providerId="LiveId" clId="{AC08461D-754B-4177-8AAC-7EAB3C0AF64F}" dt="2023-04-18T14:44:04.810" v="4449" actId="14861"/>
          <ac:spMkLst>
            <pc:docMk/>
            <pc:sldMk cId="0" sldId="653"/>
            <ac:spMk id="206858" creationId="{6EEE0B42-4609-07F6-0D54-FE4C00CA2C39}"/>
          </ac:spMkLst>
        </pc:spChg>
        <pc:spChg chg="mod">
          <ac:chgData name="gessy michael" userId="324a03897c09431a" providerId="LiveId" clId="{AC08461D-754B-4177-8AAC-7EAB3C0AF64F}" dt="2023-04-18T14:43:21.208" v="4442" actId="1076"/>
          <ac:spMkLst>
            <pc:docMk/>
            <pc:sldMk cId="0" sldId="653"/>
            <ac:spMk id="206859" creationId="{F88B0129-5EA7-7A41-76EE-11584623751E}"/>
          </ac:spMkLst>
        </pc:spChg>
        <pc:spChg chg="mod">
          <ac:chgData name="gessy michael" userId="324a03897c09431a" providerId="LiveId" clId="{AC08461D-754B-4177-8AAC-7EAB3C0AF64F}" dt="2023-04-18T14:40:03.495" v="4403" actId="1076"/>
          <ac:spMkLst>
            <pc:docMk/>
            <pc:sldMk cId="0" sldId="653"/>
            <ac:spMk id="206862" creationId="{4501049A-8983-3D41-2016-D5EC830F231E}"/>
          </ac:spMkLst>
        </pc:spChg>
        <pc:spChg chg="mod">
          <ac:chgData name="gessy michael" userId="324a03897c09431a" providerId="LiveId" clId="{AC08461D-754B-4177-8AAC-7EAB3C0AF64F}" dt="2023-04-18T14:40:03.495" v="4403" actId="1076"/>
          <ac:spMkLst>
            <pc:docMk/>
            <pc:sldMk cId="0" sldId="653"/>
            <ac:spMk id="206863" creationId="{FF8AB09D-8C23-D1E7-8720-2770F4BBBF5B}"/>
          </ac:spMkLst>
        </pc:spChg>
        <pc:spChg chg="mod">
          <ac:chgData name="gessy michael" userId="324a03897c09431a" providerId="LiveId" clId="{AC08461D-754B-4177-8AAC-7EAB3C0AF64F}" dt="2023-04-18T14:40:03.495" v="4403" actId="1076"/>
          <ac:spMkLst>
            <pc:docMk/>
            <pc:sldMk cId="0" sldId="653"/>
            <ac:spMk id="206864" creationId="{04F93C07-E8D1-D2CC-1DBC-BCA874E47B3C}"/>
          </ac:spMkLst>
        </pc:spChg>
        <pc:spChg chg="mod">
          <ac:chgData name="gessy michael" userId="324a03897c09431a" providerId="LiveId" clId="{AC08461D-754B-4177-8AAC-7EAB3C0AF64F}" dt="2023-04-18T14:09:38.518" v="4280" actId="207"/>
          <ac:spMkLst>
            <pc:docMk/>
            <pc:sldMk cId="0" sldId="653"/>
            <ac:spMk id="206865" creationId="{14667196-A941-D000-7835-2EA48DFD6C0A}"/>
          </ac:spMkLst>
        </pc:spChg>
        <pc:spChg chg="mod">
          <ac:chgData name="gessy michael" userId="324a03897c09431a" providerId="LiveId" clId="{AC08461D-754B-4177-8AAC-7EAB3C0AF64F}" dt="2023-04-18T14:45:04.123" v="4454" actId="6549"/>
          <ac:spMkLst>
            <pc:docMk/>
            <pc:sldMk cId="0" sldId="653"/>
            <ac:spMk id="206866" creationId="{7EC3CE2D-89AB-22F9-C335-31712E098A9E}"/>
          </ac:spMkLst>
        </pc:spChg>
        <pc:spChg chg="mod">
          <ac:chgData name="gessy michael" userId="324a03897c09431a" providerId="LiveId" clId="{AC08461D-754B-4177-8AAC-7EAB3C0AF64F}" dt="2023-04-18T14:10:28.950" v="4283" actId="207"/>
          <ac:spMkLst>
            <pc:docMk/>
            <pc:sldMk cId="0" sldId="653"/>
            <ac:spMk id="206874" creationId="{40792157-9E33-DC26-2F69-332C95EE0C4A}"/>
          </ac:spMkLst>
        </pc:spChg>
      </pc:sldChg>
      <pc:sldChg chg="modSp mod">
        <pc:chgData name="gessy michael" userId="324a03897c09431a" providerId="LiveId" clId="{AC08461D-754B-4177-8AAC-7EAB3C0AF64F}" dt="2023-05-03T11:30:07.995" v="10916" actId="14861"/>
        <pc:sldMkLst>
          <pc:docMk/>
          <pc:sldMk cId="0" sldId="654"/>
        </pc:sldMkLst>
        <pc:spChg chg="mod">
          <ac:chgData name="gessy michael" userId="324a03897c09431a" providerId="LiveId" clId="{AC08461D-754B-4177-8AAC-7EAB3C0AF64F}" dt="2023-05-03T11:30:07.995" v="10916" actId="14861"/>
          <ac:spMkLst>
            <pc:docMk/>
            <pc:sldMk cId="0" sldId="654"/>
            <ac:spMk id="208901" creationId="{4B7531B8-065A-6CCF-564A-BAE43D968BA2}"/>
          </ac:spMkLst>
        </pc:spChg>
        <pc:spChg chg="mod">
          <ac:chgData name="gessy michael" userId="324a03897c09431a" providerId="LiveId" clId="{AC08461D-754B-4177-8AAC-7EAB3C0AF64F}" dt="2023-04-19T14:51:10.078" v="4538" actId="207"/>
          <ac:spMkLst>
            <pc:docMk/>
            <pc:sldMk cId="0" sldId="654"/>
            <ac:spMk id="208907" creationId="{FDAC1417-50C1-3513-5A40-74D9A2571415}"/>
          </ac:spMkLst>
        </pc:spChg>
        <pc:spChg chg="mod">
          <ac:chgData name="gessy michael" userId="324a03897c09431a" providerId="LiveId" clId="{AC08461D-754B-4177-8AAC-7EAB3C0AF64F}" dt="2023-04-19T15:03:54.430" v="4596" actId="207"/>
          <ac:spMkLst>
            <pc:docMk/>
            <pc:sldMk cId="0" sldId="654"/>
            <ac:spMk id="208908" creationId="{11E9DC4A-5A16-66DB-C673-9A348A0F3955}"/>
          </ac:spMkLst>
        </pc:spChg>
        <pc:spChg chg="mod">
          <ac:chgData name="gessy michael" userId="324a03897c09431a" providerId="LiveId" clId="{AC08461D-754B-4177-8AAC-7EAB3C0AF64F}" dt="2023-04-19T14:49:15.700" v="4533" actId="207"/>
          <ac:spMkLst>
            <pc:docMk/>
            <pc:sldMk cId="0" sldId="654"/>
            <ac:spMk id="208920" creationId="{A8872A85-2340-0B4F-3828-DEB1A1A7C3C2}"/>
          </ac:spMkLst>
        </pc:spChg>
        <pc:spChg chg="mod">
          <ac:chgData name="gessy michael" userId="324a03897c09431a" providerId="LiveId" clId="{AC08461D-754B-4177-8AAC-7EAB3C0AF64F}" dt="2023-04-19T14:52:54.555" v="4540" actId="113"/>
          <ac:spMkLst>
            <pc:docMk/>
            <pc:sldMk cId="0" sldId="654"/>
            <ac:spMk id="208921" creationId="{98E7C1CF-B5E2-C1EE-4549-0BFD8C32F967}"/>
          </ac:spMkLst>
        </pc:spChg>
      </pc:sldChg>
      <pc:sldChg chg="delSp modSp mod">
        <pc:chgData name="gessy michael" userId="324a03897c09431a" providerId="LiveId" clId="{AC08461D-754B-4177-8AAC-7EAB3C0AF64F}" dt="2023-05-03T11:30:34.082" v="10920" actId="1076"/>
        <pc:sldMkLst>
          <pc:docMk/>
          <pc:sldMk cId="0" sldId="655"/>
        </pc:sldMkLst>
        <pc:spChg chg="mod">
          <ac:chgData name="gessy michael" userId="324a03897c09431a" providerId="LiveId" clId="{AC08461D-754B-4177-8AAC-7EAB3C0AF64F}" dt="2023-04-22T15:07:39.645" v="5039" actId="113"/>
          <ac:spMkLst>
            <pc:docMk/>
            <pc:sldMk cId="0" sldId="655"/>
            <ac:spMk id="210949" creationId="{402FC289-0DF4-61D3-1371-D68061555E16}"/>
          </ac:spMkLst>
        </pc:spChg>
        <pc:spChg chg="mod">
          <ac:chgData name="gessy michael" userId="324a03897c09431a" providerId="LiveId" clId="{AC08461D-754B-4177-8AAC-7EAB3C0AF64F}" dt="2023-04-23T15:39:50.287" v="5543" actId="1076"/>
          <ac:spMkLst>
            <pc:docMk/>
            <pc:sldMk cId="0" sldId="655"/>
            <ac:spMk id="210950" creationId="{98C531B4-1B6B-49E7-95A6-C66C99249050}"/>
          </ac:spMkLst>
        </pc:spChg>
        <pc:spChg chg="del mod">
          <ac:chgData name="gessy michael" userId="324a03897c09431a" providerId="LiveId" clId="{AC08461D-754B-4177-8AAC-7EAB3C0AF64F}" dt="2023-04-23T15:13:24.910" v="5294" actId="478"/>
          <ac:spMkLst>
            <pc:docMk/>
            <pc:sldMk cId="0" sldId="655"/>
            <ac:spMk id="210951" creationId="{8A286CEB-FCAB-EE2B-1F31-916F6DAFCD73}"/>
          </ac:spMkLst>
        </pc:spChg>
        <pc:spChg chg="mod">
          <ac:chgData name="gessy michael" userId="324a03897c09431a" providerId="LiveId" clId="{AC08461D-754B-4177-8AAC-7EAB3C0AF64F}" dt="2023-04-23T15:39:50.287" v="5543" actId="1076"/>
          <ac:spMkLst>
            <pc:docMk/>
            <pc:sldMk cId="0" sldId="655"/>
            <ac:spMk id="210952" creationId="{F8F80AEB-1233-60A6-C308-30F63866439E}"/>
          </ac:spMkLst>
        </pc:spChg>
        <pc:spChg chg="del mod">
          <ac:chgData name="gessy michael" userId="324a03897c09431a" providerId="LiveId" clId="{AC08461D-754B-4177-8AAC-7EAB3C0AF64F}" dt="2023-04-23T15:13:24.910" v="5294" actId="478"/>
          <ac:spMkLst>
            <pc:docMk/>
            <pc:sldMk cId="0" sldId="655"/>
            <ac:spMk id="210953" creationId="{B9A7E04B-273F-FF97-8863-87BF9053264F}"/>
          </ac:spMkLst>
        </pc:spChg>
        <pc:spChg chg="mod">
          <ac:chgData name="gessy michael" userId="324a03897c09431a" providerId="LiveId" clId="{AC08461D-754B-4177-8AAC-7EAB3C0AF64F}" dt="2023-04-23T15:39:42.381" v="5542" actId="1076"/>
          <ac:spMkLst>
            <pc:docMk/>
            <pc:sldMk cId="0" sldId="655"/>
            <ac:spMk id="210955" creationId="{4CDC3774-804C-233D-71A6-1332EAA391C2}"/>
          </ac:spMkLst>
        </pc:spChg>
        <pc:spChg chg="mod">
          <ac:chgData name="gessy michael" userId="324a03897c09431a" providerId="LiveId" clId="{AC08461D-754B-4177-8AAC-7EAB3C0AF64F}" dt="2023-04-23T15:39:26.448" v="5539" actId="1076"/>
          <ac:spMkLst>
            <pc:docMk/>
            <pc:sldMk cId="0" sldId="655"/>
            <ac:spMk id="210956" creationId="{AB03D91E-D548-784B-9F95-F681E492E649}"/>
          </ac:spMkLst>
        </pc:spChg>
        <pc:spChg chg="mod">
          <ac:chgData name="gessy michael" userId="324a03897c09431a" providerId="LiveId" clId="{AC08461D-754B-4177-8AAC-7EAB3C0AF64F}" dt="2023-04-22T12:35:33.865" v="4599" actId="255"/>
          <ac:spMkLst>
            <pc:docMk/>
            <pc:sldMk cId="0" sldId="655"/>
            <ac:spMk id="210964" creationId="{FF102134-B2CB-16A8-184F-EC5870B556A0}"/>
          </ac:spMkLst>
        </pc:spChg>
        <pc:spChg chg="mod">
          <ac:chgData name="gessy michael" userId="324a03897c09431a" providerId="LiveId" clId="{AC08461D-754B-4177-8AAC-7EAB3C0AF64F}" dt="2023-04-22T12:35:58.385" v="4600" actId="1076"/>
          <ac:spMkLst>
            <pc:docMk/>
            <pc:sldMk cId="0" sldId="655"/>
            <ac:spMk id="210965" creationId="{18CF8EBC-81D9-4DC5-6149-3443D4256F51}"/>
          </ac:spMkLst>
        </pc:spChg>
        <pc:spChg chg="mod">
          <ac:chgData name="gessy michael" userId="324a03897c09431a" providerId="LiveId" clId="{AC08461D-754B-4177-8AAC-7EAB3C0AF64F}" dt="2023-05-03T11:30:25.316" v="10918" actId="1076"/>
          <ac:spMkLst>
            <pc:docMk/>
            <pc:sldMk cId="0" sldId="655"/>
            <ac:spMk id="210967" creationId="{703618B4-3F19-0550-B2AB-0A64A113BAAC}"/>
          </ac:spMkLst>
        </pc:spChg>
        <pc:spChg chg="mod">
          <ac:chgData name="gessy michael" userId="324a03897c09431a" providerId="LiveId" clId="{AC08461D-754B-4177-8AAC-7EAB3C0AF64F}" dt="2023-04-22T12:36:38.237" v="4604" actId="1076"/>
          <ac:spMkLst>
            <pc:docMk/>
            <pc:sldMk cId="0" sldId="655"/>
            <ac:spMk id="210968" creationId="{6062F7D7-2B78-63B8-3261-2E197AE6B755}"/>
          </ac:spMkLst>
        </pc:spChg>
        <pc:spChg chg="mod">
          <ac:chgData name="gessy michael" userId="324a03897c09431a" providerId="LiveId" clId="{AC08461D-754B-4177-8AAC-7EAB3C0AF64F}" dt="2023-04-22T12:35:33.865" v="4599" actId="255"/>
          <ac:spMkLst>
            <pc:docMk/>
            <pc:sldMk cId="0" sldId="655"/>
            <ac:spMk id="210969" creationId="{5D8A3154-C6F8-B0EC-3EF5-17EF271BDCD2}"/>
          </ac:spMkLst>
        </pc:spChg>
        <pc:spChg chg="mod">
          <ac:chgData name="gessy michael" userId="324a03897c09431a" providerId="LiveId" clId="{AC08461D-754B-4177-8AAC-7EAB3C0AF64F}" dt="2023-04-22T12:35:58.385" v="4600" actId="1076"/>
          <ac:spMkLst>
            <pc:docMk/>
            <pc:sldMk cId="0" sldId="655"/>
            <ac:spMk id="210970" creationId="{7E63C379-8839-F3EC-1A0B-3C59F3135439}"/>
          </ac:spMkLst>
        </pc:spChg>
        <pc:spChg chg="mod">
          <ac:chgData name="gessy michael" userId="324a03897c09431a" providerId="LiveId" clId="{AC08461D-754B-4177-8AAC-7EAB3C0AF64F}" dt="2023-04-23T15:41:15.198" v="5566" actId="20577"/>
          <ac:spMkLst>
            <pc:docMk/>
            <pc:sldMk cId="0" sldId="655"/>
            <ac:spMk id="210971" creationId="{6111D577-45AF-51A4-2861-4218D2FBA0C2}"/>
          </ac:spMkLst>
        </pc:spChg>
        <pc:picChg chg="mod">
          <ac:chgData name="gessy michael" userId="324a03897c09431a" providerId="LiveId" clId="{AC08461D-754B-4177-8AAC-7EAB3C0AF64F}" dt="2023-05-03T11:30:34.082" v="10920" actId="1076"/>
          <ac:picMkLst>
            <pc:docMk/>
            <pc:sldMk cId="0" sldId="655"/>
            <ac:picMk id="191513" creationId="{1D365329-D0CF-6FC6-837B-D4FB30019302}"/>
          </ac:picMkLst>
        </pc:picChg>
      </pc:sldChg>
      <pc:sldChg chg="delSp modSp mod">
        <pc:chgData name="gessy michael" userId="324a03897c09431a" providerId="LiveId" clId="{AC08461D-754B-4177-8AAC-7EAB3C0AF64F}" dt="2023-05-03T11:33:30.469" v="10936" actId="1076"/>
        <pc:sldMkLst>
          <pc:docMk/>
          <pc:sldMk cId="0" sldId="656"/>
        </pc:sldMkLst>
        <pc:spChg chg="del">
          <ac:chgData name="gessy michael" userId="324a03897c09431a" providerId="LiveId" clId="{AC08461D-754B-4177-8AAC-7EAB3C0AF64F}" dt="2023-05-03T11:32:42.531" v="10929" actId="478"/>
          <ac:spMkLst>
            <pc:docMk/>
            <pc:sldMk cId="0" sldId="656"/>
            <ac:spMk id="193570" creationId="{A18E48DF-70B0-9CD8-B437-744A076FA8FF}"/>
          </ac:spMkLst>
        </pc:spChg>
        <pc:spChg chg="mod">
          <ac:chgData name="gessy michael" userId="324a03897c09431a" providerId="LiveId" clId="{AC08461D-754B-4177-8AAC-7EAB3C0AF64F}" dt="2023-05-03T11:32:24.479" v="10927" actId="14861"/>
          <ac:spMkLst>
            <pc:docMk/>
            <pc:sldMk cId="0" sldId="656"/>
            <ac:spMk id="212998" creationId="{9CF88306-0B31-25C9-31FD-BD9495BE9887}"/>
          </ac:spMkLst>
        </pc:spChg>
        <pc:spChg chg="mod">
          <ac:chgData name="gessy michael" userId="324a03897c09431a" providerId="LiveId" clId="{AC08461D-754B-4177-8AAC-7EAB3C0AF64F}" dt="2023-05-03T11:32:24.479" v="10927" actId="14861"/>
          <ac:spMkLst>
            <pc:docMk/>
            <pc:sldMk cId="0" sldId="656"/>
            <ac:spMk id="213000" creationId="{BE792162-26AB-6485-51EF-32D3909BCDB5}"/>
          </ac:spMkLst>
        </pc:spChg>
        <pc:spChg chg="mod">
          <ac:chgData name="gessy michael" userId="324a03897c09431a" providerId="LiveId" clId="{AC08461D-754B-4177-8AAC-7EAB3C0AF64F}" dt="2023-04-23T16:03:59.736" v="5697" actId="1076"/>
          <ac:spMkLst>
            <pc:docMk/>
            <pc:sldMk cId="0" sldId="656"/>
            <ac:spMk id="213002" creationId="{14A67CF9-1031-53D2-4049-97266C469B85}"/>
          </ac:spMkLst>
        </pc:spChg>
        <pc:spChg chg="mod">
          <ac:chgData name="gessy michael" userId="324a03897c09431a" providerId="LiveId" clId="{AC08461D-754B-4177-8AAC-7EAB3C0AF64F}" dt="2023-05-03T11:32:24.479" v="10927" actId="14861"/>
          <ac:spMkLst>
            <pc:docMk/>
            <pc:sldMk cId="0" sldId="656"/>
            <ac:spMk id="213003" creationId="{1393E208-046D-9FCE-2CE6-4AB0DEAA0ABD}"/>
          </ac:spMkLst>
        </pc:spChg>
        <pc:spChg chg="mod">
          <ac:chgData name="gessy michael" userId="324a03897c09431a" providerId="LiveId" clId="{AC08461D-754B-4177-8AAC-7EAB3C0AF64F}" dt="2023-05-03T11:33:12.171" v="10933" actId="14100"/>
          <ac:spMkLst>
            <pc:docMk/>
            <pc:sldMk cId="0" sldId="656"/>
            <ac:spMk id="213005" creationId="{132BE05D-64DA-954C-AA3A-690CE4426718}"/>
          </ac:spMkLst>
        </pc:spChg>
        <pc:spChg chg="mod">
          <ac:chgData name="gessy michael" userId="324a03897c09431a" providerId="LiveId" clId="{AC08461D-754B-4177-8AAC-7EAB3C0AF64F}" dt="2023-05-03T11:33:07.336" v="10932" actId="14100"/>
          <ac:spMkLst>
            <pc:docMk/>
            <pc:sldMk cId="0" sldId="656"/>
            <ac:spMk id="213006" creationId="{07784773-DF35-D265-8C24-E029EC5882D2}"/>
          </ac:spMkLst>
        </pc:spChg>
        <pc:spChg chg="mod">
          <ac:chgData name="gessy michael" userId="324a03897c09431a" providerId="LiveId" clId="{AC08461D-754B-4177-8AAC-7EAB3C0AF64F}" dt="2023-04-23T16:06:02.752" v="5715" actId="207"/>
          <ac:spMkLst>
            <pc:docMk/>
            <pc:sldMk cId="0" sldId="656"/>
            <ac:spMk id="213010" creationId="{02923F37-5D86-40B6-ADAD-8118F5060C68}"/>
          </ac:spMkLst>
        </pc:spChg>
        <pc:spChg chg="mod">
          <ac:chgData name="gessy michael" userId="324a03897c09431a" providerId="LiveId" clId="{AC08461D-754B-4177-8AAC-7EAB3C0AF64F}" dt="2023-05-03T11:32:34.689" v="10928" actId="1076"/>
          <ac:spMkLst>
            <pc:docMk/>
            <pc:sldMk cId="0" sldId="656"/>
            <ac:spMk id="213013" creationId="{203D1105-6866-4366-B69A-C3F2A2B02980}"/>
          </ac:spMkLst>
        </pc:spChg>
        <pc:spChg chg="mod">
          <ac:chgData name="gessy michael" userId="324a03897c09431a" providerId="LiveId" clId="{AC08461D-754B-4177-8AAC-7EAB3C0AF64F}" dt="2023-05-03T11:33:03.867" v="10931" actId="14100"/>
          <ac:spMkLst>
            <pc:docMk/>
            <pc:sldMk cId="0" sldId="656"/>
            <ac:spMk id="213023" creationId="{C2B364A2-972D-2E9E-E5B2-DB3D086C7249}"/>
          </ac:spMkLst>
        </pc:spChg>
        <pc:spChg chg="mod">
          <ac:chgData name="gessy michael" userId="324a03897c09431a" providerId="LiveId" clId="{AC08461D-754B-4177-8AAC-7EAB3C0AF64F}" dt="2023-05-03T11:33:30.469" v="10936" actId="1076"/>
          <ac:spMkLst>
            <pc:docMk/>
            <pc:sldMk cId="0" sldId="656"/>
            <ac:spMk id="213024" creationId="{ADFD9715-D8FD-B124-D17A-E49106FFCAD9}"/>
          </ac:spMkLst>
        </pc:spChg>
        <pc:spChg chg="mod">
          <ac:chgData name="gessy michael" userId="324a03897c09431a" providerId="LiveId" clId="{AC08461D-754B-4177-8AAC-7EAB3C0AF64F}" dt="2023-04-23T16:04:21.766" v="5700" actId="1076"/>
          <ac:spMkLst>
            <pc:docMk/>
            <pc:sldMk cId="0" sldId="656"/>
            <ac:spMk id="213025" creationId="{8D20A045-9B73-BEBA-21D2-8BCC82CF45B2}"/>
          </ac:spMkLst>
        </pc:spChg>
        <pc:spChg chg="mod">
          <ac:chgData name="gessy michael" userId="324a03897c09431a" providerId="LiveId" clId="{AC08461D-754B-4177-8AAC-7EAB3C0AF64F}" dt="2023-05-03T11:33:18.448" v="10935" actId="14100"/>
          <ac:spMkLst>
            <pc:docMk/>
            <pc:sldMk cId="0" sldId="656"/>
            <ac:spMk id="213026" creationId="{35737205-583F-30B9-3F59-34B3919E6283}"/>
          </ac:spMkLst>
        </pc:spChg>
        <pc:spChg chg="mod">
          <ac:chgData name="gessy michael" userId="324a03897c09431a" providerId="LiveId" clId="{AC08461D-754B-4177-8AAC-7EAB3C0AF64F}" dt="2023-05-03T11:33:16.115" v="10934" actId="14100"/>
          <ac:spMkLst>
            <pc:docMk/>
            <pc:sldMk cId="0" sldId="656"/>
            <ac:spMk id="213027" creationId="{9EC95B6F-969F-350F-85BF-E57D02A4907A}"/>
          </ac:spMkLst>
        </pc:spChg>
        <pc:spChg chg="mod">
          <ac:chgData name="gessy michael" userId="324a03897c09431a" providerId="LiveId" clId="{AC08461D-754B-4177-8AAC-7EAB3C0AF64F}" dt="2023-04-23T16:06:10.424" v="5716" actId="1076"/>
          <ac:spMkLst>
            <pc:docMk/>
            <pc:sldMk cId="0" sldId="656"/>
            <ac:spMk id="252965" creationId="{4EF04DB5-B32B-05CD-D4CA-1A2FE620F15C}"/>
          </ac:spMkLst>
        </pc:spChg>
      </pc:sldChg>
      <pc:sldChg chg="delSp modSp mod">
        <pc:chgData name="gessy michael" userId="324a03897c09431a" providerId="LiveId" clId="{AC08461D-754B-4177-8AAC-7EAB3C0AF64F}" dt="2023-05-03T11:33:47.849" v="10938" actId="478"/>
        <pc:sldMkLst>
          <pc:docMk/>
          <pc:sldMk cId="0" sldId="658"/>
        </pc:sldMkLst>
        <pc:spChg chg="del mod">
          <ac:chgData name="gessy michael" userId="324a03897c09431a" providerId="LiveId" clId="{AC08461D-754B-4177-8AAC-7EAB3C0AF64F}" dt="2023-05-03T11:33:47.849" v="10938" actId="478"/>
          <ac:spMkLst>
            <pc:docMk/>
            <pc:sldMk cId="0" sldId="658"/>
            <ac:spMk id="197657" creationId="{991DCEB1-3E0A-8A37-BE55-B3CBE08D75D9}"/>
          </ac:spMkLst>
        </pc:spChg>
      </pc:sldChg>
      <pc:sldChg chg="delSp modSp mod">
        <pc:chgData name="gessy michael" userId="324a03897c09431a" providerId="LiveId" clId="{AC08461D-754B-4177-8AAC-7EAB3C0AF64F}" dt="2023-05-03T11:34:42.915" v="10946" actId="1076"/>
        <pc:sldMkLst>
          <pc:docMk/>
          <pc:sldMk cId="0" sldId="659"/>
        </pc:sldMkLst>
        <pc:spChg chg="mod">
          <ac:chgData name="gessy michael" userId="324a03897c09431a" providerId="LiveId" clId="{AC08461D-754B-4177-8AAC-7EAB3C0AF64F}" dt="2023-04-25T12:12:44.513" v="5919" actId="20577"/>
          <ac:spMkLst>
            <pc:docMk/>
            <pc:sldMk cId="0" sldId="659"/>
            <ac:spMk id="23" creationId="{8849D053-6A2B-CABA-136E-E805F92C28D6}"/>
          </ac:spMkLst>
        </pc:spChg>
        <pc:spChg chg="del">
          <ac:chgData name="gessy michael" userId="324a03897c09431a" providerId="LiveId" clId="{AC08461D-754B-4177-8AAC-7EAB3C0AF64F}" dt="2023-04-23T16:10:21.779" v="5727" actId="478"/>
          <ac:spMkLst>
            <pc:docMk/>
            <pc:sldMk cId="0" sldId="659"/>
            <ac:spMk id="199717" creationId="{61F4BF79-0C25-DE5C-FD70-31D0E36271AB}"/>
          </ac:spMkLst>
        </pc:spChg>
        <pc:spChg chg="del">
          <ac:chgData name="gessy michael" userId="324a03897c09431a" providerId="LiveId" clId="{AC08461D-754B-4177-8AAC-7EAB3C0AF64F}" dt="2023-04-23T16:10:20.623" v="5726" actId="478"/>
          <ac:spMkLst>
            <pc:docMk/>
            <pc:sldMk cId="0" sldId="659"/>
            <ac:spMk id="199718" creationId="{9788D862-9A2A-2215-B64A-65B0C240A600}"/>
          </ac:spMkLst>
        </pc:spChg>
        <pc:spChg chg="del">
          <ac:chgData name="gessy michael" userId="324a03897c09431a" providerId="LiveId" clId="{AC08461D-754B-4177-8AAC-7EAB3C0AF64F}" dt="2023-04-23T16:10:19.155" v="5725" actId="478"/>
          <ac:spMkLst>
            <pc:docMk/>
            <pc:sldMk cId="0" sldId="659"/>
            <ac:spMk id="199719" creationId="{58D25982-CE2A-AFE9-A5D6-7BD04D12EFA2}"/>
          </ac:spMkLst>
        </pc:spChg>
        <pc:spChg chg="mod">
          <ac:chgData name="gessy michael" userId="324a03897c09431a" providerId="LiveId" clId="{AC08461D-754B-4177-8AAC-7EAB3C0AF64F}" dt="2023-05-03T11:34:27.423" v="10942" actId="14100"/>
          <ac:spMkLst>
            <pc:docMk/>
            <pc:sldMk cId="0" sldId="659"/>
            <ac:spMk id="219143" creationId="{5FF93A46-F9DB-908D-54A7-3BECD2C272F0}"/>
          </ac:spMkLst>
        </pc:spChg>
        <pc:spChg chg="mod">
          <ac:chgData name="gessy michael" userId="324a03897c09431a" providerId="LiveId" clId="{AC08461D-754B-4177-8AAC-7EAB3C0AF64F}" dt="2023-05-03T11:34:31.935" v="10943" actId="14100"/>
          <ac:spMkLst>
            <pc:docMk/>
            <pc:sldMk cId="0" sldId="659"/>
            <ac:spMk id="219144" creationId="{4E728F06-D95D-36D4-A7AD-5923C276924A}"/>
          </ac:spMkLst>
        </pc:spChg>
        <pc:spChg chg="mod">
          <ac:chgData name="gessy michael" userId="324a03897c09431a" providerId="LiveId" clId="{AC08461D-754B-4177-8AAC-7EAB3C0AF64F}" dt="2023-04-23T16:08:42.798" v="5719" actId="1076"/>
          <ac:spMkLst>
            <pc:docMk/>
            <pc:sldMk cId="0" sldId="659"/>
            <ac:spMk id="219164" creationId="{72796ACD-9CD3-F6B6-BAD9-EF922AD9EA95}"/>
          </ac:spMkLst>
        </pc:spChg>
        <pc:spChg chg="mod">
          <ac:chgData name="gessy michael" userId="324a03897c09431a" providerId="LiveId" clId="{AC08461D-754B-4177-8AAC-7EAB3C0AF64F}" dt="2023-05-03T11:34:22.980" v="10941" actId="14100"/>
          <ac:spMkLst>
            <pc:docMk/>
            <pc:sldMk cId="0" sldId="659"/>
            <ac:spMk id="219165" creationId="{6C580122-60C5-C07B-108A-F40A33028FE2}"/>
          </ac:spMkLst>
        </pc:spChg>
        <pc:spChg chg="mod">
          <ac:chgData name="gessy michael" userId="324a03897c09431a" providerId="LiveId" clId="{AC08461D-754B-4177-8AAC-7EAB3C0AF64F}" dt="2023-05-03T11:34:17.310" v="10940" actId="14100"/>
          <ac:spMkLst>
            <pc:docMk/>
            <pc:sldMk cId="0" sldId="659"/>
            <ac:spMk id="219166" creationId="{68FC54B9-8188-438C-C214-11C68B632D05}"/>
          </ac:spMkLst>
        </pc:spChg>
        <pc:spChg chg="mod">
          <ac:chgData name="gessy michael" userId="324a03897c09431a" providerId="LiveId" clId="{AC08461D-754B-4177-8AAC-7EAB3C0AF64F}" dt="2023-04-24T06:21:52.955" v="5819" actId="20577"/>
          <ac:spMkLst>
            <pc:docMk/>
            <pc:sldMk cId="0" sldId="659"/>
            <ac:spMk id="219169" creationId="{A0DC56D0-5963-310B-6F45-CBFE33ACD1B0}"/>
          </ac:spMkLst>
        </pc:spChg>
        <pc:spChg chg="mod">
          <ac:chgData name="gessy michael" userId="324a03897c09431a" providerId="LiveId" clId="{AC08461D-754B-4177-8AAC-7EAB3C0AF64F}" dt="2023-05-03T11:34:36.739" v="10945" actId="14100"/>
          <ac:spMkLst>
            <pc:docMk/>
            <pc:sldMk cId="0" sldId="659"/>
            <ac:spMk id="219170" creationId="{82ADCFFD-9500-1F28-0900-95FAE3BD9E0B}"/>
          </ac:spMkLst>
        </pc:spChg>
        <pc:spChg chg="mod">
          <ac:chgData name="gessy michael" userId="324a03897c09431a" providerId="LiveId" clId="{AC08461D-754B-4177-8AAC-7EAB3C0AF64F}" dt="2023-05-03T11:34:42.915" v="10946" actId="1076"/>
          <ac:spMkLst>
            <pc:docMk/>
            <pc:sldMk cId="0" sldId="659"/>
            <ac:spMk id="219171" creationId="{E292C7C8-F964-C7BC-A1E9-4EBD09384AB6}"/>
          </ac:spMkLst>
        </pc:spChg>
        <pc:spChg chg="mod">
          <ac:chgData name="gessy michael" userId="324a03897c09431a" providerId="LiveId" clId="{AC08461D-754B-4177-8AAC-7EAB3C0AF64F}" dt="2023-04-23T16:08:48.098" v="5720" actId="1076"/>
          <ac:spMkLst>
            <pc:docMk/>
            <pc:sldMk cId="0" sldId="659"/>
            <ac:spMk id="219173" creationId="{2307A907-68E2-8041-8601-70F88500DC56}"/>
          </ac:spMkLst>
        </pc:spChg>
        <pc:spChg chg="mod">
          <ac:chgData name="gessy michael" userId="324a03897c09431a" providerId="LiveId" clId="{AC08461D-754B-4177-8AAC-7EAB3C0AF64F}" dt="2023-04-23T16:09:29.885" v="5724" actId="1076"/>
          <ac:spMkLst>
            <pc:docMk/>
            <pc:sldMk cId="0" sldId="659"/>
            <ac:spMk id="281631" creationId="{775AE3F1-E56C-8D98-D3AB-0D41194AF0B3}"/>
          </ac:spMkLst>
        </pc:spChg>
        <pc:graphicFrameChg chg="modGraphic">
          <ac:chgData name="gessy michael" userId="324a03897c09431a" providerId="LiveId" clId="{AC08461D-754B-4177-8AAC-7EAB3C0AF64F}" dt="2023-04-25T12:09:55.552" v="5875" actId="20577"/>
          <ac:graphicFrameMkLst>
            <pc:docMk/>
            <pc:sldMk cId="0" sldId="659"/>
            <ac:graphicFrameMk id="225294" creationId="{7881627E-D4C8-F579-B974-CE68768FB9E4}"/>
          </ac:graphicFrameMkLst>
        </pc:graphicFrameChg>
      </pc:sldChg>
      <pc:sldChg chg="addSp delSp modSp mod">
        <pc:chgData name="gessy michael" userId="324a03897c09431a" providerId="LiveId" clId="{AC08461D-754B-4177-8AAC-7EAB3C0AF64F}" dt="2023-05-03T11:36:40.666" v="10983" actId="1076"/>
        <pc:sldMkLst>
          <pc:docMk/>
          <pc:sldMk cId="0" sldId="661"/>
        </pc:sldMkLst>
        <pc:spChg chg="add mod">
          <ac:chgData name="gessy michael" userId="324a03897c09431a" providerId="LiveId" clId="{AC08461D-754B-4177-8AAC-7EAB3C0AF64F}" dt="2023-04-25T12:20:01.688" v="5981" actId="113"/>
          <ac:spMkLst>
            <pc:docMk/>
            <pc:sldMk cId="0" sldId="661"/>
            <ac:spMk id="2" creationId="{FC709C6D-B4CF-6988-B208-B4943FA34C69}"/>
          </ac:spMkLst>
        </pc:spChg>
        <pc:spChg chg="add mod">
          <ac:chgData name="gessy michael" userId="324a03897c09431a" providerId="LiveId" clId="{AC08461D-754B-4177-8AAC-7EAB3C0AF64F}" dt="2023-05-03T11:36:07.982" v="10977" actId="14100"/>
          <ac:spMkLst>
            <pc:docMk/>
            <pc:sldMk cId="0" sldId="661"/>
            <ac:spMk id="5" creationId="{40B43949-1823-E070-3D8A-BCDEA0C9C7A9}"/>
          </ac:spMkLst>
        </pc:spChg>
        <pc:spChg chg="del">
          <ac:chgData name="gessy michael" userId="324a03897c09431a" providerId="LiveId" clId="{AC08461D-754B-4177-8AAC-7EAB3C0AF64F}" dt="2023-05-03T11:34:50.690" v="10947" actId="478"/>
          <ac:spMkLst>
            <pc:docMk/>
            <pc:sldMk cId="0" sldId="661"/>
            <ac:spMk id="201745" creationId="{5FAECBB4-877D-13F1-FA74-98A517556693}"/>
          </ac:spMkLst>
        </pc:spChg>
        <pc:spChg chg="mod">
          <ac:chgData name="gessy michael" userId="324a03897c09431a" providerId="LiveId" clId="{AC08461D-754B-4177-8AAC-7EAB3C0AF64F}" dt="2023-05-03T11:36:11.775" v="10978" actId="14100"/>
          <ac:spMkLst>
            <pc:docMk/>
            <pc:sldMk cId="0" sldId="661"/>
            <ac:spMk id="223241" creationId="{E3D28FE0-B51B-A442-87FB-399105D76A8A}"/>
          </ac:spMkLst>
        </pc:spChg>
        <pc:spChg chg="mod">
          <ac:chgData name="gessy michael" userId="324a03897c09431a" providerId="LiveId" clId="{AC08461D-754B-4177-8AAC-7EAB3C0AF64F}" dt="2023-05-03T11:36:23.036" v="10980" actId="14100"/>
          <ac:spMkLst>
            <pc:docMk/>
            <pc:sldMk cId="0" sldId="661"/>
            <ac:spMk id="223242" creationId="{C3B2F92A-879A-FBA2-652A-BFEACD5EF9A2}"/>
          </ac:spMkLst>
        </pc:spChg>
        <pc:spChg chg="mod">
          <ac:chgData name="gessy michael" userId="324a03897c09431a" providerId="LiveId" clId="{AC08461D-754B-4177-8AAC-7EAB3C0AF64F}" dt="2023-05-03T11:36:33.558" v="10982" actId="14100"/>
          <ac:spMkLst>
            <pc:docMk/>
            <pc:sldMk cId="0" sldId="661"/>
            <ac:spMk id="223243" creationId="{D6AF4601-82E4-22C9-829F-F11CF531853A}"/>
          </ac:spMkLst>
        </pc:spChg>
        <pc:spChg chg="mod">
          <ac:chgData name="gessy michael" userId="324a03897c09431a" providerId="LiveId" clId="{AC08461D-754B-4177-8AAC-7EAB3C0AF64F}" dt="2023-05-03T11:36:18.891" v="10979" actId="14100"/>
          <ac:spMkLst>
            <pc:docMk/>
            <pc:sldMk cId="0" sldId="661"/>
            <ac:spMk id="223245" creationId="{AD84F0D5-A7BE-FC7E-91BE-B19A73158CBF}"/>
          </ac:spMkLst>
        </pc:spChg>
        <pc:spChg chg="mod">
          <ac:chgData name="gessy michael" userId="324a03897c09431a" providerId="LiveId" clId="{AC08461D-754B-4177-8AAC-7EAB3C0AF64F}" dt="2023-05-03T11:36:40.666" v="10983" actId="1076"/>
          <ac:spMkLst>
            <pc:docMk/>
            <pc:sldMk cId="0" sldId="661"/>
            <ac:spMk id="223246" creationId="{B8B7136D-5B67-412F-B5E7-F99B9F64ED24}"/>
          </ac:spMkLst>
        </pc:spChg>
        <pc:spChg chg="mod">
          <ac:chgData name="gessy michael" userId="324a03897c09431a" providerId="LiveId" clId="{AC08461D-754B-4177-8AAC-7EAB3C0AF64F}" dt="2023-04-25T12:23:07.306" v="6015" actId="207"/>
          <ac:spMkLst>
            <pc:docMk/>
            <pc:sldMk cId="0" sldId="661"/>
            <ac:spMk id="223248" creationId="{39D09DFE-0DCD-E45D-9A7B-7CE134C01450}"/>
          </ac:spMkLst>
        </pc:spChg>
        <pc:spChg chg="mod">
          <ac:chgData name="gessy michael" userId="324a03897c09431a" providerId="LiveId" clId="{AC08461D-754B-4177-8AAC-7EAB3C0AF64F}" dt="2023-04-25T13:13:54.576" v="6289" actId="20577"/>
          <ac:spMkLst>
            <pc:docMk/>
            <pc:sldMk cId="0" sldId="661"/>
            <ac:spMk id="223249" creationId="{531E30E5-261D-657D-4DA7-579B94C34D87}"/>
          </ac:spMkLst>
        </pc:spChg>
        <pc:spChg chg="mod">
          <ac:chgData name="gessy michael" userId="324a03897c09431a" providerId="LiveId" clId="{AC08461D-754B-4177-8AAC-7EAB3C0AF64F}" dt="2023-04-25T13:28:59.789" v="6361" actId="20577"/>
          <ac:spMkLst>
            <pc:docMk/>
            <pc:sldMk cId="0" sldId="661"/>
            <ac:spMk id="223250" creationId="{D2250490-7FC3-2B2C-5BA9-3D80592F474B}"/>
          </ac:spMkLst>
        </pc:spChg>
        <pc:spChg chg="mod">
          <ac:chgData name="gessy michael" userId="324a03897c09431a" providerId="LiveId" clId="{AC08461D-754B-4177-8AAC-7EAB3C0AF64F}" dt="2023-04-25T13:10:35.384" v="6204" actId="1076"/>
          <ac:spMkLst>
            <pc:docMk/>
            <pc:sldMk cId="0" sldId="661"/>
            <ac:spMk id="223254" creationId="{AD58C2C8-D7A8-CDC3-2AA6-0BBCEE9F851F}"/>
          </ac:spMkLst>
        </pc:spChg>
        <pc:graphicFrameChg chg="add del mod">
          <ac:chgData name="gessy michael" userId="324a03897c09431a" providerId="LiveId" clId="{AC08461D-754B-4177-8AAC-7EAB3C0AF64F}" dt="2023-04-25T13:06:48.569" v="6184"/>
          <ac:graphicFrameMkLst>
            <pc:docMk/>
            <pc:sldMk cId="0" sldId="661"/>
            <ac:graphicFrameMk id="3" creationId="{1805A454-3A8D-E090-47AC-9D50E316C8C3}"/>
          </ac:graphicFrameMkLst>
        </pc:graphicFrameChg>
        <pc:graphicFrameChg chg="add mod modGraphic">
          <ac:chgData name="gessy michael" userId="324a03897c09431a" providerId="LiveId" clId="{AC08461D-754B-4177-8AAC-7EAB3C0AF64F}" dt="2023-04-25T13:14:16.523" v="6290" actId="1076"/>
          <ac:graphicFrameMkLst>
            <pc:docMk/>
            <pc:sldMk cId="0" sldId="661"/>
            <ac:graphicFrameMk id="4" creationId="{6EB994C4-0140-8D19-C55B-532D3333AC7B}"/>
          </ac:graphicFrameMkLst>
        </pc:graphicFrameChg>
        <pc:picChg chg="mod">
          <ac:chgData name="gessy michael" userId="324a03897c09431a" providerId="LiveId" clId="{AC08461D-754B-4177-8AAC-7EAB3C0AF64F}" dt="2023-04-25T13:10:32.332" v="6203" actId="1076"/>
          <ac:picMkLst>
            <pc:docMk/>
            <pc:sldMk cId="0" sldId="661"/>
            <ac:picMk id="201743" creationId="{88DF8275-8A07-DFC7-E290-A798313CD9DD}"/>
          </ac:picMkLst>
        </pc:picChg>
      </pc:sldChg>
      <pc:sldChg chg="addSp delSp modSp mod">
        <pc:chgData name="gessy michael" userId="324a03897c09431a" providerId="LiveId" clId="{AC08461D-754B-4177-8AAC-7EAB3C0AF64F}" dt="2023-04-26T12:50:20.829" v="6654" actId="20577"/>
        <pc:sldMkLst>
          <pc:docMk/>
          <pc:sldMk cId="0" sldId="662"/>
        </pc:sldMkLst>
        <pc:spChg chg="add mod">
          <ac:chgData name="gessy michael" userId="324a03897c09431a" providerId="LiveId" clId="{AC08461D-754B-4177-8AAC-7EAB3C0AF64F}" dt="2023-04-25T14:12:26.679" v="6406" actId="14100"/>
          <ac:spMkLst>
            <pc:docMk/>
            <pc:sldMk cId="0" sldId="662"/>
            <ac:spMk id="3" creationId="{CA4BB38E-C30B-E6B1-45AA-9D15A5C214F7}"/>
          </ac:spMkLst>
        </pc:spChg>
        <pc:spChg chg="add mod">
          <ac:chgData name="gessy michael" userId="324a03897c09431a" providerId="LiveId" clId="{AC08461D-754B-4177-8AAC-7EAB3C0AF64F}" dt="2023-04-25T14:12:44.123" v="6411" actId="1076"/>
          <ac:spMkLst>
            <pc:docMk/>
            <pc:sldMk cId="0" sldId="662"/>
            <ac:spMk id="5" creationId="{0E538D32-F70E-4487-8ECB-B6A3DEFBF0D0}"/>
          </ac:spMkLst>
        </pc:spChg>
        <pc:spChg chg="add mod">
          <ac:chgData name="gessy michael" userId="324a03897c09431a" providerId="LiveId" clId="{AC08461D-754B-4177-8AAC-7EAB3C0AF64F}" dt="2023-04-25T14:15:06.355" v="6459" actId="1076"/>
          <ac:spMkLst>
            <pc:docMk/>
            <pc:sldMk cId="0" sldId="662"/>
            <ac:spMk id="7" creationId="{FB55BE93-9E50-AB20-7BBD-EF6DC66A9A22}"/>
          </ac:spMkLst>
        </pc:spChg>
        <pc:spChg chg="add mod">
          <ac:chgData name="gessy michael" userId="324a03897c09431a" providerId="LiveId" clId="{AC08461D-754B-4177-8AAC-7EAB3C0AF64F}" dt="2023-04-25T14:22:04.344" v="6556" actId="1076"/>
          <ac:spMkLst>
            <pc:docMk/>
            <pc:sldMk cId="0" sldId="662"/>
            <ac:spMk id="9" creationId="{C4F28177-BE5F-C26A-A409-BFAFD18661B3}"/>
          </ac:spMkLst>
        </pc:spChg>
        <pc:spChg chg="mod">
          <ac:chgData name="gessy michael" userId="324a03897c09431a" providerId="LiveId" clId="{AC08461D-754B-4177-8AAC-7EAB3C0AF64F}" dt="2023-04-25T14:12:48.536" v="6412" actId="14100"/>
          <ac:spMkLst>
            <pc:docMk/>
            <pc:sldMk cId="0" sldId="662"/>
            <ac:spMk id="10" creationId="{4916BAE2-B37C-108C-B100-9AABC3D367DA}"/>
          </ac:spMkLst>
        </pc:spChg>
        <pc:spChg chg="add mod">
          <ac:chgData name="gessy michael" userId="324a03897c09431a" providerId="LiveId" clId="{AC08461D-754B-4177-8AAC-7EAB3C0AF64F}" dt="2023-04-25T14:22:20.266" v="6557" actId="14100"/>
          <ac:spMkLst>
            <pc:docMk/>
            <pc:sldMk cId="0" sldId="662"/>
            <ac:spMk id="11" creationId="{AF94FE7A-53B3-46DA-9694-B3DE3BE3347B}"/>
          </ac:spMkLst>
        </pc:spChg>
        <pc:spChg chg="mod">
          <ac:chgData name="gessy michael" userId="324a03897c09431a" providerId="LiveId" clId="{AC08461D-754B-4177-8AAC-7EAB3C0AF64F}" dt="2023-04-25T14:20:40.491" v="6541" actId="20577"/>
          <ac:spMkLst>
            <pc:docMk/>
            <pc:sldMk cId="0" sldId="662"/>
            <ac:spMk id="12" creationId="{7DF853ED-18F3-281E-2EB6-8C49BE0C8B3F}"/>
          </ac:spMkLst>
        </pc:spChg>
        <pc:spChg chg="mod">
          <ac:chgData name="gessy michael" userId="324a03897c09431a" providerId="LiveId" clId="{AC08461D-754B-4177-8AAC-7EAB3C0AF64F}" dt="2023-04-26T12:50:20.829" v="6654" actId="20577"/>
          <ac:spMkLst>
            <pc:docMk/>
            <pc:sldMk cId="0" sldId="662"/>
            <ac:spMk id="14" creationId="{4D24DB04-D12E-BF54-32E8-EE94677C4860}"/>
          </ac:spMkLst>
        </pc:spChg>
        <pc:spChg chg="del">
          <ac:chgData name="gessy michael" userId="324a03897c09431a" providerId="LiveId" clId="{AC08461D-754B-4177-8AAC-7EAB3C0AF64F}" dt="2023-04-25T13:29:59.206" v="6362" actId="478"/>
          <ac:spMkLst>
            <pc:docMk/>
            <pc:sldMk cId="0" sldId="662"/>
            <ac:spMk id="203805" creationId="{3BC6E383-057B-BEA4-F5F3-BB09D628F909}"/>
          </ac:spMkLst>
        </pc:spChg>
        <pc:spChg chg="mod">
          <ac:chgData name="gessy michael" userId="324a03897c09431a" providerId="LiveId" clId="{AC08461D-754B-4177-8AAC-7EAB3C0AF64F}" dt="2023-04-25T14:12:30.104" v="6407" actId="14100"/>
          <ac:spMkLst>
            <pc:docMk/>
            <pc:sldMk cId="0" sldId="662"/>
            <ac:spMk id="225360" creationId="{E52865B5-6B78-7021-F802-F2B7B6C3EF3E}"/>
          </ac:spMkLst>
        </pc:spChg>
        <pc:spChg chg="mod">
          <ac:chgData name="gessy michael" userId="324a03897c09431a" providerId="LiveId" clId="{AC08461D-754B-4177-8AAC-7EAB3C0AF64F}" dt="2023-04-25T14:14:50.108" v="6458" actId="20577"/>
          <ac:spMkLst>
            <pc:docMk/>
            <pc:sldMk cId="0" sldId="662"/>
            <ac:spMk id="225387" creationId="{186FD665-4F20-F18A-CC48-0B09593C2544}"/>
          </ac:spMkLst>
        </pc:spChg>
        <pc:graphicFrameChg chg="mod">
          <ac:chgData name="gessy michael" userId="324a03897c09431a" providerId="LiveId" clId="{AC08461D-754B-4177-8AAC-7EAB3C0AF64F}" dt="2023-04-25T14:10:09.053" v="6394" actId="1076"/>
          <ac:graphicFrameMkLst>
            <pc:docMk/>
            <pc:sldMk cId="0" sldId="662"/>
            <ac:graphicFrameMk id="229612" creationId="{8D7D936B-6398-8303-B2C1-9607013C37A0}"/>
          </ac:graphicFrameMkLst>
        </pc:graphicFrameChg>
      </pc:sldChg>
      <pc:sldChg chg="addSp delSp modSp mod">
        <pc:chgData name="gessy michael" userId="324a03897c09431a" providerId="LiveId" clId="{AC08461D-754B-4177-8AAC-7EAB3C0AF64F}" dt="2023-05-03T11:41:02.856" v="11000" actId="14100"/>
        <pc:sldMkLst>
          <pc:docMk/>
          <pc:sldMk cId="0" sldId="663"/>
        </pc:sldMkLst>
        <pc:spChg chg="mod">
          <ac:chgData name="gessy michael" userId="324a03897c09431a" providerId="LiveId" clId="{AC08461D-754B-4177-8AAC-7EAB3C0AF64F}" dt="2023-04-27T13:14:31.322" v="7243" actId="14100"/>
          <ac:spMkLst>
            <pc:docMk/>
            <pc:sldMk cId="0" sldId="663"/>
            <ac:spMk id="2" creationId="{6D3DDDB6-A76A-3601-C9D8-371F8D79C086}"/>
          </ac:spMkLst>
        </pc:spChg>
        <pc:spChg chg="add mod">
          <ac:chgData name="gessy michael" userId="324a03897c09431a" providerId="LiveId" clId="{AC08461D-754B-4177-8AAC-7EAB3C0AF64F}" dt="2023-04-27T13:14:09.664" v="7240" actId="14100"/>
          <ac:spMkLst>
            <pc:docMk/>
            <pc:sldMk cId="0" sldId="663"/>
            <ac:spMk id="3" creationId="{10D336AD-38C4-DD28-2F5D-CDAD9A717EEA}"/>
          </ac:spMkLst>
        </pc:spChg>
        <pc:spChg chg="add mod">
          <ac:chgData name="gessy michael" userId="324a03897c09431a" providerId="LiveId" clId="{AC08461D-754B-4177-8AAC-7EAB3C0AF64F}" dt="2023-04-27T13:17:43.747" v="7257" actId="1076"/>
          <ac:spMkLst>
            <pc:docMk/>
            <pc:sldMk cId="0" sldId="663"/>
            <ac:spMk id="5" creationId="{2EAFD274-4D1E-493C-807C-B1EF486B46A9}"/>
          </ac:spMkLst>
        </pc:spChg>
        <pc:spChg chg="add mod">
          <ac:chgData name="gessy michael" userId="324a03897c09431a" providerId="LiveId" clId="{AC08461D-754B-4177-8AAC-7EAB3C0AF64F}" dt="2023-05-03T11:41:02.856" v="11000" actId="14100"/>
          <ac:spMkLst>
            <pc:docMk/>
            <pc:sldMk cId="0" sldId="663"/>
            <ac:spMk id="6" creationId="{0F77B361-5440-D47D-B531-9FD83BBB14BB}"/>
          </ac:spMkLst>
        </pc:spChg>
        <pc:spChg chg="mod">
          <ac:chgData name="gessy michael" userId="324a03897c09431a" providerId="LiveId" clId="{AC08461D-754B-4177-8AAC-7EAB3C0AF64F}" dt="2023-04-27T13:14:15.630" v="7241" actId="14100"/>
          <ac:spMkLst>
            <pc:docMk/>
            <pc:sldMk cId="0" sldId="663"/>
            <ac:spMk id="16" creationId="{213CD33C-6F39-D517-433B-EDB4B348CFAD}"/>
          </ac:spMkLst>
        </pc:spChg>
        <pc:spChg chg="mod">
          <ac:chgData name="gessy michael" userId="324a03897c09431a" providerId="LiveId" clId="{AC08461D-754B-4177-8AAC-7EAB3C0AF64F}" dt="2023-05-03T11:40:34.827" v="10996" actId="1076"/>
          <ac:spMkLst>
            <pc:docMk/>
            <pc:sldMk cId="0" sldId="663"/>
            <ac:spMk id="22" creationId="{54622D21-E391-DBC7-4800-EEE3314D9009}"/>
          </ac:spMkLst>
        </pc:spChg>
        <pc:spChg chg="mod">
          <ac:chgData name="gessy michael" userId="324a03897c09431a" providerId="LiveId" clId="{AC08461D-754B-4177-8AAC-7EAB3C0AF64F}" dt="2023-04-27T13:17:22.092" v="7254" actId="14100"/>
          <ac:spMkLst>
            <pc:docMk/>
            <pc:sldMk cId="0" sldId="663"/>
            <ac:spMk id="23" creationId="{267DE23D-3094-0587-054B-E2BD45C414AE}"/>
          </ac:spMkLst>
        </pc:spChg>
        <pc:spChg chg="del">
          <ac:chgData name="gessy michael" userId="324a03897c09431a" providerId="LiveId" clId="{AC08461D-754B-4177-8AAC-7EAB3C0AF64F}" dt="2023-04-27T12:13:28.987" v="7076" actId="478"/>
          <ac:spMkLst>
            <pc:docMk/>
            <pc:sldMk cId="0" sldId="663"/>
            <ac:spMk id="209980" creationId="{86C06163-DCB7-FFBC-6A72-48CAB0FE1AAB}"/>
          </ac:spMkLst>
        </pc:spChg>
        <pc:spChg chg="del">
          <ac:chgData name="gessy michael" userId="324a03897c09431a" providerId="LiveId" clId="{AC08461D-754B-4177-8AAC-7EAB3C0AF64F}" dt="2023-04-27T13:17:13.700" v="7252" actId="478"/>
          <ac:spMkLst>
            <pc:docMk/>
            <pc:sldMk cId="0" sldId="663"/>
            <ac:spMk id="209981" creationId="{F2CB4925-9EB8-0A74-5685-33F965777C6A}"/>
          </ac:spMkLst>
        </pc:spChg>
        <pc:spChg chg="mod">
          <ac:chgData name="gessy michael" userId="324a03897c09431a" providerId="LiveId" clId="{AC08461D-754B-4177-8AAC-7EAB3C0AF64F}" dt="2023-04-27T11:57:14.764" v="7075" actId="14100"/>
          <ac:spMkLst>
            <pc:docMk/>
            <pc:sldMk cId="0" sldId="663"/>
            <ac:spMk id="227335" creationId="{130664A3-7916-A9C3-74C4-873D04D964DA}"/>
          </ac:spMkLst>
        </pc:spChg>
        <pc:spChg chg="mod">
          <ac:chgData name="gessy michael" userId="324a03897c09431a" providerId="LiveId" clId="{AC08461D-754B-4177-8AAC-7EAB3C0AF64F}" dt="2023-04-27T11:56:31.895" v="7072" actId="14100"/>
          <ac:spMkLst>
            <pc:docMk/>
            <pc:sldMk cId="0" sldId="663"/>
            <ac:spMk id="227380" creationId="{196BDEDD-DEAB-D680-7B3A-A5C0C6A08E13}"/>
          </ac:spMkLst>
        </pc:spChg>
        <pc:spChg chg="mod">
          <ac:chgData name="gessy michael" userId="324a03897c09431a" providerId="LiveId" clId="{AC08461D-754B-4177-8AAC-7EAB3C0AF64F}" dt="2023-04-27T11:56:24.393" v="7071" actId="1076"/>
          <ac:spMkLst>
            <pc:docMk/>
            <pc:sldMk cId="0" sldId="663"/>
            <ac:spMk id="227385" creationId="{9E58F68D-83B3-2686-DE97-8C2D0456490A}"/>
          </ac:spMkLst>
        </pc:spChg>
        <pc:spChg chg="mod">
          <ac:chgData name="gessy michael" userId="324a03897c09431a" providerId="LiveId" clId="{AC08461D-754B-4177-8AAC-7EAB3C0AF64F}" dt="2023-05-03T11:39:06.466" v="10991" actId="1076"/>
          <ac:spMkLst>
            <pc:docMk/>
            <pc:sldMk cId="0" sldId="663"/>
            <ac:spMk id="227386" creationId="{E39C0C26-C75A-FD5F-C3C5-91FE8234B498}"/>
          </ac:spMkLst>
        </pc:spChg>
        <pc:graphicFrameChg chg="mod modGraphic">
          <ac:chgData name="gessy michael" userId="324a03897c09431a" providerId="LiveId" clId="{AC08461D-754B-4177-8AAC-7EAB3C0AF64F}" dt="2023-04-27T13:13:38.759" v="7234" actId="20577"/>
          <ac:graphicFrameMkLst>
            <pc:docMk/>
            <pc:sldMk cId="0" sldId="663"/>
            <ac:graphicFrameMk id="231508" creationId="{20F60EC9-19C1-A8F5-42D5-B8866B1B568A}"/>
          </ac:graphicFrameMkLst>
        </pc:graphicFrameChg>
      </pc:sldChg>
      <pc:sldChg chg="delSp modSp mod">
        <pc:chgData name="gessy michael" userId="324a03897c09431a" providerId="LiveId" clId="{AC08461D-754B-4177-8AAC-7EAB3C0AF64F}" dt="2023-04-27T13:34:29.953" v="7265" actId="478"/>
        <pc:sldMkLst>
          <pc:docMk/>
          <pc:sldMk cId="0" sldId="664"/>
        </pc:sldMkLst>
        <pc:spChg chg="mod">
          <ac:chgData name="gessy michael" userId="324a03897c09431a" providerId="LiveId" clId="{AC08461D-754B-4177-8AAC-7EAB3C0AF64F}" dt="2023-04-27T13:32:28.932" v="7264" actId="207"/>
          <ac:spMkLst>
            <pc:docMk/>
            <pc:sldMk cId="0" sldId="664"/>
            <ac:spMk id="211979" creationId="{85AA96D6-87D8-BA22-6A10-6121A0380960}"/>
          </ac:spMkLst>
        </pc:spChg>
        <pc:spChg chg="del">
          <ac:chgData name="gessy michael" userId="324a03897c09431a" providerId="LiveId" clId="{AC08461D-754B-4177-8AAC-7EAB3C0AF64F}" dt="2023-04-27T13:34:29.953" v="7265" actId="478"/>
          <ac:spMkLst>
            <pc:docMk/>
            <pc:sldMk cId="0" sldId="664"/>
            <ac:spMk id="212009" creationId="{8612CDCE-8CD6-6002-BB07-2BE1A75E7129}"/>
          </ac:spMkLst>
        </pc:spChg>
        <pc:graphicFrameChg chg="modGraphic">
          <ac:chgData name="gessy michael" userId="324a03897c09431a" providerId="LiveId" clId="{AC08461D-754B-4177-8AAC-7EAB3C0AF64F}" dt="2023-04-27T13:30:22.681" v="7263" actId="20577"/>
          <ac:graphicFrameMkLst>
            <pc:docMk/>
            <pc:sldMk cId="0" sldId="664"/>
            <ac:graphicFrameMk id="233546" creationId="{CACD337E-D4E5-AD04-2283-0337AF9167D6}"/>
          </ac:graphicFrameMkLst>
        </pc:graphicFrameChg>
      </pc:sldChg>
      <pc:sldChg chg="addSp delSp modSp mod modNotesTx">
        <pc:chgData name="gessy michael" userId="324a03897c09431a" providerId="LiveId" clId="{AC08461D-754B-4177-8AAC-7EAB3C0AF64F}" dt="2023-05-06T13:23:24.408" v="14328"/>
        <pc:sldMkLst>
          <pc:docMk/>
          <pc:sldMk cId="0" sldId="665"/>
        </pc:sldMkLst>
        <pc:spChg chg="add mod">
          <ac:chgData name="gessy michael" userId="324a03897c09431a" providerId="LiveId" clId="{AC08461D-754B-4177-8AAC-7EAB3C0AF64F}" dt="2023-04-27T15:17:14.589" v="7398" actId="1076"/>
          <ac:spMkLst>
            <pc:docMk/>
            <pc:sldMk cId="0" sldId="665"/>
            <ac:spMk id="6" creationId="{A7BBF44E-F747-657B-4E57-E55D0AB69384}"/>
          </ac:spMkLst>
        </pc:spChg>
        <pc:spChg chg="add mod">
          <ac:chgData name="gessy michael" userId="324a03897c09431a" providerId="LiveId" clId="{AC08461D-754B-4177-8AAC-7EAB3C0AF64F}" dt="2023-04-27T15:17:33.442" v="7403" actId="1036"/>
          <ac:spMkLst>
            <pc:docMk/>
            <pc:sldMk cId="0" sldId="665"/>
            <ac:spMk id="7" creationId="{4E9750F1-D457-DA2C-AF3F-D5D6821B630A}"/>
          </ac:spMkLst>
        </pc:spChg>
        <pc:spChg chg="add mod">
          <ac:chgData name="gessy michael" userId="324a03897c09431a" providerId="LiveId" clId="{AC08461D-754B-4177-8AAC-7EAB3C0AF64F}" dt="2023-04-27T15:17:47.840" v="7404" actId="1076"/>
          <ac:spMkLst>
            <pc:docMk/>
            <pc:sldMk cId="0" sldId="665"/>
            <ac:spMk id="8" creationId="{1678E118-F6D8-5F54-909E-2D783D3ABCDA}"/>
          </ac:spMkLst>
        </pc:spChg>
        <pc:spChg chg="mod">
          <ac:chgData name="gessy michael" userId="324a03897c09431a" providerId="LiveId" clId="{AC08461D-754B-4177-8AAC-7EAB3C0AF64F}" dt="2023-04-27T15:18:00.142" v="7406" actId="1076"/>
          <ac:spMkLst>
            <pc:docMk/>
            <pc:sldMk cId="0" sldId="665"/>
            <ac:spMk id="231430" creationId="{D3BDC70E-8F96-4570-F223-7B412ED5F834}"/>
          </ac:spMkLst>
        </pc:spChg>
        <pc:spChg chg="mod">
          <ac:chgData name="gessy michael" userId="324a03897c09431a" providerId="LiveId" clId="{AC08461D-754B-4177-8AAC-7EAB3C0AF64F}" dt="2023-04-27T15:18:00.142" v="7406" actId="1076"/>
          <ac:spMkLst>
            <pc:docMk/>
            <pc:sldMk cId="0" sldId="665"/>
            <ac:spMk id="231431" creationId="{1A0C0041-B72F-BCE7-103B-49FB6A5D4019}"/>
          </ac:spMkLst>
        </pc:spChg>
        <pc:spChg chg="mod">
          <ac:chgData name="gessy michael" userId="324a03897c09431a" providerId="LiveId" clId="{AC08461D-754B-4177-8AAC-7EAB3C0AF64F}" dt="2023-05-03T11:42:08.181" v="11006" actId="14100"/>
          <ac:spMkLst>
            <pc:docMk/>
            <pc:sldMk cId="0" sldId="665"/>
            <ac:spMk id="231432" creationId="{886552BF-496A-A41B-DD73-F3C8593E47D4}"/>
          </ac:spMkLst>
        </pc:spChg>
        <pc:spChg chg="mod">
          <ac:chgData name="gessy michael" userId="324a03897c09431a" providerId="LiveId" clId="{AC08461D-754B-4177-8AAC-7EAB3C0AF64F}" dt="2023-04-27T15:17:33.442" v="7403" actId="1036"/>
          <ac:spMkLst>
            <pc:docMk/>
            <pc:sldMk cId="0" sldId="665"/>
            <ac:spMk id="231434" creationId="{1929902D-8F0C-0EA0-9635-C8E942DD7C05}"/>
          </ac:spMkLst>
        </pc:spChg>
        <pc:spChg chg="mod">
          <ac:chgData name="gessy michael" userId="324a03897c09431a" providerId="LiveId" clId="{AC08461D-754B-4177-8AAC-7EAB3C0AF64F}" dt="2023-04-27T15:18:00.142" v="7406" actId="1076"/>
          <ac:spMkLst>
            <pc:docMk/>
            <pc:sldMk cId="0" sldId="665"/>
            <ac:spMk id="231435" creationId="{57CCD294-1867-7EF9-B115-B154859E4354}"/>
          </ac:spMkLst>
        </pc:spChg>
        <pc:spChg chg="mod">
          <ac:chgData name="gessy michael" userId="324a03897c09431a" providerId="LiveId" clId="{AC08461D-754B-4177-8AAC-7EAB3C0AF64F}" dt="2023-04-27T15:17:33.442" v="7403" actId="1036"/>
          <ac:spMkLst>
            <pc:docMk/>
            <pc:sldMk cId="0" sldId="665"/>
            <ac:spMk id="231436" creationId="{62F754A6-B70C-99A2-56D5-4CD3F9E527F3}"/>
          </ac:spMkLst>
        </pc:spChg>
        <pc:spChg chg="mod">
          <ac:chgData name="gessy michael" userId="324a03897c09431a" providerId="LiveId" clId="{AC08461D-754B-4177-8AAC-7EAB3C0AF64F}" dt="2023-04-27T15:18:00.142" v="7406" actId="1076"/>
          <ac:spMkLst>
            <pc:docMk/>
            <pc:sldMk cId="0" sldId="665"/>
            <ac:spMk id="231439" creationId="{41BD1337-27C4-CDE7-364B-D0F94CA4DD91}"/>
          </ac:spMkLst>
        </pc:spChg>
        <pc:spChg chg="del mod">
          <ac:chgData name="gessy michael" userId="324a03897c09431a" providerId="LiveId" clId="{AC08461D-754B-4177-8AAC-7EAB3C0AF64F}" dt="2023-04-27T14:55:04.273" v="7328" actId="478"/>
          <ac:spMkLst>
            <pc:docMk/>
            <pc:sldMk cId="0" sldId="665"/>
            <ac:spMk id="231440" creationId="{9F985E1D-DB38-8F2A-95E7-CB2BDBF1E7DB}"/>
          </ac:spMkLst>
        </pc:spChg>
        <pc:spChg chg="mod">
          <ac:chgData name="gessy michael" userId="324a03897c09431a" providerId="LiveId" clId="{AC08461D-754B-4177-8AAC-7EAB3C0AF64F}" dt="2023-04-27T15:18:00.142" v="7406" actId="1076"/>
          <ac:spMkLst>
            <pc:docMk/>
            <pc:sldMk cId="0" sldId="665"/>
            <ac:spMk id="231441" creationId="{34BA1C70-C025-3A57-E617-1B383FC599A0}"/>
          </ac:spMkLst>
        </pc:spChg>
        <pc:spChg chg="mod">
          <ac:chgData name="gessy michael" userId="324a03897c09431a" providerId="LiveId" clId="{AC08461D-754B-4177-8AAC-7EAB3C0AF64F}" dt="2023-04-27T15:17:33.442" v="7403" actId="1036"/>
          <ac:spMkLst>
            <pc:docMk/>
            <pc:sldMk cId="0" sldId="665"/>
            <ac:spMk id="231442" creationId="{C7EBBF6A-AA5B-7385-AC24-0EF6E20BE710}"/>
          </ac:spMkLst>
        </pc:spChg>
        <pc:spChg chg="mod">
          <ac:chgData name="gessy michael" userId="324a03897c09431a" providerId="LiveId" clId="{AC08461D-754B-4177-8AAC-7EAB3C0AF64F}" dt="2023-04-27T15:17:33.442" v="7403" actId="1036"/>
          <ac:spMkLst>
            <pc:docMk/>
            <pc:sldMk cId="0" sldId="665"/>
            <ac:spMk id="231443" creationId="{9109BA76-5DA8-73AF-570F-9AD1DD94FCEB}"/>
          </ac:spMkLst>
        </pc:spChg>
        <pc:spChg chg="mod">
          <ac:chgData name="gessy michael" userId="324a03897c09431a" providerId="LiveId" clId="{AC08461D-754B-4177-8AAC-7EAB3C0AF64F}" dt="2023-04-27T15:18:00.142" v="7406" actId="1076"/>
          <ac:spMkLst>
            <pc:docMk/>
            <pc:sldMk cId="0" sldId="665"/>
            <ac:spMk id="231445" creationId="{4E04D635-8A9E-C6FD-D8D3-9DDFE1A71A4D}"/>
          </ac:spMkLst>
        </pc:spChg>
        <pc:spChg chg="mod">
          <ac:chgData name="gessy michael" userId="324a03897c09431a" providerId="LiveId" clId="{AC08461D-754B-4177-8AAC-7EAB3C0AF64F}" dt="2023-04-27T15:17:24.322" v="7401" actId="1076"/>
          <ac:spMkLst>
            <pc:docMk/>
            <pc:sldMk cId="0" sldId="665"/>
            <ac:spMk id="231447" creationId="{4CDA8B9F-A818-92E4-3BB1-C57833AEF4D1}"/>
          </ac:spMkLst>
        </pc:spChg>
        <pc:spChg chg="del">
          <ac:chgData name="gessy michael" userId="324a03897c09431a" providerId="LiveId" clId="{AC08461D-754B-4177-8AAC-7EAB3C0AF64F}" dt="2023-04-27T13:58:47.454" v="7272" actId="478"/>
          <ac:spMkLst>
            <pc:docMk/>
            <pc:sldMk cId="0" sldId="665"/>
            <ac:spMk id="231448" creationId="{4E7A31D3-1008-5806-A030-5DC4E954B94D}"/>
          </ac:spMkLst>
        </pc:spChg>
        <pc:picChg chg="add del mod ord">
          <ac:chgData name="gessy michael" userId="324a03897c09431a" providerId="LiveId" clId="{AC08461D-754B-4177-8AAC-7EAB3C0AF64F}" dt="2023-04-27T14:59:12.688" v="7340" actId="478"/>
          <ac:picMkLst>
            <pc:docMk/>
            <pc:sldMk cId="0" sldId="665"/>
            <ac:picMk id="3" creationId="{4F600CAC-3792-A66A-BABE-4703D45F7662}"/>
          </ac:picMkLst>
        </pc:picChg>
        <pc:picChg chg="add mod ord">
          <ac:chgData name="gessy michael" userId="324a03897c09431a" providerId="LiveId" clId="{AC08461D-754B-4177-8AAC-7EAB3C0AF64F}" dt="2023-04-27T15:17:21.755" v="7400" actId="14100"/>
          <ac:picMkLst>
            <pc:docMk/>
            <pc:sldMk cId="0" sldId="665"/>
            <ac:picMk id="5" creationId="{F8A5F482-8CC9-7AB9-B331-23D8DC6ACC0E}"/>
          </ac:picMkLst>
        </pc:picChg>
        <pc:picChg chg="del">
          <ac:chgData name="gessy michael" userId="324a03897c09431a" providerId="LiveId" clId="{AC08461D-754B-4177-8AAC-7EAB3C0AF64F}" dt="2023-04-27T13:58:09.631" v="7266" actId="478"/>
          <ac:picMkLst>
            <pc:docMk/>
            <pc:sldMk cId="0" sldId="665"/>
            <ac:picMk id="214018" creationId="{78FF8534-181C-EECD-D731-D4E6F9DAB5D0}"/>
          </ac:picMkLst>
        </pc:picChg>
      </pc:sldChg>
      <pc:sldChg chg="addSp delSp modSp mod">
        <pc:chgData name="gessy michael" userId="324a03897c09431a" providerId="LiveId" clId="{AC08461D-754B-4177-8AAC-7EAB3C0AF64F}" dt="2023-04-28T12:22:37.893" v="7443" actId="113"/>
        <pc:sldMkLst>
          <pc:docMk/>
          <pc:sldMk cId="0" sldId="666"/>
        </pc:sldMkLst>
        <pc:spChg chg="add mod">
          <ac:chgData name="gessy michael" userId="324a03897c09431a" providerId="LiveId" clId="{AC08461D-754B-4177-8AAC-7EAB3C0AF64F}" dt="2023-04-28T12:22:24.877" v="7441" actId="1076"/>
          <ac:spMkLst>
            <pc:docMk/>
            <pc:sldMk cId="0" sldId="666"/>
            <ac:spMk id="5" creationId="{AB3DBEEB-B763-17D5-BC26-05E8A05CE82A}"/>
          </ac:spMkLst>
        </pc:spChg>
        <pc:spChg chg="del">
          <ac:chgData name="gessy michael" userId="324a03897c09431a" providerId="LiveId" clId="{AC08461D-754B-4177-8AAC-7EAB3C0AF64F}" dt="2023-04-28T12:20:55.025" v="7436" actId="478"/>
          <ac:spMkLst>
            <pc:docMk/>
            <pc:sldMk cId="0" sldId="666"/>
            <ac:spMk id="216071" creationId="{344C7EE4-BDFD-7987-EB3B-1431EE182DCD}"/>
          </ac:spMkLst>
        </pc:spChg>
        <pc:spChg chg="mod">
          <ac:chgData name="gessy michael" userId="324a03897c09431a" providerId="LiveId" clId="{AC08461D-754B-4177-8AAC-7EAB3C0AF64F}" dt="2023-04-28T12:22:37.893" v="7443" actId="113"/>
          <ac:spMkLst>
            <pc:docMk/>
            <pc:sldMk cId="0" sldId="666"/>
            <ac:spMk id="233476" creationId="{40372E59-F2E7-83CD-57C7-F6BCD6DBA270}"/>
          </ac:spMkLst>
        </pc:spChg>
        <pc:spChg chg="mod">
          <ac:chgData name="gessy michael" userId="324a03897c09431a" providerId="LiveId" clId="{AC08461D-754B-4177-8AAC-7EAB3C0AF64F}" dt="2023-04-27T15:19:42.701" v="7408" actId="1076"/>
          <ac:spMkLst>
            <pc:docMk/>
            <pc:sldMk cId="0" sldId="666"/>
            <ac:spMk id="233478" creationId="{D4DFD824-7230-1FD3-E5B6-5057FD96B28A}"/>
          </ac:spMkLst>
        </pc:spChg>
        <pc:picChg chg="add mod">
          <ac:chgData name="gessy michael" userId="324a03897c09431a" providerId="LiveId" clId="{AC08461D-754B-4177-8AAC-7EAB3C0AF64F}" dt="2023-04-28T12:20:40.968" v="7435" actId="1076"/>
          <ac:picMkLst>
            <pc:docMk/>
            <pc:sldMk cId="0" sldId="666"/>
            <ac:picMk id="3" creationId="{87D9BBBC-2518-2C71-245A-BD7E479828BA}"/>
          </ac:picMkLst>
        </pc:picChg>
        <pc:picChg chg="del">
          <ac:chgData name="gessy michael" userId="324a03897c09431a" providerId="LiveId" clId="{AC08461D-754B-4177-8AAC-7EAB3C0AF64F}" dt="2023-04-28T12:16:32.614" v="7426" actId="478"/>
          <ac:picMkLst>
            <pc:docMk/>
            <pc:sldMk cId="0" sldId="666"/>
            <ac:picMk id="216066" creationId="{4CCF521F-0FAC-B7AF-8C66-BD6034D77F0F}"/>
          </ac:picMkLst>
        </pc:picChg>
      </pc:sldChg>
      <pc:sldChg chg="delSp modSp mod">
        <pc:chgData name="gessy michael" userId="324a03897c09431a" providerId="LiveId" clId="{AC08461D-754B-4177-8AAC-7EAB3C0AF64F}" dt="2023-05-03T11:42:29.372" v="11009" actId="478"/>
        <pc:sldMkLst>
          <pc:docMk/>
          <pc:sldMk cId="0" sldId="668"/>
        </pc:sldMkLst>
        <pc:spChg chg="del">
          <ac:chgData name="gessy michael" userId="324a03897c09431a" providerId="LiveId" clId="{AC08461D-754B-4177-8AAC-7EAB3C0AF64F}" dt="2023-05-03T11:42:29.372" v="11009" actId="478"/>
          <ac:spMkLst>
            <pc:docMk/>
            <pc:sldMk cId="0" sldId="668"/>
            <ac:spMk id="220205" creationId="{41D3190E-0DF7-8734-DFE2-0D413C7951D1}"/>
          </ac:spMkLst>
        </pc:spChg>
        <pc:spChg chg="mod">
          <ac:chgData name="gessy michael" userId="324a03897c09431a" providerId="LiveId" clId="{AC08461D-754B-4177-8AAC-7EAB3C0AF64F}" dt="2023-05-03T11:42:24.131" v="11008" actId="1076"/>
          <ac:spMkLst>
            <pc:docMk/>
            <pc:sldMk cId="0" sldId="668"/>
            <ac:spMk id="239644" creationId="{F81FB377-0516-5A57-7E73-D8FD79BA3F95}"/>
          </ac:spMkLst>
        </pc:spChg>
      </pc:sldChg>
      <pc:sldChg chg="addSp delSp modSp mod modNotesTx">
        <pc:chgData name="gessy michael" userId="324a03897c09431a" providerId="LiveId" clId="{AC08461D-754B-4177-8AAC-7EAB3C0AF64F}" dt="2023-05-06T13:24:00.976" v="14330" actId="6549"/>
        <pc:sldMkLst>
          <pc:docMk/>
          <pc:sldMk cId="0" sldId="669"/>
        </pc:sldMkLst>
        <pc:spChg chg="add mod">
          <ac:chgData name="gessy michael" userId="324a03897c09431a" providerId="LiveId" clId="{AC08461D-754B-4177-8AAC-7EAB3C0AF64F}" dt="2023-04-28T12:42:07.306" v="7454" actId="1076"/>
          <ac:spMkLst>
            <pc:docMk/>
            <pc:sldMk cId="0" sldId="669"/>
            <ac:spMk id="3" creationId="{EFBD6F64-D948-C264-217E-03F6DDAD2456}"/>
          </ac:spMkLst>
        </pc:spChg>
        <pc:spChg chg="add mod">
          <ac:chgData name="gessy michael" userId="324a03897c09431a" providerId="LiveId" clId="{AC08461D-754B-4177-8AAC-7EAB3C0AF64F}" dt="2023-04-28T13:10:14.598" v="7464" actId="14100"/>
          <ac:spMkLst>
            <pc:docMk/>
            <pc:sldMk cId="0" sldId="669"/>
            <ac:spMk id="4" creationId="{46348505-7CB5-587F-835E-C003ED6EBF61}"/>
          </ac:spMkLst>
        </pc:spChg>
        <pc:spChg chg="add mod">
          <ac:chgData name="gessy michael" userId="324a03897c09431a" providerId="LiveId" clId="{AC08461D-754B-4177-8AAC-7EAB3C0AF64F}" dt="2023-04-28T13:10:30.671" v="7465"/>
          <ac:spMkLst>
            <pc:docMk/>
            <pc:sldMk cId="0" sldId="669"/>
            <ac:spMk id="5" creationId="{8793FDAA-6C53-B5CA-E2F7-81CB72BA7003}"/>
          </ac:spMkLst>
        </pc:spChg>
        <pc:spChg chg="add mod">
          <ac:chgData name="gessy michael" userId="324a03897c09431a" providerId="LiveId" clId="{AC08461D-754B-4177-8AAC-7EAB3C0AF64F}" dt="2023-04-28T14:35:50.797" v="7584" actId="14100"/>
          <ac:spMkLst>
            <pc:docMk/>
            <pc:sldMk cId="0" sldId="669"/>
            <ac:spMk id="7" creationId="{F70134E6-7BE2-5CE2-579B-E45901E7C188}"/>
          </ac:spMkLst>
        </pc:spChg>
        <pc:spChg chg="add mod">
          <ac:chgData name="gessy michael" userId="324a03897c09431a" providerId="LiveId" clId="{AC08461D-754B-4177-8AAC-7EAB3C0AF64F}" dt="2023-04-28T14:37:16.299" v="7597" actId="1076"/>
          <ac:spMkLst>
            <pc:docMk/>
            <pc:sldMk cId="0" sldId="669"/>
            <ac:spMk id="9" creationId="{AE899469-6396-7FCD-9D3B-833086622E16}"/>
          </ac:spMkLst>
        </pc:spChg>
        <pc:spChg chg="add mod">
          <ac:chgData name="gessy michael" userId="324a03897c09431a" providerId="LiveId" clId="{AC08461D-754B-4177-8AAC-7EAB3C0AF64F}" dt="2023-04-28T14:40:07.823" v="7615" actId="14100"/>
          <ac:spMkLst>
            <pc:docMk/>
            <pc:sldMk cId="0" sldId="669"/>
            <ac:spMk id="10" creationId="{88DC96C3-17D6-8095-926E-06B6A26CFD65}"/>
          </ac:spMkLst>
        </pc:spChg>
        <pc:spChg chg="del">
          <ac:chgData name="gessy michael" userId="324a03897c09431a" providerId="LiveId" clId="{AC08461D-754B-4177-8AAC-7EAB3C0AF64F}" dt="2023-04-28T13:09:35.416" v="7455" actId="478"/>
          <ac:spMkLst>
            <pc:docMk/>
            <pc:sldMk cId="0" sldId="669"/>
            <ac:spMk id="222231" creationId="{3330B56B-7F37-A9AB-A041-C119E2D30E51}"/>
          </ac:spMkLst>
        </pc:spChg>
        <pc:spChg chg="mod">
          <ac:chgData name="gessy michael" userId="324a03897c09431a" providerId="LiveId" clId="{AC08461D-754B-4177-8AAC-7EAB3C0AF64F}" dt="2023-05-03T11:42:54.226" v="11015" actId="14861"/>
          <ac:spMkLst>
            <pc:docMk/>
            <pc:sldMk cId="0" sldId="669"/>
            <ac:spMk id="241666" creationId="{AB1F2B03-AB69-35B3-AC09-7CE0E0B592F6}"/>
          </ac:spMkLst>
        </pc:spChg>
        <pc:spChg chg="mod">
          <ac:chgData name="gessy michael" userId="324a03897c09431a" providerId="LiveId" clId="{AC08461D-754B-4177-8AAC-7EAB3C0AF64F}" dt="2023-04-28T13:20:29.186" v="7482" actId="207"/>
          <ac:spMkLst>
            <pc:docMk/>
            <pc:sldMk cId="0" sldId="669"/>
            <ac:spMk id="241673" creationId="{926E2879-02CA-8458-F824-DCEE5457B109}"/>
          </ac:spMkLst>
        </pc:spChg>
        <pc:spChg chg="mod">
          <ac:chgData name="gessy michael" userId="324a03897c09431a" providerId="LiveId" clId="{AC08461D-754B-4177-8AAC-7EAB3C0AF64F}" dt="2023-04-28T14:38:36.510" v="7605" actId="1076"/>
          <ac:spMkLst>
            <pc:docMk/>
            <pc:sldMk cId="0" sldId="669"/>
            <ac:spMk id="241674" creationId="{B272055D-444F-9BFD-8177-8BA6E2097881}"/>
          </ac:spMkLst>
        </pc:spChg>
        <pc:spChg chg="mod">
          <ac:chgData name="gessy michael" userId="324a03897c09431a" providerId="LiveId" clId="{AC08461D-754B-4177-8AAC-7EAB3C0AF64F}" dt="2023-04-28T14:38:36.510" v="7605" actId="1076"/>
          <ac:spMkLst>
            <pc:docMk/>
            <pc:sldMk cId="0" sldId="669"/>
            <ac:spMk id="241675" creationId="{D57BFC87-BCD3-23BF-8750-BEE6B8431521}"/>
          </ac:spMkLst>
        </pc:spChg>
        <pc:spChg chg="mod">
          <ac:chgData name="gessy michael" userId="324a03897c09431a" providerId="LiveId" clId="{AC08461D-754B-4177-8AAC-7EAB3C0AF64F}" dt="2023-04-28T13:24:30.785" v="7515" actId="207"/>
          <ac:spMkLst>
            <pc:docMk/>
            <pc:sldMk cId="0" sldId="669"/>
            <ac:spMk id="241676" creationId="{8B041E7D-E495-A3AC-F990-9B78A1B56D25}"/>
          </ac:spMkLst>
        </pc:spChg>
        <pc:spChg chg="mod">
          <ac:chgData name="gessy michael" userId="324a03897c09431a" providerId="LiveId" clId="{AC08461D-754B-4177-8AAC-7EAB3C0AF64F}" dt="2023-04-28T12:41:48.457" v="7451" actId="6549"/>
          <ac:spMkLst>
            <pc:docMk/>
            <pc:sldMk cId="0" sldId="669"/>
            <ac:spMk id="241677" creationId="{C2BC349C-E27B-F7BC-1FB3-D97B159BD608}"/>
          </ac:spMkLst>
        </pc:spChg>
        <pc:spChg chg="mod">
          <ac:chgData name="gessy michael" userId="324a03897c09431a" providerId="LiveId" clId="{AC08461D-754B-4177-8AAC-7EAB3C0AF64F}" dt="2023-04-28T14:40:18.705" v="7619" actId="20577"/>
          <ac:spMkLst>
            <pc:docMk/>
            <pc:sldMk cId="0" sldId="669"/>
            <ac:spMk id="241679" creationId="{28C088ED-8BD8-363C-4116-92EF460FF729}"/>
          </ac:spMkLst>
        </pc:spChg>
        <pc:spChg chg="mod">
          <ac:chgData name="gessy michael" userId="324a03897c09431a" providerId="LiveId" clId="{AC08461D-754B-4177-8AAC-7EAB3C0AF64F}" dt="2023-04-28T13:18:19.247" v="7478" actId="1076"/>
          <ac:spMkLst>
            <pc:docMk/>
            <pc:sldMk cId="0" sldId="669"/>
            <ac:spMk id="241683" creationId="{16F2E29B-6317-5247-96F5-B31EAA5CCC11}"/>
          </ac:spMkLst>
        </pc:spChg>
        <pc:spChg chg="mod">
          <ac:chgData name="gessy michael" userId="324a03897c09431a" providerId="LiveId" clId="{AC08461D-754B-4177-8AAC-7EAB3C0AF64F}" dt="2023-04-28T13:19:27.821" v="7480"/>
          <ac:spMkLst>
            <pc:docMk/>
            <pc:sldMk cId="0" sldId="669"/>
            <ac:spMk id="241684" creationId="{7E00AB87-C4C1-8AF9-1AFA-2DE630440EBE}"/>
          </ac:spMkLst>
        </pc:spChg>
        <pc:spChg chg="mod">
          <ac:chgData name="gessy michael" userId="324a03897c09431a" providerId="LiveId" clId="{AC08461D-754B-4177-8AAC-7EAB3C0AF64F}" dt="2023-04-28T14:39:49.086" v="7612" actId="6549"/>
          <ac:spMkLst>
            <pc:docMk/>
            <pc:sldMk cId="0" sldId="669"/>
            <ac:spMk id="241685" creationId="{55CD066A-C264-5B4A-36E3-8599EB9C0110}"/>
          </ac:spMkLst>
        </pc:spChg>
        <pc:spChg chg="add del mod">
          <ac:chgData name="gessy michael" userId="324a03897c09431a" providerId="LiveId" clId="{AC08461D-754B-4177-8AAC-7EAB3C0AF64F}" dt="2023-04-28T14:36:00.686" v="7585" actId="14100"/>
          <ac:spMkLst>
            <pc:docMk/>
            <pc:sldMk cId="0" sldId="669"/>
            <ac:spMk id="241686" creationId="{82D044B0-183C-A6CE-DC00-B845BF57E8EC}"/>
          </ac:spMkLst>
        </pc:spChg>
        <pc:spChg chg="add del mod">
          <ac:chgData name="gessy michael" userId="324a03897c09431a" providerId="LiveId" clId="{AC08461D-754B-4177-8AAC-7EAB3C0AF64F}" dt="2023-04-28T14:36:41.209" v="7590" actId="1076"/>
          <ac:spMkLst>
            <pc:docMk/>
            <pc:sldMk cId="0" sldId="669"/>
            <ac:spMk id="241687" creationId="{A3D21B1C-298B-3179-C5AD-2240EE3AA463}"/>
          </ac:spMkLst>
        </pc:spChg>
        <pc:spChg chg="del mod">
          <ac:chgData name="gessy michael" userId="324a03897c09431a" providerId="LiveId" clId="{AC08461D-754B-4177-8AAC-7EAB3C0AF64F}" dt="2023-04-28T13:54:52.243" v="7517" actId="478"/>
          <ac:spMkLst>
            <pc:docMk/>
            <pc:sldMk cId="0" sldId="669"/>
            <ac:spMk id="241690" creationId="{8721CA6B-AE57-7575-7657-BD419BADE1A7}"/>
          </ac:spMkLst>
        </pc:spChg>
        <pc:spChg chg="mod">
          <ac:chgData name="gessy michael" userId="324a03897c09431a" providerId="LiveId" clId="{AC08461D-754B-4177-8AAC-7EAB3C0AF64F}" dt="2023-04-28T14:38:21.201" v="7604" actId="20577"/>
          <ac:spMkLst>
            <pc:docMk/>
            <pc:sldMk cId="0" sldId="669"/>
            <ac:spMk id="241691" creationId="{E53187C5-013C-F597-996A-B25AAAB8F430}"/>
          </ac:spMkLst>
        </pc:spChg>
      </pc:sldChg>
      <pc:sldChg chg="addSp delSp modSp mod ord">
        <pc:chgData name="gessy michael" userId="324a03897c09431a" providerId="LiveId" clId="{AC08461D-754B-4177-8AAC-7EAB3C0AF64F}" dt="2023-05-05T23:31:12.505" v="13104" actId="113"/>
        <pc:sldMkLst>
          <pc:docMk/>
          <pc:sldMk cId="0" sldId="670"/>
        </pc:sldMkLst>
        <pc:spChg chg="add mod">
          <ac:chgData name="gessy michael" userId="324a03897c09431a" providerId="LiveId" clId="{AC08461D-754B-4177-8AAC-7EAB3C0AF64F}" dt="2023-05-05T13:22:05.472" v="12450"/>
          <ac:spMkLst>
            <pc:docMk/>
            <pc:sldMk cId="0" sldId="670"/>
            <ac:spMk id="2" creationId="{C80CDBD0-70E5-F7E1-2CCD-AFB12CD91497}"/>
          </ac:spMkLst>
        </pc:spChg>
        <pc:spChg chg="add del mod">
          <ac:chgData name="gessy michael" userId="324a03897c09431a" providerId="LiveId" clId="{AC08461D-754B-4177-8AAC-7EAB3C0AF64F}" dt="2023-05-05T15:53:21.344" v="13100" actId="21"/>
          <ac:spMkLst>
            <pc:docMk/>
            <pc:sldMk cId="0" sldId="670"/>
            <ac:spMk id="3" creationId="{3413786F-7109-35A7-AB0C-BAA3730D1E7B}"/>
          </ac:spMkLst>
        </pc:spChg>
        <pc:spChg chg="add del mod">
          <ac:chgData name="gessy michael" userId="324a03897c09431a" providerId="LiveId" clId="{AC08461D-754B-4177-8AAC-7EAB3C0AF64F}" dt="2023-05-05T14:53:07.396" v="12644" actId="478"/>
          <ac:spMkLst>
            <pc:docMk/>
            <pc:sldMk cId="0" sldId="670"/>
            <ac:spMk id="4" creationId="{1398A5B5-EBC0-013F-6941-1492D676D180}"/>
          </ac:spMkLst>
        </pc:spChg>
        <pc:spChg chg="add del mod">
          <ac:chgData name="gessy michael" userId="324a03897c09431a" providerId="LiveId" clId="{AC08461D-754B-4177-8AAC-7EAB3C0AF64F}" dt="2023-05-05T15:53:21.344" v="13100" actId="21"/>
          <ac:spMkLst>
            <pc:docMk/>
            <pc:sldMk cId="0" sldId="670"/>
            <ac:spMk id="4" creationId="{F6168D2A-121B-D491-4348-F92D3A4C3032}"/>
          </ac:spMkLst>
        </pc:spChg>
        <pc:spChg chg="add del mod">
          <ac:chgData name="gessy michael" userId="324a03897c09431a" providerId="LiveId" clId="{AC08461D-754B-4177-8AAC-7EAB3C0AF64F}" dt="2023-05-05T15:53:21.344" v="13100" actId="21"/>
          <ac:spMkLst>
            <pc:docMk/>
            <pc:sldMk cId="0" sldId="670"/>
            <ac:spMk id="5" creationId="{7C4001D6-F117-3D77-CB12-48D196A01C68}"/>
          </ac:spMkLst>
        </pc:spChg>
        <pc:spChg chg="add del mod">
          <ac:chgData name="gessy michael" userId="324a03897c09431a" providerId="LiveId" clId="{AC08461D-754B-4177-8AAC-7EAB3C0AF64F}" dt="2023-05-05T14:53:07.396" v="12644" actId="478"/>
          <ac:spMkLst>
            <pc:docMk/>
            <pc:sldMk cId="0" sldId="670"/>
            <ac:spMk id="5" creationId="{C0EB3193-41F4-A351-037B-474A32D77382}"/>
          </ac:spMkLst>
        </pc:spChg>
        <pc:spChg chg="add mod">
          <ac:chgData name="gessy michael" userId="324a03897c09431a" providerId="LiveId" clId="{AC08461D-754B-4177-8AAC-7EAB3C0AF64F}" dt="2023-05-05T14:55:22.144" v="12649" actId="207"/>
          <ac:spMkLst>
            <pc:docMk/>
            <pc:sldMk cId="0" sldId="670"/>
            <ac:spMk id="6" creationId="{9CDB7DB2-FBF0-F8EA-9893-1D206D12D202}"/>
          </ac:spMkLst>
        </pc:spChg>
        <pc:spChg chg="mod">
          <ac:chgData name="gessy michael" userId="324a03897c09431a" providerId="LiveId" clId="{AC08461D-754B-4177-8AAC-7EAB3C0AF64F}" dt="2023-05-05T13:18:18.702" v="12369" actId="20577"/>
          <ac:spMkLst>
            <pc:docMk/>
            <pc:sldMk cId="0" sldId="670"/>
            <ac:spMk id="243718" creationId="{F05F75F0-E7C9-8F4E-82E7-34B6D3C40794}"/>
          </ac:spMkLst>
        </pc:spChg>
        <pc:spChg chg="mod">
          <ac:chgData name="gessy michael" userId="324a03897c09431a" providerId="LiveId" clId="{AC08461D-754B-4177-8AAC-7EAB3C0AF64F}" dt="2023-05-05T14:56:01.307" v="12650" actId="1076"/>
          <ac:spMkLst>
            <pc:docMk/>
            <pc:sldMk cId="0" sldId="670"/>
            <ac:spMk id="243719" creationId="{61624E20-FC40-6C5F-59BE-3BF98B2AA732}"/>
          </ac:spMkLst>
        </pc:spChg>
        <pc:spChg chg="mod">
          <ac:chgData name="gessy michael" userId="324a03897c09431a" providerId="LiveId" clId="{AC08461D-754B-4177-8AAC-7EAB3C0AF64F}" dt="2023-05-05T14:56:52.068" v="12659" actId="1035"/>
          <ac:spMkLst>
            <pc:docMk/>
            <pc:sldMk cId="0" sldId="670"/>
            <ac:spMk id="243720" creationId="{3A0F9FEE-6CFA-D7C3-A58C-3B84C7AB1F28}"/>
          </ac:spMkLst>
        </pc:spChg>
        <pc:spChg chg="mod">
          <ac:chgData name="gessy michael" userId="324a03897c09431a" providerId="LiveId" clId="{AC08461D-754B-4177-8AAC-7EAB3C0AF64F}" dt="2023-05-05T13:19:06.397" v="12430" actId="1076"/>
          <ac:spMkLst>
            <pc:docMk/>
            <pc:sldMk cId="0" sldId="670"/>
            <ac:spMk id="243721" creationId="{7B112F95-0646-1701-9EC5-EF6ED0273146}"/>
          </ac:spMkLst>
        </pc:spChg>
        <pc:spChg chg="mod">
          <ac:chgData name="gessy michael" userId="324a03897c09431a" providerId="LiveId" clId="{AC08461D-754B-4177-8AAC-7EAB3C0AF64F}" dt="2023-05-05T14:56:01.307" v="12650" actId="1076"/>
          <ac:spMkLst>
            <pc:docMk/>
            <pc:sldMk cId="0" sldId="670"/>
            <ac:spMk id="243722" creationId="{CF4285BA-ACB5-A6BE-9F9B-777DFF9FC104}"/>
          </ac:spMkLst>
        </pc:spChg>
        <pc:spChg chg="mod">
          <ac:chgData name="gessy michael" userId="324a03897c09431a" providerId="LiveId" clId="{AC08461D-754B-4177-8AAC-7EAB3C0AF64F}" dt="2023-05-05T14:56:52.068" v="12659" actId="1035"/>
          <ac:spMkLst>
            <pc:docMk/>
            <pc:sldMk cId="0" sldId="670"/>
            <ac:spMk id="243723" creationId="{B3189884-2D1B-DDB1-5FF3-8E8CCA9F9819}"/>
          </ac:spMkLst>
        </pc:spChg>
        <pc:spChg chg="mod">
          <ac:chgData name="gessy michael" userId="324a03897c09431a" providerId="LiveId" clId="{AC08461D-754B-4177-8AAC-7EAB3C0AF64F}" dt="2023-05-05T15:14:20.782" v="12699" actId="207"/>
          <ac:spMkLst>
            <pc:docMk/>
            <pc:sldMk cId="0" sldId="670"/>
            <ac:spMk id="243724" creationId="{319B71F1-1E35-8BC6-2559-C35C4CBFA285}"/>
          </ac:spMkLst>
        </pc:spChg>
        <pc:spChg chg="mod">
          <ac:chgData name="gessy michael" userId="324a03897c09431a" providerId="LiveId" clId="{AC08461D-754B-4177-8AAC-7EAB3C0AF64F}" dt="2023-05-05T23:31:12.505" v="13104" actId="113"/>
          <ac:spMkLst>
            <pc:docMk/>
            <pc:sldMk cId="0" sldId="670"/>
            <ac:spMk id="243725" creationId="{808A8F8C-3A9F-0472-D885-89276BE0DDF2}"/>
          </ac:spMkLst>
        </pc:spChg>
        <pc:spChg chg="mod">
          <ac:chgData name="gessy michael" userId="324a03897c09431a" providerId="LiveId" clId="{AC08461D-754B-4177-8AAC-7EAB3C0AF64F}" dt="2023-05-03T13:08:16.231" v="11431" actId="14861"/>
          <ac:spMkLst>
            <pc:docMk/>
            <pc:sldMk cId="0" sldId="670"/>
            <ac:spMk id="243729" creationId="{8F04B96E-8E2F-635B-1ED8-4793A392F3E6}"/>
          </ac:spMkLst>
        </pc:spChg>
        <pc:spChg chg="mod">
          <ac:chgData name="gessy michael" userId="324a03897c09431a" providerId="LiveId" clId="{AC08461D-754B-4177-8AAC-7EAB3C0AF64F}" dt="2023-05-05T15:11:45.407" v="12669" actId="14100"/>
          <ac:spMkLst>
            <pc:docMk/>
            <pc:sldMk cId="0" sldId="670"/>
            <ac:spMk id="243733" creationId="{4F0B8065-BAE2-8081-A6B6-FD4006C0EE41}"/>
          </ac:spMkLst>
        </pc:spChg>
        <pc:spChg chg="mod">
          <ac:chgData name="gessy michael" userId="324a03897c09431a" providerId="LiveId" clId="{AC08461D-754B-4177-8AAC-7EAB3C0AF64F}" dt="2023-05-05T15:11:51.738" v="12670" actId="1076"/>
          <ac:spMkLst>
            <pc:docMk/>
            <pc:sldMk cId="0" sldId="670"/>
            <ac:spMk id="243734" creationId="{12208BD5-49D2-3929-0B18-35CD16A493B6}"/>
          </ac:spMkLst>
        </pc:spChg>
        <pc:spChg chg="mod">
          <ac:chgData name="gessy michael" userId="324a03897c09431a" providerId="LiveId" clId="{AC08461D-754B-4177-8AAC-7EAB3C0AF64F}" dt="2023-05-05T15:11:51.738" v="12670" actId="1076"/>
          <ac:spMkLst>
            <pc:docMk/>
            <pc:sldMk cId="0" sldId="670"/>
            <ac:spMk id="243735" creationId="{3245CB81-03AA-AA30-37C1-169DA59EBF57}"/>
          </ac:spMkLst>
        </pc:spChg>
        <pc:spChg chg="mod">
          <ac:chgData name="gessy michael" userId="324a03897c09431a" providerId="LiveId" clId="{AC08461D-754B-4177-8AAC-7EAB3C0AF64F}" dt="2023-05-05T15:11:37.333" v="12668" actId="1076"/>
          <ac:spMkLst>
            <pc:docMk/>
            <pc:sldMk cId="0" sldId="670"/>
            <ac:spMk id="243736" creationId="{BD32E537-0C32-2009-0144-F20F817DFC51}"/>
          </ac:spMkLst>
        </pc:spChg>
        <pc:spChg chg="mod">
          <ac:chgData name="gessy michael" userId="324a03897c09431a" providerId="LiveId" clId="{AC08461D-754B-4177-8AAC-7EAB3C0AF64F}" dt="2023-05-05T15:12:10.188" v="12671" actId="1076"/>
          <ac:spMkLst>
            <pc:docMk/>
            <pc:sldMk cId="0" sldId="670"/>
            <ac:spMk id="243737" creationId="{DF9518E2-CAA9-91A8-ED9D-9A8BFCF6A65F}"/>
          </ac:spMkLst>
        </pc:spChg>
        <pc:spChg chg="mod">
          <ac:chgData name="gessy michael" userId="324a03897c09431a" providerId="LiveId" clId="{AC08461D-754B-4177-8AAC-7EAB3C0AF64F}" dt="2023-05-05T15:12:10.188" v="12671" actId="1076"/>
          <ac:spMkLst>
            <pc:docMk/>
            <pc:sldMk cId="0" sldId="670"/>
            <ac:spMk id="243738" creationId="{281369E5-781B-4EB2-4C2E-CCA9BE6B707F}"/>
          </ac:spMkLst>
        </pc:spChg>
        <pc:spChg chg="mod">
          <ac:chgData name="gessy michael" userId="324a03897c09431a" providerId="LiveId" clId="{AC08461D-754B-4177-8AAC-7EAB3C0AF64F}" dt="2023-05-05T15:12:10.188" v="12671" actId="1076"/>
          <ac:spMkLst>
            <pc:docMk/>
            <pc:sldMk cId="0" sldId="670"/>
            <ac:spMk id="243739" creationId="{4256BB68-0F80-CDC9-71DB-546B7B2A090F}"/>
          </ac:spMkLst>
        </pc:spChg>
        <pc:spChg chg="mod">
          <ac:chgData name="gessy michael" userId="324a03897c09431a" providerId="LiveId" clId="{AC08461D-754B-4177-8AAC-7EAB3C0AF64F}" dt="2023-05-05T15:12:10.188" v="12671" actId="1076"/>
          <ac:spMkLst>
            <pc:docMk/>
            <pc:sldMk cId="0" sldId="670"/>
            <ac:spMk id="243740" creationId="{124CF639-6702-2C7E-669A-61D1EDCBDB1A}"/>
          </ac:spMkLst>
        </pc:spChg>
        <pc:spChg chg="mod">
          <ac:chgData name="gessy michael" userId="324a03897c09431a" providerId="LiveId" clId="{AC08461D-754B-4177-8AAC-7EAB3C0AF64F}" dt="2023-05-05T15:12:10.188" v="12671" actId="1076"/>
          <ac:spMkLst>
            <pc:docMk/>
            <pc:sldMk cId="0" sldId="670"/>
            <ac:spMk id="243741" creationId="{3FE6A3E2-19D5-680D-7301-4CB8DAA5E599}"/>
          </ac:spMkLst>
        </pc:spChg>
        <pc:spChg chg="mod">
          <ac:chgData name="gessy michael" userId="324a03897c09431a" providerId="LiveId" clId="{AC08461D-754B-4177-8AAC-7EAB3C0AF64F}" dt="2023-05-05T15:12:10.188" v="12671" actId="1076"/>
          <ac:spMkLst>
            <pc:docMk/>
            <pc:sldMk cId="0" sldId="670"/>
            <ac:spMk id="243742" creationId="{1D471857-E080-F04C-F3E0-026BB7170A10}"/>
          </ac:spMkLst>
        </pc:spChg>
        <pc:spChg chg="mod">
          <ac:chgData name="gessy michael" userId="324a03897c09431a" providerId="LiveId" clId="{AC08461D-754B-4177-8AAC-7EAB3C0AF64F}" dt="2023-05-05T15:12:10.188" v="12671" actId="1076"/>
          <ac:spMkLst>
            <pc:docMk/>
            <pc:sldMk cId="0" sldId="670"/>
            <ac:spMk id="243743" creationId="{81047E32-2BAB-FD73-C3B1-1B5731706D45}"/>
          </ac:spMkLst>
        </pc:spChg>
        <pc:spChg chg="mod">
          <ac:chgData name="gessy michael" userId="324a03897c09431a" providerId="LiveId" clId="{AC08461D-754B-4177-8AAC-7EAB3C0AF64F}" dt="2023-05-05T15:12:10.188" v="12671" actId="1076"/>
          <ac:spMkLst>
            <pc:docMk/>
            <pc:sldMk cId="0" sldId="670"/>
            <ac:spMk id="243744" creationId="{CA7DEE28-3CC1-E331-786F-956134E5A4D6}"/>
          </ac:spMkLst>
        </pc:spChg>
        <pc:spChg chg="del mod">
          <ac:chgData name="gessy michael" userId="324a03897c09431a" providerId="LiveId" clId="{AC08461D-754B-4177-8AAC-7EAB3C0AF64F}" dt="2023-05-05T13:22:03.970" v="12449" actId="478"/>
          <ac:spMkLst>
            <pc:docMk/>
            <pc:sldMk cId="0" sldId="670"/>
            <ac:spMk id="291842" creationId="{CEABFE9C-61D2-F42E-5F57-3231AEB6FA6D}"/>
          </ac:spMkLst>
        </pc:spChg>
        <pc:spChg chg="del">
          <ac:chgData name="gessy michael" userId="324a03897c09431a" providerId="LiveId" clId="{AC08461D-754B-4177-8AAC-7EAB3C0AF64F}" dt="2023-05-03T13:06:47.107" v="11423" actId="478"/>
          <ac:spMkLst>
            <pc:docMk/>
            <pc:sldMk cId="0" sldId="670"/>
            <ac:spMk id="291872" creationId="{F34BC37B-5BD3-7A22-0164-7630380A7C34}"/>
          </ac:spMkLst>
        </pc:spChg>
        <pc:picChg chg="add del mod">
          <ac:chgData name="gessy michael" userId="324a03897c09431a" providerId="LiveId" clId="{AC08461D-754B-4177-8AAC-7EAB3C0AF64F}" dt="2023-05-05T14:53:07.396" v="12644" actId="478"/>
          <ac:picMkLst>
            <pc:docMk/>
            <pc:sldMk cId="0" sldId="670"/>
            <ac:picMk id="3" creationId="{9175F0C8-BF0B-A824-D0B7-7595AE795C02}"/>
          </ac:picMkLst>
        </pc:picChg>
        <pc:picChg chg="del">
          <ac:chgData name="gessy michael" userId="324a03897c09431a" providerId="LiveId" clId="{AC08461D-754B-4177-8AAC-7EAB3C0AF64F}" dt="2023-05-05T14:01:23.079" v="12612" actId="478"/>
          <ac:picMkLst>
            <pc:docMk/>
            <pc:sldMk cId="0" sldId="670"/>
            <ac:picMk id="291871" creationId="{0B7E037C-DA5E-1BD3-1ED0-20E601AC1E3A}"/>
          </ac:picMkLst>
        </pc:picChg>
      </pc:sldChg>
      <pc:sldChg chg="delSp modSp mod">
        <pc:chgData name="gessy michael" userId="324a03897c09431a" providerId="LiveId" clId="{AC08461D-754B-4177-8AAC-7EAB3C0AF64F}" dt="2023-04-28T15:11:42.423" v="7744" actId="207"/>
        <pc:sldMkLst>
          <pc:docMk/>
          <pc:sldMk cId="0" sldId="671"/>
        </pc:sldMkLst>
        <pc:spChg chg="mod">
          <ac:chgData name="gessy michael" userId="324a03897c09431a" providerId="LiveId" clId="{AC08461D-754B-4177-8AAC-7EAB3C0AF64F}" dt="2023-04-28T14:42:33.002" v="7624" actId="1076"/>
          <ac:spMkLst>
            <pc:docMk/>
            <pc:sldMk cId="0" sldId="671"/>
            <ac:spMk id="224261" creationId="{B073F9F5-3D6A-5650-6F56-24835A0BB93F}"/>
          </ac:spMkLst>
        </pc:spChg>
        <pc:spChg chg="del">
          <ac:chgData name="gessy michael" userId="324a03897c09431a" providerId="LiveId" clId="{AC08461D-754B-4177-8AAC-7EAB3C0AF64F}" dt="2023-04-28T14:42:23.568" v="7620" actId="478"/>
          <ac:spMkLst>
            <pc:docMk/>
            <pc:sldMk cId="0" sldId="671"/>
            <ac:spMk id="245768" creationId="{D4E8970A-47D0-D020-73BB-9D4B9384DA9D}"/>
          </ac:spMkLst>
        </pc:spChg>
        <pc:spChg chg="del">
          <ac:chgData name="gessy michael" userId="324a03897c09431a" providerId="LiveId" clId="{AC08461D-754B-4177-8AAC-7EAB3C0AF64F}" dt="2023-04-28T14:42:23.568" v="7620" actId="478"/>
          <ac:spMkLst>
            <pc:docMk/>
            <pc:sldMk cId="0" sldId="671"/>
            <ac:spMk id="245804" creationId="{4864FEE9-3009-21F2-4BB1-31A05FAB00CF}"/>
          </ac:spMkLst>
        </pc:spChg>
        <pc:graphicFrameChg chg="mod modGraphic">
          <ac:chgData name="gessy michael" userId="324a03897c09431a" providerId="LiveId" clId="{AC08461D-754B-4177-8AAC-7EAB3C0AF64F}" dt="2023-04-28T15:11:42.423" v="7744" actId="207"/>
          <ac:graphicFrameMkLst>
            <pc:docMk/>
            <pc:sldMk cId="0" sldId="671"/>
            <ac:graphicFrameMk id="239626" creationId="{8EE9B063-9A40-9AA5-08AE-5E01624ABFAA}"/>
          </ac:graphicFrameMkLst>
        </pc:graphicFrameChg>
      </pc:sldChg>
      <pc:sldChg chg="modSp mod modNotesTx">
        <pc:chgData name="gessy michael" userId="324a03897c09431a" providerId="LiveId" clId="{AC08461D-754B-4177-8AAC-7EAB3C0AF64F}" dt="2023-05-06T13:24:14.482" v="14331" actId="6549"/>
        <pc:sldMkLst>
          <pc:docMk/>
          <pc:sldMk cId="0" sldId="672"/>
        </pc:sldMkLst>
        <pc:spChg chg="mod">
          <ac:chgData name="gessy michael" userId="324a03897c09431a" providerId="LiveId" clId="{AC08461D-754B-4177-8AAC-7EAB3C0AF64F}" dt="2023-05-03T11:43:23.599" v="11018" actId="255"/>
          <ac:spMkLst>
            <pc:docMk/>
            <pc:sldMk cId="0" sldId="672"/>
            <ac:spMk id="247815" creationId="{58DC935B-4FDE-5F0A-E470-F4A2EC42D7C3}"/>
          </ac:spMkLst>
        </pc:spChg>
        <pc:spChg chg="mod">
          <ac:chgData name="gessy michael" userId="324a03897c09431a" providerId="LiveId" clId="{AC08461D-754B-4177-8AAC-7EAB3C0AF64F}" dt="2023-05-03T11:43:33.673" v="11020" actId="1076"/>
          <ac:spMkLst>
            <pc:docMk/>
            <pc:sldMk cId="0" sldId="672"/>
            <ac:spMk id="247835" creationId="{F7ED727C-07CC-0A37-1839-02E4C2669086}"/>
          </ac:spMkLst>
        </pc:spChg>
        <pc:graphicFrameChg chg="mod modGraphic">
          <ac:chgData name="gessy michael" userId="324a03897c09431a" providerId="LiveId" clId="{AC08461D-754B-4177-8AAC-7EAB3C0AF64F}" dt="2023-04-28T15:09:43.935" v="7737"/>
          <ac:graphicFrameMkLst>
            <pc:docMk/>
            <pc:sldMk cId="0" sldId="672"/>
            <ac:graphicFrameMk id="19" creationId="{6BFCDDC1-0233-0E0C-6FE2-6DBCAFCDDAD3}"/>
          </ac:graphicFrameMkLst>
        </pc:graphicFrameChg>
        <pc:graphicFrameChg chg="modGraphic">
          <ac:chgData name="gessy michael" userId="324a03897c09431a" providerId="LiveId" clId="{AC08461D-754B-4177-8AAC-7EAB3C0AF64F}" dt="2023-04-28T15:12:19.909" v="7747" actId="207"/>
          <ac:graphicFrameMkLst>
            <pc:docMk/>
            <pc:sldMk cId="0" sldId="672"/>
            <ac:graphicFrameMk id="241674" creationId="{5EF9049B-F37A-1F52-15E2-E18B24BC05CF}"/>
          </ac:graphicFrameMkLst>
        </pc:graphicFrameChg>
      </pc:sldChg>
      <pc:sldChg chg="delSp modSp mod">
        <pc:chgData name="gessy michael" userId="324a03897c09431a" providerId="LiveId" clId="{AC08461D-754B-4177-8AAC-7EAB3C0AF64F}" dt="2023-04-28T15:17:48.240" v="7767" actId="207"/>
        <pc:sldMkLst>
          <pc:docMk/>
          <pc:sldMk cId="0" sldId="673"/>
        </pc:sldMkLst>
        <pc:spChg chg="del">
          <ac:chgData name="gessy michael" userId="324a03897c09431a" providerId="LiveId" clId="{AC08461D-754B-4177-8AAC-7EAB3C0AF64F}" dt="2023-04-28T15:14:09.427" v="7750" actId="478"/>
          <ac:spMkLst>
            <pc:docMk/>
            <pc:sldMk cId="0" sldId="673"/>
            <ac:spMk id="228541" creationId="{E99262EE-181D-7904-8FFC-9DD22D720641}"/>
          </ac:spMkLst>
        </pc:spChg>
        <pc:spChg chg="del">
          <ac:chgData name="gessy michael" userId="324a03897c09431a" providerId="LiveId" clId="{AC08461D-754B-4177-8AAC-7EAB3C0AF64F}" dt="2023-04-28T15:14:04.153" v="7749" actId="478"/>
          <ac:spMkLst>
            <pc:docMk/>
            <pc:sldMk cId="0" sldId="673"/>
            <ac:spMk id="228542" creationId="{DE9D704A-1DE6-287A-EA73-E72C0E42A503}"/>
          </ac:spMkLst>
        </pc:spChg>
        <pc:spChg chg="del">
          <ac:chgData name="gessy michael" userId="324a03897c09431a" providerId="LiveId" clId="{AC08461D-754B-4177-8AAC-7EAB3C0AF64F}" dt="2023-04-28T15:14:09.427" v="7750" actId="478"/>
          <ac:spMkLst>
            <pc:docMk/>
            <pc:sldMk cId="0" sldId="673"/>
            <ac:spMk id="228543" creationId="{A97A23B5-7547-C2A7-EA4C-2339EBFEF8E4}"/>
          </ac:spMkLst>
        </pc:spChg>
        <pc:spChg chg="del mod">
          <ac:chgData name="gessy michael" userId="324a03897c09431a" providerId="LiveId" clId="{AC08461D-754B-4177-8AAC-7EAB3C0AF64F}" dt="2023-04-28T15:14:04.153" v="7749" actId="478"/>
          <ac:spMkLst>
            <pc:docMk/>
            <pc:sldMk cId="0" sldId="673"/>
            <ac:spMk id="228544" creationId="{9D4E39C2-64A3-7BB4-C1F7-1DF6E4DCFA09}"/>
          </ac:spMkLst>
        </pc:spChg>
        <pc:spChg chg="del">
          <ac:chgData name="gessy michael" userId="324a03897c09431a" providerId="LiveId" clId="{AC08461D-754B-4177-8AAC-7EAB3C0AF64F}" dt="2023-04-28T15:14:04.153" v="7749" actId="478"/>
          <ac:spMkLst>
            <pc:docMk/>
            <pc:sldMk cId="0" sldId="673"/>
            <ac:spMk id="228545" creationId="{3FC63E6F-CE70-5479-067E-FA3857D6AA60}"/>
          </ac:spMkLst>
        </pc:spChg>
        <pc:spChg chg="del">
          <ac:chgData name="gessy michael" userId="324a03897c09431a" providerId="LiveId" clId="{AC08461D-754B-4177-8AAC-7EAB3C0AF64F}" dt="2023-04-28T15:14:04.153" v="7749" actId="478"/>
          <ac:spMkLst>
            <pc:docMk/>
            <pc:sldMk cId="0" sldId="673"/>
            <ac:spMk id="228546" creationId="{E2C3F540-8F06-D086-5DF6-74A698BB62DA}"/>
          </ac:spMkLst>
        </pc:spChg>
        <pc:spChg chg="del">
          <ac:chgData name="gessy michael" userId="324a03897c09431a" providerId="LiveId" clId="{AC08461D-754B-4177-8AAC-7EAB3C0AF64F}" dt="2023-04-28T15:14:04.153" v="7749" actId="478"/>
          <ac:spMkLst>
            <pc:docMk/>
            <pc:sldMk cId="0" sldId="673"/>
            <ac:spMk id="228547" creationId="{D72FBB6A-E46E-C03E-57AD-BA7C456B168B}"/>
          </ac:spMkLst>
        </pc:spChg>
        <pc:spChg chg="del">
          <ac:chgData name="gessy michael" userId="324a03897c09431a" providerId="LiveId" clId="{AC08461D-754B-4177-8AAC-7EAB3C0AF64F}" dt="2023-04-28T15:14:04.153" v="7749" actId="478"/>
          <ac:spMkLst>
            <pc:docMk/>
            <pc:sldMk cId="0" sldId="673"/>
            <ac:spMk id="228548" creationId="{70A7AC9B-74ED-30DD-F7B4-FD6EF73E0D82}"/>
          </ac:spMkLst>
        </pc:spChg>
        <pc:spChg chg="del">
          <ac:chgData name="gessy michael" userId="324a03897c09431a" providerId="LiveId" clId="{AC08461D-754B-4177-8AAC-7EAB3C0AF64F}" dt="2023-04-28T15:14:04.153" v="7749" actId="478"/>
          <ac:spMkLst>
            <pc:docMk/>
            <pc:sldMk cId="0" sldId="673"/>
            <ac:spMk id="228549" creationId="{84E1CE04-BCCE-6B50-CC93-CC9256AE8AA0}"/>
          </ac:spMkLst>
        </pc:spChg>
        <pc:graphicFrameChg chg="modGraphic">
          <ac:chgData name="gessy michael" userId="324a03897c09431a" providerId="LiveId" clId="{AC08461D-754B-4177-8AAC-7EAB3C0AF64F}" dt="2023-04-28T15:17:48.240" v="7767" actId="207"/>
          <ac:graphicFrameMkLst>
            <pc:docMk/>
            <pc:sldMk cId="0" sldId="673"/>
            <ac:graphicFrameMk id="4" creationId="{2366AC45-43D7-EA06-7EEC-D9270D2E994A}"/>
          </ac:graphicFrameMkLst>
        </pc:graphicFrameChg>
      </pc:sldChg>
      <pc:sldChg chg="modSp mod">
        <pc:chgData name="gessy michael" userId="324a03897c09431a" providerId="LiveId" clId="{AC08461D-754B-4177-8AAC-7EAB3C0AF64F}" dt="2023-04-29T00:05:58.823" v="7853" actId="20577"/>
        <pc:sldMkLst>
          <pc:docMk/>
          <pc:sldMk cId="0" sldId="674"/>
        </pc:sldMkLst>
        <pc:spChg chg="mod">
          <ac:chgData name="gessy michael" userId="324a03897c09431a" providerId="LiveId" clId="{AC08461D-754B-4177-8AAC-7EAB3C0AF64F}" dt="2023-04-28T23:58:49.608" v="7815" actId="1038"/>
          <ac:spMkLst>
            <pc:docMk/>
            <pc:sldMk cId="0" sldId="674"/>
            <ac:spMk id="251923" creationId="{54AD06FF-5B3A-66FF-96BB-86A9DFF51F32}"/>
          </ac:spMkLst>
        </pc:spChg>
        <pc:spChg chg="mod">
          <ac:chgData name="gessy michael" userId="324a03897c09431a" providerId="LiveId" clId="{AC08461D-754B-4177-8AAC-7EAB3C0AF64F}" dt="2023-04-28T23:58:41.341" v="7814" actId="1038"/>
          <ac:spMkLst>
            <pc:docMk/>
            <pc:sldMk cId="0" sldId="674"/>
            <ac:spMk id="251924" creationId="{1EA99831-7661-0FB1-3E61-7F072C3A6515}"/>
          </ac:spMkLst>
        </pc:spChg>
        <pc:spChg chg="mod">
          <ac:chgData name="gessy michael" userId="324a03897c09431a" providerId="LiveId" clId="{AC08461D-754B-4177-8AAC-7EAB3C0AF64F}" dt="2023-04-28T23:58:41.341" v="7814" actId="1038"/>
          <ac:spMkLst>
            <pc:docMk/>
            <pc:sldMk cId="0" sldId="674"/>
            <ac:spMk id="251925" creationId="{8E77F4E8-0C6D-C341-3CB2-7527DB87B65D}"/>
          </ac:spMkLst>
        </pc:spChg>
        <pc:spChg chg="mod">
          <ac:chgData name="gessy michael" userId="324a03897c09431a" providerId="LiveId" clId="{AC08461D-754B-4177-8AAC-7EAB3C0AF64F}" dt="2023-04-28T23:58:49.608" v="7815" actId="1038"/>
          <ac:spMkLst>
            <pc:docMk/>
            <pc:sldMk cId="0" sldId="674"/>
            <ac:spMk id="251926" creationId="{F99B0CD1-975A-451F-AB93-5FEB65B3E0A1}"/>
          </ac:spMkLst>
        </pc:spChg>
        <pc:spChg chg="mod">
          <ac:chgData name="gessy michael" userId="324a03897c09431a" providerId="LiveId" clId="{AC08461D-754B-4177-8AAC-7EAB3C0AF64F}" dt="2023-04-28T23:59:58.972" v="7818" actId="207"/>
          <ac:spMkLst>
            <pc:docMk/>
            <pc:sldMk cId="0" sldId="674"/>
            <ac:spMk id="251927" creationId="{4DD2E671-AF41-1B1B-F48A-D6AB3377DEB3}"/>
          </ac:spMkLst>
        </pc:spChg>
        <pc:spChg chg="mod">
          <ac:chgData name="gessy michael" userId="324a03897c09431a" providerId="LiveId" clId="{AC08461D-754B-4177-8AAC-7EAB3C0AF64F}" dt="2023-04-28T23:58:41.341" v="7814" actId="1038"/>
          <ac:spMkLst>
            <pc:docMk/>
            <pc:sldMk cId="0" sldId="674"/>
            <ac:spMk id="251928" creationId="{CCFBAF9C-EF9F-DBB8-BD68-6AA0FF4DBA5E}"/>
          </ac:spMkLst>
        </pc:spChg>
        <pc:spChg chg="mod">
          <ac:chgData name="gessy michael" userId="324a03897c09431a" providerId="LiveId" clId="{AC08461D-754B-4177-8AAC-7EAB3C0AF64F}" dt="2023-04-28T23:58:32.851" v="7812" actId="1035"/>
          <ac:spMkLst>
            <pc:docMk/>
            <pc:sldMk cId="0" sldId="674"/>
            <ac:spMk id="251946" creationId="{FBD8FD06-3FC1-0E2D-BAC8-53B284CEABCB}"/>
          </ac:spMkLst>
        </pc:spChg>
        <pc:spChg chg="mod">
          <ac:chgData name="gessy michael" userId="324a03897c09431a" providerId="LiveId" clId="{AC08461D-754B-4177-8AAC-7EAB3C0AF64F}" dt="2023-04-28T23:43:44.546" v="7773" actId="255"/>
          <ac:spMkLst>
            <pc:docMk/>
            <pc:sldMk cId="0" sldId="674"/>
            <ac:spMk id="251951" creationId="{A3100AED-3DD2-140B-ED3C-7975C8B4181D}"/>
          </ac:spMkLst>
        </pc:spChg>
        <pc:spChg chg="mod">
          <ac:chgData name="gessy michael" userId="324a03897c09431a" providerId="LiveId" clId="{AC08461D-754B-4177-8AAC-7EAB3C0AF64F}" dt="2023-04-28T23:43:56.056" v="7775" actId="1076"/>
          <ac:spMkLst>
            <pc:docMk/>
            <pc:sldMk cId="0" sldId="674"/>
            <ac:spMk id="251952" creationId="{B0187214-A167-4D44-98EE-2568BBF3E278}"/>
          </ac:spMkLst>
        </pc:spChg>
        <pc:spChg chg="mod">
          <ac:chgData name="gessy michael" userId="324a03897c09431a" providerId="LiveId" clId="{AC08461D-754B-4177-8AAC-7EAB3C0AF64F}" dt="2023-04-28T23:49:50.443" v="7797" actId="207"/>
          <ac:spMkLst>
            <pc:docMk/>
            <pc:sldMk cId="0" sldId="674"/>
            <ac:spMk id="251953" creationId="{3F0083A6-AA4D-1CD1-858D-8EE4C379ED72}"/>
          </ac:spMkLst>
        </pc:spChg>
        <pc:graphicFrameChg chg="mod modGraphic">
          <ac:chgData name="gessy michael" userId="324a03897c09431a" providerId="LiveId" clId="{AC08461D-754B-4177-8AAC-7EAB3C0AF64F}" dt="2023-04-29T00:05:58.823" v="7853" actId="20577"/>
          <ac:graphicFrameMkLst>
            <pc:docMk/>
            <pc:sldMk cId="0" sldId="674"/>
            <ac:graphicFrameMk id="245804" creationId="{D6535A4D-16CF-CD59-9982-731733582004}"/>
          </ac:graphicFrameMkLst>
        </pc:graphicFrameChg>
        <pc:graphicFrameChg chg="mod modGraphic">
          <ac:chgData name="gessy michael" userId="324a03897c09431a" providerId="LiveId" clId="{AC08461D-754B-4177-8AAC-7EAB3C0AF64F}" dt="2023-04-28T23:58:32.851" v="7812" actId="1035"/>
          <ac:graphicFrameMkLst>
            <pc:docMk/>
            <pc:sldMk cId="0" sldId="674"/>
            <ac:graphicFrameMk id="245845" creationId="{44DA1128-A275-833E-A729-12914595327A}"/>
          </ac:graphicFrameMkLst>
        </pc:graphicFrameChg>
      </pc:sldChg>
      <pc:sldChg chg="modSp mod">
        <pc:chgData name="gessy michael" userId="324a03897c09431a" providerId="LiveId" clId="{AC08461D-754B-4177-8AAC-7EAB3C0AF64F}" dt="2023-04-29T03:05:26.697" v="7992" actId="113"/>
        <pc:sldMkLst>
          <pc:docMk/>
          <pc:sldMk cId="0" sldId="675"/>
        </pc:sldMkLst>
        <pc:spChg chg="mod">
          <ac:chgData name="gessy michael" userId="324a03897c09431a" providerId="LiveId" clId="{AC08461D-754B-4177-8AAC-7EAB3C0AF64F}" dt="2023-04-29T03:02:07.047" v="7990" actId="20577"/>
          <ac:spMkLst>
            <pc:docMk/>
            <pc:sldMk cId="0" sldId="675"/>
            <ac:spMk id="253960" creationId="{4E8818B6-C96C-9122-2745-DE83204D8949}"/>
          </ac:spMkLst>
        </pc:spChg>
        <pc:spChg chg="mod">
          <ac:chgData name="gessy michael" userId="324a03897c09431a" providerId="LiveId" clId="{AC08461D-754B-4177-8AAC-7EAB3C0AF64F}" dt="2023-04-29T02:58:09.124" v="7970" actId="1076"/>
          <ac:spMkLst>
            <pc:docMk/>
            <pc:sldMk cId="0" sldId="675"/>
            <ac:spMk id="253961" creationId="{14797AC3-3C4E-3654-F3D5-25EFB176B040}"/>
          </ac:spMkLst>
        </pc:spChg>
        <pc:spChg chg="mod">
          <ac:chgData name="gessy michael" userId="324a03897c09431a" providerId="LiveId" clId="{AC08461D-754B-4177-8AAC-7EAB3C0AF64F}" dt="2023-04-29T02:58:19.077" v="7971" actId="1076"/>
          <ac:spMkLst>
            <pc:docMk/>
            <pc:sldMk cId="0" sldId="675"/>
            <ac:spMk id="253962" creationId="{3813CEDA-27FB-689D-A264-94BFD94A65BF}"/>
          </ac:spMkLst>
        </pc:spChg>
        <pc:spChg chg="mod">
          <ac:chgData name="gessy michael" userId="324a03897c09431a" providerId="LiveId" clId="{AC08461D-754B-4177-8AAC-7EAB3C0AF64F}" dt="2023-04-29T02:58:19.077" v="7971" actId="1076"/>
          <ac:spMkLst>
            <pc:docMk/>
            <pc:sldMk cId="0" sldId="675"/>
            <ac:spMk id="253963" creationId="{2B71CFAD-8C73-3B68-2A2D-D2144E61FDA3}"/>
          </ac:spMkLst>
        </pc:spChg>
        <pc:spChg chg="mod">
          <ac:chgData name="gessy michael" userId="324a03897c09431a" providerId="LiveId" clId="{AC08461D-754B-4177-8AAC-7EAB3C0AF64F}" dt="2023-04-29T02:58:19.077" v="7971" actId="1076"/>
          <ac:spMkLst>
            <pc:docMk/>
            <pc:sldMk cId="0" sldId="675"/>
            <ac:spMk id="253991" creationId="{8DF47E89-BE8D-517A-692F-66B266C274CC}"/>
          </ac:spMkLst>
        </pc:spChg>
        <pc:spChg chg="mod">
          <ac:chgData name="gessy michael" userId="324a03897c09431a" providerId="LiveId" clId="{AC08461D-754B-4177-8AAC-7EAB3C0AF64F}" dt="2023-04-29T02:58:09.124" v="7970" actId="1076"/>
          <ac:spMkLst>
            <pc:docMk/>
            <pc:sldMk cId="0" sldId="675"/>
            <ac:spMk id="253992" creationId="{26D6B501-FE52-08A3-B37A-2C2790EEF075}"/>
          </ac:spMkLst>
        </pc:spChg>
        <pc:spChg chg="mod">
          <ac:chgData name="gessy michael" userId="324a03897c09431a" providerId="LiveId" clId="{AC08461D-754B-4177-8AAC-7EAB3C0AF64F}" dt="2023-04-29T02:58:09.124" v="7970" actId="1076"/>
          <ac:spMkLst>
            <pc:docMk/>
            <pc:sldMk cId="0" sldId="675"/>
            <ac:spMk id="253994" creationId="{27BC11CA-36A6-2B11-A9E0-625AECCE3D77}"/>
          </ac:spMkLst>
        </pc:spChg>
        <pc:spChg chg="mod">
          <ac:chgData name="gessy michael" userId="324a03897c09431a" providerId="LiveId" clId="{AC08461D-754B-4177-8AAC-7EAB3C0AF64F}" dt="2023-04-29T02:58:19.077" v="7971" actId="1076"/>
          <ac:spMkLst>
            <pc:docMk/>
            <pc:sldMk cId="0" sldId="675"/>
            <ac:spMk id="253995" creationId="{40FFFC65-A8D0-6B0E-547C-B7AFAA072BED}"/>
          </ac:spMkLst>
        </pc:spChg>
        <pc:graphicFrameChg chg="modGraphic">
          <ac:chgData name="gessy michael" userId="324a03897c09431a" providerId="LiveId" clId="{AC08461D-754B-4177-8AAC-7EAB3C0AF64F}" dt="2023-04-29T03:05:26.697" v="7992" actId="113"/>
          <ac:graphicFrameMkLst>
            <pc:docMk/>
            <pc:sldMk cId="0" sldId="675"/>
            <ac:graphicFrameMk id="247861" creationId="{D5488865-5D0B-3AA5-3C69-7E17ED210FB7}"/>
          </ac:graphicFrameMkLst>
        </pc:graphicFrameChg>
      </pc:sldChg>
      <pc:sldChg chg="delSp del mod">
        <pc:chgData name="gessy michael" userId="324a03897c09431a" providerId="LiveId" clId="{AC08461D-754B-4177-8AAC-7EAB3C0AF64F}" dt="2023-04-29T07:32:46.900" v="8501" actId="47"/>
        <pc:sldMkLst>
          <pc:docMk/>
          <pc:sldMk cId="0" sldId="676"/>
        </pc:sldMkLst>
        <pc:spChg chg="del">
          <ac:chgData name="gessy michael" userId="324a03897c09431a" providerId="LiveId" clId="{AC08461D-754B-4177-8AAC-7EAB3C0AF64F}" dt="2023-04-29T07:04:27.135" v="8472" actId="478"/>
          <ac:spMkLst>
            <pc:docMk/>
            <pc:sldMk cId="0" sldId="676"/>
            <ac:spMk id="43" creationId="{753F944F-D550-DB51-2AA8-23D346FAEA53}"/>
          </ac:spMkLst>
        </pc:spChg>
        <pc:spChg chg="del">
          <ac:chgData name="gessy michael" userId="324a03897c09431a" providerId="LiveId" clId="{AC08461D-754B-4177-8AAC-7EAB3C0AF64F}" dt="2023-04-29T07:04:27.135" v="8472" actId="478"/>
          <ac:spMkLst>
            <pc:docMk/>
            <pc:sldMk cId="0" sldId="676"/>
            <ac:spMk id="44" creationId="{CEAB2154-EA94-AAB1-4313-79C7194E3F7E}"/>
          </ac:spMkLst>
        </pc:spChg>
        <pc:spChg chg="del">
          <ac:chgData name="gessy michael" userId="324a03897c09431a" providerId="LiveId" clId="{AC08461D-754B-4177-8AAC-7EAB3C0AF64F}" dt="2023-04-29T07:04:27.135" v="8472" actId="478"/>
          <ac:spMkLst>
            <pc:docMk/>
            <pc:sldMk cId="0" sldId="676"/>
            <ac:spMk id="45" creationId="{1C7E6217-77CA-200A-DA7E-86503E172782}"/>
          </ac:spMkLst>
        </pc:spChg>
        <pc:spChg chg="del">
          <ac:chgData name="gessy michael" userId="324a03897c09431a" providerId="LiveId" clId="{AC08461D-754B-4177-8AAC-7EAB3C0AF64F}" dt="2023-04-29T07:04:27.135" v="8472" actId="478"/>
          <ac:spMkLst>
            <pc:docMk/>
            <pc:sldMk cId="0" sldId="676"/>
            <ac:spMk id="46" creationId="{F33EA300-CE30-B94E-F825-F3AC44BF4E24}"/>
          </ac:spMkLst>
        </pc:spChg>
        <pc:spChg chg="del">
          <ac:chgData name="gessy michael" userId="324a03897c09431a" providerId="LiveId" clId="{AC08461D-754B-4177-8AAC-7EAB3C0AF64F}" dt="2023-04-29T04:01:12.791" v="8017" actId="478"/>
          <ac:spMkLst>
            <pc:docMk/>
            <pc:sldMk cId="0" sldId="676"/>
            <ac:spMk id="236569" creationId="{6DD21CC2-4F98-14F0-DAB7-B85F66A26185}"/>
          </ac:spMkLst>
        </pc:spChg>
        <pc:spChg chg="del">
          <ac:chgData name="gessy michael" userId="324a03897c09431a" providerId="LiveId" clId="{AC08461D-754B-4177-8AAC-7EAB3C0AF64F}" dt="2023-04-29T04:01:08.674" v="8015" actId="478"/>
          <ac:spMkLst>
            <pc:docMk/>
            <pc:sldMk cId="0" sldId="676"/>
            <ac:spMk id="236570" creationId="{F13304AB-F139-ECA2-60EC-D95617FE3EED}"/>
          </ac:spMkLst>
        </pc:spChg>
        <pc:spChg chg="del">
          <ac:chgData name="gessy michael" userId="324a03897c09431a" providerId="LiveId" clId="{AC08461D-754B-4177-8AAC-7EAB3C0AF64F}" dt="2023-04-29T04:01:10.441" v="8016" actId="478"/>
          <ac:spMkLst>
            <pc:docMk/>
            <pc:sldMk cId="0" sldId="676"/>
            <ac:spMk id="236571" creationId="{4EB51B46-0EA9-CBD1-BF3B-FFCE2289DF73}"/>
          </ac:spMkLst>
        </pc:spChg>
      </pc:sldChg>
      <pc:sldChg chg="addSp delSp modSp mod">
        <pc:chgData name="gessy michael" userId="324a03897c09431a" providerId="LiveId" clId="{AC08461D-754B-4177-8AAC-7EAB3C0AF64F}" dt="2023-05-03T11:45:06.532" v="11027" actId="14100"/>
        <pc:sldMkLst>
          <pc:docMk/>
          <pc:sldMk cId="0" sldId="677"/>
        </pc:sldMkLst>
        <pc:spChg chg="add mod">
          <ac:chgData name="gessy michael" userId="324a03897c09431a" providerId="LiveId" clId="{AC08461D-754B-4177-8AAC-7EAB3C0AF64F}" dt="2023-04-29T07:34:47.509" v="8507" actId="1076"/>
          <ac:spMkLst>
            <pc:docMk/>
            <pc:sldMk cId="0" sldId="677"/>
            <ac:spMk id="4" creationId="{6F9025B3-C934-5648-0C0B-B10964F93385}"/>
          </ac:spMkLst>
        </pc:spChg>
        <pc:spChg chg="add mod">
          <ac:chgData name="gessy michael" userId="324a03897c09431a" providerId="LiveId" clId="{AC08461D-754B-4177-8AAC-7EAB3C0AF64F}" dt="2023-05-03T11:45:06.532" v="11027" actId="14100"/>
          <ac:spMkLst>
            <pc:docMk/>
            <pc:sldMk cId="0" sldId="677"/>
            <ac:spMk id="5" creationId="{828CF26E-076D-9F16-A135-49871B90292C}"/>
          </ac:spMkLst>
        </pc:spChg>
        <pc:spChg chg="add mod">
          <ac:chgData name="gessy michael" userId="324a03897c09431a" providerId="LiveId" clId="{AC08461D-754B-4177-8AAC-7EAB3C0AF64F}" dt="2023-05-03T11:44:45.695" v="11022" actId="14100"/>
          <ac:spMkLst>
            <pc:docMk/>
            <pc:sldMk cId="0" sldId="677"/>
            <ac:spMk id="6" creationId="{60AAAE91-B382-1E34-7A0E-89FFDDFBDE86}"/>
          </ac:spMkLst>
        </pc:spChg>
        <pc:spChg chg="add mod">
          <ac:chgData name="gessy michael" userId="324a03897c09431a" providerId="LiveId" clId="{AC08461D-754B-4177-8AAC-7EAB3C0AF64F}" dt="2023-04-29T08:42:49.281" v="8795" actId="207"/>
          <ac:spMkLst>
            <pc:docMk/>
            <pc:sldMk cId="0" sldId="677"/>
            <ac:spMk id="8" creationId="{93CF63EB-CF5F-A3B4-AF49-035F660BA30E}"/>
          </ac:spMkLst>
        </pc:spChg>
        <pc:spChg chg="del">
          <ac:chgData name="gessy michael" userId="324a03897c09431a" providerId="LiveId" clId="{AC08461D-754B-4177-8AAC-7EAB3C0AF64F}" dt="2023-04-29T07:35:01.363" v="8508" actId="478"/>
          <ac:spMkLst>
            <pc:docMk/>
            <pc:sldMk cId="0" sldId="677"/>
            <ac:spMk id="238632" creationId="{7D1A847E-7CA2-A85A-A404-40D398041684}"/>
          </ac:spMkLst>
        </pc:spChg>
        <pc:spChg chg="del">
          <ac:chgData name="gessy michael" userId="324a03897c09431a" providerId="LiveId" clId="{AC08461D-754B-4177-8AAC-7EAB3C0AF64F}" dt="2023-04-29T06:22:10.310" v="8367" actId="478"/>
          <ac:spMkLst>
            <pc:docMk/>
            <pc:sldMk cId="0" sldId="677"/>
            <ac:spMk id="238633" creationId="{D32BE066-9C40-CB6B-913D-AE8EB95FE199}"/>
          </ac:spMkLst>
        </pc:spChg>
        <pc:spChg chg="mod">
          <ac:chgData name="gessy michael" userId="324a03897c09431a" providerId="LiveId" clId="{AC08461D-754B-4177-8AAC-7EAB3C0AF64F}" dt="2023-05-03T11:44:58.895" v="11025" actId="14100"/>
          <ac:spMkLst>
            <pc:docMk/>
            <pc:sldMk cId="0" sldId="677"/>
            <ac:spMk id="258056" creationId="{AF2134D7-9631-FF02-E81D-4CBE94227E5B}"/>
          </ac:spMkLst>
        </pc:spChg>
        <pc:spChg chg="mod">
          <ac:chgData name="gessy michael" userId="324a03897c09431a" providerId="LiveId" clId="{AC08461D-754B-4177-8AAC-7EAB3C0AF64F}" dt="2023-05-03T11:45:03.089" v="11026" actId="14100"/>
          <ac:spMkLst>
            <pc:docMk/>
            <pc:sldMk cId="0" sldId="677"/>
            <ac:spMk id="258057" creationId="{2724D167-9CE9-5133-B0DD-D442227046EB}"/>
          </ac:spMkLst>
        </pc:spChg>
        <pc:spChg chg="del">
          <ac:chgData name="gessy michael" userId="324a03897c09431a" providerId="LiveId" clId="{AC08461D-754B-4177-8AAC-7EAB3C0AF64F}" dt="2023-04-29T08:12:39.212" v="8700" actId="478"/>
          <ac:spMkLst>
            <pc:docMk/>
            <pc:sldMk cId="0" sldId="677"/>
            <ac:spMk id="258080" creationId="{8C9B953A-9722-603E-536E-8293958F8B1B}"/>
          </ac:spMkLst>
        </pc:spChg>
        <pc:spChg chg="mod">
          <ac:chgData name="gessy michael" userId="324a03897c09431a" providerId="LiveId" clId="{AC08461D-754B-4177-8AAC-7EAB3C0AF64F}" dt="2023-05-03T11:44:54.541" v="11024" actId="14100"/>
          <ac:spMkLst>
            <pc:docMk/>
            <pc:sldMk cId="0" sldId="677"/>
            <ac:spMk id="258081" creationId="{808AB85E-AE96-F9E4-BEC1-DCA6C6C3723A}"/>
          </ac:spMkLst>
        </pc:spChg>
        <pc:spChg chg="mod">
          <ac:chgData name="gessy michael" userId="324a03897c09431a" providerId="LiveId" clId="{AC08461D-754B-4177-8AAC-7EAB3C0AF64F}" dt="2023-05-03T11:44:45.695" v="11022" actId="14100"/>
          <ac:spMkLst>
            <pc:docMk/>
            <pc:sldMk cId="0" sldId="677"/>
            <ac:spMk id="258082" creationId="{1BC5C6D6-A318-53A0-5129-9A23BFC4DC0B}"/>
          </ac:spMkLst>
        </pc:spChg>
        <pc:spChg chg="del">
          <ac:chgData name="gessy michael" userId="324a03897c09431a" providerId="LiveId" clId="{AC08461D-754B-4177-8AAC-7EAB3C0AF64F}" dt="2023-04-29T08:12:39.212" v="8700" actId="478"/>
          <ac:spMkLst>
            <pc:docMk/>
            <pc:sldMk cId="0" sldId="677"/>
            <ac:spMk id="258083" creationId="{3A53092D-DB88-D47E-8E66-85CA40A65692}"/>
          </ac:spMkLst>
        </pc:spChg>
        <pc:spChg chg="mod">
          <ac:chgData name="gessy michael" userId="324a03897c09431a" providerId="LiveId" clId="{AC08461D-754B-4177-8AAC-7EAB3C0AF64F}" dt="2023-04-29T08:30:57.819" v="8721"/>
          <ac:spMkLst>
            <pc:docMk/>
            <pc:sldMk cId="0" sldId="677"/>
            <ac:spMk id="258085" creationId="{13423E1F-3530-7714-731E-5485C2A32C28}"/>
          </ac:spMkLst>
        </pc:spChg>
        <pc:spChg chg="mod">
          <ac:chgData name="gessy michael" userId="324a03897c09431a" providerId="LiveId" clId="{AC08461D-754B-4177-8AAC-7EAB3C0AF64F}" dt="2023-04-29T08:37:29.381" v="8760" actId="207"/>
          <ac:spMkLst>
            <pc:docMk/>
            <pc:sldMk cId="0" sldId="677"/>
            <ac:spMk id="258086" creationId="{7BACA63E-1BB4-F978-1F38-00F2A95A531A}"/>
          </ac:spMkLst>
        </pc:spChg>
        <pc:spChg chg="mod">
          <ac:chgData name="gessy michael" userId="324a03897c09431a" providerId="LiveId" clId="{AC08461D-754B-4177-8AAC-7EAB3C0AF64F}" dt="2023-04-29T07:34:25.575" v="8502" actId="1076"/>
          <ac:spMkLst>
            <pc:docMk/>
            <pc:sldMk cId="0" sldId="677"/>
            <ac:spMk id="258087" creationId="{46D1D640-4B24-6F55-9B7E-913D711002C5}"/>
          </ac:spMkLst>
        </pc:spChg>
        <pc:graphicFrameChg chg="del">
          <ac:chgData name="gessy michael" userId="324a03897c09431a" providerId="LiveId" clId="{AC08461D-754B-4177-8AAC-7EAB3C0AF64F}" dt="2023-04-29T08:12:39.212" v="8700" actId="478"/>
          <ac:graphicFrameMkLst>
            <pc:docMk/>
            <pc:sldMk cId="0" sldId="677"/>
            <ac:graphicFrameMk id="251954" creationId="{9A0EB670-6402-504D-25F4-0E11F1BDD962}"/>
          </ac:graphicFrameMkLst>
        </pc:graphicFrameChg>
        <pc:picChg chg="add del">
          <ac:chgData name="gessy michael" userId="324a03897c09431a" providerId="LiveId" clId="{AC08461D-754B-4177-8AAC-7EAB3C0AF64F}" dt="2023-04-29T14:49:30.899" v="8979" actId="478"/>
          <ac:picMkLst>
            <pc:docMk/>
            <pc:sldMk cId="0" sldId="677"/>
            <ac:picMk id="7" creationId="{12D42EFA-B057-F096-32A2-88125D9C5C6A}"/>
          </ac:picMkLst>
        </pc:picChg>
        <pc:picChg chg="mod">
          <ac:chgData name="gessy michael" userId="324a03897c09431a" providerId="LiveId" clId="{AC08461D-754B-4177-8AAC-7EAB3C0AF64F}" dt="2023-04-29T08:06:05.718" v="8602" actId="1076"/>
          <ac:picMkLst>
            <pc:docMk/>
            <pc:sldMk cId="0" sldId="677"/>
            <ac:picMk id="238631" creationId="{F9C1D45C-19C8-80B0-B349-1BC097445947}"/>
          </ac:picMkLst>
        </pc:picChg>
      </pc:sldChg>
      <pc:sldChg chg="delSp modSp mod">
        <pc:chgData name="gessy michael" userId="324a03897c09431a" providerId="LiveId" clId="{AC08461D-754B-4177-8AAC-7EAB3C0AF64F}" dt="2023-04-30T15:20:24.566" v="9186" actId="20577"/>
        <pc:sldMkLst>
          <pc:docMk/>
          <pc:sldMk cId="0" sldId="678"/>
        </pc:sldMkLst>
        <pc:spChg chg="del">
          <ac:chgData name="gessy michael" userId="324a03897c09431a" providerId="LiveId" clId="{AC08461D-754B-4177-8AAC-7EAB3C0AF64F}" dt="2023-04-30T14:07:06.528" v="9101" actId="478"/>
          <ac:spMkLst>
            <pc:docMk/>
            <pc:sldMk cId="0" sldId="678"/>
            <ac:spMk id="242711" creationId="{A17FEB5A-5757-E062-5957-E9F9677311F6}"/>
          </ac:spMkLst>
        </pc:spChg>
        <pc:spChg chg="mod">
          <ac:chgData name="gessy michael" userId="324a03897c09431a" providerId="LiveId" clId="{AC08461D-754B-4177-8AAC-7EAB3C0AF64F}" dt="2023-04-30T14:06:52.228" v="9098" actId="6549"/>
          <ac:spMkLst>
            <pc:docMk/>
            <pc:sldMk cId="0" sldId="678"/>
            <ac:spMk id="260104" creationId="{A89F32C1-021A-766E-F417-178020C1C7F4}"/>
          </ac:spMkLst>
        </pc:spChg>
        <pc:spChg chg="mod">
          <ac:chgData name="gessy michael" userId="324a03897c09431a" providerId="LiveId" clId="{AC08461D-754B-4177-8AAC-7EAB3C0AF64F}" dt="2023-04-30T15:07:30.895" v="9140" actId="207"/>
          <ac:spMkLst>
            <pc:docMk/>
            <pc:sldMk cId="0" sldId="678"/>
            <ac:spMk id="260106" creationId="{32FD8213-7246-442D-7306-376EA0165322}"/>
          </ac:spMkLst>
        </pc:spChg>
        <pc:spChg chg="del">
          <ac:chgData name="gessy michael" userId="324a03897c09431a" providerId="LiveId" clId="{AC08461D-754B-4177-8AAC-7EAB3C0AF64F}" dt="2023-04-30T15:15:30.336" v="9141" actId="478"/>
          <ac:spMkLst>
            <pc:docMk/>
            <pc:sldMk cId="0" sldId="678"/>
            <ac:spMk id="260107" creationId="{3631A2B4-948D-5F9E-742A-565AEC80C076}"/>
          </ac:spMkLst>
        </pc:spChg>
        <pc:spChg chg="del">
          <ac:chgData name="gessy michael" userId="324a03897c09431a" providerId="LiveId" clId="{AC08461D-754B-4177-8AAC-7EAB3C0AF64F}" dt="2023-04-30T15:15:30.336" v="9141" actId="478"/>
          <ac:spMkLst>
            <pc:docMk/>
            <pc:sldMk cId="0" sldId="678"/>
            <ac:spMk id="260108" creationId="{CEA86BAD-171B-7380-F717-54AE33325F6F}"/>
          </ac:spMkLst>
        </pc:spChg>
        <pc:spChg chg="mod">
          <ac:chgData name="gessy michael" userId="324a03897c09431a" providerId="LiveId" clId="{AC08461D-754B-4177-8AAC-7EAB3C0AF64F}" dt="2023-04-30T15:15:47.837" v="9143" actId="1076"/>
          <ac:spMkLst>
            <pc:docMk/>
            <pc:sldMk cId="0" sldId="678"/>
            <ac:spMk id="260109" creationId="{B6C2E61E-8868-C8C7-F067-AB34F9807ECF}"/>
          </ac:spMkLst>
        </pc:spChg>
        <pc:spChg chg="mod">
          <ac:chgData name="gessy michael" userId="324a03897c09431a" providerId="LiveId" clId="{AC08461D-754B-4177-8AAC-7EAB3C0AF64F}" dt="2023-04-30T15:20:24.566" v="9186" actId="20577"/>
          <ac:spMkLst>
            <pc:docMk/>
            <pc:sldMk cId="0" sldId="678"/>
            <ac:spMk id="260110" creationId="{CA268912-9691-C53B-3842-5AD5B7AD0FAB}"/>
          </ac:spMkLst>
        </pc:spChg>
        <pc:spChg chg="del">
          <ac:chgData name="gessy michael" userId="324a03897c09431a" providerId="LiveId" clId="{AC08461D-754B-4177-8AAC-7EAB3C0AF64F}" dt="2023-04-30T14:06:58.218" v="9099" actId="478"/>
          <ac:spMkLst>
            <pc:docMk/>
            <pc:sldMk cId="0" sldId="678"/>
            <ac:spMk id="260111" creationId="{9A11B573-1132-38BE-FBCC-9EF313E78919}"/>
          </ac:spMkLst>
        </pc:spChg>
        <pc:spChg chg="del">
          <ac:chgData name="gessy michael" userId="324a03897c09431a" providerId="LiveId" clId="{AC08461D-754B-4177-8AAC-7EAB3C0AF64F}" dt="2023-04-30T14:06:58.218" v="9099" actId="478"/>
          <ac:spMkLst>
            <pc:docMk/>
            <pc:sldMk cId="0" sldId="678"/>
            <ac:spMk id="260112" creationId="{079E00BA-838E-2C96-0626-5814BB86AE12}"/>
          </ac:spMkLst>
        </pc:spChg>
        <pc:spChg chg="del">
          <ac:chgData name="gessy michael" userId="324a03897c09431a" providerId="LiveId" clId="{AC08461D-754B-4177-8AAC-7EAB3C0AF64F}" dt="2023-04-30T14:06:58.218" v="9099" actId="478"/>
          <ac:spMkLst>
            <pc:docMk/>
            <pc:sldMk cId="0" sldId="678"/>
            <ac:spMk id="260113" creationId="{374AA6AB-F6F5-8640-2E78-EC6DAE794D46}"/>
          </ac:spMkLst>
        </pc:spChg>
        <pc:spChg chg="del">
          <ac:chgData name="gessy michael" userId="324a03897c09431a" providerId="LiveId" clId="{AC08461D-754B-4177-8AAC-7EAB3C0AF64F}" dt="2023-04-30T15:15:30.336" v="9141" actId="478"/>
          <ac:spMkLst>
            <pc:docMk/>
            <pc:sldMk cId="0" sldId="678"/>
            <ac:spMk id="260115" creationId="{2015E9D2-FBEC-F766-A4C3-F8C8AFC0CA2C}"/>
          </ac:spMkLst>
        </pc:spChg>
        <pc:spChg chg="mod">
          <ac:chgData name="gessy michael" userId="324a03897c09431a" providerId="LiveId" clId="{AC08461D-754B-4177-8AAC-7EAB3C0AF64F}" dt="2023-04-30T15:15:47.837" v="9143" actId="1076"/>
          <ac:spMkLst>
            <pc:docMk/>
            <pc:sldMk cId="0" sldId="678"/>
            <ac:spMk id="260116" creationId="{28DBA28B-3731-FB05-7011-A646393402A7}"/>
          </ac:spMkLst>
        </pc:spChg>
        <pc:spChg chg="del">
          <ac:chgData name="gessy michael" userId="324a03897c09431a" providerId="LiveId" clId="{AC08461D-754B-4177-8AAC-7EAB3C0AF64F}" dt="2023-04-30T14:06:58.218" v="9099" actId="478"/>
          <ac:spMkLst>
            <pc:docMk/>
            <pc:sldMk cId="0" sldId="678"/>
            <ac:spMk id="260117" creationId="{C773B5E1-CCD4-6B7A-D003-D7AB0E9369A3}"/>
          </ac:spMkLst>
        </pc:spChg>
        <pc:cxnChg chg="del">
          <ac:chgData name="gessy michael" userId="324a03897c09431a" providerId="LiveId" clId="{AC08461D-754B-4177-8AAC-7EAB3C0AF64F}" dt="2023-04-30T14:07:00.505" v="9100" actId="478"/>
          <ac:cxnSpMkLst>
            <pc:docMk/>
            <pc:sldMk cId="0" sldId="678"/>
            <ac:cxnSpMk id="242710" creationId="{79A26E74-5A40-8241-9CB6-5CF274502246}"/>
          </ac:cxnSpMkLst>
        </pc:cxnChg>
      </pc:sldChg>
      <pc:sldChg chg="addSp delSp modSp mod">
        <pc:chgData name="gessy michael" userId="324a03897c09431a" providerId="LiveId" clId="{AC08461D-754B-4177-8AAC-7EAB3C0AF64F}" dt="2023-05-03T11:46:10.491" v="11034" actId="1076"/>
        <pc:sldMkLst>
          <pc:docMk/>
          <pc:sldMk cId="0" sldId="679"/>
        </pc:sldMkLst>
        <pc:spChg chg="add del mod">
          <ac:chgData name="gessy michael" userId="324a03897c09431a" providerId="LiveId" clId="{AC08461D-754B-4177-8AAC-7EAB3C0AF64F}" dt="2023-05-01T13:49:32.593" v="9522" actId="478"/>
          <ac:spMkLst>
            <pc:docMk/>
            <pc:sldMk cId="0" sldId="679"/>
            <ac:spMk id="4" creationId="{F52CC829-9626-C4A6-EAC4-56AB8510EA2E}"/>
          </ac:spMkLst>
        </pc:spChg>
        <pc:spChg chg="del mod">
          <ac:chgData name="gessy michael" userId="324a03897c09431a" providerId="LiveId" clId="{AC08461D-754B-4177-8AAC-7EAB3C0AF64F}" dt="2023-05-01T13:49:32.593" v="9522" actId="478"/>
          <ac:spMkLst>
            <pc:docMk/>
            <pc:sldMk cId="0" sldId="679"/>
            <ac:spMk id="32" creationId="{D6B67509-E208-A8B2-90FC-0345492473D7}"/>
          </ac:spMkLst>
        </pc:spChg>
        <pc:spChg chg="del mod">
          <ac:chgData name="gessy michael" userId="324a03897c09431a" providerId="LiveId" clId="{AC08461D-754B-4177-8AAC-7EAB3C0AF64F}" dt="2023-05-01T13:49:32.593" v="9522" actId="478"/>
          <ac:spMkLst>
            <pc:docMk/>
            <pc:sldMk cId="0" sldId="679"/>
            <ac:spMk id="33" creationId="{2498823F-B257-51B1-417A-2691FB106F06}"/>
          </ac:spMkLst>
        </pc:spChg>
        <pc:spChg chg="del mod">
          <ac:chgData name="gessy michael" userId="324a03897c09431a" providerId="LiveId" clId="{AC08461D-754B-4177-8AAC-7EAB3C0AF64F}" dt="2023-05-01T13:49:32.593" v="9522" actId="478"/>
          <ac:spMkLst>
            <pc:docMk/>
            <pc:sldMk cId="0" sldId="679"/>
            <ac:spMk id="35" creationId="{90C84FF0-560B-0FE5-D5E3-DAE6E134F200}"/>
          </ac:spMkLst>
        </pc:spChg>
        <pc:spChg chg="del">
          <ac:chgData name="gessy michael" userId="324a03897c09431a" providerId="LiveId" clId="{AC08461D-754B-4177-8AAC-7EAB3C0AF64F}" dt="2023-05-01T12:42:11.118" v="9447" actId="478"/>
          <ac:spMkLst>
            <pc:docMk/>
            <pc:sldMk cId="0" sldId="679"/>
            <ac:spMk id="246804" creationId="{9C2BCD13-DFC2-EF0A-2759-E0825AC1D5B6}"/>
          </ac:spMkLst>
        </pc:spChg>
        <pc:spChg chg="del">
          <ac:chgData name="gessy michael" userId="324a03897c09431a" providerId="LiveId" clId="{AC08461D-754B-4177-8AAC-7EAB3C0AF64F}" dt="2023-05-01T12:23:57.112" v="9364" actId="478"/>
          <ac:spMkLst>
            <pc:docMk/>
            <pc:sldMk cId="0" sldId="679"/>
            <ac:spMk id="246805" creationId="{C0B0FD7C-4B13-5E14-79DB-FEA0D134682A}"/>
          </ac:spMkLst>
        </pc:spChg>
        <pc:spChg chg="del">
          <ac:chgData name="gessy michael" userId="324a03897c09431a" providerId="LiveId" clId="{AC08461D-754B-4177-8AAC-7EAB3C0AF64F}" dt="2023-05-01T12:42:12.225" v="9448" actId="478"/>
          <ac:spMkLst>
            <pc:docMk/>
            <pc:sldMk cId="0" sldId="679"/>
            <ac:spMk id="246806" creationId="{E277248A-9003-CA08-A7DD-DF4292F37809}"/>
          </ac:spMkLst>
        </pc:spChg>
        <pc:spChg chg="mod">
          <ac:chgData name="gessy michael" userId="324a03897c09431a" providerId="LiveId" clId="{AC08461D-754B-4177-8AAC-7EAB3C0AF64F}" dt="2023-05-01T14:15:36.927" v="9637" actId="1076"/>
          <ac:spMkLst>
            <pc:docMk/>
            <pc:sldMk cId="0" sldId="679"/>
            <ac:spMk id="262154" creationId="{B3B07FC9-4D4F-72A5-F53F-BC71E8572027}"/>
          </ac:spMkLst>
        </pc:spChg>
        <pc:spChg chg="mod">
          <ac:chgData name="gessy michael" userId="324a03897c09431a" providerId="LiveId" clId="{AC08461D-754B-4177-8AAC-7EAB3C0AF64F}" dt="2023-05-01T14:15:50.918" v="9640" actId="1076"/>
          <ac:spMkLst>
            <pc:docMk/>
            <pc:sldMk cId="0" sldId="679"/>
            <ac:spMk id="262155" creationId="{8B58A4F3-13FB-0A3B-3A62-9057E81252FF}"/>
          </ac:spMkLst>
        </pc:spChg>
        <pc:spChg chg="mod">
          <ac:chgData name="gessy michael" userId="324a03897c09431a" providerId="LiveId" clId="{AC08461D-754B-4177-8AAC-7EAB3C0AF64F}" dt="2023-05-01T14:15:36.927" v="9637" actId="1076"/>
          <ac:spMkLst>
            <pc:docMk/>
            <pc:sldMk cId="0" sldId="679"/>
            <ac:spMk id="262161" creationId="{EE568747-8AB1-A4B3-360A-3210F8BA8933}"/>
          </ac:spMkLst>
        </pc:spChg>
        <pc:picChg chg="mod">
          <ac:chgData name="gessy michael" userId="324a03897c09431a" providerId="LiveId" clId="{AC08461D-754B-4177-8AAC-7EAB3C0AF64F}" dt="2023-05-01T14:16:01.782" v="9642" actId="1076"/>
          <ac:picMkLst>
            <pc:docMk/>
            <pc:sldMk cId="0" sldId="679"/>
            <ac:picMk id="246795" creationId="{612F0506-2349-7AF8-6810-D47A82BF9610}"/>
          </ac:picMkLst>
        </pc:picChg>
        <pc:picChg chg="mod">
          <ac:chgData name="gessy michael" userId="324a03897c09431a" providerId="LiveId" clId="{AC08461D-754B-4177-8AAC-7EAB3C0AF64F}" dt="2023-05-03T11:46:02.692" v="11033" actId="1076"/>
          <ac:picMkLst>
            <pc:docMk/>
            <pc:sldMk cId="0" sldId="679"/>
            <ac:picMk id="246796" creationId="{89550096-B8C7-8436-3921-23E5E4A6C279}"/>
          </ac:picMkLst>
        </pc:picChg>
        <pc:picChg chg="mod">
          <ac:chgData name="gessy michael" userId="324a03897c09431a" providerId="LiveId" clId="{AC08461D-754B-4177-8AAC-7EAB3C0AF64F}" dt="2023-05-03T11:46:10.491" v="11034" actId="1076"/>
          <ac:picMkLst>
            <pc:docMk/>
            <pc:sldMk cId="0" sldId="679"/>
            <ac:picMk id="246800" creationId="{4BBEF209-7091-2079-21A1-ECD3B6C63A50}"/>
          </ac:picMkLst>
        </pc:picChg>
      </pc:sldChg>
      <pc:sldChg chg="delSp modSp mod modNotesTx">
        <pc:chgData name="gessy michael" userId="324a03897c09431a" providerId="LiveId" clId="{AC08461D-754B-4177-8AAC-7EAB3C0AF64F}" dt="2023-05-06T13:44:53.254" v="14442"/>
        <pc:sldMkLst>
          <pc:docMk/>
          <pc:sldMk cId="0" sldId="680"/>
        </pc:sldMkLst>
        <pc:spChg chg="del">
          <ac:chgData name="gessy michael" userId="324a03897c09431a" providerId="LiveId" clId="{AC08461D-754B-4177-8AAC-7EAB3C0AF64F}" dt="2023-05-01T14:17:06.129" v="9645" actId="478"/>
          <ac:spMkLst>
            <pc:docMk/>
            <pc:sldMk cId="0" sldId="680"/>
            <ac:spMk id="248879" creationId="{68F1C947-E72D-46A0-9B1D-8330A9028888}"/>
          </ac:spMkLst>
        </pc:spChg>
        <pc:spChg chg="del">
          <ac:chgData name="gessy michael" userId="324a03897c09431a" providerId="LiveId" clId="{AC08461D-754B-4177-8AAC-7EAB3C0AF64F}" dt="2023-05-01T14:17:03.613" v="9644" actId="478"/>
          <ac:spMkLst>
            <pc:docMk/>
            <pc:sldMk cId="0" sldId="680"/>
            <ac:spMk id="248880" creationId="{D13FBCDC-6FE0-607B-A3EA-AD20330161DC}"/>
          </ac:spMkLst>
        </pc:spChg>
        <pc:spChg chg="mod">
          <ac:chgData name="gessy michael" userId="324a03897c09431a" providerId="LiveId" clId="{AC08461D-754B-4177-8AAC-7EAB3C0AF64F}" dt="2023-05-02T12:25:30.293" v="9705" actId="207"/>
          <ac:spMkLst>
            <pc:docMk/>
            <pc:sldMk cId="0" sldId="680"/>
            <ac:spMk id="264239" creationId="{950ACC4F-C140-61F6-6D87-769EF07E8D50}"/>
          </ac:spMkLst>
        </pc:spChg>
        <pc:graphicFrameChg chg="mod modGraphic">
          <ac:chgData name="gessy michael" userId="324a03897c09431a" providerId="LiveId" clId="{AC08461D-754B-4177-8AAC-7EAB3C0AF64F}" dt="2023-05-02T12:43:29.624" v="9732" actId="20577"/>
          <ac:graphicFrameMkLst>
            <pc:docMk/>
            <pc:sldMk cId="0" sldId="680"/>
            <ac:graphicFrameMk id="258139" creationId="{0283BAFC-E310-34B7-DE3F-E78DEB413CB0}"/>
          </ac:graphicFrameMkLst>
        </pc:graphicFrameChg>
      </pc:sldChg>
      <pc:sldChg chg="addSp delSp modSp mod">
        <pc:chgData name="gessy michael" userId="324a03897c09431a" providerId="LiveId" clId="{AC08461D-754B-4177-8AAC-7EAB3C0AF64F}" dt="2023-05-03T03:13:50.394" v="10044" actId="1076"/>
        <pc:sldMkLst>
          <pc:docMk/>
          <pc:sldMk cId="0" sldId="681"/>
        </pc:sldMkLst>
        <pc:spChg chg="add del mod">
          <ac:chgData name="gessy michael" userId="324a03897c09431a" providerId="LiveId" clId="{AC08461D-754B-4177-8AAC-7EAB3C0AF64F}" dt="2023-05-03T00:24:32.238" v="9953"/>
          <ac:spMkLst>
            <pc:docMk/>
            <pc:sldMk cId="0" sldId="681"/>
            <ac:spMk id="3" creationId="{1F6028AA-C16D-31D9-0F82-3F0A86C4650D}"/>
          </ac:spMkLst>
        </pc:spChg>
        <pc:spChg chg="add mod">
          <ac:chgData name="gessy michael" userId="324a03897c09431a" providerId="LiveId" clId="{AC08461D-754B-4177-8AAC-7EAB3C0AF64F}" dt="2023-05-03T03:12:49.759" v="10037" actId="14100"/>
          <ac:spMkLst>
            <pc:docMk/>
            <pc:sldMk cId="0" sldId="681"/>
            <ac:spMk id="3" creationId="{B8318FD0-E059-B6CE-8CEB-93F2E8E7C076}"/>
          </ac:spMkLst>
        </pc:spChg>
        <pc:spChg chg="add mod">
          <ac:chgData name="gessy michael" userId="324a03897c09431a" providerId="LiveId" clId="{AC08461D-754B-4177-8AAC-7EAB3C0AF64F}" dt="2023-05-03T03:13:44.645" v="10043" actId="1076"/>
          <ac:spMkLst>
            <pc:docMk/>
            <pc:sldMk cId="0" sldId="681"/>
            <ac:spMk id="4" creationId="{2D7EAD4D-DD65-6B57-84B1-78F5351B01D0}"/>
          </ac:spMkLst>
        </pc:spChg>
        <pc:spChg chg="add del mod">
          <ac:chgData name="gessy michael" userId="324a03897c09431a" providerId="LiveId" clId="{AC08461D-754B-4177-8AAC-7EAB3C0AF64F}" dt="2023-05-03T00:24:32.238" v="9953"/>
          <ac:spMkLst>
            <pc:docMk/>
            <pc:sldMk cId="0" sldId="681"/>
            <ac:spMk id="4" creationId="{C1BDEEE0-C4CC-57FC-1A8E-562FF1A143A3}"/>
          </ac:spMkLst>
        </pc:spChg>
        <pc:spChg chg="add del mod">
          <ac:chgData name="gessy michael" userId="324a03897c09431a" providerId="LiveId" clId="{AC08461D-754B-4177-8AAC-7EAB3C0AF64F}" dt="2023-05-03T00:24:32.238" v="9953"/>
          <ac:spMkLst>
            <pc:docMk/>
            <pc:sldMk cId="0" sldId="681"/>
            <ac:spMk id="6" creationId="{14798A64-47F1-DD9E-55FF-93C407C85B70}"/>
          </ac:spMkLst>
        </pc:spChg>
        <pc:spChg chg="add mod">
          <ac:chgData name="gessy michael" userId="324a03897c09431a" providerId="LiveId" clId="{AC08461D-754B-4177-8AAC-7EAB3C0AF64F}" dt="2023-05-02T13:23:40.919" v="9755" actId="14100"/>
          <ac:spMkLst>
            <pc:docMk/>
            <pc:sldMk cId="0" sldId="681"/>
            <ac:spMk id="6" creationId="{5AEDA0C4-0614-1FD3-8410-B9C543FB8B9A}"/>
          </ac:spMkLst>
        </pc:spChg>
        <pc:spChg chg="add mod">
          <ac:chgData name="gessy michael" userId="324a03897c09431a" providerId="LiveId" clId="{AC08461D-754B-4177-8AAC-7EAB3C0AF64F}" dt="2023-05-03T03:13:44.645" v="10043" actId="1076"/>
          <ac:spMkLst>
            <pc:docMk/>
            <pc:sldMk cId="0" sldId="681"/>
            <ac:spMk id="6" creationId="{EEB9E4BD-DB65-7D31-6650-95F0A56B7C50}"/>
          </ac:spMkLst>
        </pc:spChg>
        <pc:spChg chg="add del mod">
          <ac:chgData name="gessy michael" userId="324a03897c09431a" providerId="LiveId" clId="{AC08461D-754B-4177-8AAC-7EAB3C0AF64F}" dt="2023-05-03T00:24:32.238" v="9953"/>
          <ac:spMkLst>
            <pc:docMk/>
            <pc:sldMk cId="0" sldId="681"/>
            <ac:spMk id="7" creationId="{2C81AAC7-8E3F-A42F-4174-B64118C87355}"/>
          </ac:spMkLst>
        </pc:spChg>
        <pc:spChg chg="add mod">
          <ac:chgData name="gessy michael" userId="324a03897c09431a" providerId="LiveId" clId="{AC08461D-754B-4177-8AAC-7EAB3C0AF64F}" dt="2023-05-03T03:12:34.127" v="10036" actId="14100"/>
          <ac:spMkLst>
            <pc:docMk/>
            <pc:sldMk cId="0" sldId="681"/>
            <ac:spMk id="7" creationId="{B0A20FA4-492A-2FF2-A5F7-790B09AC6A0C}"/>
          </ac:spMkLst>
        </pc:spChg>
        <pc:spChg chg="add mod">
          <ac:chgData name="gessy michael" userId="324a03897c09431a" providerId="LiveId" clId="{AC08461D-754B-4177-8AAC-7EAB3C0AF64F}" dt="2023-05-03T03:12:49.759" v="10037" actId="14100"/>
          <ac:spMkLst>
            <pc:docMk/>
            <pc:sldMk cId="0" sldId="681"/>
            <ac:spMk id="8" creationId="{4BEB6D10-55CE-3B86-A6B0-169EE3635A7B}"/>
          </ac:spMkLst>
        </pc:spChg>
        <pc:spChg chg="add mod">
          <ac:chgData name="gessy michael" userId="324a03897c09431a" providerId="LiveId" clId="{AC08461D-754B-4177-8AAC-7EAB3C0AF64F}" dt="2023-05-03T00:30:58.387" v="9978" actId="1076"/>
          <ac:spMkLst>
            <pc:docMk/>
            <pc:sldMk cId="0" sldId="681"/>
            <ac:spMk id="9" creationId="{E2656C58-3D86-6F46-B584-828F2DC2D927}"/>
          </ac:spMkLst>
        </pc:spChg>
        <pc:spChg chg="add mod">
          <ac:chgData name="gessy michael" userId="324a03897c09431a" providerId="LiveId" clId="{AC08461D-754B-4177-8AAC-7EAB3C0AF64F}" dt="2023-05-03T00:30:58.387" v="9978" actId="1076"/>
          <ac:spMkLst>
            <pc:docMk/>
            <pc:sldMk cId="0" sldId="681"/>
            <ac:spMk id="10" creationId="{45FBCEEA-49ED-895C-B30A-3AA56AE97269}"/>
          </ac:spMkLst>
        </pc:spChg>
        <pc:spChg chg="add mod">
          <ac:chgData name="gessy michael" userId="324a03897c09431a" providerId="LiveId" clId="{AC08461D-754B-4177-8AAC-7EAB3C0AF64F}" dt="2023-05-03T03:13:50.394" v="10044" actId="1076"/>
          <ac:spMkLst>
            <pc:docMk/>
            <pc:sldMk cId="0" sldId="681"/>
            <ac:spMk id="11" creationId="{FA2248A5-E982-97B2-F395-7DE9D731A22D}"/>
          </ac:spMkLst>
        </pc:spChg>
        <pc:spChg chg="add mod topLvl">
          <ac:chgData name="gessy michael" userId="324a03897c09431a" providerId="LiveId" clId="{AC08461D-754B-4177-8AAC-7EAB3C0AF64F}" dt="2023-05-03T03:01:04.130" v="10027" actId="14100"/>
          <ac:spMkLst>
            <pc:docMk/>
            <pc:sldMk cId="0" sldId="681"/>
            <ac:spMk id="18" creationId="{8AC038E2-E1A9-D4D1-1A20-E8936FABB8EE}"/>
          </ac:spMkLst>
        </pc:spChg>
        <pc:spChg chg="mod">
          <ac:chgData name="gessy michael" userId="324a03897c09431a" providerId="LiveId" clId="{AC08461D-754B-4177-8AAC-7EAB3C0AF64F}" dt="2023-05-03T03:01:12.390" v="10029" actId="1076"/>
          <ac:spMkLst>
            <pc:docMk/>
            <pc:sldMk cId="0" sldId="681"/>
            <ac:spMk id="250914" creationId="{8DCA3481-6829-85B6-DB44-3D05720E6363}"/>
          </ac:spMkLst>
        </pc:spChg>
        <pc:spChg chg="del">
          <ac:chgData name="gessy michael" userId="324a03897c09431a" providerId="LiveId" clId="{AC08461D-754B-4177-8AAC-7EAB3C0AF64F}" dt="2023-05-02T13:25:01.790" v="9756" actId="478"/>
          <ac:spMkLst>
            <pc:docMk/>
            <pc:sldMk cId="0" sldId="681"/>
            <ac:spMk id="250915" creationId="{7F25312B-C9AD-3116-C153-FC11C136A7B1}"/>
          </ac:spMkLst>
        </pc:spChg>
        <pc:spChg chg="mod">
          <ac:chgData name="gessy michael" userId="324a03897c09431a" providerId="LiveId" clId="{AC08461D-754B-4177-8AAC-7EAB3C0AF64F}" dt="2023-05-02T13:56:07.166" v="9812" actId="207"/>
          <ac:spMkLst>
            <pc:docMk/>
            <pc:sldMk cId="0" sldId="681"/>
            <ac:spMk id="266253" creationId="{50735E5B-7630-D48C-9267-4CEE307E11F4}"/>
          </ac:spMkLst>
        </pc:spChg>
        <pc:spChg chg="add del mod">
          <ac:chgData name="gessy michael" userId="324a03897c09431a" providerId="LiveId" clId="{AC08461D-754B-4177-8AAC-7EAB3C0AF64F}" dt="2023-05-02T15:30:59.210" v="9878" actId="478"/>
          <ac:spMkLst>
            <pc:docMk/>
            <pc:sldMk cId="0" sldId="681"/>
            <ac:spMk id="266276" creationId="{D2592B52-52CF-6DA9-C675-7DD37C6E3D03}"/>
          </ac:spMkLst>
        </pc:spChg>
        <pc:spChg chg="add del mod">
          <ac:chgData name="gessy michael" userId="324a03897c09431a" providerId="LiveId" clId="{AC08461D-754B-4177-8AAC-7EAB3C0AF64F}" dt="2023-05-02T15:30:59.210" v="9878" actId="478"/>
          <ac:spMkLst>
            <pc:docMk/>
            <pc:sldMk cId="0" sldId="681"/>
            <ac:spMk id="266277" creationId="{03E38AF6-CDF6-F287-1C15-7EC76E8A826F}"/>
          </ac:spMkLst>
        </pc:spChg>
        <pc:spChg chg="add del mod">
          <ac:chgData name="gessy michael" userId="324a03897c09431a" providerId="LiveId" clId="{AC08461D-754B-4177-8AAC-7EAB3C0AF64F}" dt="2023-05-02T15:30:59.210" v="9878" actId="478"/>
          <ac:spMkLst>
            <pc:docMk/>
            <pc:sldMk cId="0" sldId="681"/>
            <ac:spMk id="266278" creationId="{A44F9277-16A3-3C6E-F328-0962284CE77B}"/>
          </ac:spMkLst>
        </pc:spChg>
        <pc:spChg chg="add del mod">
          <ac:chgData name="gessy michael" userId="324a03897c09431a" providerId="LiveId" clId="{AC08461D-754B-4177-8AAC-7EAB3C0AF64F}" dt="2023-05-02T15:30:59.210" v="9878" actId="478"/>
          <ac:spMkLst>
            <pc:docMk/>
            <pc:sldMk cId="0" sldId="681"/>
            <ac:spMk id="266279" creationId="{988EBF83-F7B9-0A5E-7715-2293A2EF3BFD}"/>
          </ac:spMkLst>
        </pc:spChg>
        <pc:grpChg chg="add del mod ord">
          <ac:chgData name="gessy michael" userId="324a03897c09431a" providerId="LiveId" clId="{AC08461D-754B-4177-8AAC-7EAB3C0AF64F}" dt="2023-05-02T13:31:27.081" v="9759" actId="478"/>
          <ac:grpSpMkLst>
            <pc:docMk/>
            <pc:sldMk cId="0" sldId="681"/>
            <ac:grpSpMk id="7" creationId="{C868242D-683D-3B34-7870-98C98151E7EA}"/>
          </ac:grpSpMkLst>
        </pc:grpChg>
        <pc:grpChg chg="add del mod">
          <ac:chgData name="gessy michael" userId="324a03897c09431a" providerId="LiveId" clId="{AC08461D-754B-4177-8AAC-7EAB3C0AF64F}" dt="2023-05-03T02:59:58.894" v="10019" actId="165"/>
          <ac:grpSpMkLst>
            <pc:docMk/>
            <pc:sldMk cId="0" sldId="681"/>
            <ac:grpSpMk id="19" creationId="{5950B7CF-F161-F388-3E9B-4457ACFC27D9}"/>
          </ac:grpSpMkLst>
        </pc:grpChg>
        <pc:graphicFrameChg chg="mod modGraphic">
          <ac:chgData name="gessy michael" userId="324a03897c09431a" providerId="LiveId" clId="{AC08461D-754B-4177-8AAC-7EAB3C0AF64F}" dt="2023-05-03T02:14:02.771" v="10013" actId="207"/>
          <ac:graphicFrameMkLst>
            <pc:docMk/>
            <pc:sldMk cId="0" sldId="681"/>
            <ac:graphicFrameMk id="5" creationId="{1F464C8F-32E2-6E5E-28BB-D78EBE272497}"/>
          </ac:graphicFrameMkLst>
        </pc:graphicFrameChg>
        <pc:picChg chg="add mod">
          <ac:chgData name="gessy michael" userId="324a03897c09431a" providerId="LiveId" clId="{AC08461D-754B-4177-8AAC-7EAB3C0AF64F}" dt="2023-05-02T13:22:39.384" v="9750" actId="164"/>
          <ac:picMkLst>
            <pc:docMk/>
            <pc:sldMk cId="0" sldId="681"/>
            <ac:picMk id="4" creationId="{22E2460C-635E-99E8-7B7B-BBAD232AA09B}"/>
          </ac:picMkLst>
        </pc:picChg>
        <pc:picChg chg="add del">
          <ac:chgData name="gessy michael" userId="324a03897c09431a" providerId="LiveId" clId="{AC08461D-754B-4177-8AAC-7EAB3C0AF64F}" dt="2023-05-02T13:31:24.868" v="9758" actId="478"/>
          <ac:picMkLst>
            <pc:docMk/>
            <pc:sldMk cId="0" sldId="681"/>
            <ac:picMk id="9" creationId="{8831FEC9-31FB-C80C-635E-840E50EC8C75}"/>
          </ac:picMkLst>
        </pc:picChg>
        <pc:picChg chg="add del">
          <ac:chgData name="gessy michael" userId="324a03897c09431a" providerId="LiveId" clId="{AC08461D-754B-4177-8AAC-7EAB3C0AF64F}" dt="2023-05-02T13:31:31.945" v="9761" actId="478"/>
          <ac:picMkLst>
            <pc:docMk/>
            <pc:sldMk cId="0" sldId="681"/>
            <ac:picMk id="11" creationId="{FFB8EA29-3D2D-A31F-B127-674B159D8B20}"/>
          </ac:picMkLst>
        </pc:picChg>
        <pc:picChg chg="add del">
          <ac:chgData name="gessy michael" userId="324a03897c09431a" providerId="LiveId" clId="{AC08461D-754B-4177-8AAC-7EAB3C0AF64F}" dt="2023-05-02T13:31:37.642" v="9763" actId="478"/>
          <ac:picMkLst>
            <pc:docMk/>
            <pc:sldMk cId="0" sldId="681"/>
            <ac:picMk id="13" creationId="{3FE33C8D-1031-0EBC-EABD-6E5C044E7C7D}"/>
          </ac:picMkLst>
        </pc:picChg>
        <pc:picChg chg="add mod ord">
          <ac:chgData name="gessy michael" userId="324a03897c09431a" providerId="LiveId" clId="{AC08461D-754B-4177-8AAC-7EAB3C0AF64F}" dt="2023-05-03T03:00:36.779" v="10024" actId="167"/>
          <ac:picMkLst>
            <pc:docMk/>
            <pc:sldMk cId="0" sldId="681"/>
            <ac:picMk id="13" creationId="{713F7B3C-6C8C-3540-489E-F5D171C0991D}"/>
          </ac:picMkLst>
        </pc:picChg>
        <pc:picChg chg="add del">
          <ac:chgData name="gessy michael" userId="324a03897c09431a" providerId="LiveId" clId="{AC08461D-754B-4177-8AAC-7EAB3C0AF64F}" dt="2023-05-02T13:31:45.519" v="9765" actId="478"/>
          <ac:picMkLst>
            <pc:docMk/>
            <pc:sldMk cId="0" sldId="681"/>
            <ac:picMk id="15" creationId="{5491E191-EBDD-13A7-5203-7E78178DB101}"/>
          </ac:picMkLst>
        </pc:picChg>
        <pc:picChg chg="add del mod ord topLvl">
          <ac:chgData name="gessy michael" userId="324a03897c09431a" providerId="LiveId" clId="{AC08461D-754B-4177-8AAC-7EAB3C0AF64F}" dt="2023-05-03T03:00:06.011" v="10020" actId="478"/>
          <ac:picMkLst>
            <pc:docMk/>
            <pc:sldMk cId="0" sldId="681"/>
            <ac:picMk id="17" creationId="{BB6285D7-29FB-2012-3CFF-DAE8E8592351}"/>
          </ac:picMkLst>
        </pc:picChg>
        <pc:picChg chg="del">
          <ac:chgData name="gessy michael" userId="324a03897c09431a" providerId="LiveId" clId="{AC08461D-754B-4177-8AAC-7EAB3C0AF64F}" dt="2023-05-02T15:07:18.437" v="9813" actId="478"/>
          <ac:picMkLst>
            <pc:docMk/>
            <pc:sldMk cId="0" sldId="681"/>
            <ac:picMk id="250909" creationId="{2B4B3067-1CDE-3B9F-9CC2-58E1657BDE1F}"/>
          </ac:picMkLst>
        </pc:picChg>
        <pc:picChg chg="mod">
          <ac:chgData name="gessy michael" userId="324a03897c09431a" providerId="LiveId" clId="{AC08461D-754B-4177-8AAC-7EAB3C0AF64F}" dt="2023-05-03T02:11:41.637" v="10001" actId="14100"/>
          <ac:picMkLst>
            <pc:docMk/>
            <pc:sldMk cId="0" sldId="681"/>
            <ac:picMk id="250910" creationId="{48FB1BE6-7690-3499-B375-1E3039D9A774}"/>
          </ac:picMkLst>
        </pc:picChg>
        <pc:picChg chg="mod">
          <ac:chgData name="gessy michael" userId="324a03897c09431a" providerId="LiveId" clId="{AC08461D-754B-4177-8AAC-7EAB3C0AF64F}" dt="2023-05-03T02:11:41.637" v="10001" actId="14100"/>
          <ac:picMkLst>
            <pc:docMk/>
            <pc:sldMk cId="0" sldId="681"/>
            <ac:picMk id="250911" creationId="{CCFA168E-0D2D-20D3-5CB5-DA2C7B8ECECC}"/>
          </ac:picMkLst>
        </pc:picChg>
        <pc:picChg chg="del">
          <ac:chgData name="gessy michael" userId="324a03897c09431a" providerId="LiveId" clId="{AC08461D-754B-4177-8AAC-7EAB3C0AF64F}" dt="2023-05-02T15:07:19.141" v="9814" actId="478"/>
          <ac:picMkLst>
            <pc:docMk/>
            <pc:sldMk cId="0" sldId="681"/>
            <ac:picMk id="250912" creationId="{86BD300A-231A-9CA7-0653-AED609A476E1}"/>
          </ac:picMkLst>
        </pc:picChg>
        <pc:picChg chg="del">
          <ac:chgData name="gessy michael" userId="324a03897c09431a" providerId="LiveId" clId="{AC08461D-754B-4177-8AAC-7EAB3C0AF64F}" dt="2023-05-02T13:19:56.354" v="9733" actId="478"/>
          <ac:picMkLst>
            <pc:docMk/>
            <pc:sldMk cId="0" sldId="681"/>
            <ac:picMk id="250913" creationId="{41D6E56A-DCAE-61B1-894B-0127B6CBAED3}"/>
          </ac:picMkLst>
        </pc:picChg>
      </pc:sldChg>
      <pc:sldChg chg="delSp del">
        <pc:chgData name="gessy michael" userId="324a03897c09431a" providerId="LiveId" clId="{AC08461D-754B-4177-8AAC-7EAB3C0AF64F}" dt="2023-05-05T13:46:19.390" v="12584" actId="47"/>
        <pc:sldMkLst>
          <pc:docMk/>
          <pc:sldMk cId="0" sldId="682"/>
        </pc:sldMkLst>
        <pc:spChg chg="del">
          <ac:chgData name="gessy michael" userId="324a03897c09431a" providerId="LiveId" clId="{AC08461D-754B-4177-8AAC-7EAB3C0AF64F}" dt="2023-05-05T13:25:02.972" v="12459" actId="478"/>
          <ac:spMkLst>
            <pc:docMk/>
            <pc:sldMk cId="0" sldId="682"/>
            <ac:spMk id="293926" creationId="{0FB8C434-C941-6CB6-2350-E781C0109E85}"/>
          </ac:spMkLst>
        </pc:spChg>
        <pc:spChg chg="del">
          <ac:chgData name="gessy michael" userId="324a03897c09431a" providerId="LiveId" clId="{AC08461D-754B-4177-8AAC-7EAB3C0AF64F}" dt="2023-05-05T13:23:49.725" v="12458" actId="478"/>
          <ac:spMkLst>
            <pc:docMk/>
            <pc:sldMk cId="0" sldId="682"/>
            <ac:spMk id="293927" creationId="{CBF35FAF-920B-6C00-F3D9-F84738EE50FF}"/>
          </ac:spMkLst>
        </pc:spChg>
      </pc:sldChg>
      <pc:sldChg chg="addSp modSp mod">
        <pc:chgData name="gessy michael" userId="324a03897c09431a" providerId="LiveId" clId="{AC08461D-754B-4177-8AAC-7EAB3C0AF64F}" dt="2023-05-03T04:42:31.195" v="10151" actId="20577"/>
        <pc:sldMkLst>
          <pc:docMk/>
          <pc:sldMk cId="0" sldId="685"/>
        </pc:sldMkLst>
        <pc:spChg chg="add mod">
          <ac:chgData name="gessy michael" userId="324a03897c09431a" providerId="LiveId" clId="{AC08461D-754B-4177-8AAC-7EAB3C0AF64F}" dt="2023-05-03T04:40:19.797" v="10140" actId="14100"/>
          <ac:spMkLst>
            <pc:docMk/>
            <pc:sldMk cId="0" sldId="685"/>
            <ac:spMk id="2" creationId="{B2F48347-BD8C-D713-5D9B-4D83D27EBDB8}"/>
          </ac:spMkLst>
        </pc:spChg>
        <pc:spChg chg="add mod">
          <ac:chgData name="gessy michael" userId="324a03897c09431a" providerId="LiveId" clId="{AC08461D-754B-4177-8AAC-7EAB3C0AF64F}" dt="2023-05-03T04:40:39.844" v="10144" actId="14100"/>
          <ac:spMkLst>
            <pc:docMk/>
            <pc:sldMk cId="0" sldId="685"/>
            <ac:spMk id="3" creationId="{79B7185B-F932-D967-62BD-CF8EABDAFFD0}"/>
          </ac:spMkLst>
        </pc:spChg>
        <pc:spChg chg="add mod">
          <ac:chgData name="gessy michael" userId="324a03897c09431a" providerId="LiveId" clId="{AC08461D-754B-4177-8AAC-7EAB3C0AF64F}" dt="2023-05-03T04:40:34.212" v="10141" actId="1076"/>
          <ac:spMkLst>
            <pc:docMk/>
            <pc:sldMk cId="0" sldId="685"/>
            <ac:spMk id="4" creationId="{B4950888-B5C9-4BED-B403-3EB9646B5292}"/>
          </ac:spMkLst>
        </pc:spChg>
        <pc:spChg chg="add mod">
          <ac:chgData name="gessy michael" userId="324a03897c09431a" providerId="LiveId" clId="{AC08461D-754B-4177-8AAC-7EAB3C0AF64F}" dt="2023-05-03T04:40:13.928" v="10139" actId="1076"/>
          <ac:spMkLst>
            <pc:docMk/>
            <pc:sldMk cId="0" sldId="685"/>
            <ac:spMk id="5" creationId="{13686CA2-A189-17E6-4532-E703058975DC}"/>
          </ac:spMkLst>
        </pc:spChg>
        <pc:spChg chg="mod">
          <ac:chgData name="gessy michael" userId="324a03897c09431a" providerId="LiveId" clId="{AC08461D-754B-4177-8AAC-7EAB3C0AF64F}" dt="2023-05-03T03:30:00.641" v="10067" actId="14100"/>
          <ac:spMkLst>
            <pc:docMk/>
            <pc:sldMk cId="0" sldId="685"/>
            <ac:spMk id="274465" creationId="{F82D8FDA-AE6D-D0A5-BF92-95FC6684BAE9}"/>
          </ac:spMkLst>
        </pc:spChg>
        <pc:spChg chg="mod">
          <ac:chgData name="gessy michael" userId="324a03897c09431a" providerId="LiveId" clId="{AC08461D-754B-4177-8AAC-7EAB3C0AF64F}" dt="2023-05-03T03:30:08.433" v="10068" actId="14100"/>
          <ac:spMkLst>
            <pc:docMk/>
            <pc:sldMk cId="0" sldId="685"/>
            <ac:spMk id="274466" creationId="{224206F1-73D2-0BCB-D03B-0A1A103F783B}"/>
          </ac:spMkLst>
        </pc:spChg>
        <pc:spChg chg="mod">
          <ac:chgData name="gessy michael" userId="324a03897c09431a" providerId="LiveId" clId="{AC08461D-754B-4177-8AAC-7EAB3C0AF64F}" dt="2023-05-03T04:42:31.195" v="10151" actId="20577"/>
          <ac:spMkLst>
            <pc:docMk/>
            <pc:sldMk cId="0" sldId="685"/>
            <ac:spMk id="274467" creationId="{A5F88E41-A75A-9522-F52F-1311E767C8FF}"/>
          </ac:spMkLst>
        </pc:spChg>
        <pc:graphicFrameChg chg="mod modGraphic">
          <ac:chgData name="gessy michael" userId="324a03897c09431a" providerId="LiveId" clId="{AC08461D-754B-4177-8AAC-7EAB3C0AF64F}" dt="2023-05-03T04:39:14.837" v="10136" actId="113"/>
          <ac:graphicFrameMkLst>
            <pc:docMk/>
            <pc:sldMk cId="0" sldId="685"/>
            <ac:graphicFrameMk id="260178" creationId="{DFC28087-BACA-C384-D9E6-5F23E796463D}"/>
          </ac:graphicFrameMkLst>
        </pc:graphicFrameChg>
      </pc:sldChg>
      <pc:sldChg chg="addSp delSp modSp mod modNotesTx">
        <pc:chgData name="gessy michael" userId="324a03897c09431a" providerId="LiveId" clId="{AC08461D-754B-4177-8AAC-7EAB3C0AF64F}" dt="2023-05-06T14:28:40.394" v="14601" actId="20577"/>
        <pc:sldMkLst>
          <pc:docMk/>
          <pc:sldMk cId="0" sldId="687"/>
        </pc:sldMkLst>
        <pc:spChg chg="add mod">
          <ac:chgData name="gessy michael" userId="324a03897c09431a" providerId="LiveId" clId="{AC08461D-754B-4177-8AAC-7EAB3C0AF64F}" dt="2023-05-03T12:15:53.020" v="11117" actId="1076"/>
          <ac:spMkLst>
            <pc:docMk/>
            <pc:sldMk cId="0" sldId="687"/>
            <ac:spMk id="9" creationId="{170E3BE3-75AE-AAFA-86B0-0CB549296480}"/>
          </ac:spMkLst>
        </pc:spChg>
        <pc:spChg chg="mod">
          <ac:chgData name="gessy michael" userId="324a03897c09431a" providerId="LiveId" clId="{AC08461D-754B-4177-8AAC-7EAB3C0AF64F}" dt="2023-05-03T12:44:02.311" v="11340" actId="113"/>
          <ac:spMkLst>
            <pc:docMk/>
            <pc:sldMk cId="0" sldId="687"/>
            <ac:spMk id="26" creationId="{19907091-3AF6-3662-ACB3-F79EDC35B65E}"/>
          </ac:spMkLst>
        </pc:spChg>
        <pc:spChg chg="mod">
          <ac:chgData name="gessy michael" userId="324a03897c09431a" providerId="LiveId" clId="{AC08461D-754B-4177-8AAC-7EAB3C0AF64F}" dt="2023-05-03T12:49:01.640" v="11398" actId="14100"/>
          <ac:spMkLst>
            <pc:docMk/>
            <pc:sldMk cId="0" sldId="687"/>
            <ac:spMk id="27" creationId="{60F63EBA-8E4F-A56E-BB29-3BBEB4B6BAE3}"/>
          </ac:spMkLst>
        </pc:spChg>
        <pc:spChg chg="mod">
          <ac:chgData name="gessy michael" userId="324a03897c09431a" providerId="LiveId" clId="{AC08461D-754B-4177-8AAC-7EAB3C0AF64F}" dt="2023-05-03T12:26:29.732" v="11291" actId="1076"/>
          <ac:spMkLst>
            <pc:docMk/>
            <pc:sldMk cId="0" sldId="687"/>
            <ac:spMk id="35" creationId="{2F984990-43F2-0389-CCDD-EE1CA823EDB0}"/>
          </ac:spMkLst>
        </pc:spChg>
        <pc:spChg chg="mod">
          <ac:chgData name="gessy michael" userId="324a03897c09431a" providerId="LiveId" clId="{AC08461D-754B-4177-8AAC-7EAB3C0AF64F}" dt="2023-05-03T12:44:30.041" v="11342" actId="1076"/>
          <ac:spMkLst>
            <pc:docMk/>
            <pc:sldMk cId="0" sldId="687"/>
            <ac:spMk id="36" creationId="{9F1A385F-ABD0-9825-2B4F-E30E350AE31B}"/>
          </ac:spMkLst>
        </pc:spChg>
        <pc:spChg chg="mod">
          <ac:chgData name="gessy michael" userId="324a03897c09431a" providerId="LiveId" clId="{AC08461D-754B-4177-8AAC-7EAB3C0AF64F}" dt="2023-05-03T12:13:10.528" v="11108" actId="1076"/>
          <ac:spMkLst>
            <pc:docMk/>
            <pc:sldMk cId="0" sldId="687"/>
            <ac:spMk id="278545" creationId="{CA9C5329-0280-EC94-BA28-7D2BB5E691F9}"/>
          </ac:spMkLst>
        </pc:spChg>
        <pc:spChg chg="mod">
          <ac:chgData name="gessy michael" userId="324a03897c09431a" providerId="LiveId" clId="{AC08461D-754B-4177-8AAC-7EAB3C0AF64F}" dt="2023-05-03T12:16:02.560" v="11119" actId="1076"/>
          <ac:spMkLst>
            <pc:docMk/>
            <pc:sldMk cId="0" sldId="687"/>
            <ac:spMk id="278546" creationId="{94EA9A18-7009-824C-7D58-70973DBC138B}"/>
          </ac:spMkLst>
        </pc:spChg>
        <pc:picChg chg="add del">
          <ac:chgData name="gessy michael" userId="324a03897c09431a" providerId="LiveId" clId="{AC08461D-754B-4177-8AAC-7EAB3C0AF64F}" dt="2023-05-03T07:51:24.694" v="10604" actId="478"/>
          <ac:picMkLst>
            <pc:docMk/>
            <pc:sldMk cId="0" sldId="687"/>
            <ac:picMk id="4" creationId="{0D6DDE23-9154-1F1E-B5D5-E7F9D6117CE7}"/>
          </ac:picMkLst>
        </pc:picChg>
        <pc:picChg chg="add del mod ord">
          <ac:chgData name="gessy michael" userId="324a03897c09431a" providerId="LiveId" clId="{AC08461D-754B-4177-8AAC-7EAB3C0AF64F}" dt="2023-05-03T12:12:01.561" v="11100" actId="478"/>
          <ac:picMkLst>
            <pc:docMk/>
            <pc:sldMk cId="0" sldId="687"/>
            <ac:picMk id="4" creationId="{9667AEFA-3609-165A-C84D-1382FB50D12F}"/>
          </ac:picMkLst>
        </pc:picChg>
        <pc:picChg chg="add mod">
          <ac:chgData name="gessy michael" userId="324a03897c09431a" providerId="LiveId" clId="{AC08461D-754B-4177-8AAC-7EAB3C0AF64F}" dt="2023-05-03T12:16:07.823" v="11120" actId="1076"/>
          <ac:picMkLst>
            <pc:docMk/>
            <pc:sldMk cId="0" sldId="687"/>
            <ac:picMk id="6" creationId="{186DCE89-AB7C-C422-E543-04E0FD8392B1}"/>
          </ac:picMkLst>
        </pc:picChg>
        <pc:picChg chg="add mod ord">
          <ac:chgData name="gessy michael" userId="324a03897c09431a" providerId="LiveId" clId="{AC08461D-754B-4177-8AAC-7EAB3C0AF64F}" dt="2023-05-03T12:13:02.355" v="11107" actId="167"/>
          <ac:picMkLst>
            <pc:docMk/>
            <pc:sldMk cId="0" sldId="687"/>
            <ac:picMk id="7" creationId="{852AC81A-3DF2-AD51-03C1-7DC0B435EFA9}"/>
          </ac:picMkLst>
        </pc:picChg>
        <pc:picChg chg="del">
          <ac:chgData name="gessy michael" userId="324a03897c09431a" providerId="LiveId" clId="{AC08461D-754B-4177-8AAC-7EAB3C0AF64F}" dt="2023-05-03T12:09:19.808" v="11090" actId="478"/>
          <ac:picMkLst>
            <pc:docMk/>
            <pc:sldMk cId="0" sldId="687"/>
            <ac:picMk id="267277" creationId="{5CDA3BD3-EBCD-FB33-A9F2-77FA2833D651}"/>
          </ac:picMkLst>
        </pc:picChg>
        <pc:picChg chg="del">
          <ac:chgData name="gessy michael" userId="324a03897c09431a" providerId="LiveId" clId="{AC08461D-754B-4177-8AAC-7EAB3C0AF64F}" dt="2023-05-03T07:51:20.008" v="10602" actId="478"/>
          <ac:picMkLst>
            <pc:docMk/>
            <pc:sldMk cId="0" sldId="687"/>
            <ac:picMk id="267278" creationId="{550285C9-F0F9-0B5F-99CE-AC2C2CC5DCC3}"/>
          </ac:picMkLst>
        </pc:picChg>
      </pc:sldChg>
      <pc:sldChg chg="addSp delSp modSp mod">
        <pc:chgData name="gessy michael" userId="324a03897c09431a" providerId="LiveId" clId="{AC08461D-754B-4177-8AAC-7EAB3C0AF64F}" dt="2023-05-03T06:10:01.525" v="10285" actId="207"/>
        <pc:sldMkLst>
          <pc:docMk/>
          <pc:sldMk cId="0" sldId="688"/>
        </pc:sldMkLst>
        <pc:spChg chg="add mod">
          <ac:chgData name="gessy michael" userId="324a03897c09431a" providerId="LiveId" clId="{AC08461D-754B-4177-8AAC-7EAB3C0AF64F}" dt="2023-05-03T05:31:47.117" v="10219" actId="1076"/>
          <ac:spMkLst>
            <pc:docMk/>
            <pc:sldMk cId="0" sldId="688"/>
            <ac:spMk id="10" creationId="{3E80E086-384F-BF9D-86B3-38A0C79B19BC}"/>
          </ac:spMkLst>
        </pc:spChg>
        <pc:spChg chg="mod">
          <ac:chgData name="gessy michael" userId="324a03897c09431a" providerId="LiveId" clId="{AC08461D-754B-4177-8AAC-7EAB3C0AF64F}" dt="2023-05-03T06:10:01.525" v="10285" actId="207"/>
          <ac:spMkLst>
            <pc:docMk/>
            <pc:sldMk cId="0" sldId="688"/>
            <ac:spMk id="22" creationId="{C27F04EC-87F6-95CA-E0C6-059A742E4F5F}"/>
          </ac:spMkLst>
        </pc:spChg>
        <pc:spChg chg="mod">
          <ac:chgData name="gessy michael" userId="324a03897c09431a" providerId="LiveId" clId="{AC08461D-754B-4177-8AAC-7EAB3C0AF64F}" dt="2023-05-03T06:09:52.594" v="10284" actId="207"/>
          <ac:spMkLst>
            <pc:docMk/>
            <pc:sldMk cId="0" sldId="688"/>
            <ac:spMk id="26" creationId="{79A7523C-7C56-1917-8D98-B286279C5E75}"/>
          </ac:spMkLst>
        </pc:spChg>
        <pc:spChg chg="mod">
          <ac:chgData name="gessy michael" userId="324a03897c09431a" providerId="LiveId" clId="{AC08461D-754B-4177-8AAC-7EAB3C0AF64F}" dt="2023-05-03T05:32:22.201" v="10224" actId="1076"/>
          <ac:spMkLst>
            <pc:docMk/>
            <pc:sldMk cId="0" sldId="688"/>
            <ac:spMk id="27" creationId="{BB710CD7-133F-EBFF-D4EB-1FFA88018822}"/>
          </ac:spMkLst>
        </pc:spChg>
        <pc:spChg chg="mod">
          <ac:chgData name="gessy michael" userId="324a03897c09431a" providerId="LiveId" clId="{AC08461D-754B-4177-8AAC-7EAB3C0AF64F}" dt="2023-05-03T05:42:52.934" v="10236" actId="207"/>
          <ac:spMkLst>
            <pc:docMk/>
            <pc:sldMk cId="0" sldId="688"/>
            <ac:spMk id="280594" creationId="{8A3E48E8-3BE9-EB11-1751-CD6862E73178}"/>
          </ac:spMkLst>
        </pc:spChg>
        <pc:picChg chg="add del">
          <ac:chgData name="gessy michael" userId="324a03897c09431a" providerId="LiveId" clId="{AC08461D-754B-4177-8AAC-7EAB3C0AF64F}" dt="2023-05-03T04:50:47.775" v="10155" actId="478"/>
          <ac:picMkLst>
            <pc:docMk/>
            <pc:sldMk cId="0" sldId="688"/>
            <ac:picMk id="4" creationId="{D2683CE5-AC73-CA0E-C7A9-6630095A76B1}"/>
          </ac:picMkLst>
        </pc:picChg>
        <pc:picChg chg="add mod">
          <ac:chgData name="gessy michael" userId="324a03897c09431a" providerId="LiveId" clId="{AC08461D-754B-4177-8AAC-7EAB3C0AF64F}" dt="2023-05-03T05:31:49.776" v="10220" actId="1076"/>
          <ac:picMkLst>
            <pc:docMk/>
            <pc:sldMk cId="0" sldId="688"/>
            <ac:picMk id="6" creationId="{413AEFB2-B865-252C-7430-DCB506F94EBE}"/>
          </ac:picMkLst>
        </pc:picChg>
        <pc:picChg chg="add del mod">
          <ac:chgData name="gessy michael" userId="324a03897c09431a" providerId="LiveId" clId="{AC08461D-754B-4177-8AAC-7EAB3C0AF64F}" dt="2023-05-03T04:54:00.375" v="10168" actId="478"/>
          <ac:picMkLst>
            <pc:docMk/>
            <pc:sldMk cId="0" sldId="688"/>
            <ac:picMk id="8" creationId="{033522E7-28A2-A941-B5E7-79E1A0D67C7E}"/>
          </ac:picMkLst>
        </pc:picChg>
        <pc:picChg chg="del">
          <ac:chgData name="gessy michael" userId="324a03897c09431a" providerId="LiveId" clId="{AC08461D-754B-4177-8AAC-7EAB3C0AF64F}" dt="2023-05-03T04:50:43.259" v="10153" actId="478"/>
          <ac:picMkLst>
            <pc:docMk/>
            <pc:sldMk cId="0" sldId="688"/>
            <ac:picMk id="259086" creationId="{068E23E4-5911-E11B-7FCF-1EACF8CEBDEE}"/>
          </ac:picMkLst>
        </pc:picChg>
        <pc:picChg chg="del">
          <ac:chgData name="gessy michael" userId="324a03897c09431a" providerId="LiveId" clId="{AC08461D-754B-4177-8AAC-7EAB3C0AF64F}" dt="2023-05-03T04:54:00.375" v="10168" actId="478"/>
          <ac:picMkLst>
            <pc:docMk/>
            <pc:sldMk cId="0" sldId="688"/>
            <ac:picMk id="259088" creationId="{4BAD643B-FACD-6EE7-83C7-E490174525EE}"/>
          </ac:picMkLst>
        </pc:picChg>
        <pc:picChg chg="del">
          <ac:chgData name="gessy michael" userId="324a03897c09431a" providerId="LiveId" clId="{AC08461D-754B-4177-8AAC-7EAB3C0AF64F}" dt="2023-05-03T04:52:40.031" v="10161" actId="478"/>
          <ac:picMkLst>
            <pc:docMk/>
            <pc:sldMk cId="0" sldId="688"/>
            <ac:picMk id="259089" creationId="{9C21F93A-A815-11A1-CC64-EC46E4FA9BB5}"/>
          </ac:picMkLst>
        </pc:picChg>
        <pc:picChg chg="del mod">
          <ac:chgData name="gessy michael" userId="324a03897c09431a" providerId="LiveId" clId="{AC08461D-754B-4177-8AAC-7EAB3C0AF64F}" dt="2023-05-03T04:54:00.375" v="10168" actId="478"/>
          <ac:picMkLst>
            <pc:docMk/>
            <pc:sldMk cId="0" sldId="688"/>
            <ac:picMk id="259090" creationId="{06793ABE-2FF8-A210-28A0-90BF9537C271}"/>
          </ac:picMkLst>
        </pc:picChg>
      </pc:sldChg>
      <pc:sldChg chg="delSp modSp mod">
        <pc:chgData name="gessy michael" userId="324a03897c09431a" providerId="LiveId" clId="{AC08461D-754B-4177-8AAC-7EAB3C0AF64F}" dt="2023-05-03T11:48:09.969" v="11041" actId="1076"/>
        <pc:sldMkLst>
          <pc:docMk/>
          <pc:sldMk cId="0" sldId="689"/>
        </pc:sldMkLst>
        <pc:spChg chg="del">
          <ac:chgData name="gessy michael" userId="324a03897c09431a" providerId="LiveId" clId="{AC08461D-754B-4177-8AAC-7EAB3C0AF64F}" dt="2023-05-03T06:10:48.948" v="10287" actId="478"/>
          <ac:spMkLst>
            <pc:docMk/>
            <pc:sldMk cId="0" sldId="689"/>
            <ac:spMk id="261195" creationId="{71176F2D-9F1C-AAAA-1938-5218E245A4DE}"/>
          </ac:spMkLst>
        </pc:spChg>
        <pc:spChg chg="del">
          <ac:chgData name="gessy michael" userId="324a03897c09431a" providerId="LiveId" clId="{AC08461D-754B-4177-8AAC-7EAB3C0AF64F}" dt="2023-05-03T06:10:50.741" v="10288" actId="478"/>
          <ac:spMkLst>
            <pc:docMk/>
            <pc:sldMk cId="0" sldId="689"/>
            <ac:spMk id="261196" creationId="{6AB4B992-FA54-85CF-F4E9-894A03368806}"/>
          </ac:spMkLst>
        </pc:spChg>
        <pc:spChg chg="del">
          <ac:chgData name="gessy michael" userId="324a03897c09431a" providerId="LiveId" clId="{AC08461D-754B-4177-8AAC-7EAB3C0AF64F}" dt="2023-05-03T06:10:46.716" v="10286" actId="478"/>
          <ac:spMkLst>
            <pc:docMk/>
            <pc:sldMk cId="0" sldId="689"/>
            <ac:spMk id="261197" creationId="{E0A01221-A018-6DC0-5C16-149A83115254}"/>
          </ac:spMkLst>
        </pc:spChg>
        <pc:spChg chg="mod">
          <ac:chgData name="gessy michael" userId="324a03897c09431a" providerId="LiveId" clId="{AC08461D-754B-4177-8AAC-7EAB3C0AF64F}" dt="2023-05-03T07:24:57.480" v="10528" actId="14100"/>
          <ac:spMkLst>
            <pc:docMk/>
            <pc:sldMk cId="0" sldId="689"/>
            <ac:spMk id="282626" creationId="{26623FC4-5616-A725-64ED-2965AE00DF99}"/>
          </ac:spMkLst>
        </pc:spChg>
        <pc:spChg chg="mod">
          <ac:chgData name="gessy michael" userId="324a03897c09431a" providerId="LiveId" clId="{AC08461D-754B-4177-8AAC-7EAB3C0AF64F}" dt="2023-05-03T06:51:57.687" v="10403" actId="6549"/>
          <ac:spMkLst>
            <pc:docMk/>
            <pc:sldMk cId="0" sldId="689"/>
            <ac:spMk id="282635" creationId="{8BBA01CB-E6C3-4298-7E4D-7055DC71F249}"/>
          </ac:spMkLst>
        </pc:spChg>
        <pc:spChg chg="mod">
          <ac:chgData name="gessy michael" userId="324a03897c09431a" providerId="LiveId" clId="{AC08461D-754B-4177-8AAC-7EAB3C0AF64F}" dt="2023-05-03T07:04:00.627" v="10472" actId="1076"/>
          <ac:spMkLst>
            <pc:docMk/>
            <pc:sldMk cId="0" sldId="689"/>
            <ac:spMk id="282636" creationId="{630461F8-6701-3E20-09A5-FBDE71214599}"/>
          </ac:spMkLst>
        </pc:spChg>
        <pc:spChg chg="mod">
          <ac:chgData name="gessy michael" userId="324a03897c09431a" providerId="LiveId" clId="{AC08461D-754B-4177-8AAC-7EAB3C0AF64F}" dt="2023-05-03T11:48:09.969" v="11041" actId="1076"/>
          <ac:spMkLst>
            <pc:docMk/>
            <pc:sldMk cId="0" sldId="689"/>
            <ac:spMk id="282637" creationId="{6AFDD21A-3CAC-31B7-5041-491DEFCE465E}"/>
          </ac:spMkLst>
        </pc:spChg>
        <pc:spChg chg="mod">
          <ac:chgData name="gessy michael" userId="324a03897c09431a" providerId="LiveId" clId="{AC08461D-754B-4177-8AAC-7EAB3C0AF64F}" dt="2023-05-03T11:48:09.969" v="11041" actId="1076"/>
          <ac:spMkLst>
            <pc:docMk/>
            <pc:sldMk cId="0" sldId="689"/>
            <ac:spMk id="282640" creationId="{7A54E9C4-29E6-4169-30BC-4E130423832D}"/>
          </ac:spMkLst>
        </pc:spChg>
        <pc:spChg chg="mod">
          <ac:chgData name="gessy michael" userId="324a03897c09431a" providerId="LiveId" clId="{AC08461D-754B-4177-8AAC-7EAB3C0AF64F}" dt="2023-05-03T06:21:29.420" v="10319" actId="14861"/>
          <ac:spMkLst>
            <pc:docMk/>
            <pc:sldMk cId="0" sldId="689"/>
            <ac:spMk id="282649" creationId="{9DEC18C8-C31B-FD58-AAEA-6976F217648F}"/>
          </ac:spMkLst>
        </pc:spChg>
        <pc:spChg chg="mod">
          <ac:chgData name="gessy michael" userId="324a03897c09431a" providerId="LiveId" clId="{AC08461D-754B-4177-8AAC-7EAB3C0AF64F}" dt="2023-05-03T11:47:54.971" v="11040" actId="1076"/>
          <ac:spMkLst>
            <pc:docMk/>
            <pc:sldMk cId="0" sldId="689"/>
            <ac:spMk id="282650" creationId="{83EC778B-DCFE-6178-9078-061A0F1ABE20}"/>
          </ac:spMkLst>
        </pc:spChg>
        <pc:spChg chg="mod">
          <ac:chgData name="gessy michael" userId="324a03897c09431a" providerId="LiveId" clId="{AC08461D-754B-4177-8AAC-7EAB3C0AF64F}" dt="2023-05-03T11:47:20.930" v="11038" actId="1076"/>
          <ac:spMkLst>
            <pc:docMk/>
            <pc:sldMk cId="0" sldId="689"/>
            <ac:spMk id="282652" creationId="{D4A0C9C2-FFBE-4394-C256-1C5AA91FE492}"/>
          </ac:spMkLst>
        </pc:spChg>
        <pc:spChg chg="mod">
          <ac:chgData name="gessy michael" userId="324a03897c09431a" providerId="LiveId" clId="{AC08461D-754B-4177-8AAC-7EAB3C0AF64F}" dt="2023-05-03T07:24:50.224" v="10526" actId="1076"/>
          <ac:spMkLst>
            <pc:docMk/>
            <pc:sldMk cId="0" sldId="689"/>
            <ac:spMk id="282653" creationId="{9D9BEECD-DD42-5D18-B596-46842A8A2DAF}"/>
          </ac:spMkLst>
        </pc:spChg>
        <pc:spChg chg="mod">
          <ac:chgData name="gessy michael" userId="324a03897c09431a" providerId="LiveId" clId="{AC08461D-754B-4177-8AAC-7EAB3C0AF64F}" dt="2023-05-03T07:24:50.224" v="10526" actId="1076"/>
          <ac:spMkLst>
            <pc:docMk/>
            <pc:sldMk cId="0" sldId="689"/>
            <ac:spMk id="282654" creationId="{AABDC028-5B20-1AFC-5CD3-AC03643CEA40}"/>
          </ac:spMkLst>
        </pc:spChg>
        <pc:spChg chg="mod">
          <ac:chgData name="gessy michael" userId="324a03897c09431a" providerId="LiveId" clId="{AC08461D-754B-4177-8AAC-7EAB3C0AF64F}" dt="2023-05-03T07:24:29.285" v="10523" actId="1076"/>
          <ac:spMkLst>
            <pc:docMk/>
            <pc:sldMk cId="0" sldId="689"/>
            <ac:spMk id="282655" creationId="{A35F353B-5204-1E83-A6F7-DC588C62E086}"/>
          </ac:spMkLst>
        </pc:spChg>
        <pc:spChg chg="mod">
          <ac:chgData name="gessy michael" userId="324a03897c09431a" providerId="LiveId" clId="{AC08461D-754B-4177-8AAC-7EAB3C0AF64F}" dt="2023-05-03T07:32:42.918" v="10583" actId="1076"/>
          <ac:spMkLst>
            <pc:docMk/>
            <pc:sldMk cId="0" sldId="689"/>
            <ac:spMk id="282694" creationId="{40294A5D-86F4-D38F-4671-38A59F72292D}"/>
          </ac:spMkLst>
        </pc:spChg>
        <pc:graphicFrameChg chg="modGraphic">
          <ac:chgData name="gessy michael" userId="324a03897c09431a" providerId="LiveId" clId="{AC08461D-754B-4177-8AAC-7EAB3C0AF64F}" dt="2023-05-03T07:00:40.109" v="10461" actId="207"/>
          <ac:graphicFrameMkLst>
            <pc:docMk/>
            <pc:sldMk cId="0" sldId="689"/>
            <ac:graphicFrameMk id="4" creationId="{1C00B7FF-BDD7-50F0-3246-F1B7B87ED59E}"/>
          </ac:graphicFrameMkLst>
        </pc:graphicFrameChg>
      </pc:sldChg>
      <pc:sldChg chg="addSp delSp modSp mod modNotesTx">
        <pc:chgData name="gessy michael" userId="324a03897c09431a" providerId="LiveId" clId="{AC08461D-754B-4177-8AAC-7EAB3C0AF64F}" dt="2023-05-06T14:26:08.380" v="14452" actId="20577"/>
        <pc:sldMkLst>
          <pc:docMk/>
          <pc:sldMk cId="0" sldId="690"/>
        </pc:sldMkLst>
        <pc:spChg chg="add mod">
          <ac:chgData name="gessy michael" userId="324a03897c09431a" providerId="LiveId" clId="{AC08461D-754B-4177-8AAC-7EAB3C0AF64F}" dt="2023-05-03T07:36:23.252" v="10590" actId="1076"/>
          <ac:spMkLst>
            <pc:docMk/>
            <pc:sldMk cId="0" sldId="690"/>
            <ac:spMk id="4" creationId="{48E8F24C-33D5-046A-D5AC-824AE915CBFF}"/>
          </ac:spMkLst>
        </pc:spChg>
        <pc:spChg chg="mod">
          <ac:chgData name="gessy michael" userId="324a03897c09431a" providerId="LiveId" clId="{AC08461D-754B-4177-8AAC-7EAB3C0AF64F}" dt="2023-05-03T07:02:38.594" v="10471" actId="14861"/>
          <ac:spMkLst>
            <pc:docMk/>
            <pc:sldMk cId="0" sldId="690"/>
            <ac:spMk id="21" creationId="{6544F721-482F-E57C-A1B5-40A499563066}"/>
          </ac:spMkLst>
        </pc:spChg>
        <pc:spChg chg="mod">
          <ac:chgData name="gessy michael" userId="324a03897c09431a" providerId="LiveId" clId="{AC08461D-754B-4177-8AAC-7EAB3C0AF64F}" dt="2023-05-03T12:03:17.495" v="11086" actId="1037"/>
          <ac:spMkLst>
            <pc:docMk/>
            <pc:sldMk cId="0" sldId="690"/>
            <ac:spMk id="24" creationId="{7C6FF4DC-694D-CEB6-9729-F5D3EDCDCFA8}"/>
          </ac:spMkLst>
        </pc:spChg>
        <pc:spChg chg="mod">
          <ac:chgData name="gessy michael" userId="324a03897c09431a" providerId="LiveId" clId="{AC08461D-754B-4177-8AAC-7EAB3C0AF64F}" dt="2023-05-03T12:03:17.495" v="11086" actId="1037"/>
          <ac:spMkLst>
            <pc:docMk/>
            <pc:sldMk cId="0" sldId="690"/>
            <ac:spMk id="25" creationId="{A19C13AF-D19E-7C9F-E9B7-166459E8136A}"/>
          </ac:spMkLst>
        </pc:spChg>
        <pc:spChg chg="mod">
          <ac:chgData name="gessy michael" userId="324a03897c09431a" providerId="LiveId" clId="{AC08461D-754B-4177-8AAC-7EAB3C0AF64F}" dt="2023-05-03T07:02:38.594" v="10471" actId="14861"/>
          <ac:spMkLst>
            <pc:docMk/>
            <pc:sldMk cId="0" sldId="690"/>
            <ac:spMk id="27" creationId="{52F6F2A2-4DD6-42C9-A8B9-2722C58ACFEA}"/>
          </ac:spMkLst>
        </pc:spChg>
        <pc:spChg chg="mod">
          <ac:chgData name="gessy michael" userId="324a03897c09431a" providerId="LiveId" clId="{AC08461D-754B-4177-8AAC-7EAB3C0AF64F}" dt="2023-05-03T12:03:36.808" v="11088" actId="255"/>
          <ac:spMkLst>
            <pc:docMk/>
            <pc:sldMk cId="0" sldId="690"/>
            <ac:spMk id="28" creationId="{14614BA0-45BF-DB67-B522-4356A49EA218}"/>
          </ac:spMkLst>
        </pc:spChg>
        <pc:spChg chg="mod">
          <ac:chgData name="gessy michael" userId="324a03897c09431a" providerId="LiveId" clId="{AC08461D-754B-4177-8AAC-7EAB3C0AF64F}" dt="2023-05-03T12:03:44.292" v="11089" actId="1076"/>
          <ac:spMkLst>
            <pc:docMk/>
            <pc:sldMk cId="0" sldId="690"/>
            <ac:spMk id="30" creationId="{46245C93-0648-3804-CEA2-92F359FA915F}"/>
          </ac:spMkLst>
        </pc:spChg>
        <pc:spChg chg="del">
          <ac:chgData name="gessy michael" userId="324a03897c09431a" providerId="LiveId" clId="{AC08461D-754B-4177-8AAC-7EAB3C0AF64F}" dt="2023-05-03T07:02:10.870" v="10463" actId="478"/>
          <ac:spMkLst>
            <pc:docMk/>
            <pc:sldMk cId="0" sldId="690"/>
            <ac:spMk id="265239" creationId="{9BBC4323-A78E-8EAD-419E-C173818E5717}"/>
          </ac:spMkLst>
        </pc:spChg>
        <pc:spChg chg="del">
          <ac:chgData name="gessy michael" userId="324a03897c09431a" providerId="LiveId" clId="{AC08461D-754B-4177-8AAC-7EAB3C0AF64F}" dt="2023-05-03T07:02:12.705" v="10465" actId="478"/>
          <ac:spMkLst>
            <pc:docMk/>
            <pc:sldMk cId="0" sldId="690"/>
            <ac:spMk id="265240" creationId="{CFC555E5-26BA-53D3-721D-064A3EA81407}"/>
          </ac:spMkLst>
        </pc:spChg>
        <pc:spChg chg="del">
          <ac:chgData name="gessy michael" userId="324a03897c09431a" providerId="LiveId" clId="{AC08461D-754B-4177-8AAC-7EAB3C0AF64F}" dt="2023-05-03T07:02:13.539" v="10466" actId="478"/>
          <ac:spMkLst>
            <pc:docMk/>
            <pc:sldMk cId="0" sldId="690"/>
            <ac:spMk id="265241" creationId="{7D6DCF13-0A4B-2D92-A3F9-3355049B96E9}"/>
          </ac:spMkLst>
        </pc:spChg>
        <pc:spChg chg="del">
          <ac:chgData name="gessy michael" userId="324a03897c09431a" providerId="LiveId" clId="{AC08461D-754B-4177-8AAC-7EAB3C0AF64F}" dt="2023-05-03T07:33:07.468" v="10584" actId="478"/>
          <ac:spMkLst>
            <pc:docMk/>
            <pc:sldMk cId="0" sldId="690"/>
            <ac:spMk id="265242" creationId="{FEF49CD7-CC60-C9D3-DF3A-341B63A9B769}"/>
          </ac:spMkLst>
        </pc:spChg>
        <pc:spChg chg="del">
          <ac:chgData name="gessy michael" userId="324a03897c09431a" providerId="LiveId" clId="{AC08461D-754B-4177-8AAC-7EAB3C0AF64F}" dt="2023-05-03T07:02:12.142" v="10464" actId="478"/>
          <ac:spMkLst>
            <pc:docMk/>
            <pc:sldMk cId="0" sldId="690"/>
            <ac:spMk id="265243" creationId="{D2754382-7D7A-2A09-29F2-D9C1FA39D02C}"/>
          </ac:spMkLst>
        </pc:spChg>
        <pc:spChg chg="mod">
          <ac:chgData name="gessy michael" userId="324a03897c09431a" providerId="LiveId" clId="{AC08461D-754B-4177-8AAC-7EAB3C0AF64F}" dt="2023-05-03T12:01:35.187" v="11084" actId="113"/>
          <ac:spMkLst>
            <pc:docMk/>
            <pc:sldMk cId="0" sldId="690"/>
            <ac:spMk id="284678" creationId="{D0B97D5C-B034-FCD6-C98F-032391EBBCA6}"/>
          </ac:spMkLst>
        </pc:spChg>
      </pc:sldChg>
      <pc:sldChg chg="addSp delSp modSp mod">
        <pc:chgData name="gessy michael" userId="324a03897c09431a" providerId="LiveId" clId="{AC08461D-754B-4177-8AAC-7EAB3C0AF64F}" dt="2023-05-03T15:02:52.501" v="11557" actId="20577"/>
        <pc:sldMkLst>
          <pc:docMk/>
          <pc:sldMk cId="0" sldId="692"/>
        </pc:sldMkLst>
        <pc:spChg chg="del mod">
          <ac:chgData name="gessy michael" userId="324a03897c09431a" providerId="LiveId" clId="{AC08461D-754B-4177-8AAC-7EAB3C0AF64F}" dt="2023-05-03T13:49:04.046" v="11467" actId="478"/>
          <ac:spMkLst>
            <pc:docMk/>
            <pc:sldMk cId="0" sldId="692"/>
            <ac:spMk id="36" creationId="{4097F7F4-03E7-08A2-9578-D35436522913}"/>
          </ac:spMkLst>
        </pc:spChg>
        <pc:spChg chg="del mod">
          <ac:chgData name="gessy michael" userId="324a03897c09431a" providerId="LiveId" clId="{AC08461D-754B-4177-8AAC-7EAB3C0AF64F}" dt="2023-05-03T13:49:04.046" v="11467" actId="478"/>
          <ac:spMkLst>
            <pc:docMk/>
            <pc:sldMk cId="0" sldId="692"/>
            <ac:spMk id="37" creationId="{04B30EF5-34B3-FD4B-222A-B72C24066F6D}"/>
          </ac:spMkLst>
        </pc:spChg>
        <pc:spChg chg="del mod">
          <ac:chgData name="gessy michael" userId="324a03897c09431a" providerId="LiveId" clId="{AC08461D-754B-4177-8AAC-7EAB3C0AF64F}" dt="2023-05-03T13:49:04.046" v="11467" actId="478"/>
          <ac:spMkLst>
            <pc:docMk/>
            <pc:sldMk cId="0" sldId="692"/>
            <ac:spMk id="38" creationId="{D4F5E5DE-5431-A37D-B64E-0A6C2154E02D}"/>
          </ac:spMkLst>
        </pc:spChg>
        <pc:spChg chg="del">
          <ac:chgData name="gessy michael" userId="324a03897c09431a" providerId="LiveId" clId="{AC08461D-754B-4177-8AAC-7EAB3C0AF64F}" dt="2023-05-03T12:50:02.157" v="11399" actId="478"/>
          <ac:spMkLst>
            <pc:docMk/>
            <pc:sldMk cId="0" sldId="692"/>
            <ac:spMk id="269363" creationId="{FED4181B-86A1-9ACC-3A73-7C8E879B3D88}"/>
          </ac:spMkLst>
        </pc:spChg>
        <pc:spChg chg="del">
          <ac:chgData name="gessy michael" userId="324a03897c09431a" providerId="LiveId" clId="{AC08461D-754B-4177-8AAC-7EAB3C0AF64F}" dt="2023-05-03T13:05:15.647" v="11421" actId="478"/>
          <ac:spMkLst>
            <pc:docMk/>
            <pc:sldMk cId="0" sldId="692"/>
            <ac:spMk id="288776" creationId="{962F362C-2C02-9CC8-AA9B-EE496759931D}"/>
          </ac:spMkLst>
        </pc:spChg>
        <pc:spChg chg="mod">
          <ac:chgData name="gessy michael" userId="324a03897c09431a" providerId="LiveId" clId="{AC08461D-754B-4177-8AAC-7EAB3C0AF64F}" dt="2023-05-03T14:54:59.819" v="11536" actId="1076"/>
          <ac:spMkLst>
            <pc:docMk/>
            <pc:sldMk cId="0" sldId="692"/>
            <ac:spMk id="288777" creationId="{DE2A27E4-41DF-C59B-0AD8-F07C30183C9B}"/>
          </ac:spMkLst>
        </pc:spChg>
        <pc:spChg chg="del mod">
          <ac:chgData name="gessy michael" userId="324a03897c09431a" providerId="LiveId" clId="{AC08461D-754B-4177-8AAC-7EAB3C0AF64F}" dt="2023-05-03T13:49:01.691" v="11466" actId="478"/>
          <ac:spMkLst>
            <pc:docMk/>
            <pc:sldMk cId="0" sldId="692"/>
            <ac:spMk id="288778" creationId="{9EC1176E-C45D-B95F-1789-2333928C3D47}"/>
          </ac:spMkLst>
        </pc:spChg>
        <pc:spChg chg="del mod">
          <ac:chgData name="gessy michael" userId="324a03897c09431a" providerId="LiveId" clId="{AC08461D-754B-4177-8AAC-7EAB3C0AF64F}" dt="2023-05-03T13:49:01.691" v="11466" actId="478"/>
          <ac:spMkLst>
            <pc:docMk/>
            <pc:sldMk cId="0" sldId="692"/>
            <ac:spMk id="288779" creationId="{3CF708D5-AE89-CB25-241B-8300CBA96A7F}"/>
          </ac:spMkLst>
        </pc:spChg>
        <pc:spChg chg="del mod">
          <ac:chgData name="gessy michael" userId="324a03897c09431a" providerId="LiveId" clId="{AC08461D-754B-4177-8AAC-7EAB3C0AF64F}" dt="2023-05-03T14:58:23.644" v="11538" actId="478"/>
          <ac:spMkLst>
            <pc:docMk/>
            <pc:sldMk cId="0" sldId="692"/>
            <ac:spMk id="288780" creationId="{5567834B-D8E9-405F-2DE0-25F4E355DE01}"/>
          </ac:spMkLst>
        </pc:spChg>
        <pc:spChg chg="del mod">
          <ac:chgData name="gessy michael" userId="324a03897c09431a" providerId="LiveId" clId="{AC08461D-754B-4177-8AAC-7EAB3C0AF64F}" dt="2023-05-03T14:58:23.644" v="11538" actId="478"/>
          <ac:spMkLst>
            <pc:docMk/>
            <pc:sldMk cId="0" sldId="692"/>
            <ac:spMk id="288781" creationId="{84E76C1B-DCE5-BC72-47FE-45F1502B8009}"/>
          </ac:spMkLst>
        </pc:spChg>
        <pc:spChg chg="mod">
          <ac:chgData name="gessy michael" userId="324a03897c09431a" providerId="LiveId" clId="{AC08461D-754B-4177-8AAC-7EAB3C0AF64F}" dt="2023-05-03T13:05:23.418" v="11422" actId="1076"/>
          <ac:spMkLst>
            <pc:docMk/>
            <pc:sldMk cId="0" sldId="692"/>
            <ac:spMk id="288782" creationId="{3CBA7B55-F921-E7E7-76DB-A50F060FB6B8}"/>
          </ac:spMkLst>
        </pc:spChg>
        <pc:spChg chg="del mod">
          <ac:chgData name="gessy michael" userId="324a03897c09431a" providerId="LiveId" clId="{AC08461D-754B-4177-8AAC-7EAB3C0AF64F}" dt="2023-05-03T13:49:01.691" v="11466" actId="478"/>
          <ac:spMkLst>
            <pc:docMk/>
            <pc:sldMk cId="0" sldId="692"/>
            <ac:spMk id="288783" creationId="{D252B239-AD05-61CB-61DA-46D75718BE70}"/>
          </ac:spMkLst>
        </pc:spChg>
        <pc:spChg chg="del mod">
          <ac:chgData name="gessy michael" userId="324a03897c09431a" providerId="LiveId" clId="{AC08461D-754B-4177-8AAC-7EAB3C0AF64F}" dt="2023-05-03T13:49:01.691" v="11466" actId="478"/>
          <ac:spMkLst>
            <pc:docMk/>
            <pc:sldMk cId="0" sldId="692"/>
            <ac:spMk id="288784" creationId="{BFA283F6-E016-18E9-6D31-1C4543DC4C64}"/>
          </ac:spMkLst>
        </pc:spChg>
        <pc:spChg chg="mod">
          <ac:chgData name="gessy michael" userId="324a03897c09431a" providerId="LiveId" clId="{AC08461D-754B-4177-8AAC-7EAB3C0AF64F}" dt="2023-05-03T14:54:59.819" v="11536" actId="1076"/>
          <ac:spMkLst>
            <pc:docMk/>
            <pc:sldMk cId="0" sldId="692"/>
            <ac:spMk id="288785" creationId="{7C09F2E6-D8A0-131A-7A9B-1AFB132897D0}"/>
          </ac:spMkLst>
        </pc:spChg>
        <pc:spChg chg="mod">
          <ac:chgData name="gessy michael" userId="324a03897c09431a" providerId="LiveId" clId="{AC08461D-754B-4177-8AAC-7EAB3C0AF64F}" dt="2023-05-03T13:05:23.418" v="11422" actId="1076"/>
          <ac:spMkLst>
            <pc:docMk/>
            <pc:sldMk cId="0" sldId="692"/>
            <ac:spMk id="288786" creationId="{855CB5BD-2542-5634-15EF-B70399DC193B}"/>
          </ac:spMkLst>
        </pc:spChg>
        <pc:spChg chg="del mod">
          <ac:chgData name="gessy michael" userId="324a03897c09431a" providerId="LiveId" clId="{AC08461D-754B-4177-8AAC-7EAB3C0AF64F}" dt="2023-05-03T13:49:01.691" v="11466" actId="478"/>
          <ac:spMkLst>
            <pc:docMk/>
            <pc:sldMk cId="0" sldId="692"/>
            <ac:spMk id="288787" creationId="{684BEE17-5982-D7C6-357D-595E7A2492C8}"/>
          </ac:spMkLst>
        </pc:spChg>
        <pc:spChg chg="del mod">
          <ac:chgData name="gessy michael" userId="324a03897c09431a" providerId="LiveId" clId="{AC08461D-754B-4177-8AAC-7EAB3C0AF64F}" dt="2023-05-03T13:49:01.691" v="11466" actId="478"/>
          <ac:spMkLst>
            <pc:docMk/>
            <pc:sldMk cId="0" sldId="692"/>
            <ac:spMk id="288788" creationId="{85990FAE-9A0B-0B9D-0E35-264299A84C49}"/>
          </ac:spMkLst>
        </pc:spChg>
        <pc:spChg chg="del mod">
          <ac:chgData name="gessy michael" userId="324a03897c09431a" providerId="LiveId" clId="{AC08461D-754B-4177-8AAC-7EAB3C0AF64F}" dt="2023-05-03T14:58:23.644" v="11538" actId="478"/>
          <ac:spMkLst>
            <pc:docMk/>
            <pc:sldMk cId="0" sldId="692"/>
            <ac:spMk id="288789" creationId="{541F375D-2CA8-BFF9-73C7-BA6E92BD5658}"/>
          </ac:spMkLst>
        </pc:spChg>
        <pc:spChg chg="mod">
          <ac:chgData name="gessy michael" userId="324a03897c09431a" providerId="LiveId" clId="{AC08461D-754B-4177-8AAC-7EAB3C0AF64F}" dt="2023-05-03T14:54:59.819" v="11536" actId="1076"/>
          <ac:spMkLst>
            <pc:docMk/>
            <pc:sldMk cId="0" sldId="692"/>
            <ac:spMk id="288790" creationId="{FC6E3BED-9309-5C77-A403-D4F7BF7C5108}"/>
          </ac:spMkLst>
        </pc:spChg>
        <pc:spChg chg="mod">
          <ac:chgData name="gessy michael" userId="324a03897c09431a" providerId="LiveId" clId="{AC08461D-754B-4177-8AAC-7EAB3C0AF64F}" dt="2023-05-03T15:01:03.189" v="11550" actId="113"/>
          <ac:spMkLst>
            <pc:docMk/>
            <pc:sldMk cId="0" sldId="692"/>
            <ac:spMk id="288791" creationId="{4C99A25A-F417-37E0-FDBD-281CCA2F47AF}"/>
          </ac:spMkLst>
        </pc:spChg>
        <pc:spChg chg="del mod">
          <ac:chgData name="gessy michael" userId="324a03897c09431a" providerId="LiveId" clId="{AC08461D-754B-4177-8AAC-7EAB3C0AF64F}" dt="2023-05-03T14:58:23.644" v="11538" actId="478"/>
          <ac:spMkLst>
            <pc:docMk/>
            <pc:sldMk cId="0" sldId="692"/>
            <ac:spMk id="288792" creationId="{C39AF95E-B5EC-38EB-68B5-F278D820DD73}"/>
          </ac:spMkLst>
        </pc:spChg>
        <pc:spChg chg="del">
          <ac:chgData name="gessy michael" userId="324a03897c09431a" providerId="LiveId" clId="{AC08461D-754B-4177-8AAC-7EAB3C0AF64F}" dt="2023-05-03T13:47:05.306" v="11458" actId="478"/>
          <ac:spMkLst>
            <pc:docMk/>
            <pc:sldMk cId="0" sldId="692"/>
            <ac:spMk id="288811" creationId="{5BE68235-9FEE-F48A-07DB-0A31EC33F17B}"/>
          </ac:spMkLst>
        </pc:spChg>
        <pc:spChg chg="del">
          <ac:chgData name="gessy michael" userId="324a03897c09431a" providerId="LiveId" clId="{AC08461D-754B-4177-8AAC-7EAB3C0AF64F}" dt="2023-05-03T13:47:05.306" v="11458" actId="478"/>
          <ac:spMkLst>
            <pc:docMk/>
            <pc:sldMk cId="0" sldId="692"/>
            <ac:spMk id="288812" creationId="{1EBB9508-33DA-9BBD-3905-7DDA6762ABB3}"/>
          </ac:spMkLst>
        </pc:spChg>
        <pc:spChg chg="del">
          <ac:chgData name="gessy michael" userId="324a03897c09431a" providerId="LiveId" clId="{AC08461D-754B-4177-8AAC-7EAB3C0AF64F}" dt="2023-05-03T13:48:10.049" v="11461" actId="478"/>
          <ac:spMkLst>
            <pc:docMk/>
            <pc:sldMk cId="0" sldId="692"/>
            <ac:spMk id="288813" creationId="{D0DA4597-0482-CF31-97F3-D0C83629232F}"/>
          </ac:spMkLst>
        </pc:spChg>
        <pc:spChg chg="del">
          <ac:chgData name="gessy michael" userId="324a03897c09431a" providerId="LiveId" clId="{AC08461D-754B-4177-8AAC-7EAB3C0AF64F}" dt="2023-05-03T13:48:09.153" v="11460" actId="478"/>
          <ac:spMkLst>
            <pc:docMk/>
            <pc:sldMk cId="0" sldId="692"/>
            <ac:spMk id="288814" creationId="{D24D0F39-3417-D21D-6BF0-720A508ACB7F}"/>
          </ac:spMkLst>
        </pc:spChg>
        <pc:spChg chg="del mod">
          <ac:chgData name="gessy michael" userId="324a03897c09431a" providerId="LiveId" clId="{AC08461D-754B-4177-8AAC-7EAB3C0AF64F}" dt="2023-05-03T13:49:01.691" v="11466" actId="478"/>
          <ac:spMkLst>
            <pc:docMk/>
            <pc:sldMk cId="0" sldId="692"/>
            <ac:spMk id="288815" creationId="{144EEF6B-7F3E-7799-BFBB-62E68ABF5AED}"/>
          </ac:spMkLst>
        </pc:spChg>
        <pc:spChg chg="del mod">
          <ac:chgData name="gessy michael" userId="324a03897c09431a" providerId="LiveId" clId="{AC08461D-754B-4177-8AAC-7EAB3C0AF64F}" dt="2023-05-03T13:49:01.691" v="11466" actId="478"/>
          <ac:spMkLst>
            <pc:docMk/>
            <pc:sldMk cId="0" sldId="692"/>
            <ac:spMk id="288816" creationId="{324EEF8C-27C6-6586-1287-4233F6FE298C}"/>
          </ac:spMkLst>
        </pc:spChg>
        <pc:spChg chg="del mod">
          <ac:chgData name="gessy michael" userId="324a03897c09431a" providerId="LiveId" clId="{AC08461D-754B-4177-8AAC-7EAB3C0AF64F}" dt="2023-05-03T13:49:01.691" v="11466" actId="478"/>
          <ac:spMkLst>
            <pc:docMk/>
            <pc:sldMk cId="0" sldId="692"/>
            <ac:spMk id="288817" creationId="{CF24240C-4E2D-023A-116F-C0C46C05AE19}"/>
          </ac:spMkLst>
        </pc:spChg>
        <pc:spChg chg="del mod">
          <ac:chgData name="gessy michael" userId="324a03897c09431a" providerId="LiveId" clId="{AC08461D-754B-4177-8AAC-7EAB3C0AF64F}" dt="2023-05-03T13:49:01.691" v="11466" actId="478"/>
          <ac:spMkLst>
            <pc:docMk/>
            <pc:sldMk cId="0" sldId="692"/>
            <ac:spMk id="288818" creationId="{C5210272-EBDA-31E5-FED4-BB91A32C705C}"/>
          </ac:spMkLst>
        </pc:spChg>
        <pc:graphicFrameChg chg="del">
          <ac:chgData name="gessy michael" userId="324a03897c09431a" providerId="LiveId" clId="{AC08461D-754B-4177-8AAC-7EAB3C0AF64F}" dt="2023-05-03T13:47:05.306" v="11458" actId="478"/>
          <ac:graphicFrameMkLst>
            <pc:docMk/>
            <pc:sldMk cId="0" sldId="692"/>
            <ac:graphicFrameMk id="2" creationId="{65FFDF47-950E-8FB4-E7B3-DE8EDE61F602}"/>
          </ac:graphicFrameMkLst>
        </pc:graphicFrameChg>
        <pc:graphicFrameChg chg="add mod modGraphic">
          <ac:chgData name="gessy michael" userId="324a03897c09431a" providerId="LiveId" clId="{AC08461D-754B-4177-8AAC-7EAB3C0AF64F}" dt="2023-05-03T15:02:52.501" v="11557" actId="20577"/>
          <ac:graphicFrameMkLst>
            <pc:docMk/>
            <pc:sldMk cId="0" sldId="692"/>
            <ac:graphicFrameMk id="4" creationId="{877C0D66-B567-FFE8-E3FB-55EB078CEB8D}"/>
          </ac:graphicFrameMkLst>
        </pc:graphicFrameChg>
      </pc:sldChg>
      <pc:sldChg chg="del ord">
        <pc:chgData name="gessy michael" userId="324a03897c09431a" providerId="LiveId" clId="{AC08461D-754B-4177-8AAC-7EAB3C0AF64F}" dt="2023-05-05T13:05:34.914" v="12356" actId="47"/>
        <pc:sldMkLst>
          <pc:docMk/>
          <pc:sldMk cId="0" sldId="693"/>
        </pc:sldMkLst>
      </pc:sldChg>
      <pc:sldChg chg="del ord">
        <pc:chgData name="gessy michael" userId="324a03897c09431a" providerId="LiveId" clId="{AC08461D-754B-4177-8AAC-7EAB3C0AF64F}" dt="2023-05-05T13:20:29.201" v="12431" actId="47"/>
        <pc:sldMkLst>
          <pc:docMk/>
          <pc:sldMk cId="0" sldId="694"/>
        </pc:sldMkLst>
      </pc:sldChg>
      <pc:sldChg chg="addSp delSp modSp mod ord modNotesTx">
        <pc:chgData name="gessy michael" userId="324a03897c09431a" providerId="LiveId" clId="{AC08461D-754B-4177-8AAC-7EAB3C0AF64F}" dt="2023-05-06T14:31:08.442" v="14605" actId="6549"/>
        <pc:sldMkLst>
          <pc:docMk/>
          <pc:sldMk cId="0" sldId="695"/>
        </pc:sldMkLst>
        <pc:spChg chg="add del mod">
          <ac:chgData name="gessy michael" userId="324a03897c09431a" providerId="LiveId" clId="{AC08461D-754B-4177-8AAC-7EAB3C0AF64F}" dt="2023-05-06T01:38:03.043" v="13390" actId="478"/>
          <ac:spMkLst>
            <pc:docMk/>
            <pc:sldMk cId="0" sldId="695"/>
            <ac:spMk id="3" creationId="{770B0443-621F-3C77-4D8F-396D5EBA84C2}"/>
          </ac:spMkLst>
        </pc:spChg>
        <pc:spChg chg="add mod">
          <ac:chgData name="gessy michael" userId="324a03897c09431a" providerId="LiveId" clId="{AC08461D-754B-4177-8AAC-7EAB3C0AF64F}" dt="2023-05-05T15:50:30.753" v="13090" actId="1076"/>
          <ac:spMkLst>
            <pc:docMk/>
            <pc:sldMk cId="0" sldId="695"/>
            <ac:spMk id="4" creationId="{846258D7-E167-843C-3E5D-276D93FBD369}"/>
          </ac:spMkLst>
        </pc:spChg>
        <pc:spChg chg="add mod">
          <ac:chgData name="gessy michael" userId="324a03897c09431a" providerId="LiveId" clId="{AC08461D-754B-4177-8AAC-7EAB3C0AF64F}" dt="2023-05-06T00:02:16.336" v="13168" actId="1076"/>
          <ac:spMkLst>
            <pc:docMk/>
            <pc:sldMk cId="0" sldId="695"/>
            <ac:spMk id="5" creationId="{436C6076-1178-269E-AAF6-C4F24426F54D}"/>
          </ac:spMkLst>
        </pc:spChg>
        <pc:spChg chg="add del mod">
          <ac:chgData name="gessy michael" userId="324a03897c09431a" providerId="LiveId" clId="{AC08461D-754B-4177-8AAC-7EAB3C0AF64F}" dt="2023-05-06T01:36:17.966" v="13375" actId="478"/>
          <ac:spMkLst>
            <pc:docMk/>
            <pc:sldMk cId="0" sldId="695"/>
            <ac:spMk id="6" creationId="{A55C4028-7A2A-B595-152B-53481943FFF1}"/>
          </ac:spMkLst>
        </pc:spChg>
        <pc:spChg chg="add del mod">
          <ac:chgData name="gessy michael" userId="324a03897c09431a" providerId="LiveId" clId="{AC08461D-754B-4177-8AAC-7EAB3C0AF64F}" dt="2023-05-06T01:28:12.154" v="13370" actId="478"/>
          <ac:spMkLst>
            <pc:docMk/>
            <pc:sldMk cId="0" sldId="695"/>
            <ac:spMk id="7" creationId="{AFB548B0-312D-F531-E976-F57CB3A8B762}"/>
          </ac:spMkLst>
        </pc:spChg>
        <pc:spChg chg="add del mod">
          <ac:chgData name="gessy michael" userId="324a03897c09431a" providerId="LiveId" clId="{AC08461D-754B-4177-8AAC-7EAB3C0AF64F}" dt="2023-05-06T01:28:12.154" v="13370" actId="478"/>
          <ac:spMkLst>
            <pc:docMk/>
            <pc:sldMk cId="0" sldId="695"/>
            <ac:spMk id="8" creationId="{0BB2747D-EEC7-05B2-0C12-B1CB269192A8}"/>
          </ac:spMkLst>
        </pc:spChg>
        <pc:spChg chg="add del mod">
          <ac:chgData name="gessy michael" userId="324a03897c09431a" providerId="LiveId" clId="{AC08461D-754B-4177-8AAC-7EAB3C0AF64F}" dt="2023-05-06T01:28:12.154" v="13370" actId="478"/>
          <ac:spMkLst>
            <pc:docMk/>
            <pc:sldMk cId="0" sldId="695"/>
            <ac:spMk id="9" creationId="{C1E6F196-9BE3-5044-BFD7-85FBFEE9F19B}"/>
          </ac:spMkLst>
        </pc:spChg>
        <pc:spChg chg="add mod">
          <ac:chgData name="gessy michael" userId="324a03897c09431a" providerId="LiveId" clId="{AC08461D-754B-4177-8AAC-7EAB3C0AF64F}" dt="2023-05-06T01:27:19.127" v="13366" actId="14100"/>
          <ac:spMkLst>
            <pc:docMk/>
            <pc:sldMk cId="0" sldId="695"/>
            <ac:spMk id="10" creationId="{097A64F7-7160-1FB0-4051-48F5E26C07AF}"/>
          </ac:spMkLst>
        </pc:spChg>
        <pc:spChg chg="add mod">
          <ac:chgData name="gessy michael" userId="324a03897c09431a" providerId="LiveId" clId="{AC08461D-754B-4177-8AAC-7EAB3C0AF64F}" dt="2023-05-06T01:27:19.127" v="13366" actId="14100"/>
          <ac:spMkLst>
            <pc:docMk/>
            <pc:sldMk cId="0" sldId="695"/>
            <ac:spMk id="11" creationId="{A7EF3FA8-5CF1-838F-B2A6-42094123CFAF}"/>
          </ac:spMkLst>
        </pc:spChg>
        <pc:spChg chg="add mod">
          <ac:chgData name="gessy michael" userId="324a03897c09431a" providerId="LiveId" clId="{AC08461D-754B-4177-8AAC-7EAB3C0AF64F}" dt="2023-05-06T01:37:57.295" v="13389" actId="14100"/>
          <ac:spMkLst>
            <pc:docMk/>
            <pc:sldMk cId="0" sldId="695"/>
            <ac:spMk id="14" creationId="{2A415E20-74AE-CBD2-589A-DCAED3639F52}"/>
          </ac:spMkLst>
        </pc:spChg>
        <pc:spChg chg="add mod">
          <ac:chgData name="gessy michael" userId="324a03897c09431a" providerId="LiveId" clId="{AC08461D-754B-4177-8AAC-7EAB3C0AF64F}" dt="2023-05-06T01:37:57.295" v="13389" actId="14100"/>
          <ac:spMkLst>
            <pc:docMk/>
            <pc:sldMk cId="0" sldId="695"/>
            <ac:spMk id="15" creationId="{CB314ECC-5B1C-8F42-95DB-E98273812664}"/>
          </ac:spMkLst>
        </pc:spChg>
        <pc:spChg chg="add mod">
          <ac:chgData name="gessy michael" userId="324a03897c09431a" providerId="LiveId" clId="{AC08461D-754B-4177-8AAC-7EAB3C0AF64F}" dt="2023-05-06T01:55:43.720" v="13449" actId="113"/>
          <ac:spMkLst>
            <pc:docMk/>
            <pc:sldMk cId="0" sldId="695"/>
            <ac:spMk id="17" creationId="{F48369C2-5D44-AFEF-94DD-0EB91687D642}"/>
          </ac:spMkLst>
        </pc:spChg>
        <pc:spChg chg="del mod">
          <ac:chgData name="gessy michael" userId="324a03897c09431a" providerId="LiveId" clId="{AC08461D-754B-4177-8AAC-7EAB3C0AF64F}" dt="2023-05-05T15:50:16.747" v="13086" actId="478"/>
          <ac:spMkLst>
            <pc:docMk/>
            <pc:sldMk cId="0" sldId="695"/>
            <ac:spMk id="29" creationId="{17931E96-1809-0E78-4226-F990771A0A19}"/>
          </ac:spMkLst>
        </pc:spChg>
        <pc:spChg chg="del">
          <ac:chgData name="gessy michael" userId="324a03897c09431a" providerId="LiveId" clId="{AC08461D-754B-4177-8AAC-7EAB3C0AF64F}" dt="2023-05-05T15:50:16.747" v="13086" actId="478"/>
          <ac:spMkLst>
            <pc:docMk/>
            <pc:sldMk cId="0" sldId="695"/>
            <ac:spMk id="30" creationId="{5E7B898E-79B6-7A6E-DA54-7678528BADF6}"/>
          </ac:spMkLst>
        </pc:spChg>
        <pc:spChg chg="del">
          <ac:chgData name="gessy michael" userId="324a03897c09431a" providerId="LiveId" clId="{AC08461D-754B-4177-8AAC-7EAB3C0AF64F}" dt="2023-05-05T15:50:16.747" v="13086" actId="478"/>
          <ac:spMkLst>
            <pc:docMk/>
            <pc:sldMk cId="0" sldId="695"/>
            <ac:spMk id="31" creationId="{4BE75E60-AEF5-C2A6-538B-5E87CB97A4E2}"/>
          </ac:spMkLst>
        </pc:spChg>
        <pc:spChg chg="del">
          <ac:chgData name="gessy michael" userId="324a03897c09431a" providerId="LiveId" clId="{AC08461D-754B-4177-8AAC-7EAB3C0AF64F}" dt="2023-05-05T13:50:38.952" v="12597" actId="478"/>
          <ac:spMkLst>
            <pc:docMk/>
            <pc:sldMk cId="0" sldId="695"/>
            <ac:spMk id="34" creationId="{36B8BBDC-E425-A6E7-56FF-EA355F314CB7}"/>
          </ac:spMkLst>
        </pc:spChg>
        <pc:spChg chg="del">
          <ac:chgData name="gessy michael" userId="324a03897c09431a" providerId="LiveId" clId="{AC08461D-754B-4177-8AAC-7EAB3C0AF64F}" dt="2023-05-05T13:50:38.952" v="12597" actId="478"/>
          <ac:spMkLst>
            <pc:docMk/>
            <pc:sldMk cId="0" sldId="695"/>
            <ac:spMk id="273433" creationId="{CAFCBC7E-E77B-90AE-4FEA-C43AB8CC2016}"/>
          </ac:spMkLst>
        </pc:spChg>
        <pc:spChg chg="del">
          <ac:chgData name="gessy michael" userId="324a03897c09431a" providerId="LiveId" clId="{AC08461D-754B-4177-8AAC-7EAB3C0AF64F}" dt="2023-05-05T15:24:38.619" v="12748" actId="478"/>
          <ac:spMkLst>
            <pc:docMk/>
            <pc:sldMk cId="0" sldId="695"/>
            <ac:spMk id="273435" creationId="{5BE9D99E-2788-7124-6B91-14E0EFA73F6C}"/>
          </ac:spMkLst>
        </pc:spChg>
        <pc:spChg chg="del">
          <ac:chgData name="gessy michael" userId="324a03897c09431a" providerId="LiveId" clId="{AC08461D-754B-4177-8AAC-7EAB3C0AF64F}" dt="2023-05-05T15:49:57.771" v="13085" actId="478"/>
          <ac:spMkLst>
            <pc:docMk/>
            <pc:sldMk cId="0" sldId="695"/>
            <ac:spMk id="294916" creationId="{77F73A01-5B49-BF93-F57F-173632839A7D}"/>
          </ac:spMkLst>
        </pc:spChg>
        <pc:spChg chg="del">
          <ac:chgData name="gessy michael" userId="324a03897c09431a" providerId="LiveId" clId="{AC08461D-754B-4177-8AAC-7EAB3C0AF64F}" dt="2023-05-05T15:49:57.771" v="13085" actId="478"/>
          <ac:spMkLst>
            <pc:docMk/>
            <pc:sldMk cId="0" sldId="695"/>
            <ac:spMk id="294917" creationId="{FB14F67F-19EE-58D2-D054-7B14B136C093}"/>
          </ac:spMkLst>
        </pc:spChg>
        <pc:spChg chg="del">
          <ac:chgData name="gessy michael" userId="324a03897c09431a" providerId="LiveId" clId="{AC08461D-754B-4177-8AAC-7EAB3C0AF64F}" dt="2023-05-05T15:49:57.771" v="13085" actId="478"/>
          <ac:spMkLst>
            <pc:docMk/>
            <pc:sldMk cId="0" sldId="695"/>
            <ac:spMk id="294918" creationId="{96349103-5862-A818-8A94-D7BBCF76EC11}"/>
          </ac:spMkLst>
        </pc:spChg>
        <pc:spChg chg="del">
          <ac:chgData name="gessy michael" userId="324a03897c09431a" providerId="LiveId" clId="{AC08461D-754B-4177-8AAC-7EAB3C0AF64F}" dt="2023-05-05T15:48:44.031" v="13078" actId="478"/>
          <ac:spMkLst>
            <pc:docMk/>
            <pc:sldMk cId="0" sldId="695"/>
            <ac:spMk id="294919" creationId="{D6928FD9-260B-8556-01F0-66BA7406ACC4}"/>
          </ac:spMkLst>
        </pc:spChg>
        <pc:spChg chg="del">
          <ac:chgData name="gessy michael" userId="324a03897c09431a" providerId="LiveId" clId="{AC08461D-754B-4177-8AAC-7EAB3C0AF64F}" dt="2023-05-05T15:48:44.031" v="13078" actId="478"/>
          <ac:spMkLst>
            <pc:docMk/>
            <pc:sldMk cId="0" sldId="695"/>
            <ac:spMk id="294920" creationId="{6E4A45EE-BB78-E4D6-FF72-75A324151FF2}"/>
          </ac:spMkLst>
        </pc:spChg>
        <pc:spChg chg="del">
          <ac:chgData name="gessy michael" userId="324a03897c09431a" providerId="LiveId" clId="{AC08461D-754B-4177-8AAC-7EAB3C0AF64F}" dt="2023-05-05T15:48:44.031" v="13078" actId="478"/>
          <ac:spMkLst>
            <pc:docMk/>
            <pc:sldMk cId="0" sldId="695"/>
            <ac:spMk id="294921" creationId="{1B905657-86FC-7E9E-44D1-C3C2106A3724}"/>
          </ac:spMkLst>
        </pc:spChg>
        <pc:spChg chg="del">
          <ac:chgData name="gessy michael" userId="324a03897c09431a" providerId="LiveId" clId="{AC08461D-754B-4177-8AAC-7EAB3C0AF64F}" dt="2023-05-05T15:48:44.031" v="13078" actId="478"/>
          <ac:spMkLst>
            <pc:docMk/>
            <pc:sldMk cId="0" sldId="695"/>
            <ac:spMk id="294926" creationId="{0C8D4C8E-7B9B-26D9-A023-5739B7B665BB}"/>
          </ac:spMkLst>
        </pc:spChg>
        <pc:spChg chg="del mod">
          <ac:chgData name="gessy michael" userId="324a03897c09431a" providerId="LiveId" clId="{AC08461D-754B-4177-8AAC-7EAB3C0AF64F}" dt="2023-05-05T15:49:57.771" v="13085" actId="478"/>
          <ac:spMkLst>
            <pc:docMk/>
            <pc:sldMk cId="0" sldId="695"/>
            <ac:spMk id="294927" creationId="{584F11E6-77C6-84BA-1A47-F9A90EE482EB}"/>
          </ac:spMkLst>
        </pc:spChg>
        <pc:spChg chg="del">
          <ac:chgData name="gessy michael" userId="324a03897c09431a" providerId="LiveId" clId="{AC08461D-754B-4177-8AAC-7EAB3C0AF64F}" dt="2023-05-05T15:48:44.031" v="13078" actId="478"/>
          <ac:spMkLst>
            <pc:docMk/>
            <pc:sldMk cId="0" sldId="695"/>
            <ac:spMk id="294929" creationId="{97EB9C11-65C2-FD73-4666-6190C2FDCAA0}"/>
          </ac:spMkLst>
        </pc:spChg>
        <pc:spChg chg="del">
          <ac:chgData name="gessy michael" userId="324a03897c09431a" providerId="LiveId" clId="{AC08461D-754B-4177-8AAC-7EAB3C0AF64F}" dt="2023-05-05T15:23:35.819" v="12745" actId="21"/>
          <ac:spMkLst>
            <pc:docMk/>
            <pc:sldMk cId="0" sldId="695"/>
            <ac:spMk id="294930" creationId="{96CB58BB-18EC-41FA-F5EC-34A46DA3CDB8}"/>
          </ac:spMkLst>
        </pc:spChg>
        <pc:spChg chg="del">
          <ac:chgData name="gessy michael" userId="324a03897c09431a" providerId="LiveId" clId="{AC08461D-754B-4177-8AAC-7EAB3C0AF64F}" dt="2023-05-05T15:23:35.819" v="12745" actId="21"/>
          <ac:spMkLst>
            <pc:docMk/>
            <pc:sldMk cId="0" sldId="695"/>
            <ac:spMk id="294931" creationId="{7D8984E6-C879-670A-097D-BB40CA6273C4}"/>
          </ac:spMkLst>
        </pc:spChg>
        <pc:spChg chg="del">
          <ac:chgData name="gessy michael" userId="324a03897c09431a" providerId="LiveId" clId="{AC08461D-754B-4177-8AAC-7EAB3C0AF64F}" dt="2023-05-05T15:23:35.819" v="12745" actId="21"/>
          <ac:spMkLst>
            <pc:docMk/>
            <pc:sldMk cId="0" sldId="695"/>
            <ac:spMk id="294932" creationId="{39290CB2-55D1-4391-4965-E5AB282412AE}"/>
          </ac:spMkLst>
        </pc:spChg>
        <pc:spChg chg="del mod">
          <ac:chgData name="gessy michael" userId="324a03897c09431a" providerId="LiveId" clId="{AC08461D-754B-4177-8AAC-7EAB3C0AF64F}" dt="2023-05-05T15:48:55.991" v="13079" actId="21"/>
          <ac:spMkLst>
            <pc:docMk/>
            <pc:sldMk cId="0" sldId="695"/>
            <ac:spMk id="294934" creationId="{2A79E327-149B-520F-A38B-3AD7C4E1E318}"/>
          </ac:spMkLst>
        </pc:spChg>
        <pc:spChg chg="del">
          <ac:chgData name="gessy michael" userId="324a03897c09431a" providerId="LiveId" clId="{AC08461D-754B-4177-8AAC-7EAB3C0AF64F}" dt="2023-05-05T15:48:55.991" v="13079" actId="21"/>
          <ac:spMkLst>
            <pc:docMk/>
            <pc:sldMk cId="0" sldId="695"/>
            <ac:spMk id="294935" creationId="{DBB90787-21F3-CCE0-D865-543E2FA2C841}"/>
          </ac:spMkLst>
        </pc:spChg>
        <pc:spChg chg="del">
          <ac:chgData name="gessy michael" userId="324a03897c09431a" providerId="LiveId" clId="{AC08461D-754B-4177-8AAC-7EAB3C0AF64F}" dt="2023-05-05T15:48:55.991" v="13079" actId="21"/>
          <ac:spMkLst>
            <pc:docMk/>
            <pc:sldMk cId="0" sldId="695"/>
            <ac:spMk id="294936" creationId="{9D3C11A1-2EAE-B082-A4EB-B50E6765AF9F}"/>
          </ac:spMkLst>
        </pc:spChg>
        <pc:spChg chg="del">
          <ac:chgData name="gessy michael" userId="324a03897c09431a" providerId="LiveId" clId="{AC08461D-754B-4177-8AAC-7EAB3C0AF64F}" dt="2023-05-05T15:21:45.093" v="12728" actId="21"/>
          <ac:spMkLst>
            <pc:docMk/>
            <pc:sldMk cId="0" sldId="695"/>
            <ac:spMk id="294937" creationId="{A3A13793-43BC-0810-5B0E-E52D8739704B}"/>
          </ac:spMkLst>
        </pc:spChg>
        <pc:spChg chg="del">
          <ac:chgData name="gessy michael" userId="324a03897c09431a" providerId="LiveId" clId="{AC08461D-754B-4177-8AAC-7EAB3C0AF64F}" dt="2023-05-05T15:21:45.093" v="12728" actId="21"/>
          <ac:spMkLst>
            <pc:docMk/>
            <pc:sldMk cId="0" sldId="695"/>
            <ac:spMk id="294938" creationId="{CCB2E2CC-DA2F-7F34-F8EA-33627901B486}"/>
          </ac:spMkLst>
        </pc:spChg>
        <pc:picChg chg="add del mod">
          <ac:chgData name="gessy michael" userId="324a03897c09431a" providerId="LiveId" clId="{AC08461D-754B-4177-8AAC-7EAB3C0AF64F}" dt="2023-05-06T01:36:15.244" v="13374" actId="478"/>
          <ac:picMkLst>
            <pc:docMk/>
            <pc:sldMk cId="0" sldId="695"/>
            <ac:picMk id="2" creationId="{01396614-211C-E690-8953-A84B0A40F6FB}"/>
          </ac:picMkLst>
        </pc:picChg>
        <pc:picChg chg="add mod">
          <ac:chgData name="gessy michael" userId="324a03897c09431a" providerId="LiveId" clId="{AC08461D-754B-4177-8AAC-7EAB3C0AF64F}" dt="2023-05-06T01:54:40.748" v="13436" actId="14100"/>
          <ac:picMkLst>
            <pc:docMk/>
            <pc:sldMk cId="0" sldId="695"/>
            <ac:picMk id="13" creationId="{D291BECD-86CB-2502-66D4-F64CB959246C}"/>
          </ac:picMkLst>
        </pc:picChg>
        <pc:picChg chg="del">
          <ac:chgData name="gessy michael" userId="324a03897c09431a" providerId="LiveId" clId="{AC08461D-754B-4177-8AAC-7EAB3C0AF64F}" dt="2023-05-05T15:49:57.771" v="13085" actId="478"/>
          <ac:picMkLst>
            <pc:docMk/>
            <pc:sldMk cId="0" sldId="695"/>
            <ac:picMk id="273418" creationId="{9A0E7D5B-8CCD-6924-769D-807EBC769200}"/>
          </ac:picMkLst>
        </pc:picChg>
        <pc:picChg chg="del">
          <ac:chgData name="gessy michael" userId="324a03897c09431a" providerId="LiveId" clId="{AC08461D-754B-4177-8AAC-7EAB3C0AF64F}" dt="2023-05-05T15:21:45.093" v="12728" actId="21"/>
          <ac:picMkLst>
            <pc:docMk/>
            <pc:sldMk cId="0" sldId="695"/>
            <ac:picMk id="273428" creationId="{43777C98-D8F2-795E-CFBB-A9F0BAD4DF77}"/>
          </ac:picMkLst>
        </pc:picChg>
        <pc:picChg chg="del">
          <ac:chgData name="gessy michael" userId="324a03897c09431a" providerId="LiveId" clId="{AC08461D-754B-4177-8AAC-7EAB3C0AF64F}" dt="2023-05-05T13:50:38.952" v="12597" actId="478"/>
          <ac:picMkLst>
            <pc:docMk/>
            <pc:sldMk cId="0" sldId="695"/>
            <ac:picMk id="273429" creationId="{800CA046-041C-A8B4-7C5D-F52EF04BAF84}"/>
          </ac:picMkLst>
        </pc:picChg>
      </pc:sldChg>
      <pc:sldChg chg="addSp delSp modSp mod modNotesTx">
        <pc:chgData name="gessy michael" userId="324a03897c09431a" providerId="LiveId" clId="{AC08461D-754B-4177-8AAC-7EAB3C0AF64F}" dt="2023-05-06T14:31:25.617" v="14606" actId="6549"/>
        <pc:sldMkLst>
          <pc:docMk/>
          <pc:sldMk cId="0" sldId="697"/>
        </pc:sldMkLst>
        <pc:spChg chg="add mod">
          <ac:chgData name="gessy michael" userId="324a03897c09431a" providerId="LiveId" clId="{AC08461D-754B-4177-8AAC-7EAB3C0AF64F}" dt="2023-05-06T03:51:23.755" v="13623" actId="1076"/>
          <ac:spMkLst>
            <pc:docMk/>
            <pc:sldMk cId="0" sldId="697"/>
            <ac:spMk id="2" creationId="{35986904-6A3C-76F7-1406-1DA783FC801C}"/>
          </ac:spMkLst>
        </pc:spChg>
        <pc:spChg chg="add mod">
          <ac:chgData name="gessy michael" userId="324a03897c09431a" providerId="LiveId" clId="{AC08461D-754B-4177-8AAC-7EAB3C0AF64F}" dt="2023-05-06T03:51:23.755" v="13623" actId="1076"/>
          <ac:spMkLst>
            <pc:docMk/>
            <pc:sldMk cId="0" sldId="697"/>
            <ac:spMk id="3" creationId="{85E4D99A-08A1-847F-206B-B688C0028490}"/>
          </ac:spMkLst>
        </pc:spChg>
        <pc:spChg chg="add mod">
          <ac:chgData name="gessy michael" userId="324a03897c09431a" providerId="LiveId" clId="{AC08461D-754B-4177-8AAC-7EAB3C0AF64F}" dt="2023-05-06T04:06:53.479" v="13638" actId="113"/>
          <ac:spMkLst>
            <pc:docMk/>
            <pc:sldMk cId="0" sldId="697"/>
            <ac:spMk id="5" creationId="{7462CC36-C626-4195-B3C0-3E39EE5F0065}"/>
          </ac:spMkLst>
        </pc:spChg>
        <pc:spChg chg="add mod">
          <ac:chgData name="gessy michael" userId="324a03897c09431a" providerId="LiveId" clId="{AC08461D-754B-4177-8AAC-7EAB3C0AF64F}" dt="2023-05-06T04:11:17.193" v="13640" actId="1076"/>
          <ac:spMkLst>
            <pc:docMk/>
            <pc:sldMk cId="0" sldId="697"/>
            <ac:spMk id="6" creationId="{673CAAE1-471C-02E9-31BC-EA2423648EF8}"/>
          </ac:spMkLst>
        </pc:spChg>
        <pc:spChg chg="add mod">
          <ac:chgData name="gessy michael" userId="324a03897c09431a" providerId="LiveId" clId="{AC08461D-754B-4177-8AAC-7EAB3C0AF64F}" dt="2023-05-06T04:11:38.679" v="13696" actId="20577"/>
          <ac:spMkLst>
            <pc:docMk/>
            <pc:sldMk cId="0" sldId="697"/>
            <ac:spMk id="7" creationId="{3B93CF95-6E9C-DD02-7E7E-1DD1A6ABC1ED}"/>
          </ac:spMkLst>
        </pc:spChg>
        <pc:spChg chg="add mod">
          <ac:chgData name="gessy michael" userId="324a03897c09431a" providerId="LiveId" clId="{AC08461D-754B-4177-8AAC-7EAB3C0AF64F}" dt="2023-05-06T04:23:43.171" v="13727" actId="207"/>
          <ac:spMkLst>
            <pc:docMk/>
            <pc:sldMk cId="0" sldId="697"/>
            <ac:spMk id="9" creationId="{64167252-E8B9-D1B9-8627-9A613181F5E4}"/>
          </ac:spMkLst>
        </pc:spChg>
        <pc:spChg chg="add mod">
          <ac:chgData name="gessy michael" userId="324a03897c09431a" providerId="LiveId" clId="{AC08461D-754B-4177-8AAC-7EAB3C0AF64F}" dt="2023-05-06T04:35:25.447" v="13731" actId="14100"/>
          <ac:spMkLst>
            <pc:docMk/>
            <pc:sldMk cId="0" sldId="697"/>
            <ac:spMk id="10" creationId="{951B1479-9D68-1902-159A-F7EFA9C588ED}"/>
          </ac:spMkLst>
        </pc:spChg>
        <pc:spChg chg="add mod">
          <ac:chgData name="gessy michael" userId="324a03897c09431a" providerId="LiveId" clId="{AC08461D-754B-4177-8AAC-7EAB3C0AF64F}" dt="2023-05-06T04:35:25.447" v="13731" actId="14100"/>
          <ac:spMkLst>
            <pc:docMk/>
            <pc:sldMk cId="0" sldId="697"/>
            <ac:spMk id="11" creationId="{67FFF567-BFBD-08B3-DF32-F53AEA97244D}"/>
          </ac:spMkLst>
        </pc:spChg>
        <pc:spChg chg="add mod">
          <ac:chgData name="gessy michael" userId="324a03897c09431a" providerId="LiveId" clId="{AC08461D-754B-4177-8AAC-7EAB3C0AF64F}" dt="2023-05-06T04:43:02.835" v="13743" actId="113"/>
          <ac:spMkLst>
            <pc:docMk/>
            <pc:sldMk cId="0" sldId="697"/>
            <ac:spMk id="14" creationId="{2A0DB013-30D4-89E3-0CF0-B3654929CE29}"/>
          </ac:spMkLst>
        </pc:spChg>
        <pc:spChg chg="mod">
          <ac:chgData name="gessy michael" userId="324a03897c09431a" providerId="LiveId" clId="{AC08461D-754B-4177-8AAC-7EAB3C0AF64F}" dt="2023-05-06T03:51:08.521" v="13622" actId="1076"/>
          <ac:spMkLst>
            <pc:docMk/>
            <pc:sldMk cId="0" sldId="697"/>
            <ac:spMk id="277533" creationId="{F468C7B7-6BED-F47E-8513-161312929EEE}"/>
          </ac:spMkLst>
        </pc:spChg>
        <pc:spChg chg="mod">
          <ac:chgData name="gessy michael" userId="324a03897c09431a" providerId="LiveId" clId="{AC08461D-754B-4177-8AAC-7EAB3C0AF64F}" dt="2023-05-06T03:51:08.521" v="13622" actId="1076"/>
          <ac:spMkLst>
            <pc:docMk/>
            <pc:sldMk cId="0" sldId="697"/>
            <ac:spMk id="277534" creationId="{DB7721BF-7461-0303-30E7-D0EFA06847F8}"/>
          </ac:spMkLst>
        </pc:spChg>
        <pc:spChg chg="mod">
          <ac:chgData name="gessy michael" userId="324a03897c09431a" providerId="LiveId" clId="{AC08461D-754B-4177-8AAC-7EAB3C0AF64F}" dt="2023-05-06T03:49:22.663" v="13581" actId="20577"/>
          <ac:spMkLst>
            <pc:docMk/>
            <pc:sldMk cId="0" sldId="697"/>
            <ac:spMk id="277535" creationId="{C302E578-40AB-06F8-D6BA-297448BA121F}"/>
          </ac:spMkLst>
        </pc:spChg>
        <pc:spChg chg="del">
          <ac:chgData name="gessy michael" userId="324a03897c09431a" providerId="LiveId" clId="{AC08461D-754B-4177-8AAC-7EAB3C0AF64F}" dt="2023-05-05T14:06:43.384" v="12626" actId="478"/>
          <ac:spMkLst>
            <pc:docMk/>
            <pc:sldMk cId="0" sldId="697"/>
            <ac:spMk id="277537" creationId="{B0369B6C-72C6-8BC6-5E7A-8E317759D273}"/>
          </ac:spMkLst>
        </pc:spChg>
        <pc:graphicFrameChg chg="del mod modGraphic">
          <ac:chgData name="gessy michael" userId="324a03897c09431a" providerId="LiveId" clId="{AC08461D-754B-4177-8AAC-7EAB3C0AF64F}" dt="2023-05-06T03:30:04.148" v="13464" actId="478"/>
          <ac:graphicFrameMkLst>
            <pc:docMk/>
            <pc:sldMk cId="0" sldId="697"/>
            <ac:graphicFrameMk id="282664" creationId="{8E6F0BCE-416C-7D2C-8808-F7B4072A5684}"/>
          </ac:graphicFrameMkLst>
        </pc:graphicFrameChg>
      </pc:sldChg>
      <pc:sldChg chg="addSp delSp modSp mod modNotesTx">
        <pc:chgData name="gessy michael" userId="324a03897c09431a" providerId="LiveId" clId="{AC08461D-754B-4177-8AAC-7EAB3C0AF64F}" dt="2023-05-06T14:31:36.916" v="14607" actId="6549"/>
        <pc:sldMkLst>
          <pc:docMk/>
          <pc:sldMk cId="0" sldId="698"/>
        </pc:sldMkLst>
        <pc:spChg chg="add mod">
          <ac:chgData name="gessy michael" userId="324a03897c09431a" providerId="LiveId" clId="{AC08461D-754B-4177-8AAC-7EAB3C0AF64F}" dt="2023-05-06T04:55:22.324" v="13750" actId="14100"/>
          <ac:spMkLst>
            <pc:docMk/>
            <pc:sldMk cId="0" sldId="698"/>
            <ac:spMk id="2" creationId="{7CF62BD2-49C3-82CD-252A-3E81588C1F15}"/>
          </ac:spMkLst>
        </pc:spChg>
        <pc:spChg chg="add mod">
          <ac:chgData name="gessy michael" userId="324a03897c09431a" providerId="LiveId" clId="{AC08461D-754B-4177-8AAC-7EAB3C0AF64F}" dt="2023-05-06T04:59:37.267" v="13751"/>
          <ac:spMkLst>
            <pc:docMk/>
            <pc:sldMk cId="0" sldId="698"/>
            <ac:spMk id="3" creationId="{AA9445E2-4128-12B2-97F1-B8998D7C7DEE}"/>
          </ac:spMkLst>
        </pc:spChg>
        <pc:spChg chg="add mod">
          <ac:chgData name="gessy michael" userId="324a03897c09431a" providerId="LiveId" clId="{AC08461D-754B-4177-8AAC-7EAB3C0AF64F}" dt="2023-05-06T07:07:01.140" v="13993" actId="207"/>
          <ac:spMkLst>
            <pc:docMk/>
            <pc:sldMk cId="0" sldId="698"/>
            <ac:spMk id="5" creationId="{8531B4B1-C262-2B3F-C007-D1B83CF1E22A}"/>
          </ac:spMkLst>
        </pc:spChg>
        <pc:spChg chg="add mod">
          <ac:chgData name="gessy michael" userId="324a03897c09431a" providerId="LiveId" clId="{AC08461D-754B-4177-8AAC-7EAB3C0AF64F}" dt="2023-05-06T06:02:58.793" v="13766" actId="14100"/>
          <ac:spMkLst>
            <pc:docMk/>
            <pc:sldMk cId="0" sldId="698"/>
            <ac:spMk id="6" creationId="{DEC43136-DE14-0482-B7C4-384CA0E5D1E4}"/>
          </ac:spMkLst>
        </pc:spChg>
        <pc:spChg chg="add mod">
          <ac:chgData name="gessy michael" userId="324a03897c09431a" providerId="LiveId" clId="{AC08461D-754B-4177-8AAC-7EAB3C0AF64F}" dt="2023-05-06T06:03:04.836" v="13767" actId="1076"/>
          <ac:spMkLst>
            <pc:docMk/>
            <pc:sldMk cId="0" sldId="698"/>
            <ac:spMk id="7" creationId="{57BF7FE1-A9E5-250B-1791-649827C72FC3}"/>
          </ac:spMkLst>
        </pc:spChg>
        <pc:spChg chg="add mod">
          <ac:chgData name="gessy michael" userId="324a03897c09431a" providerId="LiveId" clId="{AC08461D-754B-4177-8AAC-7EAB3C0AF64F}" dt="2023-05-06T06:19:38.972" v="13870" actId="20577"/>
          <ac:spMkLst>
            <pc:docMk/>
            <pc:sldMk cId="0" sldId="698"/>
            <ac:spMk id="9" creationId="{C3DDC280-2459-B58C-0B4E-A19DFFCC6D20}"/>
          </ac:spMkLst>
        </pc:spChg>
        <pc:spChg chg="add mod">
          <ac:chgData name="gessy michael" userId="324a03897c09431a" providerId="LiveId" clId="{AC08461D-754B-4177-8AAC-7EAB3C0AF64F}" dt="2023-05-06T06:20:48.866" v="13908" actId="14100"/>
          <ac:spMkLst>
            <pc:docMk/>
            <pc:sldMk cId="0" sldId="698"/>
            <ac:spMk id="10" creationId="{A911D346-8C3F-4443-9203-38E8ACA5BA6E}"/>
          </ac:spMkLst>
        </pc:spChg>
        <pc:spChg chg="add mod">
          <ac:chgData name="gessy michael" userId="324a03897c09431a" providerId="LiveId" clId="{AC08461D-754B-4177-8AAC-7EAB3C0AF64F}" dt="2023-05-06T06:20:48.866" v="13908" actId="14100"/>
          <ac:spMkLst>
            <pc:docMk/>
            <pc:sldMk cId="0" sldId="698"/>
            <ac:spMk id="11" creationId="{6C4A9985-C974-3271-9686-64D73419A391}"/>
          </ac:spMkLst>
        </pc:spChg>
        <pc:spChg chg="add mod">
          <ac:chgData name="gessy michael" userId="324a03897c09431a" providerId="LiveId" clId="{AC08461D-754B-4177-8AAC-7EAB3C0AF64F}" dt="2023-05-06T07:05:05.924" v="13987" actId="20577"/>
          <ac:spMkLst>
            <pc:docMk/>
            <pc:sldMk cId="0" sldId="698"/>
            <ac:spMk id="13" creationId="{9DC50B81-F197-A122-DFAC-7474DC5E8713}"/>
          </ac:spMkLst>
        </pc:spChg>
        <pc:spChg chg="del">
          <ac:chgData name="gessy michael" userId="324a03897c09431a" providerId="LiveId" clId="{AC08461D-754B-4177-8AAC-7EAB3C0AF64F}" dt="2023-05-06T04:54:39.902" v="13747" actId="478"/>
          <ac:spMkLst>
            <pc:docMk/>
            <pc:sldMk cId="0" sldId="698"/>
            <ac:spMk id="15" creationId="{0C7EA204-3BCB-A3AC-B21F-4A75E72ED9BF}"/>
          </ac:spMkLst>
        </pc:spChg>
        <pc:spChg chg="del">
          <ac:chgData name="gessy michael" userId="324a03897c09431a" providerId="LiveId" clId="{AC08461D-754B-4177-8AAC-7EAB3C0AF64F}" dt="2023-05-06T04:54:39.902" v="13747" actId="478"/>
          <ac:spMkLst>
            <pc:docMk/>
            <pc:sldMk cId="0" sldId="698"/>
            <ac:spMk id="16" creationId="{22540227-82C5-6B8F-B710-159562580C98}"/>
          </ac:spMkLst>
        </pc:spChg>
        <pc:spChg chg="del">
          <ac:chgData name="gessy michael" userId="324a03897c09431a" providerId="LiveId" clId="{AC08461D-754B-4177-8AAC-7EAB3C0AF64F}" dt="2023-05-05T14:06:53.349" v="12627" actId="478"/>
          <ac:spMkLst>
            <pc:docMk/>
            <pc:sldMk cId="0" sldId="698"/>
            <ac:spMk id="279582" creationId="{CEECC87C-0033-D0C9-462D-B848028D1FB7}"/>
          </ac:spMkLst>
        </pc:spChg>
        <pc:spChg chg="del">
          <ac:chgData name="gessy michael" userId="324a03897c09431a" providerId="LiveId" clId="{AC08461D-754B-4177-8AAC-7EAB3C0AF64F}" dt="2023-05-06T04:54:43.271" v="13748" actId="478"/>
          <ac:spMkLst>
            <pc:docMk/>
            <pc:sldMk cId="0" sldId="698"/>
            <ac:spMk id="299031" creationId="{6675A695-F718-887D-2D46-216EBCAFE82F}"/>
          </ac:spMkLst>
        </pc:spChg>
        <pc:spChg chg="del">
          <ac:chgData name="gessy michael" userId="324a03897c09431a" providerId="LiveId" clId="{AC08461D-754B-4177-8AAC-7EAB3C0AF64F}" dt="2023-05-06T04:54:43.271" v="13748" actId="478"/>
          <ac:spMkLst>
            <pc:docMk/>
            <pc:sldMk cId="0" sldId="698"/>
            <ac:spMk id="299032" creationId="{8B988F2E-F7BD-05F8-A1FE-A63E9A1E8419}"/>
          </ac:spMkLst>
        </pc:spChg>
        <pc:spChg chg="del">
          <ac:chgData name="gessy michael" userId="324a03897c09431a" providerId="LiveId" clId="{AC08461D-754B-4177-8AAC-7EAB3C0AF64F}" dt="2023-05-06T04:54:43.271" v="13748" actId="478"/>
          <ac:spMkLst>
            <pc:docMk/>
            <pc:sldMk cId="0" sldId="698"/>
            <ac:spMk id="299033" creationId="{566BD2DC-A0AD-BD38-7978-0CB0460374FC}"/>
          </ac:spMkLst>
        </pc:spChg>
        <pc:spChg chg="del">
          <ac:chgData name="gessy michael" userId="324a03897c09431a" providerId="LiveId" clId="{AC08461D-754B-4177-8AAC-7EAB3C0AF64F}" dt="2023-05-06T04:54:43.271" v="13748" actId="478"/>
          <ac:spMkLst>
            <pc:docMk/>
            <pc:sldMk cId="0" sldId="698"/>
            <ac:spMk id="299034" creationId="{0C8E5E6D-7140-33CA-146C-C830AB9A0A93}"/>
          </ac:spMkLst>
        </pc:spChg>
        <pc:graphicFrameChg chg="del">
          <ac:chgData name="gessy michael" userId="324a03897c09431a" providerId="LiveId" clId="{AC08461D-754B-4177-8AAC-7EAB3C0AF64F}" dt="2023-05-06T04:54:43.271" v="13748" actId="478"/>
          <ac:graphicFrameMkLst>
            <pc:docMk/>
            <pc:sldMk cId="0" sldId="698"/>
            <ac:graphicFrameMk id="284849" creationId="{752F0559-A96D-C84C-27CE-092F59FB7C1C}"/>
          </ac:graphicFrameMkLst>
        </pc:graphicFrameChg>
      </pc:sldChg>
      <pc:sldChg chg="delSp modSp del mod">
        <pc:chgData name="gessy michael" userId="324a03897c09431a" providerId="LiveId" clId="{AC08461D-754B-4177-8AAC-7EAB3C0AF64F}" dt="2023-05-06T07:06:03.244" v="13988" actId="47"/>
        <pc:sldMkLst>
          <pc:docMk/>
          <pc:sldMk cId="0" sldId="699"/>
        </pc:sldMkLst>
        <pc:spChg chg="mod">
          <ac:chgData name="gessy michael" userId="324a03897c09431a" providerId="LiveId" clId="{AC08461D-754B-4177-8AAC-7EAB3C0AF64F}" dt="2023-05-06T04:54:02.883" v="13745" actId="207"/>
          <ac:spMkLst>
            <pc:docMk/>
            <pc:sldMk cId="0" sldId="699"/>
            <ac:spMk id="301070" creationId="{52A9AC08-AD1D-9182-AFB7-C58695AA6FBC}"/>
          </ac:spMkLst>
        </pc:spChg>
        <pc:graphicFrameChg chg="del">
          <ac:chgData name="gessy michael" userId="324a03897c09431a" providerId="LiveId" clId="{AC08461D-754B-4177-8AAC-7EAB3C0AF64F}" dt="2023-05-06T03:28:25.920" v="13462" actId="478"/>
          <ac:graphicFrameMkLst>
            <pc:docMk/>
            <pc:sldMk cId="0" sldId="699"/>
            <ac:graphicFrameMk id="30" creationId="{48C41180-1BCB-CEC9-6880-54A90DD8CA5E}"/>
          </ac:graphicFrameMkLst>
        </pc:graphicFrameChg>
      </pc:sldChg>
      <pc:sldChg chg="delSp modSp mod">
        <pc:chgData name="gessy michael" userId="324a03897c09431a" providerId="LiveId" clId="{AC08461D-754B-4177-8AAC-7EAB3C0AF64F}" dt="2023-05-05T14:00:22.760" v="12610"/>
        <pc:sldMkLst>
          <pc:docMk/>
          <pc:sldMk cId="0" sldId="701"/>
        </pc:sldMkLst>
        <pc:spChg chg="del">
          <ac:chgData name="gessy michael" userId="324a03897c09431a" providerId="LiveId" clId="{AC08461D-754B-4177-8AAC-7EAB3C0AF64F}" dt="2023-05-03T08:02:12.223" v="10621" actId="478"/>
          <ac:spMkLst>
            <pc:docMk/>
            <pc:sldMk cId="0" sldId="701"/>
            <ac:spMk id="285709" creationId="{1FEFE347-FFBA-CFA4-14D8-5A6D473F23E9}"/>
          </ac:spMkLst>
        </pc:spChg>
        <pc:spChg chg="del">
          <ac:chgData name="gessy michael" userId="324a03897c09431a" providerId="LiveId" clId="{AC08461D-754B-4177-8AAC-7EAB3C0AF64F}" dt="2023-05-03T08:02:06.697" v="10617" actId="478"/>
          <ac:spMkLst>
            <pc:docMk/>
            <pc:sldMk cId="0" sldId="701"/>
            <ac:spMk id="285710" creationId="{9BFDB176-C0FE-B8F4-4E9E-EC222CA91F0F}"/>
          </ac:spMkLst>
        </pc:spChg>
        <pc:spChg chg="del">
          <ac:chgData name="gessy michael" userId="324a03897c09431a" providerId="LiveId" clId="{AC08461D-754B-4177-8AAC-7EAB3C0AF64F}" dt="2023-05-03T08:02:09.995" v="10620" actId="478"/>
          <ac:spMkLst>
            <pc:docMk/>
            <pc:sldMk cId="0" sldId="701"/>
            <ac:spMk id="285711" creationId="{22EED9B3-3EA6-E3F9-F4DA-DDB9B8985779}"/>
          </ac:spMkLst>
        </pc:spChg>
        <pc:spChg chg="del">
          <ac:chgData name="gessy michael" userId="324a03897c09431a" providerId="LiveId" clId="{AC08461D-754B-4177-8AAC-7EAB3C0AF64F}" dt="2023-05-03T08:02:08.072" v="10618" actId="478"/>
          <ac:spMkLst>
            <pc:docMk/>
            <pc:sldMk cId="0" sldId="701"/>
            <ac:spMk id="285712" creationId="{A7AD6E24-3B62-C6FB-31DC-086F2C990BE2}"/>
          </ac:spMkLst>
        </pc:spChg>
        <pc:spChg chg="del">
          <ac:chgData name="gessy michael" userId="324a03897c09431a" providerId="LiveId" clId="{AC08461D-754B-4177-8AAC-7EAB3C0AF64F}" dt="2023-05-03T08:02:03.938" v="10614" actId="478"/>
          <ac:spMkLst>
            <pc:docMk/>
            <pc:sldMk cId="0" sldId="701"/>
            <ac:spMk id="285713" creationId="{4C4B8F48-88BC-806E-D6B6-C82539A84DFB}"/>
          </ac:spMkLst>
        </pc:spChg>
        <pc:spChg chg="del">
          <ac:chgData name="gessy michael" userId="324a03897c09431a" providerId="LiveId" clId="{AC08461D-754B-4177-8AAC-7EAB3C0AF64F}" dt="2023-05-03T08:02:04.994" v="10615" actId="478"/>
          <ac:spMkLst>
            <pc:docMk/>
            <pc:sldMk cId="0" sldId="701"/>
            <ac:spMk id="285714" creationId="{6FD9AC49-CC98-ED11-526D-2E3B54376B40}"/>
          </ac:spMkLst>
        </pc:spChg>
        <pc:spChg chg="del">
          <ac:chgData name="gessy michael" userId="324a03897c09431a" providerId="LiveId" clId="{AC08461D-754B-4177-8AAC-7EAB3C0AF64F}" dt="2023-05-03T08:02:05.812" v="10616" actId="478"/>
          <ac:spMkLst>
            <pc:docMk/>
            <pc:sldMk cId="0" sldId="701"/>
            <ac:spMk id="285715" creationId="{D9B0D9DF-FB10-162B-9C7F-C9630D0980A1}"/>
          </ac:spMkLst>
        </pc:spChg>
        <pc:spChg chg="del">
          <ac:chgData name="gessy michael" userId="324a03897c09431a" providerId="LiveId" clId="{AC08461D-754B-4177-8AAC-7EAB3C0AF64F}" dt="2023-05-03T08:02:09.050" v="10619" actId="478"/>
          <ac:spMkLst>
            <pc:docMk/>
            <pc:sldMk cId="0" sldId="701"/>
            <ac:spMk id="285716" creationId="{5D84DA97-6B01-CCDE-1152-A7C6594F21A1}"/>
          </ac:spMkLst>
        </pc:spChg>
        <pc:spChg chg="del">
          <ac:chgData name="gessy michael" userId="324a03897c09431a" providerId="LiveId" clId="{AC08461D-754B-4177-8AAC-7EAB3C0AF64F}" dt="2023-05-03T08:02:16.150" v="10622" actId="478"/>
          <ac:spMkLst>
            <pc:docMk/>
            <pc:sldMk cId="0" sldId="701"/>
            <ac:spMk id="285717" creationId="{E09F9F58-7DB7-5C3E-09FE-B9BD0B8C2655}"/>
          </ac:spMkLst>
        </pc:spChg>
        <pc:spChg chg="del">
          <ac:chgData name="gessy michael" userId="324a03897c09431a" providerId="LiveId" clId="{AC08461D-754B-4177-8AAC-7EAB3C0AF64F}" dt="2023-05-03T08:02:18.638" v="10623" actId="478"/>
          <ac:spMkLst>
            <pc:docMk/>
            <pc:sldMk cId="0" sldId="701"/>
            <ac:spMk id="285718" creationId="{10316EE1-14B3-CDD5-0DB0-5EAAD83927D6}"/>
          </ac:spMkLst>
        </pc:spChg>
        <pc:spChg chg="mod">
          <ac:chgData name="gessy michael" userId="324a03897c09431a" providerId="LiveId" clId="{AC08461D-754B-4177-8AAC-7EAB3C0AF64F}" dt="2023-05-05T14:00:22.760" v="12610"/>
          <ac:spMkLst>
            <pc:docMk/>
            <pc:sldMk cId="0" sldId="701"/>
            <ac:spMk id="305158" creationId="{B595DF9B-5D54-27AF-83D8-582B04C4DECB}"/>
          </ac:spMkLst>
        </pc:spChg>
      </pc:sldChg>
      <pc:sldChg chg="delSp modSp mod">
        <pc:chgData name="gessy michael" userId="324a03897c09431a" providerId="LiveId" clId="{AC08461D-754B-4177-8AAC-7EAB3C0AF64F}" dt="2023-05-05T13:48:28.536" v="12594" actId="255"/>
        <pc:sldMkLst>
          <pc:docMk/>
          <pc:sldMk cId="0" sldId="702"/>
        </pc:sldMkLst>
        <pc:spChg chg="del">
          <ac:chgData name="gessy michael" userId="324a03897c09431a" providerId="LiveId" clId="{AC08461D-754B-4177-8AAC-7EAB3C0AF64F}" dt="2023-05-03T08:03:41.277" v="10629" actId="478"/>
          <ac:spMkLst>
            <pc:docMk/>
            <pc:sldMk cId="0" sldId="702"/>
            <ac:spMk id="287759" creationId="{3C368E54-C001-4F01-D769-A6F090C62898}"/>
          </ac:spMkLst>
        </pc:spChg>
        <pc:spChg chg="del">
          <ac:chgData name="gessy michael" userId="324a03897c09431a" providerId="LiveId" clId="{AC08461D-754B-4177-8AAC-7EAB3C0AF64F}" dt="2023-05-03T08:03:35.884" v="10625" actId="478"/>
          <ac:spMkLst>
            <pc:docMk/>
            <pc:sldMk cId="0" sldId="702"/>
            <ac:spMk id="287760" creationId="{E39BB4F7-5984-D669-BE39-4EF06E669B22}"/>
          </ac:spMkLst>
        </pc:spChg>
        <pc:spChg chg="del">
          <ac:chgData name="gessy michael" userId="324a03897c09431a" providerId="LiveId" clId="{AC08461D-754B-4177-8AAC-7EAB3C0AF64F}" dt="2023-05-03T08:03:42.586" v="10631" actId="478"/>
          <ac:spMkLst>
            <pc:docMk/>
            <pc:sldMk cId="0" sldId="702"/>
            <ac:spMk id="287761" creationId="{8DF73706-0FDD-D817-E5F1-DA9A18FD08FF}"/>
          </ac:spMkLst>
        </pc:spChg>
        <pc:spChg chg="del">
          <ac:chgData name="gessy michael" userId="324a03897c09431a" providerId="LiveId" clId="{AC08461D-754B-4177-8AAC-7EAB3C0AF64F}" dt="2023-05-03T08:03:39.922" v="10628" actId="478"/>
          <ac:spMkLst>
            <pc:docMk/>
            <pc:sldMk cId="0" sldId="702"/>
            <ac:spMk id="287762" creationId="{8E88F7B9-CB83-603E-5800-D1087BEBDE12}"/>
          </ac:spMkLst>
        </pc:spChg>
        <pc:spChg chg="del">
          <ac:chgData name="gessy michael" userId="324a03897c09431a" providerId="LiveId" clId="{AC08461D-754B-4177-8AAC-7EAB3C0AF64F}" dt="2023-05-03T08:03:34.479" v="10624" actId="478"/>
          <ac:spMkLst>
            <pc:docMk/>
            <pc:sldMk cId="0" sldId="702"/>
            <ac:spMk id="287763" creationId="{7036AEBF-A5D7-9FAD-4D3F-E421A18CBE9B}"/>
          </ac:spMkLst>
        </pc:spChg>
        <pc:spChg chg="del">
          <ac:chgData name="gessy michael" userId="324a03897c09431a" providerId="LiveId" clId="{AC08461D-754B-4177-8AAC-7EAB3C0AF64F}" dt="2023-05-03T08:03:41.938" v="10630" actId="478"/>
          <ac:spMkLst>
            <pc:docMk/>
            <pc:sldMk cId="0" sldId="702"/>
            <ac:spMk id="287764" creationId="{D5029796-8954-716B-3C1A-A2157B1724E7}"/>
          </ac:spMkLst>
        </pc:spChg>
        <pc:spChg chg="del">
          <ac:chgData name="gessy michael" userId="324a03897c09431a" providerId="LiveId" clId="{AC08461D-754B-4177-8AAC-7EAB3C0AF64F}" dt="2023-05-03T08:03:38.190" v="10626" actId="478"/>
          <ac:spMkLst>
            <pc:docMk/>
            <pc:sldMk cId="0" sldId="702"/>
            <ac:spMk id="287765" creationId="{AB1B6AE2-D3E2-8ECA-1188-2F324CDD8E31}"/>
          </ac:spMkLst>
        </pc:spChg>
        <pc:spChg chg="del">
          <ac:chgData name="gessy michael" userId="324a03897c09431a" providerId="LiveId" clId="{AC08461D-754B-4177-8AAC-7EAB3C0AF64F}" dt="2023-05-03T08:03:38.930" v="10627" actId="478"/>
          <ac:spMkLst>
            <pc:docMk/>
            <pc:sldMk cId="0" sldId="702"/>
            <ac:spMk id="287766" creationId="{7FD9C9C7-6B60-7D91-D207-E15DBB0ED6E2}"/>
          </ac:spMkLst>
        </pc:spChg>
        <pc:spChg chg="mod">
          <ac:chgData name="gessy michael" userId="324a03897c09431a" providerId="LiveId" clId="{AC08461D-754B-4177-8AAC-7EAB3C0AF64F}" dt="2023-05-05T13:48:28.536" v="12594" actId="255"/>
          <ac:spMkLst>
            <pc:docMk/>
            <pc:sldMk cId="0" sldId="702"/>
            <ac:spMk id="307206" creationId="{D901648E-A553-91B1-ADBB-37384C1FB4A9}"/>
          </ac:spMkLst>
        </pc:spChg>
        <pc:spChg chg="mod">
          <ac:chgData name="gessy michael" userId="324a03897c09431a" providerId="LiveId" clId="{AC08461D-754B-4177-8AAC-7EAB3C0AF64F}" dt="2023-05-05T13:46:41.310" v="12585" actId="1076"/>
          <ac:spMkLst>
            <pc:docMk/>
            <pc:sldMk cId="0" sldId="702"/>
            <ac:spMk id="307207" creationId="{D94FC1C6-F82C-7655-25DD-F347EEEF6246}"/>
          </ac:spMkLst>
        </pc:spChg>
        <pc:spChg chg="mod">
          <ac:chgData name="gessy michael" userId="324a03897c09431a" providerId="LiveId" clId="{AC08461D-754B-4177-8AAC-7EAB3C0AF64F}" dt="2023-05-05T13:46:45.499" v="12586" actId="1076"/>
          <ac:spMkLst>
            <pc:docMk/>
            <pc:sldMk cId="0" sldId="702"/>
            <ac:spMk id="307212" creationId="{B8F5809E-8343-F8C3-5865-EEA00D965A37}"/>
          </ac:spMkLst>
        </pc:spChg>
        <pc:grpChg chg="mod">
          <ac:chgData name="gessy michael" userId="324a03897c09431a" providerId="LiveId" clId="{AC08461D-754B-4177-8AAC-7EAB3C0AF64F}" dt="2023-05-05T13:46:41.310" v="12585" actId="1076"/>
          <ac:grpSpMkLst>
            <pc:docMk/>
            <pc:sldMk cId="0" sldId="702"/>
            <ac:grpSpMk id="287757" creationId="{300B0601-7941-6A4C-50F0-C9FDCC33FB57}"/>
          </ac:grpSpMkLst>
        </pc:grpChg>
      </pc:sldChg>
      <pc:sldChg chg="delSp modNotesTx">
        <pc:chgData name="gessy michael" userId="324a03897c09431a" providerId="LiveId" clId="{AC08461D-754B-4177-8AAC-7EAB3C0AF64F}" dt="2023-05-06T07:13:22.198" v="14023" actId="6549"/>
        <pc:sldMkLst>
          <pc:docMk/>
          <pc:sldMk cId="0" sldId="979"/>
        </pc:sldMkLst>
        <pc:spChg chg="del">
          <ac:chgData name="gessy michael" userId="324a03897c09431a" providerId="LiveId" clId="{AC08461D-754B-4177-8AAC-7EAB3C0AF64F}" dt="2023-05-03T08:08:02.853" v="10644" actId="478"/>
          <ac:spMkLst>
            <pc:docMk/>
            <pc:sldMk cId="0" sldId="979"/>
            <ac:spMk id="35848" creationId="{4D058404-A40A-9E4C-6BC5-654BFE2B8A23}"/>
          </ac:spMkLst>
        </pc:spChg>
      </pc:sldChg>
      <pc:sldChg chg="delSp modSp mod modNotesTx">
        <pc:chgData name="gessy michael" userId="324a03897c09431a" providerId="LiveId" clId="{AC08461D-754B-4177-8AAC-7EAB3C0AF64F}" dt="2023-05-06T07:13:21.636" v="14022" actId="6549"/>
        <pc:sldMkLst>
          <pc:docMk/>
          <pc:sldMk cId="0" sldId="980"/>
        </pc:sldMkLst>
        <pc:spChg chg="mod">
          <ac:chgData name="gessy michael" userId="324a03897c09431a" providerId="LiveId" clId="{AC08461D-754B-4177-8AAC-7EAB3C0AF64F}" dt="2023-05-05T15:29:33.440" v="12773" actId="255"/>
          <ac:spMkLst>
            <pc:docMk/>
            <pc:sldMk cId="0" sldId="980"/>
            <ac:spMk id="9" creationId="{2136CEB7-0871-2941-F953-F1DED705A849}"/>
          </ac:spMkLst>
        </pc:spChg>
        <pc:spChg chg="mod">
          <ac:chgData name="gessy michael" userId="324a03897c09431a" providerId="LiveId" clId="{AC08461D-754B-4177-8AAC-7EAB3C0AF64F}" dt="2023-05-05T15:29:33.440" v="12773" actId="255"/>
          <ac:spMkLst>
            <pc:docMk/>
            <pc:sldMk cId="0" sldId="980"/>
            <ac:spMk id="10" creationId="{8EE74FC9-1FF3-A913-AAC2-B074913B314D}"/>
          </ac:spMkLst>
        </pc:spChg>
        <pc:spChg chg="mod">
          <ac:chgData name="gessy michael" userId="324a03897c09431a" providerId="LiveId" clId="{AC08461D-754B-4177-8AAC-7EAB3C0AF64F}" dt="2023-05-05T15:29:42.208" v="12774" actId="1076"/>
          <ac:spMkLst>
            <pc:docMk/>
            <pc:sldMk cId="0" sldId="980"/>
            <ac:spMk id="11" creationId="{AAD7E297-2C70-A51C-D24E-FD8DF16A3C01}"/>
          </ac:spMkLst>
        </pc:spChg>
        <pc:spChg chg="mod">
          <ac:chgData name="gessy michael" userId="324a03897c09431a" providerId="LiveId" clId="{AC08461D-754B-4177-8AAC-7EAB3C0AF64F}" dt="2023-05-05T15:29:42.208" v="12774" actId="1076"/>
          <ac:spMkLst>
            <pc:docMk/>
            <pc:sldMk cId="0" sldId="980"/>
            <ac:spMk id="15" creationId="{53F85493-9BEA-5E0E-7044-2B2199B41DAC}"/>
          </ac:spMkLst>
        </pc:spChg>
        <pc:spChg chg="mod">
          <ac:chgData name="gessy michael" userId="324a03897c09431a" providerId="LiveId" clId="{AC08461D-754B-4177-8AAC-7EAB3C0AF64F}" dt="2023-05-03T08:08:26.029" v="10651" actId="14861"/>
          <ac:spMkLst>
            <pc:docMk/>
            <pc:sldMk cId="0" sldId="980"/>
            <ac:spMk id="19" creationId="{BDBBF3B6-8674-86A9-5E0F-3855EE4BBA42}"/>
          </ac:spMkLst>
        </pc:spChg>
        <pc:spChg chg="mod">
          <ac:chgData name="gessy michael" userId="324a03897c09431a" providerId="LiveId" clId="{AC08461D-754B-4177-8AAC-7EAB3C0AF64F}" dt="2023-05-03T08:08:35.132" v="10652" actId="1076"/>
          <ac:spMkLst>
            <pc:docMk/>
            <pc:sldMk cId="0" sldId="980"/>
            <ac:spMk id="37900" creationId="{7AAA037D-2AFA-0D25-EBE9-664652572548}"/>
          </ac:spMkLst>
        </pc:spChg>
        <pc:spChg chg="del">
          <ac:chgData name="gessy michael" userId="324a03897c09431a" providerId="LiveId" clId="{AC08461D-754B-4177-8AAC-7EAB3C0AF64F}" dt="2023-05-03T08:09:10.395" v="10654" actId="478"/>
          <ac:spMkLst>
            <pc:docMk/>
            <pc:sldMk cId="0" sldId="980"/>
            <ac:spMk id="37903" creationId="{598CDE9E-DFB3-5348-C67C-727C590F74A8}"/>
          </ac:spMkLst>
        </pc:spChg>
        <pc:spChg chg="del">
          <ac:chgData name="gessy michael" userId="324a03897c09431a" providerId="LiveId" clId="{AC08461D-754B-4177-8AAC-7EAB3C0AF64F}" dt="2023-05-03T08:09:07.811" v="10653" actId="478"/>
          <ac:spMkLst>
            <pc:docMk/>
            <pc:sldMk cId="0" sldId="980"/>
            <ac:spMk id="37908" creationId="{32813F0D-3C55-9292-3A60-88D1E5A9E5A0}"/>
          </ac:spMkLst>
        </pc:spChg>
        <pc:spChg chg="del">
          <ac:chgData name="gessy michael" userId="324a03897c09431a" providerId="LiveId" clId="{AC08461D-754B-4177-8AAC-7EAB3C0AF64F}" dt="2023-05-03T08:09:11.781" v="10655" actId="478"/>
          <ac:spMkLst>
            <pc:docMk/>
            <pc:sldMk cId="0" sldId="980"/>
            <ac:spMk id="37909" creationId="{476F89B6-F89B-B492-D3F2-8722349DBD9E}"/>
          </ac:spMkLst>
        </pc:spChg>
      </pc:sldChg>
      <pc:sldChg chg="modSp modNotesTx">
        <pc:chgData name="gessy michael" userId="324a03897c09431a" providerId="LiveId" clId="{AC08461D-754B-4177-8AAC-7EAB3C0AF64F}" dt="2023-05-06T08:25:25.080" v="14075" actId="6549"/>
        <pc:sldMkLst>
          <pc:docMk/>
          <pc:sldMk cId="0" sldId="981"/>
        </pc:sldMkLst>
        <pc:spChg chg="mod">
          <ac:chgData name="gessy michael" userId="324a03897c09431a" providerId="LiveId" clId="{AC08461D-754B-4177-8AAC-7EAB3C0AF64F}" dt="2023-05-05T13:30:00.931" v="12482" actId="14861"/>
          <ac:spMkLst>
            <pc:docMk/>
            <pc:sldMk cId="0" sldId="981"/>
            <ac:spMk id="41996" creationId="{19CC554D-CE0C-A217-9954-CE2604973728}"/>
          </ac:spMkLst>
        </pc:spChg>
      </pc:sldChg>
      <pc:sldChg chg="modNotesTx">
        <pc:chgData name="gessy michael" userId="324a03897c09431a" providerId="LiveId" clId="{AC08461D-754B-4177-8AAC-7EAB3C0AF64F}" dt="2023-05-06T08:51:12.929" v="14190" actId="6549"/>
        <pc:sldMkLst>
          <pc:docMk/>
          <pc:sldMk cId="0" sldId="983"/>
        </pc:sldMkLst>
      </pc:sldChg>
      <pc:sldChg chg="modNotesTx">
        <pc:chgData name="gessy michael" userId="324a03897c09431a" providerId="LiveId" clId="{AC08461D-754B-4177-8AAC-7EAB3C0AF64F}" dt="2023-05-06T12:24:06.416" v="14300" actId="6549"/>
        <pc:sldMkLst>
          <pc:docMk/>
          <pc:sldMk cId="0" sldId="986"/>
        </pc:sldMkLst>
      </pc:sldChg>
      <pc:sldChg chg="delSp modSp mod">
        <pc:chgData name="gessy michael" userId="324a03897c09431a" providerId="LiveId" clId="{AC08461D-754B-4177-8AAC-7EAB3C0AF64F}" dt="2023-05-03T08:50:56.348" v="10822" actId="14861"/>
        <pc:sldMkLst>
          <pc:docMk/>
          <pc:sldMk cId="0" sldId="988"/>
        </pc:sldMkLst>
        <pc:spChg chg="mod">
          <ac:chgData name="gessy michael" userId="324a03897c09431a" providerId="LiveId" clId="{AC08461D-754B-4177-8AAC-7EAB3C0AF64F}" dt="2023-04-14T03:44:21.446" v="1293" actId="20577"/>
          <ac:spMkLst>
            <pc:docMk/>
            <pc:sldMk cId="0" sldId="988"/>
            <ac:spMk id="36" creationId="{193512F4-E48A-74F3-B61E-E0662BA8E22C}"/>
          </ac:spMkLst>
        </pc:spChg>
        <pc:spChg chg="mod">
          <ac:chgData name="gessy michael" userId="324a03897c09431a" providerId="LiveId" clId="{AC08461D-754B-4177-8AAC-7EAB3C0AF64F}" dt="2023-04-14T03:45:43.415" v="1297" actId="1076"/>
          <ac:spMkLst>
            <pc:docMk/>
            <pc:sldMk cId="0" sldId="988"/>
            <ac:spMk id="38" creationId="{C49CF373-64FC-2A13-5D7C-1294D91C13C6}"/>
          </ac:spMkLst>
        </pc:spChg>
        <pc:spChg chg="mod">
          <ac:chgData name="gessy michael" userId="324a03897c09431a" providerId="LiveId" clId="{AC08461D-754B-4177-8AAC-7EAB3C0AF64F}" dt="2023-04-14T00:47:34.950" v="995" actId="1076"/>
          <ac:spMkLst>
            <pc:docMk/>
            <pc:sldMk cId="0" sldId="988"/>
            <ac:spMk id="40" creationId="{83C81F58-F2CD-F77B-1398-D9ABEAD47FAC}"/>
          </ac:spMkLst>
        </pc:spChg>
        <pc:spChg chg="del">
          <ac:chgData name="gessy michael" userId="324a03897c09431a" providerId="LiveId" clId="{AC08461D-754B-4177-8AAC-7EAB3C0AF64F}" dt="2023-05-03T08:50:41.634" v="10816" actId="478"/>
          <ac:spMkLst>
            <pc:docMk/>
            <pc:sldMk cId="0" sldId="988"/>
            <ac:spMk id="152599" creationId="{9C5338B5-F496-D659-E365-B01F4E665853}"/>
          </ac:spMkLst>
        </pc:spChg>
        <pc:spChg chg="del mod">
          <ac:chgData name="gessy michael" userId="324a03897c09431a" providerId="LiveId" clId="{AC08461D-754B-4177-8AAC-7EAB3C0AF64F}" dt="2023-05-03T08:50:40.043" v="10815" actId="478"/>
          <ac:spMkLst>
            <pc:docMk/>
            <pc:sldMk cId="0" sldId="988"/>
            <ac:spMk id="152600" creationId="{59172B91-B79A-90B2-B3D7-F2B09CF4C44E}"/>
          </ac:spMkLst>
        </pc:spChg>
        <pc:spChg chg="mod">
          <ac:chgData name="gessy michael" userId="324a03897c09431a" providerId="LiveId" clId="{AC08461D-754B-4177-8AAC-7EAB3C0AF64F}" dt="2023-05-03T08:50:56.348" v="10822" actId="14861"/>
          <ac:spMkLst>
            <pc:docMk/>
            <pc:sldMk cId="0" sldId="988"/>
            <ac:spMk id="170015" creationId="{124A9378-3284-D041-33D9-C3DF40B1DA1A}"/>
          </ac:spMkLst>
        </pc:spChg>
        <pc:spChg chg="mod">
          <ac:chgData name="gessy michael" userId="324a03897c09431a" providerId="LiveId" clId="{AC08461D-754B-4177-8AAC-7EAB3C0AF64F}" dt="2023-04-14T00:48:44.074" v="997" actId="1038"/>
          <ac:spMkLst>
            <pc:docMk/>
            <pc:sldMk cId="0" sldId="988"/>
            <ac:spMk id="170016" creationId="{0980AA93-49A6-A9FB-0DE6-9C27CC33AC66}"/>
          </ac:spMkLst>
        </pc:spChg>
      </pc:sldChg>
      <pc:sldChg chg="modSp mod">
        <pc:chgData name="gessy michael" userId="324a03897c09431a" providerId="LiveId" clId="{AC08461D-754B-4177-8AAC-7EAB3C0AF64F}" dt="2023-05-03T11:37:57.865" v="10984" actId="1076"/>
        <pc:sldMkLst>
          <pc:docMk/>
          <pc:sldMk cId="0" sldId="990"/>
        </pc:sldMkLst>
        <pc:spChg chg="mod">
          <ac:chgData name="gessy michael" userId="324a03897c09431a" providerId="LiveId" clId="{AC08461D-754B-4177-8AAC-7EAB3C0AF64F}" dt="2023-04-26T13:30:36.769" v="6822" actId="20577"/>
          <ac:spMkLst>
            <pc:docMk/>
            <pc:sldMk cId="0" sldId="990"/>
            <ac:spMk id="205907" creationId="{A3D5295F-2C4B-BFF6-EEB8-E7B14693F33D}"/>
          </ac:spMkLst>
        </pc:spChg>
        <pc:spChg chg="mod">
          <ac:chgData name="gessy michael" userId="324a03897c09431a" providerId="LiveId" clId="{AC08461D-754B-4177-8AAC-7EAB3C0AF64F}" dt="2023-04-26T13:03:04.537" v="6659" actId="14100"/>
          <ac:spMkLst>
            <pc:docMk/>
            <pc:sldMk cId="0" sldId="990"/>
            <ac:spMk id="225362" creationId="{667E2C2F-F607-D5EB-D7BD-1AB3ED965BF5}"/>
          </ac:spMkLst>
        </pc:spChg>
        <pc:spChg chg="mod">
          <ac:chgData name="gessy michael" userId="324a03897c09431a" providerId="LiveId" clId="{AC08461D-754B-4177-8AAC-7EAB3C0AF64F}" dt="2023-05-03T11:37:57.865" v="10984" actId="1076"/>
          <ac:spMkLst>
            <pc:docMk/>
            <pc:sldMk cId="0" sldId="990"/>
            <ac:spMk id="225363" creationId="{24217DD6-A323-665D-A256-E34960B6FD17}"/>
          </ac:spMkLst>
        </pc:spChg>
        <pc:spChg chg="mod">
          <ac:chgData name="gessy michael" userId="324a03897c09431a" providerId="LiveId" clId="{AC08461D-754B-4177-8AAC-7EAB3C0AF64F}" dt="2023-04-26T13:03:13.609" v="6660" actId="1076"/>
          <ac:spMkLst>
            <pc:docMk/>
            <pc:sldMk cId="0" sldId="990"/>
            <ac:spMk id="225384" creationId="{A262C5EE-9272-4139-11D1-D3604949870F}"/>
          </ac:spMkLst>
        </pc:spChg>
        <pc:spChg chg="mod">
          <ac:chgData name="gessy michael" userId="324a03897c09431a" providerId="LiveId" clId="{AC08461D-754B-4177-8AAC-7EAB3C0AF64F}" dt="2023-04-26T13:03:13.609" v="6660" actId="1076"/>
          <ac:spMkLst>
            <pc:docMk/>
            <pc:sldMk cId="0" sldId="990"/>
            <ac:spMk id="225385" creationId="{0461AD6E-83D2-59C2-CFE1-081FE3302911}"/>
          </ac:spMkLst>
        </pc:spChg>
        <pc:graphicFrameChg chg="mod modGraphic">
          <ac:chgData name="gessy michael" userId="324a03897c09431a" providerId="LiveId" clId="{AC08461D-754B-4177-8AAC-7EAB3C0AF64F}" dt="2023-04-26T13:14:43.035" v="6712" actId="14734"/>
          <ac:graphicFrameMkLst>
            <pc:docMk/>
            <pc:sldMk cId="0" sldId="990"/>
            <ac:graphicFrameMk id="229608" creationId="{FE93667C-FBD4-AA31-C55D-665FED29E921}"/>
          </ac:graphicFrameMkLst>
        </pc:graphicFrameChg>
        <pc:graphicFrameChg chg="modGraphic">
          <ac:chgData name="gessy michael" userId="324a03897c09431a" providerId="LiveId" clId="{AC08461D-754B-4177-8AAC-7EAB3C0AF64F}" dt="2023-04-26T13:31:26.295" v="6836" actId="207"/>
          <ac:graphicFrameMkLst>
            <pc:docMk/>
            <pc:sldMk cId="0" sldId="990"/>
            <ac:graphicFrameMk id="229616" creationId="{FC4BBFFE-8056-A359-D678-EDF8B45CEFDC}"/>
          </ac:graphicFrameMkLst>
        </pc:graphicFrameChg>
      </pc:sldChg>
      <pc:sldChg chg="addSp delSp modSp mod">
        <pc:chgData name="gessy michael" userId="324a03897c09431a" providerId="LiveId" clId="{AC08461D-754B-4177-8AAC-7EAB3C0AF64F}" dt="2023-04-27T11:54:23.945" v="7066" actId="20577"/>
        <pc:sldMkLst>
          <pc:docMk/>
          <pc:sldMk cId="0" sldId="991"/>
        </pc:sldMkLst>
        <pc:spChg chg="add mod">
          <ac:chgData name="gessy michael" userId="324a03897c09431a" providerId="LiveId" clId="{AC08461D-754B-4177-8AAC-7EAB3C0AF64F}" dt="2023-04-27T11:53:38.096" v="7021" actId="1076"/>
          <ac:spMkLst>
            <pc:docMk/>
            <pc:sldMk cId="0" sldId="991"/>
            <ac:spMk id="3" creationId="{159B833F-3F09-CBA8-A69B-2234DB752E9B}"/>
          </ac:spMkLst>
        </pc:spChg>
        <pc:spChg chg="add mod">
          <ac:chgData name="gessy michael" userId="324a03897c09431a" providerId="LiveId" clId="{AC08461D-754B-4177-8AAC-7EAB3C0AF64F}" dt="2023-04-27T11:53:43.004" v="7022" actId="1076"/>
          <ac:spMkLst>
            <pc:docMk/>
            <pc:sldMk cId="0" sldId="991"/>
            <ac:spMk id="5" creationId="{3CE51E10-EF8E-9EF2-6B5C-62D523EC71F8}"/>
          </ac:spMkLst>
        </pc:spChg>
        <pc:spChg chg="add mod">
          <ac:chgData name="gessy michael" userId="324a03897c09431a" providerId="LiveId" clId="{AC08461D-754B-4177-8AAC-7EAB3C0AF64F}" dt="2023-04-26T14:05:45.123" v="6905" actId="1076"/>
          <ac:spMkLst>
            <pc:docMk/>
            <pc:sldMk cId="0" sldId="991"/>
            <ac:spMk id="6" creationId="{D808ECEA-C991-9F58-9CC9-D95734D4AF20}"/>
          </ac:spMkLst>
        </pc:spChg>
        <pc:spChg chg="add mod">
          <ac:chgData name="gessy michael" userId="324a03897c09431a" providerId="LiveId" clId="{AC08461D-754B-4177-8AAC-7EAB3C0AF64F}" dt="2023-04-26T14:05:52.859" v="6916" actId="20577"/>
          <ac:spMkLst>
            <pc:docMk/>
            <pc:sldMk cId="0" sldId="991"/>
            <ac:spMk id="7" creationId="{28BDCA50-F71F-EE4D-F720-0A59F9699448}"/>
          </ac:spMkLst>
        </pc:spChg>
        <pc:spChg chg="add del mod">
          <ac:chgData name="gessy michael" userId="324a03897c09431a" providerId="LiveId" clId="{AC08461D-754B-4177-8AAC-7EAB3C0AF64F}" dt="2023-04-26T14:42:26.383" v="6929" actId="478"/>
          <ac:spMkLst>
            <pc:docMk/>
            <pc:sldMk cId="0" sldId="991"/>
            <ac:spMk id="9" creationId="{C07F8F5F-3AF6-BD6A-BF82-180AEF21C0F1}"/>
          </ac:spMkLst>
        </pc:spChg>
        <pc:spChg chg="add mod ord">
          <ac:chgData name="gessy michael" userId="324a03897c09431a" providerId="LiveId" clId="{AC08461D-754B-4177-8AAC-7EAB3C0AF64F}" dt="2023-04-27T11:54:23.945" v="7066" actId="20577"/>
          <ac:spMkLst>
            <pc:docMk/>
            <pc:sldMk cId="0" sldId="991"/>
            <ac:spMk id="11" creationId="{1CC75B87-7A57-E281-F4B6-B1CB874084F1}"/>
          </ac:spMkLst>
        </pc:spChg>
        <pc:spChg chg="mod">
          <ac:chgData name="gessy michael" userId="324a03897c09431a" providerId="LiveId" clId="{AC08461D-754B-4177-8AAC-7EAB3C0AF64F}" dt="2023-04-26T14:03:17.025" v="6900" actId="207"/>
          <ac:spMkLst>
            <pc:docMk/>
            <pc:sldMk cId="0" sldId="991"/>
            <ac:spMk id="20" creationId="{475366F9-A82A-0C0C-7DDC-8CBCB26B8FE5}"/>
          </ac:spMkLst>
        </pc:spChg>
        <pc:spChg chg="mod">
          <ac:chgData name="gessy michael" userId="324a03897c09431a" providerId="LiveId" clId="{AC08461D-754B-4177-8AAC-7EAB3C0AF64F}" dt="2023-04-26T14:09:04.072" v="6920" actId="113"/>
          <ac:spMkLst>
            <pc:docMk/>
            <pc:sldMk cId="0" sldId="991"/>
            <ac:spMk id="21" creationId="{1DEEF9E4-5C67-A6B0-C883-E8251B006DF6}"/>
          </ac:spMkLst>
        </pc:spChg>
        <pc:spChg chg="mod">
          <ac:chgData name="gessy michael" userId="324a03897c09431a" providerId="LiveId" clId="{AC08461D-754B-4177-8AAC-7EAB3C0AF64F}" dt="2023-04-27T11:53:38.096" v="7021" actId="1076"/>
          <ac:spMkLst>
            <pc:docMk/>
            <pc:sldMk cId="0" sldId="991"/>
            <ac:spMk id="24" creationId="{A3DE6E25-2DB7-C97C-0CFD-FA65165DA2F2}"/>
          </ac:spMkLst>
        </pc:spChg>
        <pc:spChg chg="mod">
          <ac:chgData name="gessy michael" userId="324a03897c09431a" providerId="LiveId" clId="{AC08461D-754B-4177-8AAC-7EAB3C0AF64F}" dt="2023-04-27T11:53:43.004" v="7022" actId="1076"/>
          <ac:spMkLst>
            <pc:docMk/>
            <pc:sldMk cId="0" sldId="991"/>
            <ac:spMk id="25" creationId="{7D1B7A42-DE3F-E44C-19F5-B7B1A8DC3FE8}"/>
          </ac:spMkLst>
        </pc:spChg>
        <pc:spChg chg="del">
          <ac:chgData name="gessy michael" userId="324a03897c09431a" providerId="LiveId" clId="{AC08461D-754B-4177-8AAC-7EAB3C0AF64F}" dt="2023-04-26T13:01:58.934" v="6657" actId="478"/>
          <ac:spMkLst>
            <pc:docMk/>
            <pc:sldMk cId="0" sldId="991"/>
            <ac:spMk id="207888" creationId="{D4316DAE-DDE4-4435-84D7-61079327C1D2}"/>
          </ac:spMkLst>
        </pc:spChg>
        <pc:spChg chg="del">
          <ac:chgData name="gessy michael" userId="324a03897c09431a" providerId="LiveId" clId="{AC08461D-754B-4177-8AAC-7EAB3C0AF64F}" dt="2023-04-26T13:01:57.735" v="6656" actId="478"/>
          <ac:spMkLst>
            <pc:docMk/>
            <pc:sldMk cId="0" sldId="991"/>
            <ac:spMk id="207889" creationId="{9CA17212-4350-9101-8DDF-5807B13CCFF3}"/>
          </ac:spMkLst>
        </pc:spChg>
        <pc:picChg chg="mod">
          <ac:chgData name="gessy michael" userId="324a03897c09431a" providerId="LiveId" clId="{AC08461D-754B-4177-8AAC-7EAB3C0AF64F}" dt="2023-04-27T11:53:46.924" v="7023" actId="1076"/>
          <ac:picMkLst>
            <pc:docMk/>
            <pc:sldMk cId="0" sldId="991"/>
            <ac:picMk id="207885" creationId="{39DD8EDC-C402-CFF8-D18B-6CADF616469D}"/>
          </ac:picMkLst>
        </pc:picChg>
      </pc:sldChg>
      <pc:sldChg chg="addSp delSp modSp mod modNotesTx">
        <pc:chgData name="gessy michael" userId="324a03897c09431a" providerId="LiveId" clId="{AC08461D-754B-4177-8AAC-7EAB3C0AF64F}" dt="2023-05-06T13:42:28.259" v="14441" actId="20577"/>
        <pc:sldMkLst>
          <pc:docMk/>
          <pc:sldMk cId="0" sldId="992"/>
        </pc:sldMkLst>
        <pc:spChg chg="add mod">
          <ac:chgData name="gessy michael" userId="324a03897c09431a" providerId="LiveId" clId="{AC08461D-754B-4177-8AAC-7EAB3C0AF64F}" dt="2023-04-29T03:46:54.056" v="8012" actId="1076"/>
          <ac:spMkLst>
            <pc:docMk/>
            <pc:sldMk cId="0" sldId="992"/>
            <ac:spMk id="3" creationId="{E082C856-68FE-BBD7-E050-E12F5E4CDC32}"/>
          </ac:spMkLst>
        </pc:spChg>
        <pc:spChg chg="add mod">
          <ac:chgData name="gessy michael" userId="324a03897c09431a" providerId="LiveId" clId="{AC08461D-754B-4177-8AAC-7EAB3C0AF64F}" dt="2023-04-29T06:28:57.169" v="8393" actId="1076"/>
          <ac:spMkLst>
            <pc:docMk/>
            <pc:sldMk cId="0" sldId="992"/>
            <ac:spMk id="4" creationId="{280F967D-C17E-A7EA-A339-CEC239FD0008}"/>
          </ac:spMkLst>
        </pc:spChg>
        <pc:spChg chg="add mod">
          <ac:chgData name="gessy michael" userId="324a03897c09431a" providerId="LiveId" clId="{AC08461D-754B-4177-8AAC-7EAB3C0AF64F}" dt="2023-04-29T06:24:32.257" v="8369" actId="1076"/>
          <ac:spMkLst>
            <pc:docMk/>
            <pc:sldMk cId="0" sldId="992"/>
            <ac:spMk id="5" creationId="{70B04975-4978-E2A4-AEDD-BD30978C90AF}"/>
          </ac:spMkLst>
        </pc:spChg>
        <pc:spChg chg="add mod">
          <ac:chgData name="gessy michael" userId="324a03897c09431a" providerId="LiveId" clId="{AC08461D-754B-4177-8AAC-7EAB3C0AF64F}" dt="2023-04-29T06:28:48.743" v="8392" actId="1076"/>
          <ac:spMkLst>
            <pc:docMk/>
            <pc:sldMk cId="0" sldId="992"/>
            <ac:spMk id="6" creationId="{33A93257-EC5F-22E8-2662-8BD4FE2C4A18}"/>
          </ac:spMkLst>
        </pc:spChg>
        <pc:spChg chg="add mod ord">
          <ac:chgData name="gessy michael" userId="324a03897c09431a" providerId="LiveId" clId="{AC08461D-754B-4177-8AAC-7EAB3C0AF64F}" dt="2023-04-29T05:28:34.117" v="8324" actId="1076"/>
          <ac:spMkLst>
            <pc:docMk/>
            <pc:sldMk cId="0" sldId="992"/>
            <ac:spMk id="7" creationId="{BA749A98-F86B-1231-DA6E-4949D5A44CE4}"/>
          </ac:spMkLst>
        </pc:spChg>
        <pc:spChg chg="add mod">
          <ac:chgData name="gessy michael" userId="324a03897c09431a" providerId="LiveId" clId="{AC08461D-754B-4177-8AAC-7EAB3C0AF64F}" dt="2023-04-29T07:20:29.484" v="8498" actId="1076"/>
          <ac:spMkLst>
            <pc:docMk/>
            <pc:sldMk cId="0" sldId="992"/>
            <ac:spMk id="8" creationId="{2241C5F2-CADB-9AB7-4C94-CED9E99FB6E9}"/>
          </ac:spMkLst>
        </pc:spChg>
        <pc:spChg chg="add mod">
          <ac:chgData name="gessy michael" userId="324a03897c09431a" providerId="LiveId" clId="{AC08461D-754B-4177-8AAC-7EAB3C0AF64F}" dt="2023-04-29T04:33:06.430" v="8073" actId="255"/>
          <ac:spMkLst>
            <pc:docMk/>
            <pc:sldMk cId="0" sldId="992"/>
            <ac:spMk id="9" creationId="{5A95F840-E784-29A9-85F6-ACE0FBEBD541}"/>
          </ac:spMkLst>
        </pc:spChg>
        <pc:spChg chg="add mod">
          <ac:chgData name="gessy michael" userId="324a03897c09431a" providerId="LiveId" clId="{AC08461D-754B-4177-8AAC-7EAB3C0AF64F}" dt="2023-04-29T07:20:29.484" v="8498" actId="1076"/>
          <ac:spMkLst>
            <pc:docMk/>
            <pc:sldMk cId="0" sldId="992"/>
            <ac:spMk id="10" creationId="{270776A1-47DE-A342-CE05-F6438E653743}"/>
          </ac:spMkLst>
        </pc:spChg>
        <pc:spChg chg="add mod">
          <ac:chgData name="gessy michael" userId="324a03897c09431a" providerId="LiveId" clId="{AC08461D-754B-4177-8AAC-7EAB3C0AF64F}" dt="2023-04-29T07:20:29.484" v="8498" actId="1076"/>
          <ac:spMkLst>
            <pc:docMk/>
            <pc:sldMk cId="0" sldId="992"/>
            <ac:spMk id="11" creationId="{FE382564-123F-67C8-6780-48EEA6772908}"/>
          </ac:spMkLst>
        </pc:spChg>
        <pc:spChg chg="add mod">
          <ac:chgData name="gessy michael" userId="324a03897c09431a" providerId="LiveId" clId="{AC08461D-754B-4177-8AAC-7EAB3C0AF64F}" dt="2023-04-29T07:20:34.879" v="8499" actId="207"/>
          <ac:spMkLst>
            <pc:docMk/>
            <pc:sldMk cId="0" sldId="992"/>
            <ac:spMk id="12" creationId="{F2713D96-C01E-1AC6-9694-C8FA0C7F7A9A}"/>
          </ac:spMkLst>
        </pc:spChg>
        <pc:spChg chg="mod">
          <ac:chgData name="gessy michael" userId="324a03897c09431a" providerId="LiveId" clId="{AC08461D-754B-4177-8AAC-7EAB3C0AF64F}" dt="2023-04-29T07:18:51.321" v="8490" actId="14100"/>
          <ac:spMkLst>
            <pc:docMk/>
            <pc:sldMk cId="0" sldId="992"/>
            <ac:spMk id="34" creationId="{7A377D67-0182-800F-EF6F-0D48729DD61B}"/>
          </ac:spMkLst>
        </pc:spChg>
        <pc:spChg chg="mod">
          <ac:chgData name="gessy michael" userId="324a03897c09431a" providerId="LiveId" clId="{AC08461D-754B-4177-8AAC-7EAB3C0AF64F}" dt="2023-04-29T06:24:43.110" v="8370" actId="1076"/>
          <ac:spMkLst>
            <pc:docMk/>
            <pc:sldMk cId="0" sldId="992"/>
            <ac:spMk id="35" creationId="{DE7A55E3-4F69-F691-6474-A11BE4F96EED}"/>
          </ac:spMkLst>
        </pc:spChg>
        <pc:spChg chg="mod">
          <ac:chgData name="gessy michael" userId="324a03897c09431a" providerId="LiveId" clId="{AC08461D-754B-4177-8AAC-7EAB3C0AF64F}" dt="2023-04-29T06:38:26.411" v="8418" actId="1035"/>
          <ac:spMkLst>
            <pc:docMk/>
            <pc:sldMk cId="0" sldId="992"/>
            <ac:spMk id="36" creationId="{21830DBD-973F-8D15-9BB7-735473EDAB54}"/>
          </ac:spMkLst>
        </pc:spChg>
        <pc:spChg chg="mod">
          <ac:chgData name="gessy michael" userId="324a03897c09431a" providerId="LiveId" clId="{AC08461D-754B-4177-8AAC-7EAB3C0AF64F}" dt="2023-04-29T06:38:26.411" v="8418" actId="1035"/>
          <ac:spMkLst>
            <pc:docMk/>
            <pc:sldMk cId="0" sldId="992"/>
            <ac:spMk id="37" creationId="{27A16262-2442-0406-5749-E19000D706AF}"/>
          </ac:spMkLst>
        </pc:spChg>
        <pc:spChg chg="mod">
          <ac:chgData name="gessy michael" userId="324a03897c09431a" providerId="LiveId" clId="{AC08461D-754B-4177-8AAC-7EAB3C0AF64F}" dt="2023-04-29T07:07:52.152" v="8474" actId="207"/>
          <ac:spMkLst>
            <pc:docMk/>
            <pc:sldMk cId="0" sldId="992"/>
            <ac:spMk id="38" creationId="{FA6E9CB0-7461-E03B-4BDE-D3DBFEAFBFC7}"/>
          </ac:spMkLst>
        </pc:spChg>
        <pc:spChg chg="mod">
          <ac:chgData name="gessy michael" userId="324a03897c09431a" providerId="LiveId" clId="{AC08461D-754B-4177-8AAC-7EAB3C0AF64F}" dt="2023-04-29T06:24:43.110" v="8370" actId="1076"/>
          <ac:spMkLst>
            <pc:docMk/>
            <pc:sldMk cId="0" sldId="992"/>
            <ac:spMk id="39" creationId="{30077FE6-E454-41C6-218D-6AA6567ED2C4}"/>
          </ac:spMkLst>
        </pc:spChg>
        <pc:spChg chg="mod">
          <ac:chgData name="gessy michael" userId="324a03897c09431a" providerId="LiveId" clId="{AC08461D-754B-4177-8AAC-7EAB3C0AF64F}" dt="2023-04-29T07:18:45.637" v="8489" actId="1076"/>
          <ac:spMkLst>
            <pc:docMk/>
            <pc:sldMk cId="0" sldId="992"/>
            <ac:spMk id="40" creationId="{9C7B9A4D-8C3E-FA96-2898-6755933688AE}"/>
          </ac:spMkLst>
        </pc:spChg>
        <pc:spChg chg="del">
          <ac:chgData name="gessy michael" userId="324a03897c09431a" providerId="LiveId" clId="{AC08461D-754B-4177-8AAC-7EAB3C0AF64F}" dt="2023-04-29T04:28:41.945" v="8025" actId="478"/>
          <ac:spMkLst>
            <pc:docMk/>
            <pc:sldMk cId="0" sldId="992"/>
            <ac:spMk id="234521" creationId="{94CC502C-3DAA-C0CF-7434-63B8D076C7F5}"/>
          </ac:spMkLst>
        </pc:spChg>
        <pc:spChg chg="del">
          <ac:chgData name="gessy michael" userId="324a03897c09431a" providerId="LiveId" clId="{AC08461D-754B-4177-8AAC-7EAB3C0AF64F}" dt="2023-04-29T03:26:47.068" v="7993" actId="478"/>
          <ac:spMkLst>
            <pc:docMk/>
            <pc:sldMk cId="0" sldId="992"/>
            <ac:spMk id="234526" creationId="{0F472FE2-9C37-8FB1-A3A9-62D1C54532AC}"/>
          </ac:spMkLst>
        </pc:spChg>
        <pc:spChg chg="del">
          <ac:chgData name="gessy michael" userId="324a03897c09431a" providerId="LiveId" clId="{AC08461D-754B-4177-8AAC-7EAB3C0AF64F}" dt="2023-04-29T03:27:42.184" v="8004" actId="478"/>
          <ac:spMkLst>
            <pc:docMk/>
            <pc:sldMk cId="0" sldId="992"/>
            <ac:spMk id="234527" creationId="{CB6A3438-A9AB-80E1-7F73-7B04C4357367}"/>
          </ac:spMkLst>
        </pc:spChg>
        <pc:spChg chg="mod">
          <ac:chgData name="gessy michael" userId="324a03897c09431a" providerId="LiveId" clId="{AC08461D-754B-4177-8AAC-7EAB3C0AF64F}" dt="2023-04-29T05:19:11.157" v="8278" actId="207"/>
          <ac:spMkLst>
            <pc:docMk/>
            <pc:sldMk cId="0" sldId="992"/>
            <ac:spMk id="256007" creationId="{AB046C0B-E569-30E2-D5CC-0C1556C78833}"/>
          </ac:spMkLst>
        </pc:spChg>
        <pc:spChg chg="del">
          <ac:chgData name="gessy michael" userId="324a03897c09431a" providerId="LiveId" clId="{AC08461D-754B-4177-8AAC-7EAB3C0AF64F}" dt="2023-04-29T03:46:19.033" v="8005" actId="478"/>
          <ac:spMkLst>
            <pc:docMk/>
            <pc:sldMk cId="0" sldId="992"/>
            <ac:spMk id="256008" creationId="{2A820BB1-A96D-78DD-05C3-D7C334C83237}"/>
          </ac:spMkLst>
        </pc:spChg>
        <pc:spChg chg="mod">
          <ac:chgData name="gessy michael" userId="324a03897c09431a" providerId="LiveId" clId="{AC08461D-754B-4177-8AAC-7EAB3C0AF64F}" dt="2023-04-29T06:28:18.252" v="8388" actId="1036"/>
          <ac:spMkLst>
            <pc:docMk/>
            <pc:sldMk cId="0" sldId="992"/>
            <ac:spMk id="256009" creationId="{AF9DEAAE-06CA-3426-14C6-98BFD4DF90F4}"/>
          </ac:spMkLst>
        </pc:spChg>
        <pc:spChg chg="mod">
          <ac:chgData name="gessy michael" userId="324a03897c09431a" providerId="LiveId" clId="{AC08461D-754B-4177-8AAC-7EAB3C0AF64F}" dt="2023-04-29T06:28:18.252" v="8388" actId="1036"/>
          <ac:spMkLst>
            <pc:docMk/>
            <pc:sldMk cId="0" sldId="992"/>
            <ac:spMk id="256011" creationId="{B7F3CC4C-91BD-7ED2-66B0-5BAA0624FB7B}"/>
          </ac:spMkLst>
        </pc:spChg>
        <pc:spChg chg="del">
          <ac:chgData name="gessy michael" userId="324a03897c09431a" providerId="LiveId" clId="{AC08461D-754B-4177-8AAC-7EAB3C0AF64F}" dt="2023-04-29T04:41:43.605" v="8091" actId="478"/>
          <ac:spMkLst>
            <pc:docMk/>
            <pc:sldMk cId="0" sldId="992"/>
            <ac:spMk id="256015" creationId="{10E62DC9-265C-0938-7FE4-D10D64F1C002}"/>
          </ac:spMkLst>
        </pc:spChg>
        <pc:spChg chg="del">
          <ac:chgData name="gessy michael" userId="324a03897c09431a" providerId="LiveId" clId="{AC08461D-754B-4177-8AAC-7EAB3C0AF64F}" dt="2023-04-29T04:41:43.605" v="8091" actId="478"/>
          <ac:spMkLst>
            <pc:docMk/>
            <pc:sldMk cId="0" sldId="992"/>
            <ac:spMk id="256016" creationId="{89815657-D200-58E2-872B-A35CC317B741}"/>
          </ac:spMkLst>
        </pc:spChg>
        <pc:spChg chg="mod">
          <ac:chgData name="gessy michael" userId="324a03897c09431a" providerId="LiveId" clId="{AC08461D-754B-4177-8AAC-7EAB3C0AF64F}" dt="2023-04-29T07:19:24.704" v="8494" actId="14100"/>
          <ac:spMkLst>
            <pc:docMk/>
            <pc:sldMk cId="0" sldId="992"/>
            <ac:spMk id="256017" creationId="{0D3F635F-EBAE-0989-9AEF-12805A4770F1}"/>
          </ac:spMkLst>
        </pc:spChg>
        <pc:spChg chg="mod">
          <ac:chgData name="gessy michael" userId="324a03897c09431a" providerId="LiveId" clId="{AC08461D-754B-4177-8AAC-7EAB3C0AF64F}" dt="2023-04-29T07:19:00.238" v="8491" actId="1076"/>
          <ac:spMkLst>
            <pc:docMk/>
            <pc:sldMk cId="0" sldId="992"/>
            <ac:spMk id="256018" creationId="{75B64566-66BB-3EC6-775D-11312A893F8B}"/>
          </ac:spMkLst>
        </pc:spChg>
        <pc:spChg chg="del">
          <ac:chgData name="gessy michael" userId="324a03897c09431a" providerId="LiveId" clId="{AC08461D-754B-4177-8AAC-7EAB3C0AF64F}" dt="2023-04-29T04:41:43.605" v="8091" actId="478"/>
          <ac:spMkLst>
            <pc:docMk/>
            <pc:sldMk cId="0" sldId="992"/>
            <ac:spMk id="256019" creationId="{7F8D300A-39CF-CC8A-D4E1-FB0E9E4C8EDB}"/>
          </ac:spMkLst>
        </pc:spChg>
        <pc:spChg chg="mod">
          <ac:chgData name="gessy michael" userId="324a03897c09431a" providerId="LiveId" clId="{AC08461D-754B-4177-8AAC-7EAB3C0AF64F}" dt="2023-04-29T07:19:00.238" v="8491" actId="1076"/>
          <ac:spMkLst>
            <pc:docMk/>
            <pc:sldMk cId="0" sldId="992"/>
            <ac:spMk id="256021" creationId="{2AA77B82-99A8-F2E3-6656-A19901E28AF8}"/>
          </ac:spMkLst>
        </pc:spChg>
        <pc:spChg chg="mod">
          <ac:chgData name="gessy michael" userId="324a03897c09431a" providerId="LiveId" clId="{AC08461D-754B-4177-8AAC-7EAB3C0AF64F}" dt="2023-04-29T06:29:03.634" v="8394" actId="1076"/>
          <ac:spMkLst>
            <pc:docMk/>
            <pc:sldMk cId="0" sldId="992"/>
            <ac:spMk id="256023" creationId="{789C4810-9065-DF55-D8F8-E76B44D687FD}"/>
          </ac:spMkLst>
        </pc:spChg>
        <pc:spChg chg="del mod">
          <ac:chgData name="gessy michael" userId="324a03897c09431a" providerId="LiveId" clId="{AC08461D-754B-4177-8AAC-7EAB3C0AF64F}" dt="2023-04-29T04:41:43.605" v="8091" actId="478"/>
          <ac:spMkLst>
            <pc:docMk/>
            <pc:sldMk cId="0" sldId="992"/>
            <ac:spMk id="256032" creationId="{A306DCF7-E590-1411-4423-EBE00A816EC1}"/>
          </ac:spMkLst>
        </pc:spChg>
        <pc:spChg chg="mod">
          <ac:chgData name="gessy michael" userId="324a03897c09431a" providerId="LiveId" clId="{AC08461D-754B-4177-8AAC-7EAB3C0AF64F}" dt="2023-04-29T07:19:17.154" v="8493" actId="6549"/>
          <ac:spMkLst>
            <pc:docMk/>
            <pc:sldMk cId="0" sldId="992"/>
            <ac:spMk id="256033" creationId="{A05DF933-D93C-871E-A490-9A73F346873C}"/>
          </ac:spMkLst>
        </pc:spChg>
        <pc:spChg chg="mod">
          <ac:chgData name="gessy michael" userId="324a03897c09431a" providerId="LiveId" clId="{AC08461D-754B-4177-8AAC-7EAB3C0AF64F}" dt="2023-04-29T03:46:57.383" v="8013" actId="1076"/>
          <ac:spMkLst>
            <pc:docMk/>
            <pc:sldMk cId="0" sldId="992"/>
            <ac:spMk id="256034" creationId="{36A2F37F-732C-FA44-93AA-59D4BB96EF21}"/>
          </ac:spMkLst>
        </pc:spChg>
        <pc:picChg chg="add del mod">
          <ac:chgData name="gessy michael" userId="324a03897c09431a" providerId="LiveId" clId="{AC08461D-754B-4177-8AAC-7EAB3C0AF64F}" dt="2023-04-29T04:46:04.103" v="8102" actId="478"/>
          <ac:picMkLst>
            <pc:docMk/>
            <pc:sldMk cId="0" sldId="992"/>
            <ac:picMk id="5" creationId="{7BD00CF0-CF69-9809-82C1-C4DA60BB7A4B}"/>
          </ac:picMkLst>
        </pc:picChg>
        <pc:picChg chg="add del mod">
          <ac:chgData name="gessy michael" userId="324a03897c09431a" providerId="LiveId" clId="{AC08461D-754B-4177-8AAC-7EAB3C0AF64F}" dt="2023-04-29T04:52:28.703" v="8108" actId="478"/>
          <ac:picMkLst>
            <pc:docMk/>
            <pc:sldMk cId="0" sldId="992"/>
            <ac:picMk id="11" creationId="{C71B5F76-2E4C-636A-FA6F-F88E42E75538}"/>
          </ac:picMkLst>
        </pc:picChg>
        <pc:picChg chg="add del">
          <ac:chgData name="gessy michael" userId="324a03897c09431a" providerId="LiveId" clId="{AC08461D-754B-4177-8AAC-7EAB3C0AF64F}" dt="2023-04-29T04:52:53.697" v="8110" actId="478"/>
          <ac:picMkLst>
            <pc:docMk/>
            <pc:sldMk cId="0" sldId="992"/>
            <ac:picMk id="13" creationId="{7D7843B5-1186-ED77-3EE6-0A1E55FFB259}"/>
          </ac:picMkLst>
        </pc:picChg>
        <pc:picChg chg="add del">
          <ac:chgData name="gessy michael" userId="324a03897c09431a" providerId="LiveId" clId="{AC08461D-754B-4177-8AAC-7EAB3C0AF64F}" dt="2023-04-29T04:52:59.964" v="8112" actId="478"/>
          <ac:picMkLst>
            <pc:docMk/>
            <pc:sldMk cId="0" sldId="992"/>
            <ac:picMk id="15" creationId="{EF9321CC-223C-5D36-C42F-9C0493317958}"/>
          </ac:picMkLst>
        </pc:picChg>
        <pc:picChg chg="add del">
          <ac:chgData name="gessy michael" userId="324a03897c09431a" providerId="LiveId" clId="{AC08461D-754B-4177-8AAC-7EAB3C0AF64F}" dt="2023-04-29T04:53:14.591" v="8114" actId="478"/>
          <ac:picMkLst>
            <pc:docMk/>
            <pc:sldMk cId="0" sldId="992"/>
            <ac:picMk id="17" creationId="{1B292584-1208-94CF-9970-6A78CFCDCF11}"/>
          </ac:picMkLst>
        </pc:picChg>
        <pc:picChg chg="add del">
          <ac:chgData name="gessy michael" userId="324a03897c09431a" providerId="LiveId" clId="{AC08461D-754B-4177-8AAC-7EAB3C0AF64F}" dt="2023-04-29T04:53:19.910" v="8116" actId="478"/>
          <ac:picMkLst>
            <pc:docMk/>
            <pc:sldMk cId="0" sldId="992"/>
            <ac:picMk id="19" creationId="{62F1BF5E-2440-BEF2-5A86-94BE13E9617A}"/>
          </ac:picMkLst>
        </pc:picChg>
        <pc:picChg chg="add del mod">
          <ac:chgData name="gessy michael" userId="324a03897c09431a" providerId="LiveId" clId="{AC08461D-754B-4177-8AAC-7EAB3C0AF64F}" dt="2023-04-29T04:54:03.460" v="8123" actId="478"/>
          <ac:picMkLst>
            <pc:docMk/>
            <pc:sldMk cId="0" sldId="992"/>
            <ac:picMk id="21" creationId="{45BC3130-6A25-8AFD-9728-8AE2F28829C2}"/>
          </ac:picMkLst>
        </pc:picChg>
        <pc:picChg chg="add del">
          <ac:chgData name="gessy michael" userId="324a03897c09431a" providerId="LiveId" clId="{AC08461D-754B-4177-8AAC-7EAB3C0AF64F}" dt="2023-04-29T04:53:55.646" v="8121" actId="22"/>
          <ac:picMkLst>
            <pc:docMk/>
            <pc:sldMk cId="0" sldId="992"/>
            <ac:picMk id="23" creationId="{831E97DE-01DB-2A29-ECF1-D48F097D7034}"/>
          </ac:picMkLst>
        </pc:picChg>
        <pc:picChg chg="add del">
          <ac:chgData name="gessy michael" userId="324a03897c09431a" providerId="LiveId" clId="{AC08461D-754B-4177-8AAC-7EAB3C0AF64F}" dt="2023-04-29T04:54:56.118" v="8131" actId="478"/>
          <ac:picMkLst>
            <pc:docMk/>
            <pc:sldMk cId="0" sldId="992"/>
            <ac:picMk id="25" creationId="{00631DE4-0293-B7B1-3066-6CAC5F9332CB}"/>
          </ac:picMkLst>
        </pc:picChg>
        <pc:picChg chg="add del">
          <ac:chgData name="gessy michael" userId="324a03897c09431a" providerId="LiveId" clId="{AC08461D-754B-4177-8AAC-7EAB3C0AF64F}" dt="2023-04-29T04:55:07.018" v="8133" actId="478"/>
          <ac:picMkLst>
            <pc:docMk/>
            <pc:sldMk cId="0" sldId="992"/>
            <ac:picMk id="27" creationId="{987A878C-F847-0114-2BF1-5661B4029A85}"/>
          </ac:picMkLst>
        </pc:picChg>
        <pc:picChg chg="add del">
          <ac:chgData name="gessy michael" userId="324a03897c09431a" providerId="LiveId" clId="{AC08461D-754B-4177-8AAC-7EAB3C0AF64F}" dt="2023-04-29T04:55:23.280" v="8135" actId="478"/>
          <ac:picMkLst>
            <pc:docMk/>
            <pc:sldMk cId="0" sldId="992"/>
            <ac:picMk id="29" creationId="{AEB33697-DFC6-3266-5ECD-AEF8028E7158}"/>
          </ac:picMkLst>
        </pc:picChg>
        <pc:picChg chg="add mod">
          <ac:chgData name="gessy michael" userId="324a03897c09431a" providerId="LiveId" clId="{AC08461D-754B-4177-8AAC-7EAB3C0AF64F}" dt="2023-04-29T06:24:26.591" v="8368" actId="14100"/>
          <ac:picMkLst>
            <pc:docMk/>
            <pc:sldMk cId="0" sldId="992"/>
            <ac:picMk id="31" creationId="{3D13EE11-E2ED-8587-7A0F-945A57B23DB5}"/>
          </ac:picMkLst>
        </pc:picChg>
        <pc:picChg chg="del">
          <ac:chgData name="gessy michael" userId="324a03897c09431a" providerId="LiveId" clId="{AC08461D-754B-4177-8AAC-7EAB3C0AF64F}" dt="2023-04-29T04:21:15.158" v="8018" actId="478"/>
          <ac:picMkLst>
            <pc:docMk/>
            <pc:sldMk cId="0" sldId="992"/>
            <ac:picMk id="234520" creationId="{C0AC7901-4C9E-E242-8013-AD156F6A850A}"/>
          </ac:picMkLst>
        </pc:picChg>
      </pc:sldChg>
      <pc:sldChg chg="delSp modSp mod">
        <pc:chgData name="gessy michael" userId="324a03897c09431a" providerId="LiveId" clId="{AC08461D-754B-4177-8AAC-7EAB3C0AF64F}" dt="2023-05-01T12:40:34" v="9446" actId="6549"/>
        <pc:sldMkLst>
          <pc:docMk/>
          <pc:sldMk cId="0" sldId="994"/>
        </pc:sldMkLst>
        <pc:spChg chg="mod">
          <ac:chgData name="gessy michael" userId="324a03897c09431a" providerId="LiveId" clId="{AC08461D-754B-4177-8AAC-7EAB3C0AF64F}" dt="2023-05-01T11:38:26.968" v="9283" actId="14100"/>
          <ac:spMkLst>
            <pc:docMk/>
            <pc:sldMk cId="0" sldId="994"/>
            <ac:spMk id="20" creationId="{BE343597-5F2D-6248-50F6-30197E97B9E9}"/>
          </ac:spMkLst>
        </pc:spChg>
        <pc:spChg chg="mod">
          <ac:chgData name="gessy michael" userId="324a03897c09431a" providerId="LiveId" clId="{AC08461D-754B-4177-8AAC-7EAB3C0AF64F}" dt="2023-05-01T11:38:43.284" v="9285" actId="1076"/>
          <ac:spMkLst>
            <pc:docMk/>
            <pc:sldMk cId="0" sldId="994"/>
            <ac:spMk id="21" creationId="{54684814-2A2C-D36A-8671-ABC71E202A1A}"/>
          </ac:spMkLst>
        </pc:spChg>
        <pc:spChg chg="mod">
          <ac:chgData name="gessy michael" userId="324a03897c09431a" providerId="LiveId" clId="{AC08461D-754B-4177-8AAC-7EAB3C0AF64F}" dt="2023-05-01T11:38:43.284" v="9285" actId="1076"/>
          <ac:spMkLst>
            <pc:docMk/>
            <pc:sldMk cId="0" sldId="994"/>
            <ac:spMk id="22" creationId="{EF9A9BC6-CE4F-022D-70A2-6A1FF3834475}"/>
          </ac:spMkLst>
        </pc:spChg>
        <pc:spChg chg="mod">
          <ac:chgData name="gessy michael" userId="324a03897c09431a" providerId="LiveId" clId="{AC08461D-754B-4177-8AAC-7EAB3C0AF64F}" dt="2023-05-01T11:38:31.796" v="9284" actId="1076"/>
          <ac:spMkLst>
            <pc:docMk/>
            <pc:sldMk cId="0" sldId="994"/>
            <ac:spMk id="23" creationId="{33A06137-2DA6-D155-9D57-96314E6E0314}"/>
          </ac:spMkLst>
        </pc:spChg>
        <pc:spChg chg="del mod">
          <ac:chgData name="gessy michael" userId="324a03897c09431a" providerId="LiveId" clId="{AC08461D-754B-4177-8AAC-7EAB3C0AF64F}" dt="2023-05-01T11:28:31.390" v="9260" actId="478"/>
          <ac:spMkLst>
            <pc:docMk/>
            <pc:sldMk cId="0" sldId="994"/>
            <ac:spMk id="244810" creationId="{F05F153D-5032-DC92-03FD-2F8D4718505B}"/>
          </ac:spMkLst>
        </pc:spChg>
        <pc:spChg chg="del">
          <ac:chgData name="gessy michael" userId="324a03897c09431a" providerId="LiveId" clId="{AC08461D-754B-4177-8AAC-7EAB3C0AF64F}" dt="2023-04-30T15:38:59.098" v="9238" actId="478"/>
          <ac:spMkLst>
            <pc:docMk/>
            <pc:sldMk cId="0" sldId="994"/>
            <ac:spMk id="244811" creationId="{F9309EA8-DC84-B695-8550-AFEFC324A9FE}"/>
          </ac:spMkLst>
        </pc:spChg>
        <pc:spChg chg="mod">
          <ac:chgData name="gessy michael" userId="324a03897c09431a" providerId="LiveId" clId="{AC08461D-754B-4177-8AAC-7EAB3C0AF64F}" dt="2023-05-01T12:20:16.759" v="9328" actId="1035"/>
          <ac:spMkLst>
            <pc:docMk/>
            <pc:sldMk cId="0" sldId="994"/>
            <ac:spMk id="262153" creationId="{3C22D858-F1A1-F9DB-A446-EFE2AE2F159A}"/>
          </ac:spMkLst>
        </pc:spChg>
        <pc:spChg chg="mod">
          <ac:chgData name="gessy michael" userId="324a03897c09431a" providerId="LiveId" clId="{AC08461D-754B-4177-8AAC-7EAB3C0AF64F}" dt="2023-05-01T12:20:16.759" v="9328" actId="1035"/>
          <ac:spMkLst>
            <pc:docMk/>
            <pc:sldMk cId="0" sldId="994"/>
            <ac:spMk id="262160" creationId="{D6A1FF4B-CA3E-B672-7FD6-BB9842D7BB98}"/>
          </ac:spMkLst>
        </pc:spChg>
        <pc:spChg chg="mod">
          <ac:chgData name="gessy michael" userId="324a03897c09431a" providerId="LiveId" clId="{AC08461D-754B-4177-8AAC-7EAB3C0AF64F}" dt="2023-04-30T15:39:04.636" v="9241" actId="20577"/>
          <ac:spMkLst>
            <pc:docMk/>
            <pc:sldMk cId="0" sldId="994"/>
            <ac:spMk id="262162" creationId="{3DE38C81-DA40-81C8-9664-F276F57DE675}"/>
          </ac:spMkLst>
        </pc:spChg>
        <pc:spChg chg="mod">
          <ac:chgData name="gessy michael" userId="324a03897c09431a" providerId="LiveId" clId="{AC08461D-754B-4177-8AAC-7EAB3C0AF64F}" dt="2023-05-01T12:40:34" v="9446" actId="6549"/>
          <ac:spMkLst>
            <pc:docMk/>
            <pc:sldMk cId="0" sldId="994"/>
            <ac:spMk id="262163" creationId="{F979C989-2D97-070E-D887-94316A733BD0}"/>
          </ac:spMkLst>
        </pc:spChg>
        <pc:spChg chg="mod">
          <ac:chgData name="gessy michael" userId="324a03897c09431a" providerId="LiveId" clId="{AC08461D-754B-4177-8AAC-7EAB3C0AF64F}" dt="2023-05-01T12:22:52.109" v="9363" actId="207"/>
          <ac:spMkLst>
            <pc:docMk/>
            <pc:sldMk cId="0" sldId="994"/>
            <ac:spMk id="262164" creationId="{FED7C4FD-0E62-93C9-6605-F106D18530FB}"/>
          </ac:spMkLst>
        </pc:spChg>
        <pc:spChg chg="mod">
          <ac:chgData name="gessy michael" userId="324a03897c09431a" providerId="LiveId" clId="{AC08461D-754B-4177-8AAC-7EAB3C0AF64F}" dt="2023-05-01T12:04:26.548" v="9295" actId="1076"/>
          <ac:spMkLst>
            <pc:docMk/>
            <pc:sldMk cId="0" sldId="994"/>
            <ac:spMk id="262167" creationId="{614B7140-9095-AA86-1042-F357D453B7BC}"/>
          </ac:spMkLst>
        </pc:spChg>
        <pc:spChg chg="mod">
          <ac:chgData name="gessy michael" userId="324a03897c09431a" providerId="LiveId" clId="{AC08461D-754B-4177-8AAC-7EAB3C0AF64F}" dt="2023-05-01T12:22:34.724" v="9362" actId="20577"/>
          <ac:spMkLst>
            <pc:docMk/>
            <pc:sldMk cId="0" sldId="994"/>
            <ac:spMk id="262169" creationId="{57E43DB2-E817-7E0E-502A-3FD991F95D97}"/>
          </ac:spMkLst>
        </pc:spChg>
        <pc:graphicFrameChg chg="mod modGraphic">
          <ac:chgData name="gessy michael" userId="324a03897c09431a" providerId="LiveId" clId="{AC08461D-754B-4177-8AAC-7EAB3C0AF64F}" dt="2023-05-01T11:36:53.133" v="9263" actId="1076"/>
          <ac:graphicFrameMkLst>
            <pc:docMk/>
            <pc:sldMk cId="0" sldId="994"/>
            <ac:graphicFrameMk id="4" creationId="{8FEB559F-18C1-C94C-6B86-CC969845C8FE}"/>
          </ac:graphicFrameMkLst>
        </pc:graphicFrameChg>
        <pc:picChg chg="mod">
          <ac:chgData name="gessy michael" userId="324a03897c09431a" providerId="LiveId" clId="{AC08461D-754B-4177-8AAC-7EAB3C0AF64F}" dt="2023-05-01T12:04:13.621" v="9293" actId="1076"/>
          <ac:picMkLst>
            <pc:docMk/>
            <pc:sldMk cId="0" sldId="994"/>
            <ac:picMk id="244753" creationId="{565E96F0-F4DA-1E15-F6C2-FFC35B3757AD}"/>
          </ac:picMkLst>
        </pc:picChg>
      </pc:sldChg>
      <pc:sldChg chg="delSp">
        <pc:chgData name="gessy michael" userId="324a03897c09431a" providerId="LiveId" clId="{AC08461D-754B-4177-8AAC-7EAB3C0AF64F}" dt="2023-05-03T07:01:40.513" v="10462" actId="478"/>
        <pc:sldMkLst>
          <pc:docMk/>
          <pc:sldMk cId="0" sldId="998"/>
        </pc:sldMkLst>
        <pc:spChg chg="del">
          <ac:chgData name="gessy michael" userId="324a03897c09431a" providerId="LiveId" clId="{AC08461D-754B-4177-8AAC-7EAB3C0AF64F}" dt="2023-05-03T07:01:40.513" v="10462" actId="478"/>
          <ac:spMkLst>
            <pc:docMk/>
            <pc:sldMk cId="0" sldId="998"/>
            <ac:spMk id="263172" creationId="{574E49C8-813E-62FA-7638-33D8C1F23BC0}"/>
          </ac:spMkLst>
        </pc:spChg>
      </pc:sldChg>
      <pc:sldChg chg="addSp delSp modSp mod ord modNotesTx">
        <pc:chgData name="gessy michael" userId="324a03897c09431a" providerId="LiveId" clId="{AC08461D-754B-4177-8AAC-7EAB3C0AF64F}" dt="2023-05-06T14:30:52.300" v="14604" actId="20577"/>
        <pc:sldMkLst>
          <pc:docMk/>
          <pc:sldMk cId="0" sldId="999"/>
        </pc:sldMkLst>
        <pc:spChg chg="add mod">
          <ac:chgData name="gessy michael" userId="324a03897c09431a" providerId="LiveId" clId="{AC08461D-754B-4177-8AAC-7EAB3C0AF64F}" dt="2023-05-06T00:14:03.323" v="13188" actId="1076"/>
          <ac:spMkLst>
            <pc:docMk/>
            <pc:sldMk cId="0" sldId="999"/>
            <ac:spMk id="2" creationId="{6C79C18A-E2E7-A550-644F-9B6AD207131C}"/>
          </ac:spMkLst>
        </pc:spChg>
        <pc:spChg chg="add mod">
          <ac:chgData name="gessy michael" userId="324a03897c09431a" providerId="LiveId" clId="{AC08461D-754B-4177-8AAC-7EAB3C0AF64F}" dt="2023-05-06T00:13:57.855" v="13186" actId="1076"/>
          <ac:spMkLst>
            <pc:docMk/>
            <pc:sldMk cId="0" sldId="999"/>
            <ac:spMk id="3" creationId="{3C2A9C7B-B092-CA7B-CF2B-8AE331C0C976}"/>
          </ac:spMkLst>
        </pc:spChg>
        <pc:spChg chg="add mod">
          <ac:chgData name="gessy michael" userId="324a03897c09431a" providerId="LiveId" clId="{AC08461D-754B-4177-8AAC-7EAB3C0AF64F}" dt="2023-05-06T01:26:16.572" v="13339" actId="1076"/>
          <ac:spMkLst>
            <pc:docMk/>
            <pc:sldMk cId="0" sldId="999"/>
            <ac:spMk id="5" creationId="{D31515CD-5641-87C4-7907-81E296460BDC}"/>
          </ac:spMkLst>
        </pc:spChg>
        <pc:spChg chg="add mod">
          <ac:chgData name="gessy michael" userId="324a03897c09431a" providerId="LiveId" clId="{AC08461D-754B-4177-8AAC-7EAB3C0AF64F}" dt="2023-05-05T23:33:37.878" v="13111" actId="1076"/>
          <ac:spMkLst>
            <pc:docMk/>
            <pc:sldMk cId="0" sldId="999"/>
            <ac:spMk id="6" creationId="{D86F025D-CF6C-635A-5824-D51FE65D5525}"/>
          </ac:spMkLst>
        </pc:spChg>
        <pc:spChg chg="add mod">
          <ac:chgData name="gessy michael" userId="324a03897c09431a" providerId="LiveId" clId="{AC08461D-754B-4177-8AAC-7EAB3C0AF64F}" dt="2023-05-05T23:36:55.795" v="13132" actId="1076"/>
          <ac:spMkLst>
            <pc:docMk/>
            <pc:sldMk cId="0" sldId="999"/>
            <ac:spMk id="7" creationId="{08FC4F0C-789A-9AD7-4613-7EEBB99769FF}"/>
          </ac:spMkLst>
        </pc:spChg>
        <pc:spChg chg="add mod">
          <ac:chgData name="gessy michael" userId="324a03897c09431a" providerId="LiveId" clId="{AC08461D-754B-4177-8AAC-7EAB3C0AF64F}" dt="2023-05-06T00:03:51.100" v="13178" actId="1076"/>
          <ac:spMkLst>
            <pc:docMk/>
            <pc:sldMk cId="0" sldId="999"/>
            <ac:spMk id="8" creationId="{EFD385EA-BF83-7B62-6D47-F293BEC41AAB}"/>
          </ac:spMkLst>
        </pc:spChg>
        <pc:spChg chg="add mod">
          <ac:chgData name="gessy michael" userId="324a03897c09431a" providerId="LiveId" clId="{AC08461D-754B-4177-8AAC-7EAB3C0AF64F}" dt="2023-05-06T00:10:09.639" v="13179" actId="207"/>
          <ac:spMkLst>
            <pc:docMk/>
            <pc:sldMk cId="0" sldId="999"/>
            <ac:spMk id="9" creationId="{E55E61A0-B8F4-C2F3-FC3B-71DA5AE1B734}"/>
          </ac:spMkLst>
        </pc:spChg>
        <pc:spChg chg="add mod">
          <ac:chgData name="gessy michael" userId="324a03897c09431a" providerId="LiveId" clId="{AC08461D-754B-4177-8AAC-7EAB3C0AF64F}" dt="2023-05-06T00:13:38.476" v="13185" actId="1076"/>
          <ac:spMkLst>
            <pc:docMk/>
            <pc:sldMk cId="0" sldId="999"/>
            <ac:spMk id="11" creationId="{CD049BFF-D4C4-BD9E-2A08-BB9FC97D4D08}"/>
          </ac:spMkLst>
        </pc:spChg>
        <pc:spChg chg="add mod">
          <ac:chgData name="gessy michael" userId="324a03897c09431a" providerId="LiveId" clId="{AC08461D-754B-4177-8AAC-7EAB3C0AF64F}" dt="2023-05-06T01:17:25.970" v="13338" actId="6549"/>
          <ac:spMkLst>
            <pc:docMk/>
            <pc:sldMk cId="0" sldId="999"/>
            <ac:spMk id="12" creationId="{DC3D355B-C2D4-2F04-FE28-CE41AF5988BC}"/>
          </ac:spMkLst>
        </pc:spChg>
        <pc:spChg chg="mod">
          <ac:chgData name="gessy michael" userId="324a03897c09431a" providerId="LiveId" clId="{AC08461D-754B-4177-8AAC-7EAB3C0AF64F}" dt="2023-05-06T00:00:35.376" v="13161" actId="113"/>
          <ac:spMkLst>
            <pc:docMk/>
            <pc:sldMk cId="0" sldId="999"/>
            <ac:spMk id="27" creationId="{BBF9AF24-2610-703F-E19A-7C0F0709E64C}"/>
          </ac:spMkLst>
        </pc:spChg>
        <pc:spChg chg="mod">
          <ac:chgData name="gessy michael" userId="324a03897c09431a" providerId="LiveId" clId="{AC08461D-754B-4177-8AAC-7EAB3C0AF64F}" dt="2023-05-05T13:21:08.912" v="12440" actId="20577"/>
          <ac:spMkLst>
            <pc:docMk/>
            <pc:sldMk cId="0" sldId="999"/>
            <ac:spMk id="294916" creationId="{3E8F774A-61E5-4232-B89E-B4017FC2C2EE}"/>
          </ac:spMkLst>
        </pc:spChg>
        <pc:spChg chg="mod">
          <ac:chgData name="gessy michael" userId="324a03897c09431a" providerId="LiveId" clId="{AC08461D-754B-4177-8AAC-7EAB3C0AF64F}" dt="2023-05-05T13:21:00.301" v="12437" actId="20577"/>
          <ac:spMkLst>
            <pc:docMk/>
            <pc:sldMk cId="0" sldId="999"/>
            <ac:spMk id="294917" creationId="{C3C561F4-149D-4D17-2EDB-A605E637A3C5}"/>
          </ac:spMkLst>
        </pc:spChg>
        <pc:spChg chg="mod">
          <ac:chgData name="gessy michael" userId="324a03897c09431a" providerId="LiveId" clId="{AC08461D-754B-4177-8AAC-7EAB3C0AF64F}" dt="2023-05-05T13:21:28.294" v="12443" actId="14100"/>
          <ac:spMkLst>
            <pc:docMk/>
            <pc:sldMk cId="0" sldId="999"/>
            <ac:spMk id="294918" creationId="{2F983FEA-3A69-5B92-0E6C-3D83F650EB66}"/>
          </ac:spMkLst>
        </pc:spChg>
        <pc:spChg chg="mod">
          <ac:chgData name="gessy michael" userId="324a03897c09431a" providerId="LiveId" clId="{AC08461D-754B-4177-8AAC-7EAB3C0AF64F}" dt="2023-05-05T23:43:41.509" v="13134" actId="1076"/>
          <ac:spMkLst>
            <pc:docMk/>
            <pc:sldMk cId="0" sldId="999"/>
            <ac:spMk id="294922" creationId="{760CDA0D-7590-88F3-28C5-08CD1C7ED519}"/>
          </ac:spMkLst>
        </pc:spChg>
        <pc:spChg chg="mod">
          <ac:chgData name="gessy michael" userId="324a03897c09431a" providerId="LiveId" clId="{AC08461D-754B-4177-8AAC-7EAB3C0AF64F}" dt="2023-05-05T23:43:41.509" v="13134" actId="1076"/>
          <ac:spMkLst>
            <pc:docMk/>
            <pc:sldMk cId="0" sldId="999"/>
            <ac:spMk id="294923" creationId="{49D2C86C-2457-3092-B065-992EC01E1DAC}"/>
          </ac:spMkLst>
        </pc:spChg>
        <pc:spChg chg="del mod">
          <ac:chgData name="gessy michael" userId="324a03897c09431a" providerId="LiveId" clId="{AC08461D-754B-4177-8AAC-7EAB3C0AF64F}" dt="2023-05-05T23:33:00.304" v="13106" actId="478"/>
          <ac:spMkLst>
            <pc:docMk/>
            <pc:sldMk cId="0" sldId="999"/>
            <ac:spMk id="294924" creationId="{17FAE20C-CCC8-A8E6-6F41-CC7F9CE8B8A5}"/>
          </ac:spMkLst>
        </pc:spChg>
        <pc:spChg chg="del mod">
          <ac:chgData name="gessy michael" userId="324a03897c09431a" providerId="LiveId" clId="{AC08461D-754B-4177-8AAC-7EAB3C0AF64F}" dt="2023-05-06T00:02:03.879" v="13166" actId="21"/>
          <ac:spMkLst>
            <pc:docMk/>
            <pc:sldMk cId="0" sldId="999"/>
            <ac:spMk id="294925" creationId="{BC236264-45D9-514E-F40F-B0D732D847F1}"/>
          </ac:spMkLst>
        </pc:spChg>
        <pc:spChg chg="mod">
          <ac:chgData name="gessy michael" userId="324a03897c09431a" providerId="LiveId" clId="{AC08461D-754B-4177-8AAC-7EAB3C0AF64F}" dt="2023-05-05T13:21:50.951" v="12447" actId="20577"/>
          <ac:spMkLst>
            <pc:docMk/>
            <pc:sldMk cId="0" sldId="999"/>
            <ac:spMk id="294927" creationId="{7F91158A-DF53-F2B0-C1B0-D5987B2C1C44}"/>
          </ac:spMkLst>
        </pc:spChg>
        <pc:spChg chg="del">
          <ac:chgData name="gessy michael" userId="324a03897c09431a" providerId="LiveId" clId="{AC08461D-754B-4177-8AAC-7EAB3C0AF64F}" dt="2023-05-05T13:52:37.651" v="12599" actId="478"/>
          <ac:spMkLst>
            <pc:docMk/>
            <pc:sldMk cId="0" sldId="999"/>
            <ac:spMk id="297998" creationId="{7B2EC9FE-0182-FBFE-FB41-B4A064C79465}"/>
          </ac:spMkLst>
        </pc:spChg>
        <pc:spChg chg="del">
          <ac:chgData name="gessy michael" userId="324a03897c09431a" providerId="LiveId" clId="{AC08461D-754B-4177-8AAC-7EAB3C0AF64F}" dt="2023-05-05T13:52:35.914" v="12598" actId="478"/>
          <ac:spMkLst>
            <pc:docMk/>
            <pc:sldMk cId="0" sldId="999"/>
            <ac:spMk id="297999" creationId="{A15C0932-D4F5-1B00-6FEA-321B357D5A70}"/>
          </ac:spMkLst>
        </pc:spChg>
        <pc:picChg chg="add mod">
          <ac:chgData name="gessy michael" userId="324a03897c09431a" providerId="LiveId" clId="{AC08461D-754B-4177-8AAC-7EAB3C0AF64F}" dt="2023-05-06T00:14:00.041" v="13187" actId="1076"/>
          <ac:picMkLst>
            <pc:docMk/>
            <pc:sldMk cId="0" sldId="999"/>
            <ac:picMk id="4" creationId="{BDD674EC-C985-6E68-C411-32FDB597D552}"/>
          </ac:picMkLst>
        </pc:picChg>
        <pc:picChg chg="mod">
          <ac:chgData name="gessy michael" userId="324a03897c09431a" providerId="LiveId" clId="{AC08461D-754B-4177-8AAC-7EAB3C0AF64F}" dt="2023-05-06T00:10:33.286" v="13180" actId="1076"/>
          <ac:picMkLst>
            <pc:docMk/>
            <pc:sldMk cId="0" sldId="999"/>
            <ac:picMk id="297986" creationId="{47CCEC08-B11D-9452-7550-E4B8E7B597C3}"/>
          </ac:picMkLst>
        </pc:picChg>
      </pc:sldChg>
      <pc:sldChg chg="delSp">
        <pc:chgData name="gessy michael" userId="324a03897c09431a" providerId="LiveId" clId="{AC08461D-754B-4177-8AAC-7EAB3C0AF64F}" dt="2023-05-03T08:42:56.540" v="10753" actId="478"/>
        <pc:sldMkLst>
          <pc:docMk/>
          <pc:sldMk cId="0" sldId="1429"/>
        </pc:sldMkLst>
        <pc:spChg chg="del">
          <ac:chgData name="gessy michael" userId="324a03897c09431a" providerId="LiveId" clId="{AC08461D-754B-4177-8AAC-7EAB3C0AF64F}" dt="2023-05-03T08:42:56.540" v="10753" actId="478"/>
          <ac:spMkLst>
            <pc:docMk/>
            <pc:sldMk cId="0" sldId="1429"/>
            <ac:spMk id="128041" creationId="{5E91DF61-8D91-D4B5-9F05-F19EC2FACC6A}"/>
          </ac:spMkLst>
        </pc:spChg>
      </pc:sldChg>
      <pc:sldChg chg="delSp">
        <pc:chgData name="gessy michael" userId="324a03897c09431a" providerId="LiveId" clId="{AC08461D-754B-4177-8AAC-7EAB3C0AF64F}" dt="2023-05-03T08:43:09.536" v="10756" actId="478"/>
        <pc:sldMkLst>
          <pc:docMk/>
          <pc:sldMk cId="0" sldId="1430"/>
        </pc:sldMkLst>
        <pc:spChg chg="del">
          <ac:chgData name="gessy michael" userId="324a03897c09431a" providerId="LiveId" clId="{AC08461D-754B-4177-8AAC-7EAB3C0AF64F}" dt="2023-05-03T08:43:02.978" v="10754" actId="478"/>
          <ac:spMkLst>
            <pc:docMk/>
            <pc:sldMk cId="0" sldId="1430"/>
            <ac:spMk id="130073" creationId="{6203A449-4C7F-AF42-269D-2164B1FA3D3E}"/>
          </ac:spMkLst>
        </pc:spChg>
        <pc:spChg chg="del">
          <ac:chgData name="gessy michael" userId="324a03897c09431a" providerId="LiveId" clId="{AC08461D-754B-4177-8AAC-7EAB3C0AF64F}" dt="2023-05-03T08:43:09.536" v="10756" actId="478"/>
          <ac:spMkLst>
            <pc:docMk/>
            <pc:sldMk cId="0" sldId="1430"/>
            <ac:spMk id="130074" creationId="{93DE115D-90D3-EEDB-63AF-8B15BDD9D4F3}"/>
          </ac:spMkLst>
        </pc:spChg>
        <pc:spChg chg="del">
          <ac:chgData name="gessy michael" userId="324a03897c09431a" providerId="LiveId" clId="{AC08461D-754B-4177-8AAC-7EAB3C0AF64F}" dt="2023-05-03T08:43:06.886" v="10755" actId="478"/>
          <ac:spMkLst>
            <pc:docMk/>
            <pc:sldMk cId="0" sldId="1430"/>
            <ac:spMk id="130075" creationId="{8CB6FE81-E8D5-8445-5E22-C79D2843CE69}"/>
          </ac:spMkLst>
        </pc:spChg>
        <pc:spChg chg="del">
          <ac:chgData name="gessy michael" userId="324a03897c09431a" providerId="LiveId" clId="{AC08461D-754B-4177-8AAC-7EAB3C0AF64F}" dt="2023-05-03T08:43:06.886" v="10755" actId="478"/>
          <ac:spMkLst>
            <pc:docMk/>
            <pc:sldMk cId="0" sldId="1430"/>
            <ac:spMk id="130076" creationId="{F6DDB7D5-9FBF-689D-C97A-D3993F56C635}"/>
          </ac:spMkLst>
        </pc:spChg>
      </pc:sldChg>
      <pc:sldChg chg="modSp mod modNotesTx">
        <pc:chgData name="gessy michael" userId="324a03897c09431a" providerId="LiveId" clId="{AC08461D-754B-4177-8AAC-7EAB3C0AF64F}" dt="2023-05-06T12:35:46.769" v="14313" actId="6549"/>
        <pc:sldMkLst>
          <pc:docMk/>
          <pc:sldMk cId="0" sldId="1431"/>
        </pc:sldMkLst>
        <pc:spChg chg="mod">
          <ac:chgData name="gessy michael" userId="324a03897c09431a" providerId="LiveId" clId="{AC08461D-754B-4177-8AAC-7EAB3C0AF64F}" dt="2023-05-05T13:42:11.960" v="12578" actId="14100"/>
          <ac:spMkLst>
            <pc:docMk/>
            <pc:sldMk cId="0" sldId="1431"/>
            <ac:spMk id="147464" creationId="{3379CCBE-AD95-8AF0-FC2B-51210BC65869}"/>
          </ac:spMkLst>
        </pc:spChg>
        <pc:spChg chg="mod">
          <ac:chgData name="gessy michael" userId="324a03897c09431a" providerId="LiveId" clId="{AC08461D-754B-4177-8AAC-7EAB3C0AF64F}" dt="2023-05-05T13:42:11.960" v="12578" actId="14100"/>
          <ac:spMkLst>
            <pc:docMk/>
            <pc:sldMk cId="0" sldId="1431"/>
            <ac:spMk id="147468" creationId="{7506712E-F41A-39FB-D146-7D5B7002B80E}"/>
          </ac:spMkLst>
        </pc:spChg>
        <pc:spChg chg="mod">
          <ac:chgData name="gessy michael" userId="324a03897c09431a" providerId="LiveId" clId="{AC08461D-754B-4177-8AAC-7EAB3C0AF64F}" dt="2023-05-05T13:42:19.301" v="12579" actId="1076"/>
          <ac:spMkLst>
            <pc:docMk/>
            <pc:sldMk cId="0" sldId="1431"/>
            <ac:spMk id="147474" creationId="{9103C4C1-8194-33F1-CAB3-11B0F3A0A197}"/>
          </ac:spMkLst>
        </pc:spChg>
        <pc:spChg chg="mod">
          <ac:chgData name="gessy michael" userId="324a03897c09431a" providerId="LiveId" clId="{AC08461D-754B-4177-8AAC-7EAB3C0AF64F}" dt="2023-05-05T13:42:33.835" v="12582" actId="1076"/>
          <ac:spMkLst>
            <pc:docMk/>
            <pc:sldMk cId="0" sldId="1431"/>
            <ac:spMk id="147475" creationId="{BCB83789-D630-4C75-2276-7926C0F43A87}"/>
          </ac:spMkLst>
        </pc:spChg>
      </pc:sldChg>
      <pc:sldChg chg="delSp modSp mod">
        <pc:chgData name="gessy michael" userId="324a03897c09431a" providerId="LiveId" clId="{AC08461D-754B-4177-8AAC-7EAB3C0AF64F}" dt="2023-05-03T08:48:25.804" v="10799" actId="14861"/>
        <pc:sldMkLst>
          <pc:docMk/>
          <pc:sldMk cId="0" sldId="1432"/>
        </pc:sldMkLst>
        <pc:spChg chg="mod">
          <ac:chgData name="gessy michael" userId="324a03897c09431a" providerId="LiveId" clId="{AC08461D-754B-4177-8AAC-7EAB3C0AF64F}" dt="2023-04-12T12:43:33.185" v="11" actId="1076"/>
          <ac:spMkLst>
            <pc:docMk/>
            <pc:sldMk cId="0" sldId="1432"/>
            <ac:spMk id="2" creationId="{EC22E54C-8633-A452-6DD0-71AAD81E47F2}"/>
          </ac:spMkLst>
        </pc:spChg>
        <pc:spChg chg="mod">
          <ac:chgData name="gessy michael" userId="324a03897c09431a" providerId="LiveId" clId="{AC08461D-754B-4177-8AAC-7EAB3C0AF64F}" dt="2023-04-12T12:43:33.185" v="11" actId="1076"/>
          <ac:spMkLst>
            <pc:docMk/>
            <pc:sldMk cId="0" sldId="1432"/>
            <ac:spMk id="3" creationId="{5DEA2122-4F67-A3BE-F4DC-A835CC1CC5F7}"/>
          </ac:spMkLst>
        </pc:spChg>
        <pc:spChg chg="mod">
          <ac:chgData name="gessy michael" userId="324a03897c09431a" providerId="LiveId" clId="{AC08461D-754B-4177-8AAC-7EAB3C0AF64F}" dt="2023-05-03T08:48:25.804" v="10799" actId="14861"/>
          <ac:spMkLst>
            <pc:docMk/>
            <pc:sldMk cId="0" sldId="1432"/>
            <ac:spMk id="5" creationId="{2440CC39-7181-85AF-558C-912E730347CE}"/>
          </ac:spMkLst>
        </pc:spChg>
        <pc:spChg chg="mod">
          <ac:chgData name="gessy michael" userId="324a03897c09431a" providerId="LiveId" clId="{AC08461D-754B-4177-8AAC-7EAB3C0AF64F}" dt="2023-04-12T12:43:27.731" v="10" actId="1076"/>
          <ac:spMkLst>
            <pc:docMk/>
            <pc:sldMk cId="0" sldId="1432"/>
            <ac:spMk id="47" creationId="{89BD506E-DF80-42AE-2E54-E03D2358386E}"/>
          </ac:spMkLst>
        </pc:spChg>
        <pc:spChg chg="del">
          <ac:chgData name="gessy michael" userId="324a03897c09431a" providerId="LiveId" clId="{AC08461D-754B-4177-8AAC-7EAB3C0AF64F}" dt="2023-05-03T08:43:16.864" v="10757" actId="478"/>
          <ac:spMkLst>
            <pc:docMk/>
            <pc:sldMk cId="0" sldId="1432"/>
            <ac:spMk id="134155" creationId="{A9B391D0-9D02-07D0-4C55-997A97F26F44}"/>
          </ac:spMkLst>
        </pc:spChg>
      </pc:sldChg>
      <pc:sldChg chg="addSp delSp modSp mod">
        <pc:chgData name="gessy michael" userId="324a03897c09431a" providerId="LiveId" clId="{AC08461D-754B-4177-8AAC-7EAB3C0AF64F}" dt="2023-04-29T15:21:10.687" v="9073" actId="14100"/>
        <pc:sldMkLst>
          <pc:docMk/>
          <pc:sldMk cId="0" sldId="1433"/>
        </pc:sldMkLst>
        <pc:spChg chg="add mod">
          <ac:chgData name="gessy michael" userId="324a03897c09431a" providerId="LiveId" clId="{AC08461D-754B-4177-8AAC-7EAB3C0AF64F}" dt="2023-04-29T15:21:03.771" v="9072" actId="1035"/>
          <ac:spMkLst>
            <pc:docMk/>
            <pc:sldMk cId="0" sldId="1433"/>
            <ac:spMk id="3" creationId="{46F0F92B-8FDA-F3B4-E8F6-95420713BF93}"/>
          </ac:spMkLst>
        </pc:spChg>
        <pc:spChg chg="del mod">
          <ac:chgData name="gessy michael" userId="324a03897c09431a" providerId="LiveId" clId="{AC08461D-754B-4177-8AAC-7EAB3C0AF64F}" dt="2023-04-29T08:46:19.835" v="8832" actId="478"/>
          <ac:spMkLst>
            <pc:docMk/>
            <pc:sldMk cId="0" sldId="1433"/>
            <ac:spMk id="3" creationId="{B486684A-569C-E130-48B0-D59E24578135}"/>
          </ac:spMkLst>
        </pc:spChg>
        <pc:spChg chg="del mod">
          <ac:chgData name="gessy michael" userId="324a03897c09431a" providerId="LiveId" clId="{AC08461D-754B-4177-8AAC-7EAB3C0AF64F}" dt="2023-04-29T08:46:19.835" v="8832" actId="478"/>
          <ac:spMkLst>
            <pc:docMk/>
            <pc:sldMk cId="0" sldId="1433"/>
            <ac:spMk id="4" creationId="{ADCBD1D1-2190-4A13-48EE-ADEABDB39FA4}"/>
          </ac:spMkLst>
        </pc:spChg>
        <pc:spChg chg="add mod">
          <ac:chgData name="gessy michael" userId="324a03897c09431a" providerId="LiveId" clId="{AC08461D-754B-4177-8AAC-7EAB3C0AF64F}" dt="2023-04-29T15:21:03.771" v="9072" actId="1035"/>
          <ac:spMkLst>
            <pc:docMk/>
            <pc:sldMk cId="0" sldId="1433"/>
            <ac:spMk id="4" creationId="{D1104B8E-8F51-5247-9368-F9B0563CDE53}"/>
          </ac:spMkLst>
        </pc:spChg>
        <pc:spChg chg="add mod">
          <ac:chgData name="gessy michael" userId="324a03897c09431a" providerId="LiveId" clId="{AC08461D-754B-4177-8AAC-7EAB3C0AF64F}" dt="2023-04-29T15:21:03.771" v="9072" actId="1035"/>
          <ac:spMkLst>
            <pc:docMk/>
            <pc:sldMk cId="0" sldId="1433"/>
            <ac:spMk id="5" creationId="{0A817189-6942-5F4C-8849-61A4936A2D87}"/>
          </ac:spMkLst>
        </pc:spChg>
        <pc:spChg chg="del mod">
          <ac:chgData name="gessy michael" userId="324a03897c09431a" providerId="LiveId" clId="{AC08461D-754B-4177-8AAC-7EAB3C0AF64F}" dt="2023-04-29T08:46:19.835" v="8832" actId="478"/>
          <ac:spMkLst>
            <pc:docMk/>
            <pc:sldMk cId="0" sldId="1433"/>
            <ac:spMk id="5" creationId="{232497F7-DD63-8EB5-D321-FDDACE548684}"/>
          </ac:spMkLst>
        </pc:spChg>
        <pc:spChg chg="del mod">
          <ac:chgData name="gessy michael" userId="324a03897c09431a" providerId="LiveId" clId="{AC08461D-754B-4177-8AAC-7EAB3C0AF64F}" dt="2023-04-29T08:46:19.835" v="8832" actId="478"/>
          <ac:spMkLst>
            <pc:docMk/>
            <pc:sldMk cId="0" sldId="1433"/>
            <ac:spMk id="6" creationId="{588BCD80-5AF6-9ABE-56B0-5629B8D3743D}"/>
          </ac:spMkLst>
        </pc:spChg>
        <pc:spChg chg="add mod">
          <ac:chgData name="gessy michael" userId="324a03897c09431a" providerId="LiveId" clId="{AC08461D-754B-4177-8AAC-7EAB3C0AF64F}" dt="2023-04-29T15:21:03.771" v="9072" actId="1035"/>
          <ac:spMkLst>
            <pc:docMk/>
            <pc:sldMk cId="0" sldId="1433"/>
            <ac:spMk id="6" creationId="{CB6DF234-F1AB-4CD5-498E-08BDAF028939}"/>
          </ac:spMkLst>
        </pc:spChg>
        <pc:spChg chg="add mod">
          <ac:chgData name="gessy michael" userId="324a03897c09431a" providerId="LiveId" clId="{AC08461D-754B-4177-8AAC-7EAB3C0AF64F}" dt="2023-04-29T13:45:13.023" v="8859" actId="1076"/>
          <ac:spMkLst>
            <pc:docMk/>
            <pc:sldMk cId="0" sldId="1433"/>
            <ac:spMk id="7" creationId="{BCD3F968-5398-0687-A4C9-39C204EDFE92}"/>
          </ac:spMkLst>
        </pc:spChg>
        <pc:spChg chg="add mod">
          <ac:chgData name="gessy michael" userId="324a03897c09431a" providerId="LiveId" clId="{AC08461D-754B-4177-8AAC-7EAB3C0AF64F}" dt="2023-04-29T13:45:13.023" v="8859" actId="1076"/>
          <ac:spMkLst>
            <pc:docMk/>
            <pc:sldMk cId="0" sldId="1433"/>
            <ac:spMk id="9" creationId="{88EB4511-D2D1-7590-F9B8-FE67159C2DD1}"/>
          </ac:spMkLst>
        </pc:spChg>
        <pc:spChg chg="add mod">
          <ac:chgData name="gessy michael" userId="324a03897c09431a" providerId="LiveId" clId="{AC08461D-754B-4177-8AAC-7EAB3C0AF64F}" dt="2023-04-29T15:20:41.825" v="9070" actId="20577"/>
          <ac:spMkLst>
            <pc:docMk/>
            <pc:sldMk cId="0" sldId="1433"/>
            <ac:spMk id="10" creationId="{4ABEB50C-7268-973F-3E09-24B8FD35901E}"/>
          </ac:spMkLst>
        </pc:spChg>
        <pc:spChg chg="add mod">
          <ac:chgData name="gessy michael" userId="324a03897c09431a" providerId="LiveId" clId="{AC08461D-754B-4177-8AAC-7EAB3C0AF64F}" dt="2023-04-29T06:49:52.347" v="8421"/>
          <ac:spMkLst>
            <pc:docMk/>
            <pc:sldMk cId="0" sldId="1433"/>
            <ac:spMk id="11" creationId="{94EE4DFB-E634-73BC-D209-8C8CC6918E7D}"/>
          </ac:spMkLst>
        </pc:spChg>
        <pc:spChg chg="add mod">
          <ac:chgData name="gessy michael" userId="324a03897c09431a" providerId="LiveId" clId="{AC08461D-754B-4177-8AAC-7EAB3C0AF64F}" dt="2023-04-29T15:20:56.428" v="9071" actId="1076"/>
          <ac:spMkLst>
            <pc:docMk/>
            <pc:sldMk cId="0" sldId="1433"/>
            <ac:spMk id="12" creationId="{518EA068-E6AE-BB5B-E8D5-5CD6E38719DA}"/>
          </ac:spMkLst>
        </pc:spChg>
        <pc:spChg chg="add mod">
          <ac:chgData name="gessy michael" userId="324a03897c09431a" providerId="LiveId" clId="{AC08461D-754B-4177-8AAC-7EAB3C0AF64F}" dt="2023-04-29T15:20:56.428" v="9071" actId="1076"/>
          <ac:spMkLst>
            <pc:docMk/>
            <pc:sldMk cId="0" sldId="1433"/>
            <ac:spMk id="13" creationId="{DCFD51A0-94FE-8903-4149-1582904E1D1C}"/>
          </ac:spMkLst>
        </pc:spChg>
        <pc:spChg chg="add mod">
          <ac:chgData name="gessy michael" userId="324a03897c09431a" providerId="LiveId" clId="{AC08461D-754B-4177-8AAC-7EAB3C0AF64F}" dt="2023-04-29T15:20:56.428" v="9071" actId="1076"/>
          <ac:spMkLst>
            <pc:docMk/>
            <pc:sldMk cId="0" sldId="1433"/>
            <ac:spMk id="14" creationId="{C2D755E1-1301-E5BA-A9A3-E0D9C4048954}"/>
          </ac:spMkLst>
        </pc:spChg>
        <pc:spChg chg="add mod">
          <ac:chgData name="gessy michael" userId="324a03897c09431a" providerId="LiveId" clId="{AC08461D-754B-4177-8AAC-7EAB3C0AF64F}" dt="2023-04-29T15:20:56.428" v="9071" actId="1076"/>
          <ac:spMkLst>
            <pc:docMk/>
            <pc:sldMk cId="0" sldId="1433"/>
            <ac:spMk id="15" creationId="{B865B77C-9379-DEC9-E3C7-C1106C4FA29E}"/>
          </ac:spMkLst>
        </pc:spChg>
        <pc:spChg chg="add mod">
          <ac:chgData name="gessy michael" userId="324a03897c09431a" providerId="LiveId" clId="{AC08461D-754B-4177-8AAC-7EAB3C0AF64F}" dt="2023-04-29T15:20:56.428" v="9071" actId="1076"/>
          <ac:spMkLst>
            <pc:docMk/>
            <pc:sldMk cId="0" sldId="1433"/>
            <ac:spMk id="16" creationId="{B58CFDCB-8395-D5BC-C673-B19394E3342B}"/>
          </ac:spMkLst>
        </pc:spChg>
        <pc:spChg chg="add mod">
          <ac:chgData name="gessy michael" userId="324a03897c09431a" providerId="LiveId" clId="{AC08461D-754B-4177-8AAC-7EAB3C0AF64F}" dt="2023-04-29T15:20:56.428" v="9071" actId="1076"/>
          <ac:spMkLst>
            <pc:docMk/>
            <pc:sldMk cId="0" sldId="1433"/>
            <ac:spMk id="17" creationId="{0FA03B97-5240-7F98-0077-22DC3D947D86}"/>
          </ac:spMkLst>
        </pc:spChg>
        <pc:spChg chg="add del mod">
          <ac:chgData name="gessy michael" userId="324a03897c09431a" providerId="LiveId" clId="{AC08461D-754B-4177-8AAC-7EAB3C0AF64F}" dt="2023-04-29T14:00:43.820" v="8860" actId="478"/>
          <ac:spMkLst>
            <pc:docMk/>
            <pc:sldMk cId="0" sldId="1433"/>
            <ac:spMk id="18" creationId="{5D1C7F1B-AC08-A9DF-EC2B-C5CC69C13F9C}"/>
          </ac:spMkLst>
        </pc:spChg>
        <pc:spChg chg="add del mod">
          <ac:chgData name="gessy michael" userId="324a03897c09431a" providerId="LiveId" clId="{AC08461D-754B-4177-8AAC-7EAB3C0AF64F}" dt="2023-04-29T14:00:43.820" v="8860" actId="478"/>
          <ac:spMkLst>
            <pc:docMk/>
            <pc:sldMk cId="0" sldId="1433"/>
            <ac:spMk id="19" creationId="{61080CBA-0CF4-FF4B-B2F1-0995188BC0DE}"/>
          </ac:spMkLst>
        </pc:spChg>
        <pc:spChg chg="add del mod">
          <ac:chgData name="gessy michael" userId="324a03897c09431a" providerId="LiveId" clId="{AC08461D-754B-4177-8AAC-7EAB3C0AF64F}" dt="2023-04-29T14:00:43.820" v="8860" actId="478"/>
          <ac:spMkLst>
            <pc:docMk/>
            <pc:sldMk cId="0" sldId="1433"/>
            <ac:spMk id="20" creationId="{52CE1C88-50BF-AB87-1F27-23E902AB80B0}"/>
          </ac:spMkLst>
        </pc:spChg>
        <pc:spChg chg="add del mod">
          <ac:chgData name="gessy michael" userId="324a03897c09431a" providerId="LiveId" clId="{AC08461D-754B-4177-8AAC-7EAB3C0AF64F}" dt="2023-04-29T14:00:43.820" v="8860" actId="478"/>
          <ac:spMkLst>
            <pc:docMk/>
            <pc:sldMk cId="0" sldId="1433"/>
            <ac:spMk id="21" creationId="{EE3CDA5D-22A7-E929-B52A-14B821075D6F}"/>
          </ac:spMkLst>
        </pc:spChg>
        <pc:spChg chg="add del mod">
          <ac:chgData name="gessy michael" userId="324a03897c09431a" providerId="LiveId" clId="{AC08461D-754B-4177-8AAC-7EAB3C0AF64F}" dt="2023-04-29T06:56:57.949" v="8436" actId="21"/>
          <ac:spMkLst>
            <pc:docMk/>
            <pc:sldMk cId="0" sldId="1433"/>
            <ac:spMk id="22" creationId="{8471C4B2-67C8-BB4E-1CA5-DE796DE3F6B7}"/>
          </ac:spMkLst>
        </pc:spChg>
        <pc:spChg chg="add del mod">
          <ac:chgData name="gessy michael" userId="324a03897c09431a" providerId="LiveId" clId="{AC08461D-754B-4177-8AAC-7EAB3C0AF64F}" dt="2023-04-29T06:56:57.949" v="8436" actId="21"/>
          <ac:spMkLst>
            <pc:docMk/>
            <pc:sldMk cId="0" sldId="1433"/>
            <ac:spMk id="23" creationId="{4FA36BA2-0138-89FC-B3E8-E10AD5F052F6}"/>
          </ac:spMkLst>
        </pc:spChg>
        <pc:spChg chg="add del mod">
          <ac:chgData name="gessy michael" userId="324a03897c09431a" providerId="LiveId" clId="{AC08461D-754B-4177-8AAC-7EAB3C0AF64F}" dt="2023-04-29T06:56:57.949" v="8436" actId="21"/>
          <ac:spMkLst>
            <pc:docMk/>
            <pc:sldMk cId="0" sldId="1433"/>
            <ac:spMk id="24" creationId="{9639EBDC-1D12-4842-2F0C-FBEF33E1CCAA}"/>
          </ac:spMkLst>
        </pc:spChg>
        <pc:spChg chg="add del mod">
          <ac:chgData name="gessy michael" userId="324a03897c09431a" providerId="LiveId" clId="{AC08461D-754B-4177-8AAC-7EAB3C0AF64F}" dt="2023-04-29T06:56:57.949" v="8436" actId="21"/>
          <ac:spMkLst>
            <pc:docMk/>
            <pc:sldMk cId="0" sldId="1433"/>
            <ac:spMk id="25" creationId="{32EA9A13-F868-2068-D055-95DB32FCF205}"/>
          </ac:spMkLst>
        </pc:spChg>
        <pc:spChg chg="del">
          <ac:chgData name="gessy michael" userId="324a03897c09431a" providerId="LiveId" clId="{AC08461D-754B-4177-8AAC-7EAB3C0AF64F}" dt="2023-04-29T06:52:04.955" v="8426" actId="478"/>
          <ac:spMkLst>
            <pc:docMk/>
            <pc:sldMk cId="0" sldId="1433"/>
            <ac:spMk id="260118" creationId="{D5A1DF6B-480D-80D9-630C-7ADD024B7876}"/>
          </ac:spMkLst>
        </pc:spChg>
        <pc:picChg chg="add del">
          <ac:chgData name="gessy michael" userId="324a03897c09431a" providerId="LiveId" clId="{AC08461D-754B-4177-8AAC-7EAB3C0AF64F}" dt="2023-04-29T14:47:58.980" v="8968" actId="478"/>
          <ac:picMkLst>
            <pc:docMk/>
            <pc:sldMk cId="0" sldId="1433"/>
            <ac:picMk id="4" creationId="{2044DFC9-E860-3B48-8938-944762925B2D}"/>
          </ac:picMkLst>
        </pc:picChg>
        <pc:picChg chg="add del mod">
          <ac:chgData name="gessy michael" userId="324a03897c09431a" providerId="LiveId" clId="{AC08461D-754B-4177-8AAC-7EAB3C0AF64F}" dt="2023-04-29T14:50:00.762" v="8981" actId="478"/>
          <ac:picMkLst>
            <pc:docMk/>
            <pc:sldMk cId="0" sldId="1433"/>
            <ac:picMk id="6" creationId="{F8D33803-C428-1D45-2365-A40E196AD5C8}"/>
          </ac:picMkLst>
        </pc:picChg>
        <pc:picChg chg="add del mod">
          <ac:chgData name="gessy michael" userId="324a03897c09431a" providerId="LiveId" clId="{AC08461D-754B-4177-8AAC-7EAB3C0AF64F}" dt="2023-04-29T06:48:47.086" v="8419" actId="478"/>
          <ac:picMkLst>
            <pc:docMk/>
            <pc:sldMk cId="0" sldId="1433"/>
            <ac:picMk id="8" creationId="{7A53405F-1CBC-594A-0645-E2E38715C646}"/>
          </ac:picMkLst>
        </pc:picChg>
        <pc:picChg chg="add del">
          <ac:chgData name="gessy michael" userId="324a03897c09431a" providerId="LiveId" clId="{AC08461D-754B-4177-8AAC-7EAB3C0AF64F}" dt="2023-04-29T14:49:03.064" v="8975" actId="478"/>
          <ac:picMkLst>
            <pc:docMk/>
            <pc:sldMk cId="0" sldId="1433"/>
            <ac:picMk id="22" creationId="{6AA5F21B-0FF9-90BA-8C5D-E71B5F44EA14}"/>
          </ac:picMkLst>
        </pc:picChg>
        <pc:picChg chg="add del">
          <ac:chgData name="gessy michael" userId="324a03897c09431a" providerId="LiveId" clId="{AC08461D-754B-4177-8AAC-7EAB3C0AF64F}" dt="2023-04-29T14:49:19.711" v="8977" actId="478"/>
          <ac:picMkLst>
            <pc:docMk/>
            <pc:sldMk cId="0" sldId="1433"/>
            <ac:picMk id="24" creationId="{F17C1EAB-3E78-28FA-5BBD-A79FC584D2F7}"/>
          </ac:picMkLst>
        </pc:picChg>
        <pc:picChg chg="add mod">
          <ac:chgData name="gessy michael" userId="324a03897c09431a" providerId="LiveId" clId="{AC08461D-754B-4177-8AAC-7EAB3C0AF64F}" dt="2023-04-29T15:21:10.687" v="9073" actId="14100"/>
          <ac:picMkLst>
            <pc:docMk/>
            <pc:sldMk cId="0" sldId="1433"/>
            <ac:picMk id="26" creationId="{F146DE51-8B71-5C95-0A05-DA09DFF91A1C}"/>
          </ac:picMkLst>
        </pc:picChg>
      </pc:sldChg>
      <pc:sldChg chg="addSp modSp del ord">
        <pc:chgData name="gessy michael" userId="324a03897c09431a" providerId="LiveId" clId="{AC08461D-754B-4177-8AAC-7EAB3C0AF64F}" dt="2023-05-05T14:06:27.485" v="12625" actId="47"/>
        <pc:sldMkLst>
          <pc:docMk/>
          <pc:sldMk cId="0" sldId="1434"/>
        </pc:sldMkLst>
        <pc:spChg chg="add mod">
          <ac:chgData name="gessy michael" userId="324a03897c09431a" providerId="LiveId" clId="{AC08461D-754B-4177-8AAC-7EAB3C0AF64F}" dt="2023-05-05T13:50:02.554" v="12596"/>
          <ac:spMkLst>
            <pc:docMk/>
            <pc:sldMk cId="0" sldId="1434"/>
            <ac:spMk id="3" creationId="{7D92D6E1-F6A0-FD8F-5349-CAB41C884EE8}"/>
          </ac:spMkLst>
        </pc:spChg>
        <pc:spChg chg="add mod">
          <ac:chgData name="gessy michael" userId="324a03897c09431a" providerId="LiveId" clId="{AC08461D-754B-4177-8AAC-7EAB3C0AF64F}" dt="2023-05-05T13:50:02.554" v="12596"/>
          <ac:spMkLst>
            <pc:docMk/>
            <pc:sldMk cId="0" sldId="1434"/>
            <ac:spMk id="4" creationId="{7454ECFD-B7A6-56C5-260C-7FD91E5AADAB}"/>
          </ac:spMkLst>
        </pc:spChg>
        <pc:picChg chg="add mod">
          <ac:chgData name="gessy michael" userId="324a03897c09431a" providerId="LiveId" clId="{AC08461D-754B-4177-8AAC-7EAB3C0AF64F}" dt="2023-05-05T13:50:02.554" v="12596"/>
          <ac:picMkLst>
            <pc:docMk/>
            <pc:sldMk cId="0" sldId="1434"/>
            <ac:picMk id="2" creationId="{1A785343-1760-C15B-82A1-A20EF6DBE3C5}"/>
          </ac:picMkLst>
        </pc:picChg>
      </pc:sldChg>
      <pc:sldChg chg="modNotesTx">
        <pc:chgData name="gessy michael" userId="324a03897c09431a" providerId="LiveId" clId="{AC08461D-754B-4177-8AAC-7EAB3C0AF64F}" dt="2023-05-06T07:13:47.823" v="14034" actId="6549"/>
        <pc:sldMkLst>
          <pc:docMk/>
          <pc:sldMk cId="0" sldId="1435"/>
        </pc:sldMkLst>
      </pc:sldChg>
      <pc:sldChg chg="modSp mod modNotesTx">
        <pc:chgData name="gessy michael" userId="324a03897c09431a" providerId="LiveId" clId="{AC08461D-754B-4177-8AAC-7EAB3C0AF64F}" dt="2023-05-06T07:13:37.880" v="14033" actId="6549"/>
        <pc:sldMkLst>
          <pc:docMk/>
          <pc:sldMk cId="0" sldId="1436"/>
        </pc:sldMkLst>
        <pc:spChg chg="mod">
          <ac:chgData name="gessy michael" userId="324a03897c09431a" providerId="LiveId" clId="{AC08461D-754B-4177-8AAC-7EAB3C0AF64F}" dt="2023-05-05T13:35:53.713" v="12522" actId="692"/>
          <ac:spMkLst>
            <pc:docMk/>
            <pc:sldMk cId="0" sldId="1436"/>
            <ac:spMk id="24626" creationId="{05BE2834-6A57-24D7-B68B-D712599AC383}"/>
          </ac:spMkLst>
        </pc:spChg>
        <pc:spChg chg="mod">
          <ac:chgData name="gessy michael" userId="324a03897c09431a" providerId="LiveId" clId="{AC08461D-754B-4177-8AAC-7EAB3C0AF64F}" dt="2023-05-05T13:35:53.713" v="12522" actId="692"/>
          <ac:spMkLst>
            <pc:docMk/>
            <pc:sldMk cId="0" sldId="1436"/>
            <ac:spMk id="24627" creationId="{B8A4936B-8917-7CCF-76C1-22526C013EB5}"/>
          </ac:spMkLst>
        </pc:spChg>
        <pc:spChg chg="mod">
          <ac:chgData name="gessy michael" userId="324a03897c09431a" providerId="LiveId" clId="{AC08461D-754B-4177-8AAC-7EAB3C0AF64F}" dt="2023-05-05T13:35:30.940" v="12517" actId="14100"/>
          <ac:spMkLst>
            <pc:docMk/>
            <pc:sldMk cId="0" sldId="1436"/>
            <ac:spMk id="24629" creationId="{99A1927F-A402-1296-AEDB-657C43A2BF06}"/>
          </ac:spMkLst>
        </pc:spChg>
        <pc:spChg chg="mod">
          <ac:chgData name="gessy michael" userId="324a03897c09431a" providerId="LiveId" clId="{AC08461D-754B-4177-8AAC-7EAB3C0AF64F}" dt="2023-05-05T13:36:06.649" v="12523" actId="1076"/>
          <ac:spMkLst>
            <pc:docMk/>
            <pc:sldMk cId="0" sldId="1436"/>
            <ac:spMk id="24630" creationId="{CF51894D-AFFD-42EA-532E-B66210F40124}"/>
          </ac:spMkLst>
        </pc:spChg>
      </pc:sldChg>
      <pc:sldChg chg="delSp modNotesTx">
        <pc:chgData name="gessy michael" userId="324a03897c09431a" providerId="LiveId" clId="{AC08461D-754B-4177-8AAC-7EAB3C0AF64F}" dt="2023-05-06T07:13:37.299" v="14032" actId="6549"/>
        <pc:sldMkLst>
          <pc:docMk/>
          <pc:sldMk cId="0" sldId="1437"/>
        </pc:sldMkLst>
        <pc:spChg chg="del">
          <ac:chgData name="gessy michael" userId="324a03897c09431a" providerId="LiveId" clId="{AC08461D-754B-4177-8AAC-7EAB3C0AF64F}" dt="2023-05-03T08:05:55.806" v="10632" actId="478"/>
          <ac:spMkLst>
            <pc:docMk/>
            <pc:sldMk cId="0" sldId="1437"/>
            <ac:spMk id="17432" creationId="{ABC0C5C4-A6F8-81B8-3069-29FA80C2177B}"/>
          </ac:spMkLst>
        </pc:spChg>
        <pc:spChg chg="del">
          <ac:chgData name="gessy michael" userId="324a03897c09431a" providerId="LiveId" clId="{AC08461D-754B-4177-8AAC-7EAB3C0AF64F}" dt="2023-05-03T08:05:55.806" v="10632" actId="478"/>
          <ac:spMkLst>
            <pc:docMk/>
            <pc:sldMk cId="0" sldId="1437"/>
            <ac:spMk id="17433" creationId="{439ADB5E-4475-10F3-2E0C-843544C8CF2A}"/>
          </ac:spMkLst>
        </pc:spChg>
        <pc:spChg chg="del">
          <ac:chgData name="gessy michael" userId="324a03897c09431a" providerId="LiveId" clId="{AC08461D-754B-4177-8AAC-7EAB3C0AF64F}" dt="2023-05-03T08:05:55.806" v="10632" actId="478"/>
          <ac:spMkLst>
            <pc:docMk/>
            <pc:sldMk cId="0" sldId="1437"/>
            <ac:spMk id="17434" creationId="{BBEE4231-6956-AD82-55CF-B13C42A70522}"/>
          </ac:spMkLst>
        </pc:spChg>
        <pc:spChg chg="del">
          <ac:chgData name="gessy michael" userId="324a03897c09431a" providerId="LiveId" clId="{AC08461D-754B-4177-8AAC-7EAB3C0AF64F}" dt="2023-05-03T08:05:55.806" v="10632" actId="478"/>
          <ac:spMkLst>
            <pc:docMk/>
            <pc:sldMk cId="0" sldId="1437"/>
            <ac:spMk id="17435" creationId="{6C1609A5-C2B8-2955-DBFD-21793AA71494}"/>
          </ac:spMkLst>
        </pc:spChg>
        <pc:spChg chg="del">
          <ac:chgData name="gessy michael" userId="324a03897c09431a" providerId="LiveId" clId="{AC08461D-754B-4177-8AAC-7EAB3C0AF64F}" dt="2023-05-03T08:05:55.806" v="10632" actId="478"/>
          <ac:spMkLst>
            <pc:docMk/>
            <pc:sldMk cId="0" sldId="1437"/>
            <ac:spMk id="17436" creationId="{9E7BE936-7945-9FE1-386A-368E23A887DB}"/>
          </ac:spMkLst>
        </pc:spChg>
      </pc:sldChg>
      <pc:sldChg chg="delSp modNotesTx">
        <pc:chgData name="gessy michael" userId="324a03897c09431a" providerId="LiveId" clId="{AC08461D-754B-4177-8AAC-7EAB3C0AF64F}" dt="2023-05-06T07:13:36.730" v="14031" actId="6549"/>
        <pc:sldMkLst>
          <pc:docMk/>
          <pc:sldMk cId="0" sldId="1438"/>
        </pc:sldMkLst>
        <pc:spChg chg="del">
          <ac:chgData name="gessy michael" userId="324a03897c09431a" providerId="LiveId" clId="{AC08461D-754B-4177-8AAC-7EAB3C0AF64F}" dt="2023-05-03T08:06:24.358" v="10633" actId="478"/>
          <ac:spMkLst>
            <pc:docMk/>
            <pc:sldMk cId="0" sldId="1438"/>
            <ac:spMk id="19567" creationId="{98D75A8E-EB57-8EC5-E9CA-3FCFA14F0F21}"/>
          </ac:spMkLst>
        </pc:spChg>
        <pc:spChg chg="del">
          <ac:chgData name="gessy michael" userId="324a03897c09431a" providerId="LiveId" clId="{AC08461D-754B-4177-8AAC-7EAB3C0AF64F}" dt="2023-05-03T08:06:24.358" v="10633" actId="478"/>
          <ac:spMkLst>
            <pc:docMk/>
            <pc:sldMk cId="0" sldId="1438"/>
            <ac:spMk id="19568" creationId="{EE3E7D42-22C5-8D45-F44A-AE77ED447974}"/>
          </ac:spMkLst>
        </pc:spChg>
        <pc:spChg chg="del">
          <ac:chgData name="gessy michael" userId="324a03897c09431a" providerId="LiveId" clId="{AC08461D-754B-4177-8AAC-7EAB3C0AF64F}" dt="2023-05-03T08:06:24.358" v="10633" actId="478"/>
          <ac:spMkLst>
            <pc:docMk/>
            <pc:sldMk cId="0" sldId="1438"/>
            <ac:spMk id="19569" creationId="{282DA0F9-AAB4-8B7D-7087-AA1758668844}"/>
          </ac:spMkLst>
        </pc:spChg>
        <pc:spChg chg="del">
          <ac:chgData name="gessy michael" userId="324a03897c09431a" providerId="LiveId" clId="{AC08461D-754B-4177-8AAC-7EAB3C0AF64F}" dt="2023-05-03T08:06:24.358" v="10633" actId="478"/>
          <ac:spMkLst>
            <pc:docMk/>
            <pc:sldMk cId="0" sldId="1438"/>
            <ac:spMk id="19570" creationId="{88934BF2-2A2F-D83D-DBD2-B2AED790C29C}"/>
          </ac:spMkLst>
        </pc:spChg>
        <pc:spChg chg="del">
          <ac:chgData name="gessy michael" userId="324a03897c09431a" providerId="LiveId" clId="{AC08461D-754B-4177-8AAC-7EAB3C0AF64F}" dt="2023-05-03T08:06:24.358" v="10633" actId="478"/>
          <ac:spMkLst>
            <pc:docMk/>
            <pc:sldMk cId="0" sldId="1438"/>
            <ac:spMk id="19571" creationId="{56FA0ABE-4A7E-F17A-09B5-A63C18F09879}"/>
          </ac:spMkLst>
        </pc:spChg>
        <pc:spChg chg="del">
          <ac:chgData name="gessy michael" userId="324a03897c09431a" providerId="LiveId" clId="{AC08461D-754B-4177-8AAC-7EAB3C0AF64F}" dt="2023-05-03T08:06:24.358" v="10633" actId="478"/>
          <ac:spMkLst>
            <pc:docMk/>
            <pc:sldMk cId="0" sldId="1438"/>
            <ac:spMk id="19572" creationId="{ED8DA500-5F16-9C65-CDBE-D2095760770D}"/>
          </ac:spMkLst>
        </pc:spChg>
        <pc:spChg chg="del">
          <ac:chgData name="gessy michael" userId="324a03897c09431a" providerId="LiveId" clId="{AC08461D-754B-4177-8AAC-7EAB3C0AF64F}" dt="2023-05-03T08:06:24.358" v="10633" actId="478"/>
          <ac:spMkLst>
            <pc:docMk/>
            <pc:sldMk cId="0" sldId="1438"/>
            <ac:spMk id="19573" creationId="{3C3EC90B-D52C-2247-C5B7-7CF10F35B72C}"/>
          </ac:spMkLst>
        </pc:spChg>
        <pc:spChg chg="del">
          <ac:chgData name="gessy michael" userId="324a03897c09431a" providerId="LiveId" clId="{AC08461D-754B-4177-8AAC-7EAB3C0AF64F}" dt="2023-05-03T08:06:24.358" v="10633" actId="478"/>
          <ac:spMkLst>
            <pc:docMk/>
            <pc:sldMk cId="0" sldId="1438"/>
            <ac:spMk id="19574" creationId="{2C8B67EF-6202-9FBA-B142-86818EF3CC99}"/>
          </ac:spMkLst>
        </pc:spChg>
        <pc:spChg chg="del">
          <ac:chgData name="gessy michael" userId="324a03897c09431a" providerId="LiveId" clId="{AC08461D-754B-4177-8AAC-7EAB3C0AF64F}" dt="2023-05-03T08:06:24.358" v="10633" actId="478"/>
          <ac:spMkLst>
            <pc:docMk/>
            <pc:sldMk cId="0" sldId="1438"/>
            <ac:spMk id="19575" creationId="{61DE9BD9-DDFA-5125-1AB6-92D9C827B60D}"/>
          </ac:spMkLst>
        </pc:spChg>
        <pc:spChg chg="del">
          <ac:chgData name="gessy michael" userId="324a03897c09431a" providerId="LiveId" clId="{AC08461D-754B-4177-8AAC-7EAB3C0AF64F}" dt="2023-05-03T08:06:24.358" v="10633" actId="478"/>
          <ac:spMkLst>
            <pc:docMk/>
            <pc:sldMk cId="0" sldId="1438"/>
            <ac:spMk id="19576" creationId="{31E0E5B6-C3EA-B56B-604A-2228F89A5AD0}"/>
          </ac:spMkLst>
        </pc:spChg>
        <pc:spChg chg="del">
          <ac:chgData name="gessy michael" userId="324a03897c09431a" providerId="LiveId" clId="{AC08461D-754B-4177-8AAC-7EAB3C0AF64F}" dt="2023-05-03T08:06:24.358" v="10633" actId="478"/>
          <ac:spMkLst>
            <pc:docMk/>
            <pc:sldMk cId="0" sldId="1438"/>
            <ac:spMk id="19577" creationId="{8C58AFD3-9F88-60DD-9C2D-30AF5E222EBE}"/>
          </ac:spMkLst>
        </pc:spChg>
        <pc:spChg chg="del">
          <ac:chgData name="gessy michael" userId="324a03897c09431a" providerId="LiveId" clId="{AC08461D-754B-4177-8AAC-7EAB3C0AF64F}" dt="2023-05-03T08:06:24.358" v="10633" actId="478"/>
          <ac:spMkLst>
            <pc:docMk/>
            <pc:sldMk cId="0" sldId="1438"/>
            <ac:spMk id="19578" creationId="{32BAE991-ACD2-B9E5-D13B-29D3067E377C}"/>
          </ac:spMkLst>
        </pc:spChg>
        <pc:spChg chg="del">
          <ac:chgData name="gessy michael" userId="324a03897c09431a" providerId="LiveId" clId="{AC08461D-754B-4177-8AAC-7EAB3C0AF64F}" dt="2023-05-03T08:06:24.358" v="10633" actId="478"/>
          <ac:spMkLst>
            <pc:docMk/>
            <pc:sldMk cId="0" sldId="1438"/>
            <ac:spMk id="19579" creationId="{E78D2ACC-5AB1-BFBB-FCC3-E68B6D26B1C7}"/>
          </ac:spMkLst>
        </pc:spChg>
      </pc:sldChg>
      <pc:sldChg chg="delSp modSp mod modNotesTx">
        <pc:chgData name="gessy michael" userId="324a03897c09431a" providerId="LiveId" clId="{AC08461D-754B-4177-8AAC-7EAB3C0AF64F}" dt="2023-05-06T07:13:36.163" v="14030" actId="6549"/>
        <pc:sldMkLst>
          <pc:docMk/>
          <pc:sldMk cId="0" sldId="1439"/>
        </pc:sldMkLst>
        <pc:spChg chg="del">
          <ac:chgData name="gessy michael" userId="324a03897c09431a" providerId="LiveId" clId="{AC08461D-754B-4177-8AAC-7EAB3C0AF64F}" dt="2023-05-03T08:06:28.241" v="10634" actId="478"/>
          <ac:spMkLst>
            <pc:docMk/>
            <pc:sldMk cId="0" sldId="1439"/>
            <ac:spMk id="21535" creationId="{209E79B4-5C46-8D52-E25F-6930A8362A6E}"/>
          </ac:spMkLst>
        </pc:spChg>
        <pc:spChg chg="mod">
          <ac:chgData name="gessy michael" userId="324a03897c09431a" providerId="LiveId" clId="{AC08461D-754B-4177-8AAC-7EAB3C0AF64F}" dt="2023-05-03T08:06:46.629" v="10638" actId="14100"/>
          <ac:spMkLst>
            <pc:docMk/>
            <pc:sldMk cId="0" sldId="1439"/>
            <ac:spMk id="33819" creationId="{3AF769D1-6160-D48E-D07E-466C6B03A62A}"/>
          </ac:spMkLst>
        </pc:spChg>
        <pc:spChg chg="mod">
          <ac:chgData name="gessy michael" userId="324a03897c09431a" providerId="LiveId" clId="{AC08461D-754B-4177-8AAC-7EAB3C0AF64F}" dt="2023-05-03T08:06:51.233" v="10639" actId="1076"/>
          <ac:spMkLst>
            <pc:docMk/>
            <pc:sldMk cId="0" sldId="1439"/>
            <ac:spMk id="33820" creationId="{F698DB4D-4EE7-1F9E-B4F1-ED6C01F76309}"/>
          </ac:spMkLst>
        </pc:spChg>
      </pc:sldChg>
      <pc:sldChg chg="modSp mod modNotesTx">
        <pc:chgData name="gessy michael" userId="324a03897c09431a" providerId="LiveId" clId="{AC08461D-754B-4177-8AAC-7EAB3C0AF64F}" dt="2023-05-06T07:13:35.557" v="14029" actId="6549"/>
        <pc:sldMkLst>
          <pc:docMk/>
          <pc:sldMk cId="0" sldId="1440"/>
        </pc:sldMkLst>
        <pc:spChg chg="mod">
          <ac:chgData name="gessy michael" userId="324a03897c09431a" providerId="LiveId" clId="{AC08461D-754B-4177-8AAC-7EAB3C0AF64F}" dt="2023-05-05T13:30:30.532" v="12484" actId="14100"/>
          <ac:spMkLst>
            <pc:docMk/>
            <pc:sldMk cId="0" sldId="1440"/>
            <ac:spMk id="35874" creationId="{6E18930F-9FDB-92BF-F17C-6DCFDA913260}"/>
          </ac:spMkLst>
        </pc:spChg>
        <pc:spChg chg="mod">
          <ac:chgData name="gessy michael" userId="324a03897c09431a" providerId="LiveId" clId="{AC08461D-754B-4177-8AAC-7EAB3C0AF64F}" dt="2023-05-05T13:30:35.682" v="12485" actId="1076"/>
          <ac:spMkLst>
            <pc:docMk/>
            <pc:sldMk cId="0" sldId="1440"/>
            <ac:spMk id="35877" creationId="{C2126795-FB50-EBEC-D1F3-320EE2928477}"/>
          </ac:spMkLst>
        </pc:spChg>
      </pc:sldChg>
      <pc:sldChg chg="delSp modNotesTx">
        <pc:chgData name="gessy michael" userId="324a03897c09431a" providerId="LiveId" clId="{AC08461D-754B-4177-8AAC-7EAB3C0AF64F}" dt="2023-05-06T07:17:39.167" v="14035" actId="6549"/>
        <pc:sldMkLst>
          <pc:docMk/>
          <pc:sldMk cId="0" sldId="1441"/>
        </pc:sldMkLst>
        <pc:spChg chg="del">
          <ac:chgData name="gessy michael" userId="324a03897c09431a" providerId="LiveId" clId="{AC08461D-754B-4177-8AAC-7EAB3C0AF64F}" dt="2023-05-03T08:07:01.583" v="10640" actId="478"/>
          <ac:spMkLst>
            <pc:docMk/>
            <pc:sldMk cId="0" sldId="1441"/>
            <ac:spMk id="25607" creationId="{C7DA668D-C76C-5DD2-B488-F3E7192914FA}"/>
          </ac:spMkLst>
        </pc:spChg>
      </pc:sldChg>
      <pc:sldChg chg="addSp modSp mod modNotesTx">
        <pc:chgData name="gessy michael" userId="324a03897c09431a" providerId="LiveId" clId="{AC08461D-754B-4177-8AAC-7EAB3C0AF64F}" dt="2023-05-06T08:17:10.127" v="14074" actId="1076"/>
        <pc:sldMkLst>
          <pc:docMk/>
          <pc:sldMk cId="0" sldId="1443"/>
        </pc:sldMkLst>
        <pc:spChg chg="add mod">
          <ac:chgData name="gessy michael" userId="324a03897c09431a" providerId="LiveId" clId="{AC08461D-754B-4177-8AAC-7EAB3C0AF64F}" dt="2023-04-29T07:03:46.657" v="8468" actId="14100"/>
          <ac:spMkLst>
            <pc:docMk/>
            <pc:sldMk cId="0" sldId="1443"/>
            <ac:spMk id="2" creationId="{9777D1F2-9833-2FE9-6709-1D523EAA14C1}"/>
          </ac:spMkLst>
        </pc:spChg>
        <pc:spChg chg="add mod">
          <ac:chgData name="gessy michael" userId="324a03897c09431a" providerId="LiveId" clId="{AC08461D-754B-4177-8AAC-7EAB3C0AF64F}" dt="2023-04-29T07:03:59.431" v="8470" actId="1076"/>
          <ac:spMkLst>
            <pc:docMk/>
            <pc:sldMk cId="0" sldId="1443"/>
            <ac:spMk id="3" creationId="{0B343AC2-D12F-23A2-5FE0-9E42CF99B068}"/>
          </ac:spMkLst>
        </pc:spChg>
        <pc:spChg chg="add mod">
          <ac:chgData name="gessy michael" userId="324a03897c09431a" providerId="LiveId" clId="{AC08461D-754B-4177-8AAC-7EAB3C0AF64F}" dt="2023-04-29T07:03:59.431" v="8470" actId="1076"/>
          <ac:spMkLst>
            <pc:docMk/>
            <pc:sldMk cId="0" sldId="1443"/>
            <ac:spMk id="4" creationId="{456140D4-1B5D-1011-0EB2-F3D6BF9E1403}"/>
          </ac:spMkLst>
        </pc:spChg>
        <pc:spChg chg="add mod">
          <ac:chgData name="gessy michael" userId="324a03897c09431a" providerId="LiveId" clId="{AC08461D-754B-4177-8AAC-7EAB3C0AF64F}" dt="2023-04-29T07:03:49.017" v="8469" actId="1076"/>
          <ac:spMkLst>
            <pc:docMk/>
            <pc:sldMk cId="0" sldId="1443"/>
            <ac:spMk id="7" creationId="{EE60BFEA-4C4E-0F6D-741C-5FA4B83843C6}"/>
          </ac:spMkLst>
        </pc:spChg>
        <pc:spChg chg="add mod">
          <ac:chgData name="gessy michael" userId="324a03897c09431a" providerId="LiveId" clId="{AC08461D-754B-4177-8AAC-7EAB3C0AF64F}" dt="2023-05-06T08:17:03.609" v="14073" actId="1076"/>
          <ac:spMkLst>
            <pc:docMk/>
            <pc:sldMk cId="0" sldId="1443"/>
            <ac:spMk id="9" creationId="{B96CEAAB-F252-52C5-354B-6C3CE403319A}"/>
          </ac:spMkLst>
        </pc:spChg>
        <pc:spChg chg="mod">
          <ac:chgData name="gessy michael" userId="324a03897c09431a" providerId="LiveId" clId="{AC08461D-754B-4177-8AAC-7EAB3C0AF64F}" dt="2023-04-29T06:55:20.303" v="8433" actId="1076"/>
          <ac:spMkLst>
            <pc:docMk/>
            <pc:sldMk cId="0" sldId="1443"/>
            <ac:spMk id="39945" creationId="{DC914753-D7B0-C677-B33E-D9665CCE45CA}"/>
          </ac:spMkLst>
        </pc:spChg>
        <pc:spChg chg="mod">
          <ac:chgData name="gessy michael" userId="324a03897c09431a" providerId="LiveId" clId="{AC08461D-754B-4177-8AAC-7EAB3C0AF64F}" dt="2023-04-29T06:55:20.303" v="8433" actId="1076"/>
          <ac:spMkLst>
            <pc:docMk/>
            <pc:sldMk cId="0" sldId="1443"/>
            <ac:spMk id="39946" creationId="{D1C6F976-B7CD-14D4-757B-B2CB45AB5D83}"/>
          </ac:spMkLst>
        </pc:spChg>
        <pc:spChg chg="mod">
          <ac:chgData name="gessy michael" userId="324a03897c09431a" providerId="LiveId" clId="{AC08461D-754B-4177-8AAC-7EAB3C0AF64F}" dt="2023-04-29T06:55:20.303" v="8433" actId="1076"/>
          <ac:spMkLst>
            <pc:docMk/>
            <pc:sldMk cId="0" sldId="1443"/>
            <ac:spMk id="39947" creationId="{F6E6C391-969B-80E1-7D4B-DD864DB461E2}"/>
          </ac:spMkLst>
        </pc:spChg>
        <pc:spChg chg="mod">
          <ac:chgData name="gessy michael" userId="324a03897c09431a" providerId="LiveId" clId="{AC08461D-754B-4177-8AAC-7EAB3C0AF64F}" dt="2023-04-29T06:55:20.303" v="8433" actId="1076"/>
          <ac:spMkLst>
            <pc:docMk/>
            <pc:sldMk cId="0" sldId="1443"/>
            <ac:spMk id="39948" creationId="{90944C9A-5ED7-EA63-8AE8-7E8174A910A1}"/>
          </ac:spMkLst>
        </pc:spChg>
        <pc:spChg chg="mod">
          <ac:chgData name="gessy michael" userId="324a03897c09431a" providerId="LiveId" clId="{AC08461D-754B-4177-8AAC-7EAB3C0AF64F}" dt="2023-04-29T06:55:20.303" v="8433" actId="1076"/>
          <ac:spMkLst>
            <pc:docMk/>
            <pc:sldMk cId="0" sldId="1443"/>
            <ac:spMk id="39949" creationId="{C3581D87-6564-8913-3ACE-FEAFE8232542}"/>
          </ac:spMkLst>
        </pc:spChg>
        <pc:spChg chg="mod">
          <ac:chgData name="gessy michael" userId="324a03897c09431a" providerId="LiveId" clId="{AC08461D-754B-4177-8AAC-7EAB3C0AF64F}" dt="2023-05-06T08:17:10.127" v="14074" actId="1076"/>
          <ac:spMkLst>
            <pc:docMk/>
            <pc:sldMk cId="0" sldId="1443"/>
            <ac:spMk id="39955" creationId="{F8517074-187A-B2E8-6151-A1663D2FE74C}"/>
          </ac:spMkLst>
        </pc:spChg>
        <pc:picChg chg="mod">
          <ac:chgData name="gessy michael" userId="324a03897c09431a" providerId="LiveId" clId="{AC08461D-754B-4177-8AAC-7EAB3C0AF64F}" dt="2023-04-29T06:55:20.303" v="8433" actId="1076"/>
          <ac:picMkLst>
            <pc:docMk/>
            <pc:sldMk cId="0" sldId="1443"/>
            <ac:picMk id="39938" creationId="{A8C20331-B791-A7BD-1D43-BC6E17EBB558}"/>
          </ac:picMkLst>
        </pc:picChg>
        <pc:picChg chg="mod">
          <ac:chgData name="gessy michael" userId="324a03897c09431a" providerId="LiveId" clId="{AC08461D-754B-4177-8AAC-7EAB3C0AF64F}" dt="2023-04-29T06:55:20.303" v="8433" actId="1076"/>
          <ac:picMkLst>
            <pc:docMk/>
            <pc:sldMk cId="0" sldId="1443"/>
            <ac:picMk id="39950" creationId="{55019A7A-B88D-DA62-303E-FEE82CBB488A}"/>
          </ac:picMkLst>
        </pc:picChg>
        <pc:picChg chg="mod">
          <ac:chgData name="gessy michael" userId="324a03897c09431a" providerId="LiveId" clId="{AC08461D-754B-4177-8AAC-7EAB3C0AF64F}" dt="2023-04-29T06:55:20.303" v="8433" actId="1076"/>
          <ac:picMkLst>
            <pc:docMk/>
            <pc:sldMk cId="0" sldId="1443"/>
            <ac:picMk id="39951" creationId="{09AFF9AF-0410-662A-44F7-B04E0FB0F4CC}"/>
          </ac:picMkLst>
        </pc:picChg>
        <pc:picChg chg="mod">
          <ac:chgData name="gessy michael" userId="324a03897c09431a" providerId="LiveId" clId="{AC08461D-754B-4177-8AAC-7EAB3C0AF64F}" dt="2023-04-29T06:55:20.303" v="8433" actId="1076"/>
          <ac:picMkLst>
            <pc:docMk/>
            <pc:sldMk cId="0" sldId="1443"/>
            <ac:picMk id="39952" creationId="{06695378-75D3-E662-03A1-D8DF934704AC}"/>
          </ac:picMkLst>
        </pc:picChg>
        <pc:picChg chg="mod">
          <ac:chgData name="gessy michael" userId="324a03897c09431a" providerId="LiveId" clId="{AC08461D-754B-4177-8AAC-7EAB3C0AF64F}" dt="2023-04-29T06:55:20.303" v="8433" actId="1076"/>
          <ac:picMkLst>
            <pc:docMk/>
            <pc:sldMk cId="0" sldId="1443"/>
            <ac:picMk id="39953" creationId="{9B764460-3BF9-DF65-6281-63D1C37D7DAA}"/>
          </ac:picMkLst>
        </pc:picChg>
        <pc:picChg chg="mod">
          <ac:chgData name="gessy michael" userId="324a03897c09431a" providerId="LiveId" clId="{AC08461D-754B-4177-8AAC-7EAB3C0AF64F}" dt="2023-04-29T06:55:20.303" v="8433" actId="1076"/>
          <ac:picMkLst>
            <pc:docMk/>
            <pc:sldMk cId="0" sldId="1443"/>
            <ac:picMk id="39954" creationId="{FD0B7CBE-F487-693D-F139-5DC73F101285}"/>
          </ac:picMkLst>
        </pc:picChg>
        <pc:picChg chg="mod">
          <ac:chgData name="gessy michael" userId="324a03897c09431a" providerId="LiveId" clId="{AC08461D-754B-4177-8AAC-7EAB3C0AF64F}" dt="2023-04-29T07:04:06.219" v="8471" actId="14100"/>
          <ac:picMkLst>
            <pc:docMk/>
            <pc:sldMk cId="0" sldId="1443"/>
            <ac:picMk id="39956" creationId="{B7EAB537-E6AA-EC9E-D559-AB57F52B648C}"/>
          </ac:picMkLst>
        </pc:picChg>
      </pc:sldChg>
      <pc:sldChg chg="delSp modSp mod">
        <pc:chgData name="gessy michael" userId="324a03897c09431a" providerId="LiveId" clId="{AC08461D-754B-4177-8AAC-7EAB3C0AF64F}" dt="2023-05-05T13:38:02.984" v="12546" actId="14861"/>
        <pc:sldMkLst>
          <pc:docMk/>
          <pc:sldMk cId="0" sldId="1444"/>
        </pc:sldMkLst>
        <pc:spChg chg="mod">
          <ac:chgData name="gessy michael" userId="324a03897c09431a" providerId="LiveId" clId="{AC08461D-754B-4177-8AAC-7EAB3C0AF64F}" dt="2023-05-05T13:38:02.984" v="12546" actId="14861"/>
          <ac:spMkLst>
            <pc:docMk/>
            <pc:sldMk cId="0" sldId="1444"/>
            <ac:spMk id="11" creationId="{50618973-D705-2DB7-D62B-35D1DAEA7F93}"/>
          </ac:spMkLst>
        </pc:spChg>
        <pc:spChg chg="del">
          <ac:chgData name="gessy michael" userId="324a03897c09431a" providerId="LiveId" clId="{AC08461D-754B-4177-8AAC-7EAB3C0AF64F}" dt="2023-05-03T08:14:54.972" v="10686" actId="478"/>
          <ac:spMkLst>
            <pc:docMk/>
            <pc:sldMk cId="0" sldId="1444"/>
            <ac:spMk id="87130" creationId="{91C35D9E-304B-9F78-E385-89ECE23AE141}"/>
          </ac:spMkLst>
        </pc:spChg>
        <pc:spChg chg="del">
          <ac:chgData name="gessy michael" userId="324a03897c09431a" providerId="LiveId" clId="{AC08461D-754B-4177-8AAC-7EAB3C0AF64F}" dt="2023-05-03T08:14:57.364" v="10687" actId="478"/>
          <ac:spMkLst>
            <pc:docMk/>
            <pc:sldMk cId="0" sldId="1444"/>
            <ac:spMk id="87131" creationId="{C9EA6EF8-C5E6-2A8D-EF1E-C4F78D0CABC3}"/>
          </ac:spMkLst>
        </pc:spChg>
        <pc:spChg chg="del">
          <ac:chgData name="gessy michael" userId="324a03897c09431a" providerId="LiveId" clId="{AC08461D-754B-4177-8AAC-7EAB3C0AF64F}" dt="2023-05-03T08:14:59.776" v="10688" actId="478"/>
          <ac:spMkLst>
            <pc:docMk/>
            <pc:sldMk cId="0" sldId="1444"/>
            <ac:spMk id="87142" creationId="{3039685E-3C0D-B651-E832-46F9659A76E7}"/>
          </ac:spMkLst>
        </pc:spChg>
      </pc:sldChg>
      <pc:sldChg chg="addSp delSp modSp add mod">
        <pc:chgData name="gessy michael" userId="324a03897c09431a" providerId="LiveId" clId="{AC08461D-754B-4177-8AAC-7EAB3C0AF64F}" dt="2023-05-03T11:29:31.377" v="10909" actId="207"/>
        <pc:sldMkLst>
          <pc:docMk/>
          <pc:sldMk cId="895393644" sldId="1446"/>
        </pc:sldMkLst>
        <pc:spChg chg="add mod">
          <ac:chgData name="gessy michael" userId="324a03897c09431a" providerId="LiveId" clId="{AC08461D-754B-4177-8AAC-7EAB3C0AF64F}" dt="2023-04-18T14:06:56.425" v="4277" actId="1036"/>
          <ac:spMkLst>
            <pc:docMk/>
            <pc:sldMk cId="895393644" sldId="1446"/>
            <ac:spMk id="3" creationId="{1407873F-981A-4D03-33C4-5F2EB3B26F01}"/>
          </ac:spMkLst>
        </pc:spChg>
        <pc:spChg chg="add mod">
          <ac:chgData name="gessy michael" userId="324a03897c09431a" providerId="LiveId" clId="{AC08461D-754B-4177-8AAC-7EAB3C0AF64F}" dt="2023-04-18T14:06:56.425" v="4277" actId="1036"/>
          <ac:spMkLst>
            <pc:docMk/>
            <pc:sldMk cId="895393644" sldId="1446"/>
            <ac:spMk id="4" creationId="{397784AA-E36B-64D8-4A37-F6005DF90DA0}"/>
          </ac:spMkLst>
        </pc:spChg>
        <pc:spChg chg="mod">
          <ac:chgData name="gessy michael" userId="324a03897c09431a" providerId="LiveId" clId="{AC08461D-754B-4177-8AAC-7EAB3C0AF64F}" dt="2023-04-18T13:54:35.921" v="4152" actId="1076"/>
          <ac:spMkLst>
            <pc:docMk/>
            <pc:sldMk cId="895393644" sldId="1446"/>
            <ac:spMk id="27" creationId="{184E31E1-E651-D946-60ED-4D5DA6A96F06}"/>
          </ac:spMkLst>
        </pc:spChg>
        <pc:spChg chg="mod">
          <ac:chgData name="gessy michael" userId="324a03897c09431a" providerId="LiveId" clId="{AC08461D-754B-4177-8AAC-7EAB3C0AF64F}" dt="2023-05-03T11:28:40.100" v="10906" actId="14861"/>
          <ac:spMkLst>
            <pc:docMk/>
            <pc:sldMk cId="895393644" sldId="1446"/>
            <ac:spMk id="204806" creationId="{71A291E5-C8B6-3764-7FE6-F8EE70DADEED}"/>
          </ac:spMkLst>
        </pc:spChg>
        <pc:spChg chg="mod">
          <ac:chgData name="gessy michael" userId="324a03897c09431a" providerId="LiveId" clId="{AC08461D-754B-4177-8AAC-7EAB3C0AF64F}" dt="2023-04-18T13:54:47.319" v="4153" actId="1076"/>
          <ac:spMkLst>
            <pc:docMk/>
            <pc:sldMk cId="895393644" sldId="1446"/>
            <ac:spMk id="204807" creationId="{3A2E61E5-D0A3-3E9D-C565-D41C67543113}"/>
          </ac:spMkLst>
        </pc:spChg>
        <pc:spChg chg="mod">
          <ac:chgData name="gessy michael" userId="324a03897c09431a" providerId="LiveId" clId="{AC08461D-754B-4177-8AAC-7EAB3C0AF64F}" dt="2023-05-03T11:28:40.100" v="10906" actId="14861"/>
          <ac:spMkLst>
            <pc:docMk/>
            <pc:sldMk cId="895393644" sldId="1446"/>
            <ac:spMk id="204808" creationId="{4C673CEE-E927-B5E1-34C7-210C04E50BD4}"/>
          </ac:spMkLst>
        </pc:spChg>
        <pc:spChg chg="mod">
          <ac:chgData name="gessy michael" userId="324a03897c09431a" providerId="LiveId" clId="{AC08461D-754B-4177-8AAC-7EAB3C0AF64F}" dt="2023-04-18T13:54:47.319" v="4153" actId="1076"/>
          <ac:spMkLst>
            <pc:docMk/>
            <pc:sldMk cId="895393644" sldId="1446"/>
            <ac:spMk id="204809" creationId="{27910D79-7636-D30B-6D0D-CC741EA51BE2}"/>
          </ac:spMkLst>
        </pc:spChg>
        <pc:spChg chg="mod">
          <ac:chgData name="gessy michael" userId="324a03897c09431a" providerId="LiveId" clId="{AC08461D-754B-4177-8AAC-7EAB3C0AF64F}" dt="2023-04-18T14:07:07.548" v="4278" actId="1036"/>
          <ac:spMkLst>
            <pc:docMk/>
            <pc:sldMk cId="895393644" sldId="1446"/>
            <ac:spMk id="204827" creationId="{C253FF4B-287F-3FF6-2129-124F9EAFB0BD}"/>
          </ac:spMkLst>
        </pc:spChg>
        <pc:spChg chg="del mod">
          <ac:chgData name="gessy michael" userId="324a03897c09431a" providerId="LiveId" clId="{AC08461D-754B-4177-8AAC-7EAB3C0AF64F}" dt="2023-04-18T13:52:20.907" v="4111"/>
          <ac:spMkLst>
            <pc:docMk/>
            <pc:sldMk cId="895393644" sldId="1446"/>
            <ac:spMk id="204830" creationId="{B761BD84-5B88-1D16-D241-B999738C25C8}"/>
          </ac:spMkLst>
        </pc:spChg>
        <pc:spChg chg="mod">
          <ac:chgData name="gessy michael" userId="324a03897c09431a" providerId="LiveId" clId="{AC08461D-754B-4177-8AAC-7EAB3C0AF64F}" dt="2023-04-18T13:54:47.319" v="4153" actId="1076"/>
          <ac:spMkLst>
            <pc:docMk/>
            <pc:sldMk cId="895393644" sldId="1446"/>
            <ac:spMk id="204831" creationId="{240A3BC7-2194-9E5C-4D90-C8E0A0D7876E}"/>
          </ac:spMkLst>
        </pc:spChg>
        <pc:spChg chg="mod">
          <ac:chgData name="gessy michael" userId="324a03897c09431a" providerId="LiveId" clId="{AC08461D-754B-4177-8AAC-7EAB3C0AF64F}" dt="2023-04-18T13:54:47.319" v="4153" actId="1076"/>
          <ac:spMkLst>
            <pc:docMk/>
            <pc:sldMk cId="895393644" sldId="1446"/>
            <ac:spMk id="204832" creationId="{CEBEFC1F-904F-39FD-B9C4-7EDBEEB29549}"/>
          </ac:spMkLst>
        </pc:spChg>
        <pc:spChg chg="mod">
          <ac:chgData name="gessy michael" userId="324a03897c09431a" providerId="LiveId" clId="{AC08461D-754B-4177-8AAC-7EAB3C0AF64F}" dt="2023-04-18T14:07:07.548" v="4278" actId="1036"/>
          <ac:spMkLst>
            <pc:docMk/>
            <pc:sldMk cId="895393644" sldId="1446"/>
            <ac:spMk id="204833" creationId="{E140AB2E-4EEF-5A5E-A4DE-6FBF1999D180}"/>
          </ac:spMkLst>
        </pc:spChg>
        <pc:spChg chg="mod">
          <ac:chgData name="gessy michael" userId="324a03897c09431a" providerId="LiveId" clId="{AC08461D-754B-4177-8AAC-7EAB3C0AF64F}" dt="2023-04-18T14:07:07.548" v="4278" actId="1036"/>
          <ac:spMkLst>
            <pc:docMk/>
            <pc:sldMk cId="895393644" sldId="1446"/>
            <ac:spMk id="204836" creationId="{CB0B8E6D-530E-A274-5B70-498C711467B7}"/>
          </ac:spMkLst>
        </pc:spChg>
        <pc:spChg chg="mod">
          <ac:chgData name="gessy michael" userId="324a03897c09431a" providerId="LiveId" clId="{AC08461D-754B-4177-8AAC-7EAB3C0AF64F}" dt="2023-04-18T13:54:47.319" v="4153" actId="1076"/>
          <ac:spMkLst>
            <pc:docMk/>
            <pc:sldMk cId="895393644" sldId="1446"/>
            <ac:spMk id="204841" creationId="{7678D625-C5B1-5A63-D204-327D2815C8CA}"/>
          </ac:spMkLst>
        </pc:spChg>
        <pc:spChg chg="mod">
          <ac:chgData name="gessy michael" userId="324a03897c09431a" providerId="LiveId" clId="{AC08461D-754B-4177-8AAC-7EAB3C0AF64F}" dt="2023-04-18T13:54:47.319" v="4153" actId="1076"/>
          <ac:spMkLst>
            <pc:docMk/>
            <pc:sldMk cId="895393644" sldId="1446"/>
            <ac:spMk id="204842" creationId="{8562DB9B-C7C9-2C3A-14F5-940A627D7CB5}"/>
          </ac:spMkLst>
        </pc:spChg>
        <pc:spChg chg="del mod">
          <ac:chgData name="gessy michael" userId="324a03897c09431a" providerId="LiveId" clId="{AC08461D-754B-4177-8AAC-7EAB3C0AF64F}" dt="2023-04-18T13:56:47.129" v="4157" actId="478"/>
          <ac:spMkLst>
            <pc:docMk/>
            <pc:sldMk cId="895393644" sldId="1446"/>
            <ac:spMk id="204843" creationId="{49ED7717-8FAD-B33E-897E-48B13F4A5562}"/>
          </ac:spMkLst>
        </pc:spChg>
        <pc:graphicFrameChg chg="add mod modGraphic">
          <ac:chgData name="gessy michael" userId="324a03897c09431a" providerId="LiveId" clId="{AC08461D-754B-4177-8AAC-7EAB3C0AF64F}" dt="2023-04-18T14:07:07.548" v="4278" actId="1036"/>
          <ac:graphicFrameMkLst>
            <pc:docMk/>
            <pc:sldMk cId="895393644" sldId="1446"/>
            <ac:graphicFrameMk id="2" creationId="{E598FA36-231A-A860-14AB-2B8476B031EF}"/>
          </ac:graphicFrameMkLst>
        </pc:graphicFrameChg>
        <pc:graphicFrameChg chg="mod modGraphic">
          <ac:chgData name="gessy michael" userId="324a03897c09431a" providerId="LiveId" clId="{AC08461D-754B-4177-8AAC-7EAB3C0AF64F}" dt="2023-05-03T11:29:31.377" v="10909" actId="207"/>
          <ac:graphicFrameMkLst>
            <pc:docMk/>
            <pc:sldMk cId="895393644" sldId="1446"/>
            <ac:graphicFrameMk id="217136" creationId="{175B8273-D9CB-7879-737A-F656D2737FF0}"/>
          </ac:graphicFrameMkLst>
        </pc:graphicFrameChg>
      </pc:sldChg>
      <pc:sldChg chg="addSp delSp modSp add mod modNotesTx">
        <pc:chgData name="gessy michael" userId="324a03897c09431a" providerId="LiveId" clId="{AC08461D-754B-4177-8AAC-7EAB3C0AF64F}" dt="2023-05-06T14:29:34.957" v="14602" actId="6549"/>
        <pc:sldMkLst>
          <pc:docMk/>
          <pc:sldMk cId="1815078618" sldId="1447"/>
        </pc:sldMkLst>
        <pc:spChg chg="add mod">
          <ac:chgData name="gessy michael" userId="324a03897c09431a" providerId="LiveId" clId="{AC08461D-754B-4177-8AAC-7EAB3C0AF64F}" dt="2023-05-04T12:04:18.463" v="11565"/>
          <ac:spMkLst>
            <pc:docMk/>
            <pc:sldMk cId="1815078618" sldId="1447"/>
            <ac:spMk id="2" creationId="{9ECDF8F8-4A75-45AD-1CAF-9DACC1D67B2F}"/>
          </ac:spMkLst>
        </pc:spChg>
        <pc:spChg chg="add mod">
          <ac:chgData name="gessy michael" userId="324a03897c09431a" providerId="LiveId" clId="{AC08461D-754B-4177-8AAC-7EAB3C0AF64F}" dt="2023-05-04T14:40:32.078" v="12060" actId="20577"/>
          <ac:spMkLst>
            <pc:docMk/>
            <pc:sldMk cId="1815078618" sldId="1447"/>
            <ac:spMk id="5" creationId="{3B675498-9264-C6B0-328C-E36C3240CCCB}"/>
          </ac:spMkLst>
        </pc:spChg>
        <pc:spChg chg="add mod">
          <ac:chgData name="gessy michael" userId="324a03897c09431a" providerId="LiveId" clId="{AC08461D-754B-4177-8AAC-7EAB3C0AF64F}" dt="2023-05-04T13:16:35.778" v="11656" actId="1076"/>
          <ac:spMkLst>
            <pc:docMk/>
            <pc:sldMk cId="1815078618" sldId="1447"/>
            <ac:spMk id="7" creationId="{A7AFB9C5-3FA8-11F5-2A1A-00E0B2F24D85}"/>
          </ac:spMkLst>
        </pc:spChg>
        <pc:spChg chg="add mod">
          <ac:chgData name="gessy michael" userId="324a03897c09431a" providerId="LiveId" clId="{AC08461D-754B-4177-8AAC-7EAB3C0AF64F}" dt="2023-05-04T13:15:34.581" v="11650" actId="14100"/>
          <ac:spMkLst>
            <pc:docMk/>
            <pc:sldMk cId="1815078618" sldId="1447"/>
            <ac:spMk id="8" creationId="{ED57E220-762E-E5BB-9036-B395BA22ED55}"/>
          </ac:spMkLst>
        </pc:spChg>
        <pc:spChg chg="add del mod">
          <ac:chgData name="gessy michael" userId="324a03897c09431a" providerId="LiveId" clId="{AC08461D-754B-4177-8AAC-7EAB3C0AF64F}" dt="2023-05-04T13:14:41.909" v="11642" actId="478"/>
          <ac:spMkLst>
            <pc:docMk/>
            <pc:sldMk cId="1815078618" sldId="1447"/>
            <ac:spMk id="9" creationId="{FDBB4E1D-7085-D80C-D3D6-C4DBBCFEA03D}"/>
          </ac:spMkLst>
        </pc:spChg>
        <pc:spChg chg="add mod">
          <ac:chgData name="gessy michael" userId="324a03897c09431a" providerId="LiveId" clId="{AC08461D-754B-4177-8AAC-7EAB3C0AF64F}" dt="2023-05-04T13:15:30.818" v="11649" actId="1076"/>
          <ac:spMkLst>
            <pc:docMk/>
            <pc:sldMk cId="1815078618" sldId="1447"/>
            <ac:spMk id="10" creationId="{28A280A4-A2F9-D3A7-BD77-B69E5091F988}"/>
          </ac:spMkLst>
        </pc:spChg>
        <pc:spChg chg="add mod">
          <ac:chgData name="gessy michael" userId="324a03897c09431a" providerId="LiveId" clId="{AC08461D-754B-4177-8AAC-7EAB3C0AF64F}" dt="2023-05-04T14:35:10.968" v="12025" actId="1035"/>
          <ac:spMkLst>
            <pc:docMk/>
            <pc:sldMk cId="1815078618" sldId="1447"/>
            <ac:spMk id="11" creationId="{7C47B990-AADF-AF43-603B-6164F4F0A941}"/>
          </ac:spMkLst>
        </pc:spChg>
        <pc:spChg chg="add mod">
          <ac:chgData name="gessy michael" userId="324a03897c09431a" providerId="LiveId" clId="{AC08461D-754B-4177-8AAC-7EAB3C0AF64F}" dt="2023-05-04T14:35:10.968" v="12025" actId="1035"/>
          <ac:spMkLst>
            <pc:docMk/>
            <pc:sldMk cId="1815078618" sldId="1447"/>
            <ac:spMk id="12" creationId="{D14FB5FD-FEA1-6F63-DA7C-41A7FC1B261E}"/>
          </ac:spMkLst>
        </pc:spChg>
        <pc:spChg chg="add mod">
          <ac:chgData name="gessy michael" userId="324a03897c09431a" providerId="LiveId" clId="{AC08461D-754B-4177-8AAC-7EAB3C0AF64F}" dt="2023-05-04T14:43:25.514" v="12126" actId="6549"/>
          <ac:spMkLst>
            <pc:docMk/>
            <pc:sldMk cId="1815078618" sldId="1447"/>
            <ac:spMk id="14" creationId="{4BCB72A6-9F9F-5911-C35D-EA50622120F3}"/>
          </ac:spMkLst>
        </pc:spChg>
        <pc:spChg chg="add mod">
          <ac:chgData name="gessy michael" userId="324a03897c09431a" providerId="LiveId" clId="{AC08461D-754B-4177-8AAC-7EAB3C0AF64F}" dt="2023-05-04T14:35:10.968" v="12025" actId="1035"/>
          <ac:spMkLst>
            <pc:docMk/>
            <pc:sldMk cId="1815078618" sldId="1447"/>
            <ac:spMk id="15" creationId="{D1E92E97-5AE8-AC45-23F3-F4B39E50C952}"/>
          </ac:spMkLst>
        </pc:spChg>
        <pc:spChg chg="add mod">
          <ac:chgData name="gessy michael" userId="324a03897c09431a" providerId="LiveId" clId="{AC08461D-754B-4177-8AAC-7EAB3C0AF64F}" dt="2023-05-04T14:35:10.968" v="12025" actId="1035"/>
          <ac:spMkLst>
            <pc:docMk/>
            <pc:sldMk cId="1815078618" sldId="1447"/>
            <ac:spMk id="16" creationId="{7443F27E-CFFC-4047-54A2-4F8307771E09}"/>
          </ac:spMkLst>
        </pc:spChg>
        <pc:spChg chg="add mod">
          <ac:chgData name="gessy michael" userId="324a03897c09431a" providerId="LiveId" clId="{AC08461D-754B-4177-8AAC-7EAB3C0AF64F}" dt="2023-05-04T14:36:55.141" v="12045" actId="20577"/>
          <ac:spMkLst>
            <pc:docMk/>
            <pc:sldMk cId="1815078618" sldId="1447"/>
            <ac:spMk id="18" creationId="{D2BD9422-6DE7-BC0C-ADDB-D80B7C60613E}"/>
          </ac:spMkLst>
        </pc:spChg>
        <pc:spChg chg="add mod">
          <ac:chgData name="gessy michael" userId="324a03897c09431a" providerId="LiveId" clId="{AC08461D-754B-4177-8AAC-7EAB3C0AF64F}" dt="2023-05-04T14:48:00.956" v="12163" actId="1076"/>
          <ac:spMkLst>
            <pc:docMk/>
            <pc:sldMk cId="1815078618" sldId="1447"/>
            <ac:spMk id="19" creationId="{5B683DAD-0749-AF75-CCE3-65DB02B8E980}"/>
          </ac:spMkLst>
        </pc:spChg>
        <pc:spChg chg="add mod">
          <ac:chgData name="gessy michael" userId="324a03897c09431a" providerId="LiveId" clId="{AC08461D-754B-4177-8AAC-7EAB3C0AF64F}" dt="2023-05-04T14:48:00.956" v="12163" actId="1076"/>
          <ac:spMkLst>
            <pc:docMk/>
            <pc:sldMk cId="1815078618" sldId="1447"/>
            <ac:spMk id="20" creationId="{55BB4AB3-DED6-36A8-0E45-94536393A038}"/>
          </ac:spMkLst>
        </pc:spChg>
        <pc:spChg chg="add mod">
          <ac:chgData name="gessy michael" userId="324a03897c09431a" providerId="LiveId" clId="{AC08461D-754B-4177-8AAC-7EAB3C0AF64F}" dt="2023-05-04T14:48:00.956" v="12163" actId="1076"/>
          <ac:spMkLst>
            <pc:docMk/>
            <pc:sldMk cId="1815078618" sldId="1447"/>
            <ac:spMk id="21" creationId="{4C080F21-7223-B9E6-F29F-79616D711719}"/>
          </ac:spMkLst>
        </pc:spChg>
        <pc:spChg chg="add mod">
          <ac:chgData name="gessy michael" userId="324a03897c09431a" providerId="LiveId" clId="{AC08461D-754B-4177-8AAC-7EAB3C0AF64F}" dt="2023-05-04T14:48:00.956" v="12163" actId="1076"/>
          <ac:spMkLst>
            <pc:docMk/>
            <pc:sldMk cId="1815078618" sldId="1447"/>
            <ac:spMk id="22" creationId="{EEE359D4-8765-B7DA-7DF7-EC79B0CB49DC}"/>
          </ac:spMkLst>
        </pc:spChg>
        <pc:spChg chg="del">
          <ac:chgData name="gessy michael" userId="324a03897c09431a" providerId="LiveId" clId="{AC08461D-754B-4177-8AAC-7EAB3C0AF64F}" dt="2023-05-04T12:04:09.056" v="11564" actId="478"/>
          <ac:spMkLst>
            <pc:docMk/>
            <pc:sldMk cId="1815078618" sldId="1447"/>
            <ac:spMk id="27" creationId="{D4B7A2CA-7636-810B-5573-0D42736EADD9}"/>
          </ac:spMkLst>
        </pc:spChg>
        <pc:spChg chg="del">
          <ac:chgData name="gessy michael" userId="324a03897c09431a" providerId="LiveId" clId="{AC08461D-754B-4177-8AAC-7EAB3C0AF64F}" dt="2023-05-04T12:04:09.056" v="11564" actId="478"/>
          <ac:spMkLst>
            <pc:docMk/>
            <pc:sldMk cId="1815078618" sldId="1447"/>
            <ac:spMk id="28" creationId="{E89E8FB2-EEE0-D084-CB20-4A75CDCA9BDA}"/>
          </ac:spMkLst>
        </pc:spChg>
        <pc:spChg chg="del">
          <ac:chgData name="gessy michael" userId="324a03897c09431a" providerId="LiveId" clId="{AC08461D-754B-4177-8AAC-7EAB3C0AF64F}" dt="2023-05-04T12:04:09.056" v="11564" actId="478"/>
          <ac:spMkLst>
            <pc:docMk/>
            <pc:sldMk cId="1815078618" sldId="1447"/>
            <ac:spMk id="29" creationId="{58B0D238-EA8D-5116-030B-D425A0B9F2A3}"/>
          </ac:spMkLst>
        </pc:spChg>
        <pc:spChg chg="del">
          <ac:chgData name="gessy michael" userId="324a03897c09431a" providerId="LiveId" clId="{AC08461D-754B-4177-8AAC-7EAB3C0AF64F}" dt="2023-05-04T12:04:09.056" v="11564" actId="478"/>
          <ac:spMkLst>
            <pc:docMk/>
            <pc:sldMk cId="1815078618" sldId="1447"/>
            <ac:spMk id="30" creationId="{36EFBF60-A29B-AA99-4078-BC3E115BF206}"/>
          </ac:spMkLst>
        </pc:spChg>
        <pc:spChg chg="del">
          <ac:chgData name="gessy michael" userId="324a03897c09431a" providerId="LiveId" clId="{AC08461D-754B-4177-8AAC-7EAB3C0AF64F}" dt="2023-05-04T12:04:09.056" v="11564" actId="478"/>
          <ac:spMkLst>
            <pc:docMk/>
            <pc:sldMk cId="1815078618" sldId="1447"/>
            <ac:spMk id="31" creationId="{FB2E71F9-3998-D850-BF0F-E4EEFCEFD374}"/>
          </ac:spMkLst>
        </pc:spChg>
        <pc:spChg chg="del">
          <ac:chgData name="gessy michael" userId="324a03897c09431a" providerId="LiveId" clId="{AC08461D-754B-4177-8AAC-7EAB3C0AF64F}" dt="2023-05-04T12:04:09.056" v="11564" actId="478"/>
          <ac:spMkLst>
            <pc:docMk/>
            <pc:sldMk cId="1815078618" sldId="1447"/>
            <ac:spMk id="32" creationId="{09FDFC89-1C37-0BA6-F9F5-85C45C509296}"/>
          </ac:spMkLst>
        </pc:spChg>
        <pc:spChg chg="del">
          <ac:chgData name="gessy michael" userId="324a03897c09431a" providerId="LiveId" clId="{AC08461D-754B-4177-8AAC-7EAB3C0AF64F}" dt="2023-05-04T12:04:09.056" v="11564" actId="478"/>
          <ac:spMkLst>
            <pc:docMk/>
            <pc:sldMk cId="1815078618" sldId="1447"/>
            <ac:spMk id="290824" creationId="{4B966135-361F-7A42-F7CB-312840326642}"/>
          </ac:spMkLst>
        </pc:spChg>
        <pc:spChg chg="del">
          <ac:chgData name="gessy michael" userId="324a03897c09431a" providerId="LiveId" clId="{AC08461D-754B-4177-8AAC-7EAB3C0AF64F}" dt="2023-05-04T12:04:09.056" v="11564" actId="478"/>
          <ac:spMkLst>
            <pc:docMk/>
            <pc:sldMk cId="1815078618" sldId="1447"/>
            <ac:spMk id="290825" creationId="{E50B970B-58AF-3162-A950-88D1D3BA4309}"/>
          </ac:spMkLst>
        </pc:spChg>
        <pc:spChg chg="del">
          <ac:chgData name="gessy michael" userId="324a03897c09431a" providerId="LiveId" clId="{AC08461D-754B-4177-8AAC-7EAB3C0AF64F}" dt="2023-05-04T12:04:09.056" v="11564" actId="478"/>
          <ac:spMkLst>
            <pc:docMk/>
            <pc:sldMk cId="1815078618" sldId="1447"/>
            <ac:spMk id="290826" creationId="{EC0B85F9-448A-0FC1-5228-40F96105DACD}"/>
          </ac:spMkLst>
        </pc:spChg>
        <pc:spChg chg="del">
          <ac:chgData name="gessy michael" userId="324a03897c09431a" providerId="LiveId" clId="{AC08461D-754B-4177-8AAC-7EAB3C0AF64F}" dt="2023-05-04T12:04:09.056" v="11564" actId="478"/>
          <ac:spMkLst>
            <pc:docMk/>
            <pc:sldMk cId="1815078618" sldId="1447"/>
            <ac:spMk id="290843" creationId="{6B9A6EEB-5E88-12A0-D6AB-FE99EF761796}"/>
          </ac:spMkLst>
        </pc:spChg>
        <pc:spChg chg="del">
          <ac:chgData name="gessy michael" userId="324a03897c09431a" providerId="LiveId" clId="{AC08461D-754B-4177-8AAC-7EAB3C0AF64F}" dt="2023-05-04T12:04:09.056" v="11564" actId="478"/>
          <ac:spMkLst>
            <pc:docMk/>
            <pc:sldMk cId="1815078618" sldId="1447"/>
            <ac:spMk id="290844" creationId="{B5C33FBA-FC5A-6BFE-F5C9-B13C7A9AE830}"/>
          </ac:spMkLst>
        </pc:spChg>
        <pc:spChg chg="del">
          <ac:chgData name="gessy michael" userId="324a03897c09431a" providerId="LiveId" clId="{AC08461D-754B-4177-8AAC-7EAB3C0AF64F}" dt="2023-05-04T12:04:09.056" v="11564" actId="478"/>
          <ac:spMkLst>
            <pc:docMk/>
            <pc:sldMk cId="1815078618" sldId="1447"/>
            <ac:spMk id="290847" creationId="{50E86BB2-53B1-E4C7-4606-F6A1338EB887}"/>
          </ac:spMkLst>
        </pc:spChg>
        <pc:spChg chg="del">
          <ac:chgData name="gessy michael" userId="324a03897c09431a" providerId="LiveId" clId="{AC08461D-754B-4177-8AAC-7EAB3C0AF64F}" dt="2023-05-04T12:04:09.056" v="11564" actId="478"/>
          <ac:spMkLst>
            <pc:docMk/>
            <pc:sldMk cId="1815078618" sldId="1447"/>
            <ac:spMk id="290850" creationId="{1422084F-C74F-8F25-C834-0C6E7E762CC1}"/>
          </ac:spMkLst>
        </pc:spChg>
        <pc:spChg chg="del">
          <ac:chgData name="gessy michael" userId="324a03897c09431a" providerId="LiveId" clId="{AC08461D-754B-4177-8AAC-7EAB3C0AF64F}" dt="2023-05-04T12:04:09.056" v="11564" actId="478"/>
          <ac:spMkLst>
            <pc:docMk/>
            <pc:sldMk cId="1815078618" sldId="1447"/>
            <ac:spMk id="290853" creationId="{CBC0CFD4-0AE8-ED50-B919-61292698E230}"/>
          </ac:spMkLst>
        </pc:spChg>
        <pc:spChg chg="del">
          <ac:chgData name="gessy michael" userId="324a03897c09431a" providerId="LiveId" clId="{AC08461D-754B-4177-8AAC-7EAB3C0AF64F}" dt="2023-05-04T12:04:09.056" v="11564" actId="478"/>
          <ac:spMkLst>
            <pc:docMk/>
            <pc:sldMk cId="1815078618" sldId="1447"/>
            <ac:spMk id="290854" creationId="{9CCB0D9A-121D-20DE-66C4-25F0388B97A2}"/>
          </ac:spMkLst>
        </pc:spChg>
        <pc:spChg chg="del">
          <ac:chgData name="gessy michael" userId="324a03897c09431a" providerId="LiveId" clId="{AC08461D-754B-4177-8AAC-7EAB3C0AF64F}" dt="2023-05-04T12:04:09.056" v="11564" actId="478"/>
          <ac:spMkLst>
            <pc:docMk/>
            <pc:sldMk cId="1815078618" sldId="1447"/>
            <ac:spMk id="290859" creationId="{8D64B3AB-FC98-D5B6-6EF7-4D2A51AF2F5F}"/>
          </ac:spMkLst>
        </pc:spChg>
        <pc:graphicFrameChg chg="add mod modGraphic">
          <ac:chgData name="gessy michael" userId="324a03897c09431a" providerId="LiveId" clId="{AC08461D-754B-4177-8AAC-7EAB3C0AF64F}" dt="2023-05-04T13:19:09.774" v="11692" actId="255"/>
          <ac:graphicFrameMkLst>
            <pc:docMk/>
            <pc:sldMk cId="1815078618" sldId="1447"/>
            <ac:graphicFrameMk id="3" creationId="{489A8295-7F30-ECDE-13E3-7CBD8D3661CB}"/>
          </ac:graphicFrameMkLst>
        </pc:graphicFrameChg>
        <pc:graphicFrameChg chg="del">
          <ac:chgData name="gessy michael" userId="324a03897c09431a" providerId="LiveId" clId="{AC08461D-754B-4177-8AAC-7EAB3C0AF64F}" dt="2023-05-04T12:04:09.056" v="11564" actId="478"/>
          <ac:graphicFrameMkLst>
            <pc:docMk/>
            <pc:sldMk cId="1815078618" sldId="1447"/>
            <ac:graphicFrameMk id="274446" creationId="{C7D23B6B-ADEA-8870-7A66-987AEA4313BC}"/>
          </ac:graphicFrameMkLst>
        </pc:graphicFrameChg>
      </pc:sldChg>
      <pc:sldChg chg="addSp delSp modSp add mod modNotesTx">
        <pc:chgData name="gessy michael" userId="324a03897c09431a" providerId="LiveId" clId="{AC08461D-754B-4177-8AAC-7EAB3C0AF64F}" dt="2023-05-06T14:30:04.376" v="14603" actId="6549"/>
        <pc:sldMkLst>
          <pc:docMk/>
          <pc:sldMk cId="1085019670" sldId="1448"/>
        </pc:sldMkLst>
        <pc:spChg chg="del">
          <ac:chgData name="gessy michael" userId="324a03897c09431a" providerId="LiveId" clId="{AC08461D-754B-4177-8AAC-7EAB3C0AF64F}" dt="2023-05-04T14:54:42.023" v="12169" actId="478"/>
          <ac:spMkLst>
            <pc:docMk/>
            <pc:sldMk cId="1085019670" sldId="1448"/>
            <ac:spMk id="2" creationId="{9ECDF8F8-4A75-45AD-1CAF-9DACC1D67B2F}"/>
          </ac:spMkLst>
        </pc:spChg>
        <pc:spChg chg="add mod">
          <ac:chgData name="gessy michael" userId="324a03897c09431a" providerId="LiveId" clId="{AC08461D-754B-4177-8AAC-7EAB3C0AF64F}" dt="2023-05-05T11:34:21.935" v="12202" actId="1036"/>
          <ac:spMkLst>
            <pc:docMk/>
            <pc:sldMk cId="1085019670" sldId="1448"/>
            <ac:spMk id="2" creationId="{B13EF42D-8B0A-9B11-BC32-0DA7C0B95499}"/>
          </ac:spMkLst>
        </pc:spChg>
        <pc:spChg chg="add mod">
          <ac:chgData name="gessy michael" userId="324a03897c09431a" providerId="LiveId" clId="{AC08461D-754B-4177-8AAC-7EAB3C0AF64F}" dt="2023-05-05T11:34:21.935" v="12202" actId="1036"/>
          <ac:spMkLst>
            <pc:docMk/>
            <pc:sldMk cId="1085019670" sldId="1448"/>
            <ac:spMk id="3" creationId="{CE1A110B-05D3-A86A-0D9F-C31584AE0B07}"/>
          </ac:spMkLst>
        </pc:spChg>
        <pc:spChg chg="add mod">
          <ac:chgData name="gessy michael" userId="324a03897c09431a" providerId="LiveId" clId="{AC08461D-754B-4177-8AAC-7EAB3C0AF64F}" dt="2023-05-04T14:54:50.710" v="12170"/>
          <ac:spMkLst>
            <pc:docMk/>
            <pc:sldMk cId="1085019670" sldId="1448"/>
            <ac:spMk id="4" creationId="{ACB35144-8CE5-D09B-1FD7-F47012478504}"/>
          </ac:spMkLst>
        </pc:spChg>
        <pc:spChg chg="del">
          <ac:chgData name="gessy michael" userId="324a03897c09431a" providerId="LiveId" clId="{AC08461D-754B-4177-8AAC-7EAB3C0AF64F}" dt="2023-05-04T14:54:42.023" v="12169" actId="478"/>
          <ac:spMkLst>
            <pc:docMk/>
            <pc:sldMk cId="1085019670" sldId="1448"/>
            <ac:spMk id="5" creationId="{3B675498-9264-C6B0-328C-E36C3240CCCB}"/>
          </ac:spMkLst>
        </pc:spChg>
        <pc:spChg chg="add mod">
          <ac:chgData name="gessy michael" userId="324a03897c09431a" providerId="LiveId" clId="{AC08461D-754B-4177-8AAC-7EAB3C0AF64F}" dt="2023-05-05T12:24:56.650" v="12278" actId="1076"/>
          <ac:spMkLst>
            <pc:docMk/>
            <pc:sldMk cId="1085019670" sldId="1448"/>
            <ac:spMk id="6" creationId="{601CD626-215B-0DB4-8F50-F0D828E2AE59}"/>
          </ac:spMkLst>
        </pc:spChg>
        <pc:spChg chg="del">
          <ac:chgData name="gessy michael" userId="324a03897c09431a" providerId="LiveId" clId="{AC08461D-754B-4177-8AAC-7EAB3C0AF64F}" dt="2023-05-04T14:54:42.023" v="12169" actId="478"/>
          <ac:spMkLst>
            <pc:docMk/>
            <pc:sldMk cId="1085019670" sldId="1448"/>
            <ac:spMk id="7" creationId="{A7AFB9C5-3FA8-11F5-2A1A-00E0B2F24D85}"/>
          </ac:spMkLst>
        </pc:spChg>
        <pc:spChg chg="add mod">
          <ac:chgData name="gessy michael" userId="324a03897c09431a" providerId="LiveId" clId="{AC08461D-754B-4177-8AAC-7EAB3C0AF64F}" dt="2023-05-05T13:10:53.356" v="12363" actId="207"/>
          <ac:spMkLst>
            <pc:docMk/>
            <pc:sldMk cId="1085019670" sldId="1448"/>
            <ac:spMk id="7" creationId="{F94E7F0F-24CE-DFF3-7B65-444B22242B26}"/>
          </ac:spMkLst>
        </pc:spChg>
        <pc:spChg chg="del">
          <ac:chgData name="gessy michael" userId="324a03897c09431a" providerId="LiveId" clId="{AC08461D-754B-4177-8AAC-7EAB3C0AF64F}" dt="2023-05-04T14:54:42.023" v="12169" actId="478"/>
          <ac:spMkLst>
            <pc:docMk/>
            <pc:sldMk cId="1085019670" sldId="1448"/>
            <ac:spMk id="8" creationId="{ED57E220-762E-E5BB-9036-B395BA22ED55}"/>
          </ac:spMkLst>
        </pc:spChg>
        <pc:spChg chg="add mod">
          <ac:chgData name="gessy michael" userId="324a03897c09431a" providerId="LiveId" clId="{AC08461D-754B-4177-8AAC-7EAB3C0AF64F}" dt="2023-05-05T12:25:26.444" v="12280" actId="255"/>
          <ac:spMkLst>
            <pc:docMk/>
            <pc:sldMk cId="1085019670" sldId="1448"/>
            <ac:spMk id="9" creationId="{74A73926-F7D1-3541-F3BC-470273B5A888}"/>
          </ac:spMkLst>
        </pc:spChg>
        <pc:spChg chg="del">
          <ac:chgData name="gessy michael" userId="324a03897c09431a" providerId="LiveId" clId="{AC08461D-754B-4177-8AAC-7EAB3C0AF64F}" dt="2023-05-04T14:54:42.023" v="12169" actId="478"/>
          <ac:spMkLst>
            <pc:docMk/>
            <pc:sldMk cId="1085019670" sldId="1448"/>
            <ac:spMk id="10" creationId="{28A280A4-A2F9-D3A7-BD77-B69E5091F988}"/>
          </ac:spMkLst>
        </pc:spChg>
        <pc:spChg chg="add mod">
          <ac:chgData name="gessy michael" userId="324a03897c09431a" providerId="LiveId" clId="{AC08461D-754B-4177-8AAC-7EAB3C0AF64F}" dt="2023-05-05T12:49:22.361" v="12290" actId="121"/>
          <ac:spMkLst>
            <pc:docMk/>
            <pc:sldMk cId="1085019670" sldId="1448"/>
            <ac:spMk id="11" creationId="{2BE5B5B6-9852-A080-39D0-F2E6411DD36E}"/>
          </ac:spMkLst>
        </pc:spChg>
        <pc:spChg chg="del">
          <ac:chgData name="gessy michael" userId="324a03897c09431a" providerId="LiveId" clId="{AC08461D-754B-4177-8AAC-7EAB3C0AF64F}" dt="2023-05-04T14:54:42.023" v="12169" actId="478"/>
          <ac:spMkLst>
            <pc:docMk/>
            <pc:sldMk cId="1085019670" sldId="1448"/>
            <ac:spMk id="11" creationId="{7C47B990-AADF-AF43-603B-6164F4F0A941}"/>
          </ac:spMkLst>
        </pc:spChg>
        <pc:spChg chg="del">
          <ac:chgData name="gessy michael" userId="324a03897c09431a" providerId="LiveId" clId="{AC08461D-754B-4177-8AAC-7EAB3C0AF64F}" dt="2023-05-04T14:54:42.023" v="12169" actId="478"/>
          <ac:spMkLst>
            <pc:docMk/>
            <pc:sldMk cId="1085019670" sldId="1448"/>
            <ac:spMk id="12" creationId="{D14FB5FD-FEA1-6F63-DA7C-41A7FC1B261E}"/>
          </ac:spMkLst>
        </pc:spChg>
        <pc:spChg chg="add mod">
          <ac:chgData name="gessy michael" userId="324a03897c09431a" providerId="LiveId" clId="{AC08461D-754B-4177-8AAC-7EAB3C0AF64F}" dt="2023-05-05T12:24:56.650" v="12278" actId="1076"/>
          <ac:spMkLst>
            <pc:docMk/>
            <pc:sldMk cId="1085019670" sldId="1448"/>
            <ac:spMk id="13" creationId="{C449FDDF-3A32-866C-3813-6E61E7111E3E}"/>
          </ac:spMkLst>
        </pc:spChg>
        <pc:spChg chg="add mod">
          <ac:chgData name="gessy michael" userId="324a03897c09431a" providerId="LiveId" clId="{AC08461D-754B-4177-8AAC-7EAB3C0AF64F}" dt="2023-05-05T12:57:56.760" v="12331" actId="1076"/>
          <ac:spMkLst>
            <pc:docMk/>
            <pc:sldMk cId="1085019670" sldId="1448"/>
            <ac:spMk id="14" creationId="{4167EAC2-0E06-0435-2330-0312C7584714}"/>
          </ac:spMkLst>
        </pc:spChg>
        <pc:spChg chg="del">
          <ac:chgData name="gessy michael" userId="324a03897c09431a" providerId="LiveId" clId="{AC08461D-754B-4177-8AAC-7EAB3C0AF64F}" dt="2023-05-04T14:54:42.023" v="12169" actId="478"/>
          <ac:spMkLst>
            <pc:docMk/>
            <pc:sldMk cId="1085019670" sldId="1448"/>
            <ac:spMk id="14" creationId="{4BCB72A6-9F9F-5911-C35D-EA50622120F3}"/>
          </ac:spMkLst>
        </pc:spChg>
        <pc:spChg chg="del">
          <ac:chgData name="gessy michael" userId="324a03897c09431a" providerId="LiveId" clId="{AC08461D-754B-4177-8AAC-7EAB3C0AF64F}" dt="2023-05-04T14:54:42.023" v="12169" actId="478"/>
          <ac:spMkLst>
            <pc:docMk/>
            <pc:sldMk cId="1085019670" sldId="1448"/>
            <ac:spMk id="15" creationId="{D1E92E97-5AE8-AC45-23F3-F4B39E50C952}"/>
          </ac:spMkLst>
        </pc:spChg>
        <pc:spChg chg="del">
          <ac:chgData name="gessy michael" userId="324a03897c09431a" providerId="LiveId" clId="{AC08461D-754B-4177-8AAC-7EAB3C0AF64F}" dt="2023-05-04T14:54:42.023" v="12169" actId="478"/>
          <ac:spMkLst>
            <pc:docMk/>
            <pc:sldMk cId="1085019670" sldId="1448"/>
            <ac:spMk id="16" creationId="{7443F27E-CFFC-4047-54A2-4F8307771E09}"/>
          </ac:spMkLst>
        </pc:spChg>
        <pc:spChg chg="add mod">
          <ac:chgData name="gessy michael" userId="324a03897c09431a" providerId="LiveId" clId="{AC08461D-754B-4177-8AAC-7EAB3C0AF64F}" dt="2023-05-05T12:57:48.018" v="12330" actId="1076"/>
          <ac:spMkLst>
            <pc:docMk/>
            <pc:sldMk cId="1085019670" sldId="1448"/>
            <ac:spMk id="16" creationId="{993CFB76-006F-4514-8DB9-E90D2A1E8257}"/>
          </ac:spMkLst>
        </pc:spChg>
        <pc:spChg chg="add mod">
          <ac:chgData name="gessy michael" userId="324a03897c09431a" providerId="LiveId" clId="{AC08461D-754B-4177-8AAC-7EAB3C0AF64F}" dt="2023-05-05T12:57:12.052" v="12324" actId="1076"/>
          <ac:spMkLst>
            <pc:docMk/>
            <pc:sldMk cId="1085019670" sldId="1448"/>
            <ac:spMk id="18" creationId="{83A06C45-69BF-402F-1E02-719F4F2BCBE1}"/>
          </ac:spMkLst>
        </pc:spChg>
        <pc:spChg chg="del">
          <ac:chgData name="gessy michael" userId="324a03897c09431a" providerId="LiveId" clId="{AC08461D-754B-4177-8AAC-7EAB3C0AF64F}" dt="2023-05-04T14:54:42.023" v="12169" actId="478"/>
          <ac:spMkLst>
            <pc:docMk/>
            <pc:sldMk cId="1085019670" sldId="1448"/>
            <ac:spMk id="18" creationId="{D2BD9422-6DE7-BC0C-ADDB-D80B7C60613E}"/>
          </ac:spMkLst>
        </pc:spChg>
        <pc:spChg chg="del">
          <ac:chgData name="gessy michael" userId="324a03897c09431a" providerId="LiveId" clId="{AC08461D-754B-4177-8AAC-7EAB3C0AF64F}" dt="2023-05-04T14:54:42.023" v="12169" actId="478"/>
          <ac:spMkLst>
            <pc:docMk/>
            <pc:sldMk cId="1085019670" sldId="1448"/>
            <ac:spMk id="19" creationId="{5B683DAD-0749-AF75-CCE3-65DB02B8E980}"/>
          </ac:spMkLst>
        </pc:spChg>
        <pc:spChg chg="del">
          <ac:chgData name="gessy michael" userId="324a03897c09431a" providerId="LiveId" clId="{AC08461D-754B-4177-8AAC-7EAB3C0AF64F}" dt="2023-05-04T14:54:42.023" v="12169" actId="478"/>
          <ac:spMkLst>
            <pc:docMk/>
            <pc:sldMk cId="1085019670" sldId="1448"/>
            <ac:spMk id="20" creationId="{55BB4AB3-DED6-36A8-0E45-94536393A038}"/>
          </ac:spMkLst>
        </pc:spChg>
        <pc:spChg chg="add mod">
          <ac:chgData name="gessy michael" userId="324a03897c09431a" providerId="LiveId" clId="{AC08461D-754B-4177-8AAC-7EAB3C0AF64F}" dt="2023-05-05T12:57:41.997" v="12329" actId="1076"/>
          <ac:spMkLst>
            <pc:docMk/>
            <pc:sldMk cId="1085019670" sldId="1448"/>
            <ac:spMk id="20" creationId="{FFA532BB-EF80-540E-0B11-0866752A3239}"/>
          </ac:spMkLst>
        </pc:spChg>
        <pc:spChg chg="del">
          <ac:chgData name="gessy michael" userId="324a03897c09431a" providerId="LiveId" clId="{AC08461D-754B-4177-8AAC-7EAB3C0AF64F}" dt="2023-05-04T14:54:42.023" v="12169" actId="478"/>
          <ac:spMkLst>
            <pc:docMk/>
            <pc:sldMk cId="1085019670" sldId="1448"/>
            <ac:spMk id="21" creationId="{4C080F21-7223-B9E6-F29F-79616D711719}"/>
          </ac:spMkLst>
        </pc:spChg>
        <pc:spChg chg="add mod">
          <ac:chgData name="gessy michael" userId="324a03897c09431a" providerId="LiveId" clId="{AC08461D-754B-4177-8AAC-7EAB3C0AF64F}" dt="2023-05-05T12:57:35.254" v="12328" actId="1076"/>
          <ac:spMkLst>
            <pc:docMk/>
            <pc:sldMk cId="1085019670" sldId="1448"/>
            <ac:spMk id="22" creationId="{2B5187EA-429F-B18F-3B9A-8A6E36A28F42}"/>
          </ac:spMkLst>
        </pc:spChg>
        <pc:spChg chg="del">
          <ac:chgData name="gessy michael" userId="324a03897c09431a" providerId="LiveId" clId="{AC08461D-754B-4177-8AAC-7EAB3C0AF64F}" dt="2023-05-04T14:54:42.023" v="12169" actId="478"/>
          <ac:spMkLst>
            <pc:docMk/>
            <pc:sldMk cId="1085019670" sldId="1448"/>
            <ac:spMk id="22" creationId="{EEE359D4-8765-B7DA-7DF7-EC79B0CB49DC}"/>
          </ac:spMkLst>
        </pc:spChg>
        <pc:spChg chg="add mod ord">
          <ac:chgData name="gessy michael" userId="324a03897c09431a" providerId="LiveId" clId="{AC08461D-754B-4177-8AAC-7EAB3C0AF64F}" dt="2023-05-05T13:00:02.789" v="12340" actId="167"/>
          <ac:spMkLst>
            <pc:docMk/>
            <pc:sldMk cId="1085019670" sldId="1448"/>
            <ac:spMk id="23" creationId="{B81B46BF-30B4-7195-45BB-2BB496B29A48}"/>
          </ac:spMkLst>
        </pc:spChg>
        <pc:spChg chg="add mod ord">
          <ac:chgData name="gessy michael" userId="324a03897c09431a" providerId="LiveId" clId="{AC08461D-754B-4177-8AAC-7EAB3C0AF64F}" dt="2023-05-05T13:00:02.789" v="12340" actId="167"/>
          <ac:spMkLst>
            <pc:docMk/>
            <pc:sldMk cId="1085019670" sldId="1448"/>
            <ac:spMk id="24" creationId="{2075E362-4C19-A1D3-D33C-73F750619FD8}"/>
          </ac:spMkLst>
        </pc:spChg>
        <pc:spChg chg="add mod ord">
          <ac:chgData name="gessy michael" userId="324a03897c09431a" providerId="LiveId" clId="{AC08461D-754B-4177-8AAC-7EAB3C0AF64F}" dt="2023-05-05T13:00:13.627" v="12341" actId="1076"/>
          <ac:spMkLst>
            <pc:docMk/>
            <pc:sldMk cId="1085019670" sldId="1448"/>
            <ac:spMk id="25" creationId="{7EFE49B8-8E05-8673-E46C-796BAB8406A2}"/>
          </ac:spMkLst>
        </pc:spChg>
        <pc:spChg chg="add mod ord">
          <ac:chgData name="gessy michael" userId="324a03897c09431a" providerId="LiveId" clId="{AC08461D-754B-4177-8AAC-7EAB3C0AF64F}" dt="2023-05-05T13:00:02.789" v="12340" actId="167"/>
          <ac:spMkLst>
            <pc:docMk/>
            <pc:sldMk cId="1085019670" sldId="1448"/>
            <ac:spMk id="26" creationId="{8FED8A30-C5F4-85DB-8C18-BE28499FDDCB}"/>
          </ac:spMkLst>
        </pc:spChg>
        <pc:spChg chg="add mod">
          <ac:chgData name="gessy michael" userId="324a03897c09431a" providerId="LiveId" clId="{AC08461D-754B-4177-8AAC-7EAB3C0AF64F}" dt="2023-05-05T13:03:33.113" v="12344" actId="207"/>
          <ac:spMkLst>
            <pc:docMk/>
            <pc:sldMk cId="1085019670" sldId="1448"/>
            <ac:spMk id="27" creationId="{3922C59D-BB63-536D-F8B1-617A24D589C2}"/>
          </ac:spMkLst>
        </pc:spChg>
        <pc:spChg chg="add mod">
          <ac:chgData name="gessy michael" userId="324a03897c09431a" providerId="LiveId" clId="{AC08461D-754B-4177-8AAC-7EAB3C0AF64F}" dt="2023-05-05T13:03:52.170" v="12348" actId="1076"/>
          <ac:spMkLst>
            <pc:docMk/>
            <pc:sldMk cId="1085019670" sldId="1448"/>
            <ac:spMk id="28" creationId="{D56B9C58-3F85-9F81-1A03-1BDC5004E394}"/>
          </ac:spMkLst>
        </pc:spChg>
        <pc:spChg chg="add mod">
          <ac:chgData name="gessy michael" userId="324a03897c09431a" providerId="LiveId" clId="{AC08461D-754B-4177-8AAC-7EAB3C0AF64F}" dt="2023-05-05T13:04:10.517" v="12352" actId="1076"/>
          <ac:spMkLst>
            <pc:docMk/>
            <pc:sldMk cId="1085019670" sldId="1448"/>
            <ac:spMk id="29" creationId="{3FE468F4-8053-45F4-E07F-DE196FBEECDF}"/>
          </ac:spMkLst>
        </pc:spChg>
        <pc:spChg chg="add mod">
          <ac:chgData name="gessy michael" userId="324a03897c09431a" providerId="LiveId" clId="{AC08461D-754B-4177-8AAC-7EAB3C0AF64F}" dt="2023-05-05T13:04:22.464" v="12355" actId="688"/>
          <ac:spMkLst>
            <pc:docMk/>
            <pc:sldMk cId="1085019670" sldId="1448"/>
            <ac:spMk id="30" creationId="{F5CE17D5-0B0A-D2AF-F0E2-3DC1C57C4398}"/>
          </ac:spMkLst>
        </pc:spChg>
        <pc:graphicFrameChg chg="del">
          <ac:chgData name="gessy michael" userId="324a03897c09431a" providerId="LiveId" clId="{AC08461D-754B-4177-8AAC-7EAB3C0AF64F}" dt="2023-05-04T14:54:42.023" v="12169" actId="478"/>
          <ac:graphicFrameMkLst>
            <pc:docMk/>
            <pc:sldMk cId="1085019670" sldId="1448"/>
            <ac:graphicFrameMk id="3" creationId="{489A8295-7F30-ECDE-13E3-7CBD8D3661CB}"/>
          </ac:graphicFrameMkLst>
        </pc:graphicFrameChg>
        <pc:graphicFrameChg chg="add mod modGraphic">
          <ac:chgData name="gessy michael" userId="324a03897c09431a" providerId="LiveId" clId="{AC08461D-754B-4177-8AAC-7EAB3C0AF64F}" dt="2023-05-05T13:07:44.268" v="12357" actId="207"/>
          <ac:graphicFrameMkLst>
            <pc:docMk/>
            <pc:sldMk cId="1085019670" sldId="1448"/>
            <ac:graphicFrameMk id="8" creationId="{A160B908-109E-2756-EBCB-DBBCB6F587EA}"/>
          </ac:graphicFrameMkLst>
        </pc:graphicFrameChg>
      </pc:sldChg>
      <pc:sldChg chg="add del">
        <pc:chgData name="gessy michael" userId="324a03897c09431a" providerId="LiveId" clId="{AC08461D-754B-4177-8AAC-7EAB3C0AF64F}" dt="2023-05-06T04:43:24.578" v="13744" actId="47"/>
        <pc:sldMkLst>
          <pc:docMk/>
          <pc:sldMk cId="27207328" sldId="1449"/>
        </pc:sldMkLst>
      </pc:sldChg>
      <pc:sldChg chg="add del">
        <pc:chgData name="gessy michael" userId="324a03897c09431a" providerId="LiveId" clId="{AC08461D-754B-4177-8AAC-7EAB3C0AF64F}" dt="2023-05-06T07:06:03.244" v="13988" actId="47"/>
        <pc:sldMkLst>
          <pc:docMk/>
          <pc:sldMk cId="1044245497" sldId="1449"/>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95CBF03E-CEF7-00F1-A6AF-B766C1191288}"/>
              </a:ext>
            </a:extLst>
          </p:cNvPr>
          <p:cNvSpPr>
            <a:spLocks noGrp="1" noChangeArrowheads="1"/>
          </p:cNvSpPr>
          <p:nvPr>
            <p:ph type="hdr" sz="quarter"/>
          </p:nvPr>
        </p:nvSpPr>
        <p:spPr bwMode="auto">
          <a:xfrm>
            <a:off x="0" y="0"/>
            <a:ext cx="3078163" cy="511175"/>
          </a:xfrm>
          <a:prstGeom prst="rect">
            <a:avLst/>
          </a:prstGeom>
          <a:noFill/>
          <a:ln>
            <a:noFill/>
          </a:ln>
        </p:spPr>
        <p:txBody>
          <a:bodyPr vert="horz" wrap="square" lIns="94656" tIns="47327" rIns="94656" bIns="47327" numCol="1" anchor="t" anchorCtr="0" compatLnSpc="1">
            <a:prstTxWarp prst="textNoShape">
              <a:avLst/>
            </a:prstTxWarp>
          </a:bodyPr>
          <a:lstStyle>
            <a:lvl1pPr eaLnBrk="1" hangingPunct="1">
              <a:defRPr kumimoji="0" sz="1200" b="0"/>
            </a:lvl1pPr>
          </a:lstStyle>
          <a:p>
            <a:pPr>
              <a:defRPr/>
            </a:pPr>
            <a:endParaRPr lang="ja-JP" altLang="ja-JP"/>
          </a:p>
        </p:txBody>
      </p:sp>
      <p:sp>
        <p:nvSpPr>
          <p:cNvPr id="10243" name="Rectangle 3">
            <a:extLst>
              <a:ext uri="{FF2B5EF4-FFF2-40B4-BE49-F238E27FC236}">
                <a16:creationId xmlns:a16="http://schemas.microsoft.com/office/drawing/2014/main" id="{85A550DF-E881-E5B2-90B1-40DC91344C33}"/>
              </a:ext>
            </a:extLst>
          </p:cNvPr>
          <p:cNvSpPr>
            <a:spLocks noGrp="1" noChangeArrowheads="1"/>
          </p:cNvSpPr>
          <p:nvPr>
            <p:ph type="dt" sz="half" idx="1"/>
          </p:nvPr>
        </p:nvSpPr>
        <p:spPr bwMode="auto">
          <a:xfrm>
            <a:off x="4024313" y="0"/>
            <a:ext cx="3078162" cy="511175"/>
          </a:xfrm>
          <a:prstGeom prst="rect">
            <a:avLst/>
          </a:prstGeom>
          <a:noFill/>
          <a:ln>
            <a:noFill/>
          </a:ln>
        </p:spPr>
        <p:txBody>
          <a:bodyPr vert="horz" wrap="square" lIns="94656" tIns="47327" rIns="94656" bIns="47327" numCol="1" anchor="t" anchorCtr="0" compatLnSpc="1">
            <a:prstTxWarp prst="textNoShape">
              <a:avLst/>
            </a:prstTxWarp>
          </a:bodyPr>
          <a:lstStyle>
            <a:lvl1pPr algn="r" eaLnBrk="1" hangingPunct="1">
              <a:defRPr/>
            </a:lvl1pPr>
          </a:lstStyle>
          <a:p>
            <a:pPr>
              <a:defRPr/>
            </a:pPr>
            <a:endParaRPr lang="ja-JP" altLang="en-US"/>
          </a:p>
        </p:txBody>
      </p:sp>
      <p:sp>
        <p:nvSpPr>
          <p:cNvPr id="10244" name="Rectangle 4">
            <a:extLst>
              <a:ext uri="{FF2B5EF4-FFF2-40B4-BE49-F238E27FC236}">
                <a16:creationId xmlns:a16="http://schemas.microsoft.com/office/drawing/2014/main" id="{84A81986-BA8A-BEB3-4D76-9BFCC4BDC42C}"/>
              </a:ext>
            </a:extLst>
          </p:cNvPr>
          <p:cNvSpPr>
            <a:spLocks noGrp="1" noRot="1" noChangeAspect="1" noChangeArrowheads="1" noTextEdit="1"/>
          </p:cNvSpPr>
          <p:nvPr>
            <p:ph type="sldImg" idx="2"/>
          </p:nvPr>
        </p:nvSpPr>
        <p:spPr bwMode="auto">
          <a:xfrm>
            <a:off x="995363" y="768350"/>
            <a:ext cx="5114925" cy="38369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5" name="Rectangle 5">
            <a:extLst>
              <a:ext uri="{FF2B5EF4-FFF2-40B4-BE49-F238E27FC236}">
                <a16:creationId xmlns:a16="http://schemas.microsoft.com/office/drawing/2014/main" id="{4F7A7E2F-F099-AF6F-1162-A250E5C0E77B}"/>
              </a:ext>
            </a:extLst>
          </p:cNvPr>
          <p:cNvSpPr>
            <a:spLocks noGrp="1" noChangeArrowheads="1"/>
          </p:cNvSpPr>
          <p:nvPr>
            <p:ph type="body" sz="quarter" idx="3"/>
          </p:nvPr>
        </p:nvSpPr>
        <p:spPr>
          <a:xfrm>
            <a:off x="709613" y="4860925"/>
            <a:ext cx="5684837" cy="4608513"/>
          </a:xfrm>
          <a:prstGeom prst="rect">
            <a:avLst/>
          </a:prstGeom>
          <a:noFill/>
          <a:ln>
            <a:noFill/>
          </a:ln>
          <a:effectLst/>
        </p:spPr>
        <p:txBody>
          <a:bodyPr vert="horz" wrap="square" lIns="94656" tIns="47327" rIns="94656" bIns="47327"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10246" name="Rectangle 6">
            <a:extLst>
              <a:ext uri="{FF2B5EF4-FFF2-40B4-BE49-F238E27FC236}">
                <a16:creationId xmlns:a16="http://schemas.microsoft.com/office/drawing/2014/main" id="{18F2422D-AD5F-A741-322D-7839FE83F33F}"/>
              </a:ext>
            </a:extLst>
          </p:cNvPr>
          <p:cNvSpPr>
            <a:spLocks noGrp="1" noChangeArrowheads="1"/>
          </p:cNvSpPr>
          <p:nvPr>
            <p:ph type="ftr" sz="quarter" idx="4"/>
          </p:nvPr>
        </p:nvSpPr>
        <p:spPr bwMode="auto">
          <a:xfrm>
            <a:off x="0" y="9725025"/>
            <a:ext cx="3078163" cy="511175"/>
          </a:xfrm>
          <a:prstGeom prst="rect">
            <a:avLst/>
          </a:prstGeom>
          <a:noFill/>
          <a:ln>
            <a:noFill/>
          </a:ln>
        </p:spPr>
        <p:txBody>
          <a:bodyPr vert="horz" wrap="square" lIns="94656" tIns="47327" rIns="94656" bIns="47327" numCol="1" anchor="b" anchorCtr="0" compatLnSpc="1">
            <a:prstTxWarp prst="textNoShape">
              <a:avLst/>
            </a:prstTxWarp>
          </a:bodyPr>
          <a:lstStyle>
            <a:lvl1pPr eaLnBrk="1" hangingPunct="1">
              <a:defRPr kumimoji="0" sz="1200" b="0"/>
            </a:lvl1pPr>
          </a:lstStyle>
          <a:p>
            <a:pPr>
              <a:defRPr/>
            </a:pPr>
            <a:endParaRPr lang="ja-JP" altLang="ja-JP"/>
          </a:p>
        </p:txBody>
      </p:sp>
      <p:sp>
        <p:nvSpPr>
          <p:cNvPr id="10247" name="Rectangle 7">
            <a:extLst>
              <a:ext uri="{FF2B5EF4-FFF2-40B4-BE49-F238E27FC236}">
                <a16:creationId xmlns:a16="http://schemas.microsoft.com/office/drawing/2014/main" id="{34576299-6867-6E1A-77EB-C3951ED4D77E}"/>
              </a:ext>
            </a:extLst>
          </p:cNvPr>
          <p:cNvSpPr>
            <a:spLocks noGrp="1" noChangeArrowheads="1"/>
          </p:cNvSpPr>
          <p:nvPr>
            <p:ph type="sldNum" sz="quarter" idx="5"/>
          </p:nvPr>
        </p:nvSpPr>
        <p:spPr bwMode="auto">
          <a:xfrm>
            <a:off x="4024313" y="9725025"/>
            <a:ext cx="3078162" cy="511175"/>
          </a:xfrm>
          <a:prstGeom prst="rect">
            <a:avLst/>
          </a:prstGeom>
          <a:noFill/>
          <a:ln>
            <a:noFill/>
          </a:ln>
        </p:spPr>
        <p:txBody>
          <a:bodyPr vert="horz" wrap="square" lIns="94656" tIns="47327" rIns="94656" bIns="47327" numCol="1" anchor="b" anchorCtr="0" compatLnSpc="1">
            <a:prstTxWarp prst="textNoShape">
              <a:avLst/>
            </a:prstTxWarp>
          </a:bodyPr>
          <a:lstStyle>
            <a:lvl1pPr algn="r" eaLnBrk="1" hangingPunct="1">
              <a:defRPr sz="1200" b="0"/>
            </a:lvl1pPr>
          </a:lstStyle>
          <a:p>
            <a:pPr>
              <a:defRPr/>
            </a:pPr>
            <a:fld id="{43400887-D5D0-4C17-9D0E-7C3F84C0247D}"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Arial" panose="020B0604020202020204" pitchFamily="34" charset="0"/>
        <a:ea typeface="ＭＳ Ｐ明朝" panose="02020600040205080304" pitchFamily="18" charset="-128"/>
        <a:cs typeface="+mn-cs"/>
      </a:defRPr>
    </a:lvl1pPr>
    <a:lvl2pPr marL="457200" algn="l" rtl="0" eaLnBrk="0" fontAlgn="base" hangingPunct="0">
      <a:spcBef>
        <a:spcPct val="30000"/>
      </a:spcBef>
      <a:spcAft>
        <a:spcPct val="0"/>
      </a:spcAft>
      <a:defRPr kumimoji="1" sz="1200" kern="1200">
        <a:solidFill>
          <a:schemeClr val="tx1"/>
        </a:solidFill>
        <a:latin typeface="Arial" panose="020B0604020202020204" pitchFamily="34" charset="0"/>
        <a:ea typeface="ＭＳ Ｐ明朝" panose="02020600040205080304" pitchFamily="18" charset="-128"/>
        <a:cs typeface="+mn-cs"/>
      </a:defRPr>
    </a:lvl2pPr>
    <a:lvl3pPr marL="914400" algn="l" rtl="0" eaLnBrk="0" fontAlgn="base" hangingPunct="0">
      <a:spcBef>
        <a:spcPct val="30000"/>
      </a:spcBef>
      <a:spcAft>
        <a:spcPct val="0"/>
      </a:spcAft>
      <a:defRPr kumimoji="1" sz="1200" kern="1200">
        <a:solidFill>
          <a:schemeClr val="tx1"/>
        </a:solidFill>
        <a:latin typeface="Arial" panose="020B0604020202020204" pitchFamily="34" charset="0"/>
        <a:ea typeface="ＭＳ Ｐ明朝" panose="02020600040205080304" pitchFamily="18" charset="-128"/>
        <a:cs typeface="+mn-cs"/>
      </a:defRPr>
    </a:lvl3pPr>
    <a:lvl4pPr marL="1371600" algn="l" rtl="0" eaLnBrk="0" fontAlgn="base" hangingPunct="0">
      <a:spcBef>
        <a:spcPct val="30000"/>
      </a:spcBef>
      <a:spcAft>
        <a:spcPct val="0"/>
      </a:spcAft>
      <a:defRPr kumimoji="1" sz="1200" kern="1200">
        <a:solidFill>
          <a:schemeClr val="tx1"/>
        </a:solidFill>
        <a:latin typeface="Arial" panose="020B0604020202020204" pitchFamily="34" charset="0"/>
        <a:ea typeface="ＭＳ Ｐ明朝" panose="02020600040205080304" pitchFamily="18" charset="-128"/>
        <a:cs typeface="+mn-cs"/>
      </a:defRPr>
    </a:lvl4pPr>
    <a:lvl5pPr marL="1828800" algn="l" rtl="0" eaLnBrk="0" fontAlgn="base" hangingPunct="0">
      <a:spcBef>
        <a:spcPct val="30000"/>
      </a:spcBef>
      <a:spcAft>
        <a:spcPct val="0"/>
      </a:spcAft>
      <a:defRPr kumimoji="1" sz="1200" kern="1200">
        <a:solidFill>
          <a:schemeClr val="tx1"/>
        </a:solidFill>
        <a:latin typeface="Arial" panose="020B0604020202020204" pitchFamily="34" charset="0"/>
        <a:ea typeface="ＭＳ Ｐ明朝" panose="02020600040205080304"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kotobank.jp/word/%E7%89%87%E5%88%A9%E5%85%B1%E7%94%9F-131456"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8" Type="http://schemas.openxmlformats.org/officeDocument/2006/relationships/hyperlink" Target="http://ja.wikipedia.org/wiki/%E7%90%B5%E7%90%B6%E6%B9%96" TargetMode="External"/><Relationship Id="rId13" Type="http://schemas.openxmlformats.org/officeDocument/2006/relationships/hyperlink" Target="http://ja.wikipedia.org/wiki/%E3%83%AA%E3%82%BD%E3%82%B9%E3%83%95%E3%82%A7%E3%82%A2" TargetMode="External"/><Relationship Id="rId3" Type="http://schemas.openxmlformats.org/officeDocument/2006/relationships/hyperlink" Target="http://ja.wikipedia.org/wiki/%E5%A4%A9%E4%BD%93" TargetMode="External"/><Relationship Id="rId7" Type="http://schemas.openxmlformats.org/officeDocument/2006/relationships/hyperlink" Target="http://ja.wikipedia.org/wiki/%E6%B9%96%E6%B2%BC" TargetMode="External"/><Relationship Id="rId12" Type="http://schemas.openxmlformats.org/officeDocument/2006/relationships/hyperlink" Target="http://ja.wikipedia.org/wiki/%E5%A4%A7%E6%B0%97%E6%BD%AE%E6%B1%90" TargetMode="External"/><Relationship Id="rId17" Type="http://schemas.openxmlformats.org/officeDocument/2006/relationships/hyperlink" Target="http://kotobank.jp/word/%E3%82%A8%E3%83%8D%E3%83%AB%E3%82%AE%E3%83%BC" TargetMode="External"/><Relationship Id="rId2" Type="http://schemas.openxmlformats.org/officeDocument/2006/relationships/slide" Target="../slides/slide45.xml"/><Relationship Id="rId16" Type="http://schemas.openxmlformats.org/officeDocument/2006/relationships/hyperlink" Target="http://kotobank.jp/word/%E6%B0%B4%E4%BD%8D" TargetMode="External"/><Relationship Id="rId1" Type="http://schemas.openxmlformats.org/officeDocument/2006/relationships/notesMaster" Target="../notesMasters/notesMaster1.xml"/><Relationship Id="rId6" Type="http://schemas.openxmlformats.org/officeDocument/2006/relationships/hyperlink" Target="http://ja.wikipedia.org/wiki/%E6%B5%B7%E9%9D%A2" TargetMode="External"/><Relationship Id="rId11" Type="http://schemas.openxmlformats.org/officeDocument/2006/relationships/hyperlink" Target="http://ja.wikipedia.org/wiki/%E5%A4%A7%E6%B0%97" TargetMode="External"/><Relationship Id="rId5" Type="http://schemas.openxmlformats.org/officeDocument/2006/relationships/hyperlink" Target="http://ja.wikipedia.org/wiki/%E5%9C%B0%E7%90%83" TargetMode="External"/><Relationship Id="rId15" Type="http://schemas.openxmlformats.org/officeDocument/2006/relationships/hyperlink" Target="http://kotobank.jp/word/%E6%B5%B7%E9%9D%A2" TargetMode="External"/><Relationship Id="rId10" Type="http://schemas.openxmlformats.org/officeDocument/2006/relationships/hyperlink" Target="http://ja.wikipedia.org/wiki/%E6%B6%B2%E4%BD%93" TargetMode="External"/><Relationship Id="rId4" Type="http://schemas.openxmlformats.org/officeDocument/2006/relationships/hyperlink" Target="http://ja.wikipedia.org/wiki/%E6%BD%AE%E6%B1%90%E5%8A%9B" TargetMode="External"/><Relationship Id="rId9" Type="http://schemas.openxmlformats.org/officeDocument/2006/relationships/hyperlink" Target="http://ja.wikipedia.org/wiki/%E9%9C%9E%E3%83%B6%E6%B5%A6" TargetMode="External"/><Relationship Id="rId14" Type="http://schemas.openxmlformats.org/officeDocument/2006/relationships/hyperlink" Target="http://kotobank.jp/word/%E5%B9%B2%E6%BA%80" TargetMode="Externa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8" Type="http://schemas.openxmlformats.org/officeDocument/2006/relationships/hyperlink" Target="https://kotobank.jp/word/%E3%82%B1%E3%82%A4%E9%85%B8%E5%A1%A9-58817" TargetMode="External"/><Relationship Id="rId3" Type="http://schemas.openxmlformats.org/officeDocument/2006/relationships/hyperlink" Target="https://kotobank.jp/word/%E7%84%A1%E6%A9%9F%E5%A1%A9%E9%A1%9E-641033" TargetMode="External"/><Relationship Id="rId7" Type="http://schemas.openxmlformats.org/officeDocument/2006/relationships/hyperlink" Target="https://kotobank.jp/word/%E3%82%B1%E3%82%A4%E7%B4%A0-59004" TargetMode="External"/><Relationship Id="rId2" Type="http://schemas.openxmlformats.org/officeDocument/2006/relationships/slide" Target="../slides/slide48.xml"/><Relationship Id="rId1" Type="http://schemas.openxmlformats.org/officeDocument/2006/relationships/notesMaster" Target="../notesMasters/notesMaster1.xml"/><Relationship Id="rId6" Type="http://schemas.openxmlformats.org/officeDocument/2006/relationships/hyperlink" Target="https://kotobank.jp/word/%E6%A4%8D%E7%89%A9%E3%83%97%E3%83%A9%E3%83%B3%E3%82%AF%E3%83%88%E3%83%B3-534338" TargetMode="External"/><Relationship Id="rId5" Type="http://schemas.openxmlformats.org/officeDocument/2006/relationships/hyperlink" Target="https://kotobank.jp/word/%E3%83%AA%E3%83%B3%E9%85%B8%E5%A1%A9-774036" TargetMode="External"/><Relationship Id="rId4" Type="http://schemas.openxmlformats.org/officeDocument/2006/relationships/hyperlink" Target="https://kotobank.jp/word/%E4%BA%9C%E7%A1%9D%E9%85%B8%E5%A1%A9-25423" TargetMode="Externa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www.weblio.jp/content/%E6%94%BE%E5%B0%84%E6%80%A7%E6%A0%B8%E7%A8%AE" TargetMode="External"/><Relationship Id="rId7" Type="http://schemas.openxmlformats.org/officeDocument/2006/relationships/hyperlink" Target="http://www.weblio.jp/content/%E5%AF%BF%E5%91%BD" TargetMode="External"/><Relationship Id="rId2" Type="http://schemas.openxmlformats.org/officeDocument/2006/relationships/slide" Target="../slides/slide83.xml"/><Relationship Id="rId1" Type="http://schemas.openxmlformats.org/officeDocument/2006/relationships/notesMaster" Target="../notesMasters/notesMaster1.xml"/><Relationship Id="rId6" Type="http://schemas.openxmlformats.org/officeDocument/2006/relationships/hyperlink" Target="http://www.weblio.jp/content/%E7%B4%A0%E7%B2%92%E5%AD%90" TargetMode="External"/><Relationship Id="rId5" Type="http://schemas.openxmlformats.org/officeDocument/2006/relationships/hyperlink" Target="http://www.weblio.jp/content/%E9%80%9F%E3%81%95" TargetMode="External"/><Relationship Id="rId4" Type="http://schemas.openxmlformats.org/officeDocument/2006/relationships/hyperlink" Target="http://www.weblio.jp/content/%E5%B4%A9%E5%A3%8A" TargetMode="Externa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3" Type="http://schemas.openxmlformats.org/officeDocument/2006/relationships/hyperlink" Target="http://ja.wikipedia.org/wiki/%E4%BB%98%E5%8A%A0%E4%BE%A1%E5%80%A4" TargetMode="External"/><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a:extLst>
              <a:ext uri="{FF2B5EF4-FFF2-40B4-BE49-F238E27FC236}">
                <a16:creationId xmlns:a16="http://schemas.microsoft.com/office/drawing/2014/main" id="{ACFCEB69-8E78-4BC2-2AF4-1A6D2670977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7428CD9-639C-4478-AF81-3F52902C4430}" type="slidenum">
              <a:rPr kumimoji="0" lang="en-US" altLang="ja-JP" smtClean="0"/>
              <a:pPr/>
              <a:t>1</a:t>
            </a:fld>
            <a:endParaRPr kumimoji="0" lang="en-US" altLang="ja-JP"/>
          </a:p>
        </p:txBody>
      </p:sp>
      <p:sp>
        <p:nvSpPr>
          <p:cNvPr id="12291" name="Rectangle 2">
            <a:extLst>
              <a:ext uri="{FF2B5EF4-FFF2-40B4-BE49-F238E27FC236}">
                <a16:creationId xmlns:a16="http://schemas.microsoft.com/office/drawing/2014/main" id="{BAD0373E-F7B8-CFDD-AEF1-5697D4BE4DA3}"/>
              </a:ext>
            </a:extLst>
          </p:cNvPr>
          <p:cNvSpPr>
            <a:spLocks noGrp="1" noRot="1" noChangeAspect="1" noChangeArrowheads="1" noTextEdit="1"/>
          </p:cNvSpPr>
          <p:nvPr>
            <p:ph type="sldImg"/>
          </p:nvPr>
        </p:nvSpPr>
        <p:spPr>
          <a:xfrm>
            <a:off x="1030288" y="741363"/>
            <a:ext cx="5116512" cy="3836987"/>
          </a:xfrm>
          <a:ln/>
        </p:spPr>
      </p:sp>
      <p:sp>
        <p:nvSpPr>
          <p:cNvPr id="12292" name="Rectangle 3">
            <a:extLst>
              <a:ext uri="{FF2B5EF4-FFF2-40B4-BE49-F238E27FC236}">
                <a16:creationId xmlns:a16="http://schemas.microsoft.com/office/drawing/2014/main" id="{AC50578A-9100-D9B6-BD1D-3B8C565B75A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ja-JP"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D8E36731-9291-5313-8EE2-4A6D5051BA2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566E00E-5901-4EBB-A9BB-4443E9BB5598}" type="slidenum">
              <a:rPr kumimoji="0" lang="en-US" altLang="ja-JP" smtClean="0"/>
              <a:pPr/>
              <a:t>10</a:t>
            </a:fld>
            <a:endParaRPr kumimoji="0" lang="en-US" altLang="ja-JP"/>
          </a:p>
        </p:txBody>
      </p:sp>
      <p:sp>
        <p:nvSpPr>
          <p:cNvPr id="30723" name="Rectangle 2">
            <a:extLst>
              <a:ext uri="{FF2B5EF4-FFF2-40B4-BE49-F238E27FC236}">
                <a16:creationId xmlns:a16="http://schemas.microsoft.com/office/drawing/2014/main" id="{44E1CA1C-291D-B266-27C9-D7950F02494D}"/>
              </a:ext>
            </a:extLst>
          </p:cNvPr>
          <p:cNvSpPr>
            <a:spLocks noGrp="1" noRot="1" noChangeAspect="1" noChangeArrowheads="1" noTextEdit="1"/>
          </p:cNvSpPr>
          <p:nvPr>
            <p:ph type="sldImg"/>
          </p:nvPr>
        </p:nvSpPr>
        <p:spPr>
          <a:xfrm>
            <a:off x="995363" y="768350"/>
            <a:ext cx="5116512" cy="3836988"/>
          </a:xfrm>
          <a:ln/>
        </p:spPr>
      </p:sp>
      <p:sp>
        <p:nvSpPr>
          <p:cNvPr id="44036" name="Rectangle 3">
            <a:extLst>
              <a:ext uri="{FF2B5EF4-FFF2-40B4-BE49-F238E27FC236}">
                <a16:creationId xmlns:a16="http://schemas.microsoft.com/office/drawing/2014/main" id="{B7E94DCE-019C-5532-F9C0-4E0453B2B007}"/>
              </a:ext>
            </a:extLst>
          </p:cNvPr>
          <p:cNvSpPr>
            <a:spLocks noGrp="1" noChangeArrowheads="1"/>
          </p:cNvSpPr>
          <p:nvPr>
            <p:ph type="body" idx="1"/>
          </p:nvPr>
        </p:nvSpPr>
        <p:spPr bwMode="auto">
          <a:xfrm>
            <a:off x="769938" y="4894263"/>
            <a:ext cx="5683250" cy="4972050"/>
          </a:xfrm>
        </p:spPr>
        <p:txBody>
          <a:bodyPr/>
          <a:lstStyle/>
          <a:p>
            <a:pPr eaLnBrk="1" hangingPunct="1">
              <a:defRPr/>
            </a:pPr>
            <a:r>
              <a:rPr lang="ja-JP" altLang="en-US">
                <a:latin typeface="+mn-ea"/>
                <a:ea typeface="+mn-ea"/>
              </a:rPr>
              <a:t>①</a:t>
            </a:r>
            <a:r>
              <a:rPr lang="en-US" altLang="ja-JP">
                <a:latin typeface="+mn-ea"/>
                <a:ea typeface="+mn-ea"/>
              </a:rPr>
              <a:t>1992</a:t>
            </a:r>
            <a:r>
              <a:rPr lang="ja-JP" altLang="en-US">
                <a:latin typeface="+mn-ea"/>
                <a:ea typeface="+mn-ea"/>
              </a:rPr>
              <a:t>年、ブラジル・リオデジャネイロで開かれた「国連環境開発会議は「地球サミット」とも呼ばれ、ほぼすべての国連加盟国が参加し、大きな成果を収めました。</a:t>
            </a:r>
          </a:p>
          <a:p>
            <a:pPr eaLnBrk="1" hangingPunct="1">
              <a:defRPr/>
            </a:pPr>
            <a:endParaRPr lang="ja-JP" altLang="en-US">
              <a:latin typeface="+mn-ea"/>
              <a:ea typeface="+mn-ea"/>
            </a:endParaRPr>
          </a:p>
          <a:p>
            <a:pPr eaLnBrk="1" hangingPunct="1">
              <a:defRPr/>
            </a:pPr>
            <a:r>
              <a:rPr lang="ja-JP" altLang="en-US">
                <a:latin typeface="+mn-ea"/>
                <a:ea typeface="+mn-ea"/>
              </a:rPr>
              <a:t>②地球サミットで決まった、５つの国際的な合意は最重要項目ですので丸暗記して下さい。</a:t>
            </a:r>
          </a:p>
          <a:p>
            <a:pPr eaLnBrk="1" hangingPunct="1">
              <a:defRPr/>
            </a:pPr>
            <a:r>
              <a:rPr lang="ja-JP" altLang="en-US">
                <a:latin typeface="+mn-ea"/>
                <a:ea typeface="+mn-ea"/>
              </a:rPr>
              <a:t>　①環境と開発に関するリオ宣言の採択</a:t>
            </a:r>
          </a:p>
          <a:p>
            <a:pPr eaLnBrk="1" hangingPunct="1">
              <a:defRPr/>
            </a:pPr>
            <a:r>
              <a:rPr lang="ja-JP" altLang="en-US">
                <a:latin typeface="+mn-ea"/>
                <a:ea typeface="+mn-ea"/>
              </a:rPr>
              <a:t>　②持続可能な開発のための人類の行動計画（ｱｼﾞｪﾝﾀﾞ</a:t>
            </a:r>
            <a:r>
              <a:rPr lang="en-US" altLang="ja-JP">
                <a:latin typeface="+mn-ea"/>
                <a:ea typeface="+mn-ea"/>
              </a:rPr>
              <a:t>21</a:t>
            </a:r>
            <a:r>
              <a:rPr lang="ja-JP" altLang="en-US">
                <a:latin typeface="+mn-ea"/>
                <a:ea typeface="+mn-ea"/>
              </a:rPr>
              <a:t>）の採択　　</a:t>
            </a:r>
          </a:p>
          <a:p>
            <a:pPr eaLnBrk="1" hangingPunct="1">
              <a:defRPr/>
            </a:pPr>
            <a:r>
              <a:rPr lang="ja-JP" altLang="en-US">
                <a:latin typeface="+mn-ea"/>
                <a:ea typeface="+mn-ea"/>
              </a:rPr>
              <a:t>　③森林原則声明の採択</a:t>
            </a:r>
          </a:p>
          <a:p>
            <a:pPr eaLnBrk="1" hangingPunct="1">
              <a:defRPr/>
            </a:pPr>
            <a:r>
              <a:rPr lang="ja-JP" altLang="en-US">
                <a:latin typeface="+mn-ea"/>
                <a:ea typeface="+mn-ea"/>
              </a:rPr>
              <a:t>　④気候変動枠組条約の署名開始</a:t>
            </a:r>
          </a:p>
          <a:p>
            <a:pPr eaLnBrk="1" hangingPunct="1">
              <a:defRPr/>
            </a:pPr>
            <a:r>
              <a:rPr lang="ja-JP" altLang="en-US">
                <a:latin typeface="+mn-ea"/>
                <a:ea typeface="+mn-ea"/>
              </a:rPr>
              <a:t>　⑤生物多様性条約の署名開始</a:t>
            </a:r>
          </a:p>
          <a:p>
            <a:pPr eaLnBrk="1" hangingPunct="1">
              <a:defRPr/>
            </a:pPr>
            <a:r>
              <a:rPr lang="ja-JP" altLang="en-US">
                <a:latin typeface="+mn-ea"/>
                <a:ea typeface="+mn-ea"/>
              </a:rPr>
              <a:t>③リオ宣言は持続可能な開発を実現していく上での指針や尊重すべき理念、基本とすべき原則です。</a:t>
            </a:r>
          </a:p>
          <a:p>
            <a:pPr eaLnBrk="1" hangingPunct="1">
              <a:defRPr/>
            </a:pPr>
            <a:r>
              <a:rPr lang="ja-JP" altLang="en-US">
                <a:latin typeface="+mn-ea"/>
                <a:ea typeface="+mn-ea"/>
              </a:rPr>
              <a:t>④アジェンダ</a:t>
            </a:r>
            <a:r>
              <a:rPr lang="en-US" altLang="ja-JP">
                <a:latin typeface="+mn-ea"/>
                <a:ea typeface="+mn-ea"/>
              </a:rPr>
              <a:t>21</a:t>
            </a:r>
            <a:r>
              <a:rPr lang="ja-JP" altLang="en-US">
                <a:latin typeface="+mn-ea"/>
                <a:ea typeface="+mn-ea"/>
              </a:rPr>
              <a:t>は、持続可能な開発を実現するための</a:t>
            </a:r>
            <a:r>
              <a:rPr lang="en-US" altLang="ja-JP">
                <a:latin typeface="+mn-ea"/>
                <a:ea typeface="+mn-ea"/>
              </a:rPr>
              <a:t>21</a:t>
            </a:r>
            <a:r>
              <a:rPr lang="ja-JP" altLang="en-US">
                <a:latin typeface="+mn-ea"/>
                <a:ea typeface="+mn-ea"/>
              </a:rPr>
              <a:t>世紀に向けた人類の行動計画です。</a:t>
            </a:r>
          </a:p>
          <a:p>
            <a:pPr eaLnBrk="1" hangingPunct="1">
              <a:defRPr/>
            </a:pPr>
            <a:r>
              <a:rPr lang="ja-JP" altLang="en-US">
                <a:latin typeface="+mn-ea"/>
                <a:ea typeface="+mn-ea"/>
              </a:rPr>
              <a:t>　アジェンダ</a:t>
            </a:r>
            <a:r>
              <a:rPr lang="en-US" altLang="ja-JP">
                <a:latin typeface="+mn-ea"/>
                <a:ea typeface="+mn-ea"/>
              </a:rPr>
              <a:t>21</a:t>
            </a:r>
            <a:r>
              <a:rPr lang="ja-JP" altLang="en-US">
                <a:latin typeface="+mn-ea"/>
                <a:ea typeface="+mn-ea"/>
              </a:rPr>
              <a:t>の実施状況の検証のために持続可能な開発委員会（ＣＳＤ）が設置されました</a:t>
            </a:r>
          </a:p>
          <a:p>
            <a:pPr eaLnBrk="1" hangingPunct="1">
              <a:defRPr/>
            </a:pPr>
            <a:r>
              <a:rPr lang="ja-JP" altLang="en-US">
                <a:latin typeface="+mn-ea"/>
                <a:ea typeface="+mn-ea"/>
              </a:rPr>
              <a:t>　現在ハイレベル政治フォーラム（ＨＬＰＦ）の創設がリオ＋</a:t>
            </a:r>
            <a:r>
              <a:rPr lang="en-US" altLang="ja-JP">
                <a:latin typeface="+mn-ea"/>
                <a:ea typeface="+mn-ea"/>
              </a:rPr>
              <a:t>20</a:t>
            </a:r>
            <a:r>
              <a:rPr lang="ja-JP" altLang="en-US">
                <a:latin typeface="+mn-ea"/>
                <a:ea typeface="+mn-ea"/>
              </a:rPr>
              <a:t>で合意されました。</a:t>
            </a:r>
          </a:p>
          <a:p>
            <a:pPr eaLnBrk="1" hangingPunct="1">
              <a:defRPr/>
            </a:pPr>
            <a:r>
              <a:rPr lang="ja-JP" altLang="en-US">
                <a:latin typeface="+mn-ea"/>
                <a:ea typeface="+mn-ea"/>
              </a:rPr>
              <a:t>⑤地球サミットでは、先進国と、開発途上国との間で、意見の対立。</a:t>
            </a:r>
          </a:p>
          <a:p>
            <a:pPr eaLnBrk="1" hangingPunct="1">
              <a:defRPr/>
            </a:pPr>
            <a:r>
              <a:rPr lang="ja-JP" altLang="en-US">
                <a:latin typeface="+mn-ea"/>
                <a:ea typeface="+mn-ea"/>
              </a:rPr>
              <a:t>　共通だが差異ある責任という形で収まりました。</a:t>
            </a:r>
            <a:endParaRPr lang="en-US" altLang="ja-JP">
              <a:latin typeface="+mn-ea"/>
              <a:ea typeface="+mn-ea"/>
            </a:endParaRPr>
          </a:p>
          <a:p>
            <a:pPr eaLnBrk="1" hangingPunct="1">
              <a:defRPr/>
            </a:pPr>
            <a:endParaRPr lang="en-US" altLang="ja-JP">
              <a:latin typeface="+mn-ea"/>
              <a:ea typeface="+mn-ea"/>
            </a:endParaRPr>
          </a:p>
          <a:p>
            <a:pPr eaLnBrk="1" hangingPunct="1">
              <a:defRPr/>
            </a:pPr>
            <a:endParaRPr lang="ja-JP" alt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a:extLst>
              <a:ext uri="{FF2B5EF4-FFF2-40B4-BE49-F238E27FC236}">
                <a16:creationId xmlns:a16="http://schemas.microsoft.com/office/drawing/2014/main" id="{2FBE2AA0-5A6E-5E4E-727A-A719B7424B0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FCDFE35-8223-43AA-9984-818929D587F0}" type="slidenum">
              <a:rPr kumimoji="0" lang="en-US" altLang="ja-JP" b="0" smtClean="0"/>
              <a:pPr/>
              <a:t>102</a:t>
            </a:fld>
            <a:endParaRPr kumimoji="0" lang="en-US" altLang="ja-JP" b="0"/>
          </a:p>
        </p:txBody>
      </p:sp>
      <p:sp>
        <p:nvSpPr>
          <p:cNvPr id="233475" name="Rectangle 2">
            <a:extLst>
              <a:ext uri="{FF2B5EF4-FFF2-40B4-BE49-F238E27FC236}">
                <a16:creationId xmlns:a16="http://schemas.microsoft.com/office/drawing/2014/main" id="{490D77F9-3BC4-3F17-AD62-AD13843600AB}"/>
              </a:ext>
            </a:extLst>
          </p:cNvPr>
          <p:cNvSpPr>
            <a:spLocks noGrp="1" noRot="1" noChangeAspect="1" noChangeArrowheads="1" noTextEdit="1"/>
          </p:cNvSpPr>
          <p:nvPr>
            <p:ph type="sldImg"/>
          </p:nvPr>
        </p:nvSpPr>
        <p:spPr>
          <a:xfrm>
            <a:off x="996950" y="768350"/>
            <a:ext cx="5114925" cy="3836988"/>
          </a:xfrm>
          <a:ln/>
        </p:spPr>
      </p:sp>
      <p:sp>
        <p:nvSpPr>
          <p:cNvPr id="282628" name="Rectangle 3">
            <a:extLst>
              <a:ext uri="{FF2B5EF4-FFF2-40B4-BE49-F238E27FC236}">
                <a16:creationId xmlns:a16="http://schemas.microsoft.com/office/drawing/2014/main" id="{43CEA8A6-74DB-5BD3-5C45-BF97FF555242}"/>
              </a:ext>
            </a:extLst>
          </p:cNvPr>
          <p:cNvSpPr>
            <a:spLocks noGrp="1" noChangeArrowheads="1"/>
          </p:cNvSpPr>
          <p:nvPr>
            <p:ph type="body" idx="1"/>
          </p:nvPr>
        </p:nvSpPr>
        <p:spPr bwMode="auto">
          <a:xfrm>
            <a:off x="769938" y="4894263"/>
            <a:ext cx="5683250" cy="4452937"/>
          </a:xfrm>
        </p:spPr>
        <p:txBody>
          <a:bodyPr/>
          <a:lstStyle/>
          <a:p>
            <a:pPr eaLnBrk="1" hangingPunct="1">
              <a:defRPr/>
            </a:pPr>
            <a:r>
              <a:rPr lang="ja-JP" altLang="en-US" dirty="0">
                <a:latin typeface="+mn-ea"/>
                <a:ea typeface="+mn-ea"/>
              </a:rPr>
              <a:t>各自治体は、</a:t>
            </a:r>
            <a:r>
              <a:rPr lang="ja-JP" altLang="en-US" dirty="0">
                <a:solidFill>
                  <a:srgbClr val="FF0000"/>
                </a:solidFill>
                <a:latin typeface="+mn-ea"/>
                <a:ea typeface="+mn-ea"/>
              </a:rPr>
              <a:t>国の法制度が整えられる前に</a:t>
            </a:r>
            <a:r>
              <a:rPr lang="ja-JP" altLang="en-US" dirty="0">
                <a:latin typeface="+mn-ea"/>
                <a:ea typeface="+mn-ea"/>
              </a:rPr>
              <a:t>、独自に条例を制定していきました。　</a:t>
            </a:r>
            <a:endParaRPr lang="en-US" altLang="ja-JP" dirty="0"/>
          </a:p>
          <a:p>
            <a:pPr eaLnBrk="1" hangingPunct="1">
              <a:defRPr/>
            </a:pPr>
            <a:endParaRPr lang="en-US" altLang="ja-JP" dirty="0"/>
          </a:p>
          <a:p>
            <a:pPr eaLnBrk="1" hangingPunct="1">
              <a:defRPr/>
            </a:pPr>
            <a:r>
              <a:rPr lang="ja-JP" altLang="en-US" dirty="0"/>
              <a:t>例えば</a:t>
            </a:r>
            <a:r>
              <a:rPr lang="en-US" altLang="ja-JP" dirty="0"/>
              <a:t>2008</a:t>
            </a:r>
            <a:r>
              <a:rPr lang="ja-JP" altLang="en-US" dirty="0"/>
              <a:t>年　東京都は国より先にキャップアンドトレード型排出量取引制度を実施しました。</a:t>
            </a:r>
            <a:endParaRPr lang="en-US" altLang="ja-JP" dirty="0"/>
          </a:p>
          <a:p>
            <a:pPr eaLnBrk="1" hangingPunct="1">
              <a:defRPr/>
            </a:pPr>
            <a:r>
              <a:rPr lang="ja-JP" altLang="en-US" dirty="0"/>
              <a:t>②キャップアンドトレード制度</a:t>
            </a:r>
          </a:p>
          <a:p>
            <a:pPr eaLnBrk="1" hangingPunct="1">
              <a:defRPr/>
            </a:pPr>
            <a:r>
              <a:rPr lang="ja-JP" altLang="en-US" dirty="0"/>
              <a:t>まず「キャップ」と呼ばれる排出枠をそれぞれの企業ごとに定める。</a:t>
            </a:r>
            <a:endParaRPr lang="en-US" altLang="ja-JP" dirty="0"/>
          </a:p>
          <a:p>
            <a:pPr eaLnBrk="1" hangingPunct="1">
              <a:defRPr/>
            </a:pPr>
            <a:r>
              <a:rPr lang="ja-JP" altLang="en-US" dirty="0"/>
              <a:t>一定の期間後に排出量が「キャップ」よりも少なかった企業は、排出量が「キャップ」より多い企業に対し、余った排出枠を売却できる。世界的に主流の制度。</a:t>
            </a:r>
            <a:endParaRPr lang="en-US" altLang="ja-JP" dirty="0"/>
          </a:p>
          <a:p>
            <a:pPr eaLnBrk="1" hangingPunct="1">
              <a:defRPr/>
            </a:pPr>
            <a:endParaRPr lang="en-US" altLang="ja-JP" dirty="0"/>
          </a:p>
          <a:p>
            <a:pPr eaLnBrk="1" hangingPunct="1">
              <a:defRPr/>
            </a:pPr>
            <a:r>
              <a:rPr lang="ja-JP" altLang="en-US" dirty="0">
                <a:latin typeface="+mn-ea"/>
                <a:ea typeface="+mn-ea"/>
              </a:rPr>
              <a:t>自治体が条例で独自に取組みを定めている事例も数多くあります。</a:t>
            </a:r>
            <a:endParaRPr lang="en-US" altLang="ja-JP" dirty="0">
              <a:latin typeface="+mn-ea"/>
              <a:ea typeface="+mn-ea"/>
            </a:endParaRPr>
          </a:p>
          <a:p>
            <a:pPr eaLnBrk="1" hangingPunct="1">
              <a:defRPr/>
            </a:pPr>
            <a:r>
              <a:rPr lang="ja-JP" altLang="en-US" dirty="0">
                <a:latin typeface="+mn-ea"/>
                <a:ea typeface="+mn-ea"/>
              </a:rPr>
              <a:t>住民も、廃棄物処理や分別、リサイクルの推進、みどりの創出など、の役割があります。</a:t>
            </a:r>
            <a:endParaRPr lang="ja-JP" alt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a:extLst>
              <a:ext uri="{FF2B5EF4-FFF2-40B4-BE49-F238E27FC236}">
                <a16:creationId xmlns:a16="http://schemas.microsoft.com/office/drawing/2014/main" id="{06B93B81-DA52-0721-37A9-B19067DE1B9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B0931184-C024-4B88-9C64-449468BD2964}" type="slidenum">
              <a:rPr kumimoji="0" lang="en-US" altLang="ja-JP" b="0" smtClean="0"/>
              <a:pPr/>
              <a:t>103</a:t>
            </a:fld>
            <a:endParaRPr kumimoji="0" lang="en-US" altLang="ja-JP" b="0"/>
          </a:p>
        </p:txBody>
      </p:sp>
      <p:sp>
        <p:nvSpPr>
          <p:cNvPr id="235523" name="Rectangle 2">
            <a:extLst>
              <a:ext uri="{FF2B5EF4-FFF2-40B4-BE49-F238E27FC236}">
                <a16:creationId xmlns:a16="http://schemas.microsoft.com/office/drawing/2014/main" id="{A9CF2C2F-6FDE-147E-D827-A6BD768044A0}"/>
              </a:ext>
            </a:extLst>
          </p:cNvPr>
          <p:cNvSpPr>
            <a:spLocks noGrp="1" noRot="1" noChangeAspect="1" noChangeArrowheads="1" noTextEdit="1"/>
          </p:cNvSpPr>
          <p:nvPr>
            <p:ph type="sldImg"/>
          </p:nvPr>
        </p:nvSpPr>
        <p:spPr>
          <a:xfrm>
            <a:off x="1030288" y="741363"/>
            <a:ext cx="5116512" cy="3836987"/>
          </a:xfrm>
          <a:ln/>
        </p:spPr>
      </p:sp>
      <p:sp>
        <p:nvSpPr>
          <p:cNvPr id="284676" name="Rectangle 3">
            <a:extLst>
              <a:ext uri="{FF2B5EF4-FFF2-40B4-BE49-F238E27FC236}">
                <a16:creationId xmlns:a16="http://schemas.microsoft.com/office/drawing/2014/main" id="{1D9C079E-E48A-782D-B137-1DC387C140D3}"/>
              </a:ext>
            </a:extLst>
          </p:cNvPr>
          <p:cNvSpPr>
            <a:spLocks noGrp="1" noChangeArrowheads="1"/>
          </p:cNvSpPr>
          <p:nvPr>
            <p:ph type="body" idx="1"/>
          </p:nvPr>
        </p:nvSpPr>
        <p:spPr bwMode="auto">
          <a:xfrm>
            <a:off x="769938" y="4894263"/>
            <a:ext cx="5683250" cy="4602162"/>
          </a:xfrm>
        </p:spPr>
        <p:txBody>
          <a:bodyPr/>
          <a:lstStyle/>
          <a:p>
            <a:pPr eaLnBrk="1" hangingPunct="1">
              <a:defRPr/>
            </a:pPr>
            <a:r>
              <a:rPr lang="en-US" altLang="ja-JP" b="1" dirty="0">
                <a:solidFill>
                  <a:srgbClr val="202124"/>
                </a:solidFill>
                <a:latin typeface="arial" panose="020B0604020202020204" pitchFamily="34" charset="0"/>
              </a:rPr>
              <a:t>corporate social responsibility</a:t>
            </a:r>
            <a:r>
              <a:rPr lang="ja-JP" altLang="en-US" b="1" dirty="0">
                <a:solidFill>
                  <a:srgbClr val="202124"/>
                </a:solidFill>
                <a:latin typeface="arial" panose="020B0604020202020204" pitchFamily="34" charset="0"/>
              </a:rPr>
              <a:t>　略して</a:t>
            </a:r>
            <a:r>
              <a:rPr lang="en-US" altLang="ja-JP" dirty="0">
                <a:solidFill>
                  <a:srgbClr val="000000"/>
                </a:solidFill>
              </a:rPr>
              <a:t>CSR</a:t>
            </a:r>
            <a:r>
              <a:rPr lang="ja-JP" altLang="en-US" dirty="0">
                <a:solidFill>
                  <a:srgbClr val="000000"/>
                </a:solidFill>
              </a:rPr>
              <a:t>とは企業の社会的責任のことで、</a:t>
            </a:r>
            <a:endParaRPr lang="en-US" altLang="ja-JP" dirty="0">
              <a:solidFill>
                <a:srgbClr val="000000"/>
              </a:solidFill>
            </a:endParaRPr>
          </a:p>
          <a:p>
            <a:pPr eaLnBrk="1" hangingPunct="1">
              <a:defRPr/>
            </a:pPr>
            <a:r>
              <a:rPr lang="ja-JP" altLang="en-US" dirty="0">
                <a:solidFill>
                  <a:srgbClr val="000000"/>
                </a:solidFill>
              </a:rPr>
              <a:t>企業は収益を上げるだけでなく、社会に与える影響に責任をもち、ステークホルダーに配慮しなければなりません。</a:t>
            </a:r>
          </a:p>
          <a:p>
            <a:pPr eaLnBrk="1" hangingPunct="1">
              <a:defRPr/>
            </a:pPr>
            <a:r>
              <a:rPr lang="ja-JP" altLang="en-US" dirty="0">
                <a:solidFill>
                  <a:srgbClr val="000000"/>
                </a:solidFill>
              </a:rPr>
              <a:t>組織の社会的責任の国際規格</a:t>
            </a:r>
            <a:r>
              <a:rPr lang="en-US" altLang="ja-JP" dirty="0">
                <a:solidFill>
                  <a:srgbClr val="000000"/>
                </a:solidFill>
              </a:rPr>
              <a:t>ISO26000</a:t>
            </a:r>
            <a:r>
              <a:rPr lang="ja-JP" altLang="en-US" dirty="0">
                <a:solidFill>
                  <a:srgbClr val="000000"/>
                </a:solidFill>
              </a:rPr>
              <a:t>は、</a:t>
            </a:r>
            <a:r>
              <a:rPr lang="ja-JP" altLang="en-US" dirty="0">
                <a:latin typeface="+mn-ea"/>
                <a:ea typeface="+mn-ea"/>
              </a:rPr>
              <a:t>①組織統治、②人権、③労働慣行、④環境、⑤公正な事業環境、⑥消費者課題、⑦コミュニティへの参加及びコミュニティの発展</a:t>
            </a:r>
            <a:endParaRPr lang="en-US" altLang="ja-JP" dirty="0">
              <a:latin typeface="+mn-ea"/>
              <a:ea typeface="+mn-ea"/>
            </a:endParaRPr>
          </a:p>
          <a:p>
            <a:pPr eaLnBrk="1" hangingPunct="1">
              <a:defRPr/>
            </a:pPr>
            <a:r>
              <a:rPr lang="ja-JP" altLang="en-US" dirty="0">
                <a:solidFill>
                  <a:srgbClr val="000000"/>
                </a:solidFill>
                <a:latin typeface="+mn-ea"/>
                <a:ea typeface="+mn-ea"/>
              </a:rPr>
              <a:t>について定めています。</a:t>
            </a:r>
            <a:endParaRPr lang="en-US" altLang="ja-JP" dirty="0">
              <a:solidFill>
                <a:srgbClr val="000000"/>
              </a:solidFill>
            </a:endParaRPr>
          </a:p>
          <a:p>
            <a:pPr eaLnBrk="1" hangingPunct="1">
              <a:defRPr/>
            </a:pPr>
            <a:endParaRPr lang="en-US" altLang="ja-JP" dirty="0">
              <a:solidFill>
                <a:srgbClr val="000000"/>
              </a:solidFill>
            </a:endParaRPr>
          </a:p>
          <a:p>
            <a:pPr eaLnBrk="1" hangingPunct="1">
              <a:defRPr/>
            </a:pPr>
            <a:r>
              <a:rPr lang="ja-JP" altLang="en-US" dirty="0">
                <a:solidFill>
                  <a:srgbClr val="000000"/>
                </a:solidFill>
              </a:rPr>
              <a:t>ステークホルダーとは</a:t>
            </a:r>
            <a:r>
              <a:rPr lang="ja-JP" altLang="en-US" dirty="0">
                <a:latin typeface="+mn-ea"/>
                <a:ea typeface="+mn-ea"/>
              </a:rPr>
              <a:t>企業･行政・ＮＰＯなどの組織の利害と直接的・間接的な利害関係を有する者のことで、</a:t>
            </a:r>
            <a:endParaRPr lang="en-US" altLang="ja-JP" dirty="0">
              <a:latin typeface="+mn-ea"/>
              <a:ea typeface="+mn-ea"/>
            </a:endParaRPr>
          </a:p>
          <a:p>
            <a:pPr eaLnBrk="1" hangingPunct="1">
              <a:defRPr/>
            </a:pPr>
            <a:r>
              <a:rPr lang="ja-JP" altLang="en-US" dirty="0">
                <a:latin typeface="+mn-ea"/>
                <a:ea typeface="+mn-ea"/>
              </a:rPr>
              <a:t>企業におけるステークホルダーには、株主、投資家、消費者、取引先、消費者、従業員、地域社会を始めとする幅広い対象がある。</a:t>
            </a:r>
          </a:p>
          <a:p>
            <a:pPr eaLnBrk="1" hangingPunct="1">
              <a:defRPr/>
            </a:pPr>
            <a:endParaRPr lang="en-US" altLang="ja-JP" dirty="0">
              <a:solidFill>
                <a:srgbClr val="000000"/>
              </a:solidFill>
            </a:endParaRPr>
          </a:p>
          <a:p>
            <a:pPr eaLnBrk="1" hangingPunct="1">
              <a:defRPr/>
            </a:pPr>
            <a:r>
              <a:rPr lang="ja-JP" altLang="en-US" dirty="0">
                <a:solidFill>
                  <a:schemeClr val="bg1"/>
                </a:solidFill>
                <a:latin typeface="+mn-ea"/>
                <a:ea typeface="+mn-ea"/>
              </a:rPr>
              <a:t>国連グローバル・コンパクトは、</a:t>
            </a:r>
            <a:endParaRPr lang="ja-JP" altLang="en-US" dirty="0"/>
          </a:p>
          <a:p>
            <a:pPr>
              <a:spcBef>
                <a:spcPct val="0"/>
              </a:spcBef>
              <a:defRPr/>
            </a:pPr>
            <a:r>
              <a:rPr lang="ja-JP" altLang="en-US" dirty="0">
                <a:latin typeface="+mn-ea"/>
                <a:ea typeface="+mn-ea"/>
              </a:rPr>
              <a:t>企業・団体が持続可能な成長を実現するための世界的な枠組みづくりへ参加する自発的な取組み。</a:t>
            </a:r>
          </a:p>
          <a:p>
            <a:pPr>
              <a:spcBef>
                <a:spcPct val="0"/>
              </a:spcBef>
              <a:defRPr/>
            </a:pPr>
            <a:r>
              <a:rPr lang="ja-JP" altLang="en-US" dirty="0">
                <a:latin typeface="+mn-ea"/>
                <a:ea typeface="+mn-ea"/>
              </a:rPr>
              <a:t>①人権の保護　②不当な労働の排除　③環境への対応　④腐敗防止の</a:t>
            </a:r>
            <a:r>
              <a:rPr lang="en-US" altLang="ja-JP" dirty="0">
                <a:latin typeface="+mn-ea"/>
                <a:ea typeface="+mn-ea"/>
              </a:rPr>
              <a:t>4</a:t>
            </a:r>
            <a:r>
              <a:rPr lang="ja-JP" altLang="en-US" dirty="0">
                <a:latin typeface="+mn-ea"/>
                <a:ea typeface="+mn-ea"/>
              </a:rPr>
              <a:t>分野と</a:t>
            </a:r>
            <a:r>
              <a:rPr lang="en-US" altLang="ja-JP" dirty="0">
                <a:latin typeface="+mn-ea"/>
                <a:ea typeface="+mn-ea"/>
              </a:rPr>
              <a:t>､</a:t>
            </a:r>
            <a:r>
              <a:rPr lang="ja-JP" altLang="en-US" dirty="0">
                <a:latin typeface="+mn-ea"/>
                <a:ea typeface="+mn-ea"/>
              </a:rPr>
              <a:t>これらに関連する１０原則。</a:t>
            </a:r>
          </a:p>
          <a:p>
            <a:pPr>
              <a:spcBef>
                <a:spcPct val="0"/>
              </a:spcBef>
              <a:defRPr/>
            </a:pPr>
            <a:r>
              <a:rPr lang="ja-JP" altLang="en-US" dirty="0">
                <a:latin typeface="+mn-ea"/>
                <a:ea typeface="+mn-ea"/>
              </a:rPr>
              <a:t>世界１４５ヵ国の多くの企業・団体が参加</a:t>
            </a:r>
          </a:p>
          <a:p>
            <a:pPr eaLnBrk="1" hangingPunct="1">
              <a:defRPr/>
            </a:pPr>
            <a:endParaRPr lang="en-US" altLang="ja-JP"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ja-JP" altLang="en-US" sz="1200" b="0" dirty="0">
                <a:solidFill>
                  <a:srgbClr val="0000FF"/>
                </a:solidFill>
                <a:latin typeface="+mn-ea"/>
                <a:ea typeface="+mn-ea"/>
              </a:rPr>
              <a:t>ステークホルダー資本主義は公式テキスト第９版になって初めて出てきたので出題されると思います。</a:t>
            </a:r>
            <a:endParaRPr lang="ja-JP" altLang="en-US" sz="1200" dirty="0">
              <a:solidFill>
                <a:schemeClr val="bg1"/>
              </a:solidFill>
              <a:latin typeface="+mn-ea"/>
              <a:ea typeface="+mn-ea"/>
            </a:endParaRPr>
          </a:p>
          <a:p>
            <a:pPr eaLnBrk="1" hangingPunct="1">
              <a:defRPr/>
            </a:pPr>
            <a:endParaRPr lang="ja-JP" alt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a:extLst>
              <a:ext uri="{FF2B5EF4-FFF2-40B4-BE49-F238E27FC236}">
                <a16:creationId xmlns:a16="http://schemas.microsoft.com/office/drawing/2014/main" id="{5FB52155-C6F9-E4A7-308A-113573C0E28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B79B446-FBBB-4091-B744-EF39121A1696}" type="slidenum">
              <a:rPr kumimoji="0" lang="en-US" altLang="ja-JP" b="0" smtClean="0"/>
              <a:pPr/>
              <a:t>104</a:t>
            </a:fld>
            <a:endParaRPr kumimoji="0" lang="en-US" altLang="ja-JP" b="0"/>
          </a:p>
        </p:txBody>
      </p:sp>
      <p:sp>
        <p:nvSpPr>
          <p:cNvPr id="239619" name="Rectangle 2">
            <a:extLst>
              <a:ext uri="{FF2B5EF4-FFF2-40B4-BE49-F238E27FC236}">
                <a16:creationId xmlns:a16="http://schemas.microsoft.com/office/drawing/2014/main" id="{6AC2002A-1A38-C4F3-1E73-E3BB93BCF2D1}"/>
              </a:ext>
            </a:extLst>
          </p:cNvPr>
          <p:cNvSpPr>
            <a:spLocks noGrp="1" noRot="1" noChangeAspect="1" noChangeArrowheads="1" noTextEdit="1"/>
          </p:cNvSpPr>
          <p:nvPr>
            <p:ph type="sldImg"/>
          </p:nvPr>
        </p:nvSpPr>
        <p:spPr>
          <a:xfrm>
            <a:off x="996950" y="768350"/>
            <a:ext cx="5114925" cy="3836988"/>
          </a:xfrm>
          <a:ln/>
        </p:spPr>
      </p:sp>
      <p:sp>
        <p:nvSpPr>
          <p:cNvPr id="290820" name="Rectangle 3">
            <a:extLst>
              <a:ext uri="{FF2B5EF4-FFF2-40B4-BE49-F238E27FC236}">
                <a16:creationId xmlns:a16="http://schemas.microsoft.com/office/drawing/2014/main" id="{CAACF00E-E094-2EED-EE75-94688A4F3E06}"/>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latin typeface="+mn-ea"/>
                <a:ea typeface="+mn-ea"/>
              </a:rPr>
              <a:t>環境を自ら継続的に改善するためのしくみを「環境マネジメントシステム」といいます。</a:t>
            </a:r>
          </a:p>
          <a:p>
            <a:pPr eaLnBrk="1" hangingPunct="1">
              <a:defRPr/>
            </a:pPr>
            <a:endParaRPr lang="en-US" altLang="ja-JP" dirty="0"/>
          </a:p>
          <a:p>
            <a:pPr eaLnBrk="1" hangingPunct="1">
              <a:defRPr/>
            </a:pPr>
            <a:endParaRPr lang="en-US" altLang="ja-JP" dirty="0"/>
          </a:p>
          <a:p>
            <a:pPr eaLnBrk="1" hangingPunct="1">
              <a:defRPr/>
            </a:pPr>
            <a:r>
              <a:rPr lang="ja-JP" altLang="en-US" dirty="0"/>
              <a:t>国際規格のＩＳＯ１４００１と、国内規格にはエコアクション２１などがあります。</a:t>
            </a:r>
          </a:p>
          <a:p>
            <a:pPr eaLnBrk="1" hangingPunct="1">
              <a:defRPr/>
            </a:pPr>
            <a:r>
              <a:rPr lang="ja-JP" altLang="en-US" dirty="0"/>
              <a:t>またそれぞれの地域版のマネジメントシステムもあります。</a:t>
            </a:r>
          </a:p>
          <a:p>
            <a:pPr eaLnBrk="1" hangingPunct="1">
              <a:defRPr/>
            </a:pPr>
            <a:endParaRPr lang="ja-JP" altLang="en-US" dirty="0"/>
          </a:p>
          <a:p>
            <a:pPr eaLnBrk="1" hangingPunct="1">
              <a:defRPr/>
            </a:pPr>
            <a:r>
              <a:rPr lang="ja-JP" altLang="en-US" dirty="0"/>
              <a:t>その仕組みはどれもＩＳＯ１４００１と同じ計画、運用、評価、改善の</a:t>
            </a:r>
            <a:r>
              <a:rPr lang="ja-JP" altLang="en-US" b="1" dirty="0">
                <a:solidFill>
                  <a:srgbClr val="000000"/>
                </a:solidFill>
              </a:rPr>
              <a:t>ＰＤＣＡ</a:t>
            </a:r>
            <a:r>
              <a:rPr lang="ja-JP" altLang="en-US" dirty="0"/>
              <a:t>を回すものです。</a:t>
            </a:r>
          </a:p>
          <a:p>
            <a:pPr eaLnBrk="1" hangingPunct="1">
              <a:defRPr/>
            </a:pPr>
            <a:endParaRPr lang="ja-JP" altLang="en-US" dirty="0"/>
          </a:p>
          <a:p>
            <a:pPr>
              <a:spcBef>
                <a:spcPct val="0"/>
              </a:spcBef>
              <a:defRPr/>
            </a:pPr>
            <a:r>
              <a:rPr lang="ja-JP" altLang="en-US" dirty="0"/>
              <a:t>ＩＳＯ</a:t>
            </a:r>
            <a:r>
              <a:rPr lang="en-US" altLang="ja-JP" dirty="0"/>
              <a:t>14001</a:t>
            </a:r>
            <a:r>
              <a:rPr lang="ja-JP" altLang="en-US" dirty="0"/>
              <a:t>では</a:t>
            </a:r>
            <a:r>
              <a:rPr lang="ja-JP" altLang="en-US" dirty="0">
                <a:latin typeface="+mn-ea"/>
                <a:ea typeface="+mn-ea"/>
              </a:rPr>
              <a:t>何を改善対象とし、どのﾚﾍﾞﾙまで改善するのかは自主決定です。</a:t>
            </a:r>
          </a:p>
          <a:p>
            <a:pPr>
              <a:spcBef>
                <a:spcPct val="0"/>
              </a:spcBef>
              <a:defRPr/>
            </a:pPr>
            <a:r>
              <a:rPr lang="ja-JP" altLang="en-US" dirty="0">
                <a:latin typeface="+mn-ea"/>
                <a:ea typeface="+mn-ea"/>
              </a:rPr>
              <a:t>　ｴｺｱｸｼｮﾝ</a:t>
            </a:r>
            <a:r>
              <a:rPr lang="en-US" altLang="ja-JP" dirty="0">
                <a:latin typeface="+mn-ea"/>
                <a:ea typeface="+mn-ea"/>
              </a:rPr>
              <a:t>21</a:t>
            </a:r>
            <a:r>
              <a:rPr lang="ja-JP" altLang="en-US" dirty="0">
                <a:latin typeface="+mn-ea"/>
                <a:ea typeface="+mn-ea"/>
              </a:rPr>
              <a:t>では温室効果ガス、廃棄物など対象が決まっているものもあります。</a:t>
            </a:r>
            <a:endParaRPr lang="en-US" altLang="ja-JP" dirty="0">
              <a:latin typeface="+mn-ea"/>
              <a:ea typeface="+mn-ea"/>
            </a:endParaRPr>
          </a:p>
          <a:p>
            <a:pPr>
              <a:spcBef>
                <a:spcPct val="0"/>
              </a:spcBef>
              <a:defRPr/>
            </a:pPr>
            <a:endParaRPr lang="en-US" altLang="ja-JP" dirty="0">
              <a:latin typeface="+mn-ea"/>
              <a:ea typeface="+mn-ea"/>
            </a:endParaRPr>
          </a:p>
          <a:p>
            <a:pPr>
              <a:spcBef>
                <a:spcPct val="0"/>
              </a:spcBef>
              <a:defRPr/>
            </a:pPr>
            <a:r>
              <a:rPr lang="ja-JP" altLang="en-US" dirty="0">
                <a:latin typeface="+mn-ea"/>
                <a:ea typeface="+mn-ea"/>
              </a:rPr>
              <a:t>一般の人には基準に適合しているかどうか分らないので、</a:t>
            </a:r>
            <a:endParaRPr lang="en-US" altLang="ja-JP" dirty="0">
              <a:latin typeface="+mn-ea"/>
              <a:ea typeface="+mn-ea"/>
            </a:endParaRPr>
          </a:p>
          <a:p>
            <a:pPr>
              <a:spcBef>
                <a:spcPct val="0"/>
              </a:spcBef>
              <a:defRPr/>
            </a:pPr>
            <a:r>
              <a:rPr lang="ja-JP" altLang="en-US" dirty="0">
                <a:latin typeface="+mn-ea"/>
                <a:ea typeface="+mn-ea"/>
              </a:rPr>
              <a:t>基準に適合していることを判定する第三者認証があります。</a:t>
            </a:r>
          </a:p>
          <a:p>
            <a:pPr eaLnBrk="1" hangingPunct="1">
              <a:defRPr/>
            </a:pPr>
            <a:endParaRPr lang="en-US" altLang="ja-JP"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a:extLst>
              <a:ext uri="{FF2B5EF4-FFF2-40B4-BE49-F238E27FC236}">
                <a16:creationId xmlns:a16="http://schemas.microsoft.com/office/drawing/2014/main" id="{96B89811-8480-9CC5-5DC7-724D6D094F2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323C2CE-D75A-4EF8-B028-42D0D38972DF}" type="slidenum">
              <a:rPr kumimoji="0" lang="en-US" altLang="ja-JP" b="0" smtClean="0"/>
              <a:pPr/>
              <a:t>105</a:t>
            </a:fld>
            <a:endParaRPr kumimoji="0" lang="en-US" altLang="ja-JP" b="0"/>
          </a:p>
        </p:txBody>
      </p:sp>
      <p:sp>
        <p:nvSpPr>
          <p:cNvPr id="241667" name="Rectangle 2">
            <a:extLst>
              <a:ext uri="{FF2B5EF4-FFF2-40B4-BE49-F238E27FC236}">
                <a16:creationId xmlns:a16="http://schemas.microsoft.com/office/drawing/2014/main" id="{9CCEAE43-99D0-8A98-13E9-2AF2452BBB70}"/>
              </a:ext>
            </a:extLst>
          </p:cNvPr>
          <p:cNvSpPr>
            <a:spLocks noGrp="1" noRot="1" noChangeAspect="1" noChangeArrowheads="1" noTextEdit="1"/>
          </p:cNvSpPr>
          <p:nvPr>
            <p:ph type="sldImg"/>
          </p:nvPr>
        </p:nvSpPr>
        <p:spPr>
          <a:xfrm>
            <a:off x="996950" y="768350"/>
            <a:ext cx="5114925" cy="3836988"/>
          </a:xfrm>
          <a:ln/>
        </p:spPr>
      </p:sp>
      <p:sp>
        <p:nvSpPr>
          <p:cNvPr id="292868" name="Rectangle 3">
            <a:extLst>
              <a:ext uri="{FF2B5EF4-FFF2-40B4-BE49-F238E27FC236}">
                <a16:creationId xmlns:a16="http://schemas.microsoft.com/office/drawing/2014/main" id="{013BAAD0-E5DE-B0B4-6237-13911D2360BF}"/>
              </a:ext>
            </a:extLst>
          </p:cNvPr>
          <p:cNvSpPr>
            <a:spLocks noGrp="1" noChangeArrowheads="1"/>
          </p:cNvSpPr>
          <p:nvPr>
            <p:ph type="body" idx="1"/>
          </p:nvPr>
        </p:nvSpPr>
        <p:spPr bwMode="auto">
          <a:xfrm>
            <a:off x="769938" y="4894263"/>
            <a:ext cx="5683250" cy="4675187"/>
          </a:xfrm>
        </p:spPr>
        <p:txBody>
          <a:bodyPr/>
          <a:lstStyle/>
          <a:p>
            <a:pPr>
              <a:spcBef>
                <a:spcPct val="0"/>
              </a:spcBef>
              <a:defRPr/>
            </a:pPr>
            <a:r>
              <a:rPr lang="ja-JP" altLang="en-US" dirty="0">
                <a:latin typeface="+mn-ea"/>
                <a:ea typeface="+mn-ea"/>
              </a:rPr>
              <a:t>企業はＥＳＧ投資の拡大により、環境情報のより積極的な発信が求められるようになっています。</a:t>
            </a:r>
            <a:endParaRPr lang="en-US" altLang="ja-JP" dirty="0">
              <a:latin typeface="+mn-ea"/>
              <a:ea typeface="+mn-ea"/>
            </a:endParaRPr>
          </a:p>
          <a:p>
            <a:pPr>
              <a:spcBef>
                <a:spcPct val="0"/>
              </a:spcBef>
              <a:defRPr/>
            </a:pPr>
            <a:r>
              <a:rPr lang="ja-JP" altLang="en-US" dirty="0">
                <a:latin typeface="+mn-ea"/>
                <a:ea typeface="+mn-ea"/>
              </a:rPr>
              <a:t>環境コミュニケーションはますます重要になっています。</a:t>
            </a:r>
          </a:p>
          <a:p>
            <a:pPr eaLnBrk="1" hangingPunct="1">
              <a:defRPr/>
            </a:pPr>
            <a:endParaRPr lang="ja-JP" altLang="en-US" dirty="0"/>
          </a:p>
          <a:p>
            <a:pPr eaLnBrk="1" hangingPunct="1">
              <a:defRPr/>
            </a:pPr>
            <a:r>
              <a:rPr lang="ja-JP" altLang="en-US" dirty="0"/>
              <a:t>環境報告書は、情報開示やステークホルダーへの有用な情報を提供、</a:t>
            </a:r>
            <a:r>
              <a:rPr lang="ja-JP" altLang="en-US" dirty="0">
                <a:latin typeface="+mn-ea"/>
                <a:ea typeface="+mn-ea"/>
              </a:rPr>
              <a:t>事業者と社会との</a:t>
            </a:r>
            <a:r>
              <a:rPr lang="ja-JP" altLang="en-US" dirty="0">
                <a:solidFill>
                  <a:srgbClr val="FF0000"/>
                </a:solidFill>
                <a:latin typeface="+mn-ea"/>
                <a:ea typeface="+mn-ea"/>
              </a:rPr>
              <a:t>プレッジ・アンド・レビュー機能などがあります。</a:t>
            </a:r>
            <a:endParaRPr lang="en-US" altLang="ja-JP" dirty="0">
              <a:solidFill>
                <a:srgbClr val="FF0000"/>
              </a:solidFill>
              <a:latin typeface="+mn-ea"/>
              <a:ea typeface="+mn-ea"/>
            </a:endParaRPr>
          </a:p>
          <a:p>
            <a:pPr eaLnBrk="1" hangingPunct="1">
              <a:defRPr/>
            </a:pPr>
            <a:endParaRPr lang="ja-JP" altLang="en-US" dirty="0"/>
          </a:p>
          <a:p>
            <a:pPr eaLnBrk="1" hangingPunct="1">
              <a:defRPr/>
            </a:pPr>
            <a:r>
              <a:rPr lang="ja-JP" altLang="en-US" dirty="0"/>
              <a:t>これらの報告書の国際的なガイドラインが</a:t>
            </a:r>
            <a:r>
              <a:rPr lang="ja-JP" altLang="en-US" b="1" dirty="0">
                <a:solidFill>
                  <a:srgbClr val="000000"/>
                </a:solidFill>
              </a:rPr>
              <a:t>ＧＲＩガイドライン</a:t>
            </a:r>
            <a:r>
              <a:rPr lang="ja-JP" altLang="en-US" dirty="0"/>
              <a:t>です。</a:t>
            </a:r>
          </a:p>
          <a:p>
            <a:pPr eaLnBrk="1" hangingPunct="1">
              <a:defRPr/>
            </a:pPr>
            <a:r>
              <a:rPr lang="ja-JP" altLang="en-US" dirty="0"/>
              <a:t>ＧＩＲガイドラインは</a:t>
            </a:r>
            <a:r>
              <a:rPr lang="ja-JP" altLang="en-US" b="1" dirty="0">
                <a:solidFill>
                  <a:srgbClr val="000000"/>
                </a:solidFill>
              </a:rPr>
              <a:t>①環境面②経済面③社会面の３つ</a:t>
            </a:r>
            <a:r>
              <a:rPr lang="ja-JP" altLang="en-US" dirty="0"/>
              <a:t>を総合的に高めなければいけないトリプルボトムラインの考え方で作られています。</a:t>
            </a:r>
          </a:p>
          <a:p>
            <a:pPr eaLnBrk="1" hangingPunct="1">
              <a:defRPr/>
            </a:pPr>
            <a:r>
              <a:rPr lang="ja-JP" altLang="en-US" dirty="0"/>
              <a:t>ＥＳＧの環境・社会・ガバメントと、ひっかけで出題されますのでご注意下さい。</a:t>
            </a:r>
            <a:endParaRPr lang="en-US" altLang="ja-JP" dirty="0"/>
          </a:p>
          <a:p>
            <a:pPr eaLnBrk="1" hangingPunct="1">
              <a:defRPr/>
            </a:pPr>
            <a:endParaRPr lang="en-US" altLang="ja-JP" dirty="0"/>
          </a:p>
          <a:p>
            <a:pPr>
              <a:spcBef>
                <a:spcPct val="0"/>
              </a:spcBef>
              <a:defRPr/>
            </a:pPr>
            <a:r>
              <a:rPr lang="ja-JP" altLang="en-US" dirty="0">
                <a:latin typeface="+mn-ea"/>
                <a:ea typeface="+mn-ea"/>
              </a:rPr>
              <a:t>近年の環境報告書などに・企業の業務や環境・社会的取り組みと、ＳＤＧｓの目標を紐づけた形で書かれていることが多いです。</a:t>
            </a:r>
            <a:endParaRPr lang="en-US" altLang="ja-JP" dirty="0"/>
          </a:p>
          <a:p>
            <a:pPr eaLnBrk="1" hangingPunct="1">
              <a:defRPr/>
            </a:pPr>
            <a:endParaRPr lang="en-US" altLang="ja-JP" dirty="0"/>
          </a:p>
          <a:p>
            <a:pPr eaLnBrk="1" hangingPunct="1">
              <a:defRPr/>
            </a:pPr>
            <a:r>
              <a:rPr lang="ja-JP" altLang="en-US" dirty="0"/>
              <a:t>＜メモ＞</a:t>
            </a:r>
          </a:p>
          <a:p>
            <a:pPr eaLnBrk="1" hangingPunct="1">
              <a:defRPr/>
            </a:pPr>
            <a:r>
              <a:rPr lang="ja-JP" altLang="en-US" dirty="0"/>
              <a:t>ＧＲＩガイドライン　</a:t>
            </a:r>
            <a:r>
              <a:rPr lang="en-US" altLang="ja-JP" dirty="0"/>
              <a:t>Global Reporting Initiative Guideline</a:t>
            </a:r>
          </a:p>
          <a:p>
            <a:pPr eaLnBrk="1" hangingPunct="1">
              <a:defRPr/>
            </a:pPr>
            <a:r>
              <a:rPr lang="en-US" altLang="ja-JP" dirty="0"/>
              <a:t>                          </a:t>
            </a:r>
            <a:r>
              <a:rPr lang="ja-JP" altLang="en-US" dirty="0"/>
              <a:t>ｸﾞﾛｰﾊﾞﾙ　ﾚﾎﾟｰﾃｨﾝｸﾞ　ｲﾆｯｼｭﾃﾌﾞ　ｶﾞｲﾄﾞﾗｲﾝ</a:t>
            </a:r>
          </a:p>
          <a:p>
            <a:pPr eaLnBrk="1" hangingPunct="1">
              <a:defRPr/>
            </a:pPr>
            <a:r>
              <a:rPr lang="ja-JP" altLang="en-US" dirty="0"/>
              <a:t>サステナビリティ（持続可能）</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a:extLst>
              <a:ext uri="{FF2B5EF4-FFF2-40B4-BE49-F238E27FC236}">
                <a16:creationId xmlns:a16="http://schemas.microsoft.com/office/drawing/2014/main" id="{88E5A34F-D7AE-5252-AEB0-97D65CBEE0C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03C401D-0DEC-475D-82E8-74FB0D3416FE}" type="slidenum">
              <a:rPr kumimoji="0" lang="en-US" altLang="ja-JP" b="0" smtClean="0"/>
              <a:pPr/>
              <a:t>106</a:t>
            </a:fld>
            <a:endParaRPr kumimoji="0" lang="en-US" altLang="ja-JP" b="0"/>
          </a:p>
        </p:txBody>
      </p:sp>
      <p:sp>
        <p:nvSpPr>
          <p:cNvPr id="243715" name="Rectangle 2">
            <a:extLst>
              <a:ext uri="{FF2B5EF4-FFF2-40B4-BE49-F238E27FC236}">
                <a16:creationId xmlns:a16="http://schemas.microsoft.com/office/drawing/2014/main" id="{503B41BE-4192-900F-795D-5207523C38F3}"/>
              </a:ext>
            </a:extLst>
          </p:cNvPr>
          <p:cNvSpPr>
            <a:spLocks noGrp="1" noRot="1" noChangeAspect="1" noChangeArrowheads="1" noTextEdit="1"/>
          </p:cNvSpPr>
          <p:nvPr>
            <p:ph type="sldImg"/>
          </p:nvPr>
        </p:nvSpPr>
        <p:spPr>
          <a:xfrm>
            <a:off x="996950" y="768350"/>
            <a:ext cx="5114925" cy="3836988"/>
          </a:xfrm>
          <a:ln/>
        </p:spPr>
      </p:sp>
      <p:sp>
        <p:nvSpPr>
          <p:cNvPr id="292868" name="Rectangle 3">
            <a:extLst>
              <a:ext uri="{FF2B5EF4-FFF2-40B4-BE49-F238E27FC236}">
                <a16:creationId xmlns:a16="http://schemas.microsoft.com/office/drawing/2014/main" id="{CD5AA4C1-9CAC-2581-8986-1534F37F1639}"/>
              </a:ext>
            </a:extLst>
          </p:cNvPr>
          <p:cNvSpPr>
            <a:spLocks noGrp="1" noChangeArrowheads="1"/>
          </p:cNvSpPr>
          <p:nvPr>
            <p:ph type="body" idx="1"/>
          </p:nvPr>
        </p:nvSpPr>
        <p:spPr bwMode="auto">
          <a:xfrm>
            <a:off x="769938" y="4894263"/>
            <a:ext cx="5683250" cy="4675187"/>
          </a:xfrm>
        </p:spPr>
        <p:txBody>
          <a:bodyPr/>
          <a:lstStyle/>
          <a:p>
            <a:pPr>
              <a:spcBef>
                <a:spcPct val="0"/>
              </a:spcBef>
              <a:defRPr/>
            </a:pPr>
            <a:r>
              <a:rPr lang="ja-JP" altLang="en-US" dirty="0">
                <a:latin typeface="+mn-ea"/>
                <a:ea typeface="+mn-ea"/>
              </a:rPr>
              <a:t>企業はＥＳＧ投資の拡大により、環境情報のより積極的な発信が求められるようになっています。</a:t>
            </a:r>
            <a:endParaRPr lang="en-US" altLang="ja-JP" dirty="0">
              <a:latin typeface="+mn-ea"/>
              <a:ea typeface="+mn-ea"/>
            </a:endParaRPr>
          </a:p>
          <a:p>
            <a:pPr>
              <a:spcBef>
                <a:spcPct val="0"/>
              </a:spcBef>
              <a:defRPr/>
            </a:pPr>
            <a:r>
              <a:rPr lang="ja-JP" altLang="en-US" dirty="0">
                <a:latin typeface="+mn-ea"/>
                <a:ea typeface="+mn-ea"/>
              </a:rPr>
              <a:t>環境コミュニケーションはますます重要になっています。</a:t>
            </a:r>
          </a:p>
          <a:p>
            <a:pPr eaLnBrk="1" hangingPunct="1">
              <a:defRPr/>
            </a:pPr>
            <a:endParaRPr lang="ja-JP" altLang="en-US" dirty="0"/>
          </a:p>
          <a:p>
            <a:pPr eaLnBrk="1" hangingPunct="1">
              <a:defRPr/>
            </a:pPr>
            <a:r>
              <a:rPr lang="ja-JP" altLang="en-US" dirty="0"/>
              <a:t>環境報告書は、情報開示やステークホルダーへの有用な情報を提供、</a:t>
            </a:r>
            <a:r>
              <a:rPr lang="ja-JP" altLang="en-US" dirty="0">
                <a:latin typeface="+mn-ea"/>
                <a:ea typeface="+mn-ea"/>
              </a:rPr>
              <a:t>事業者と社会との</a:t>
            </a:r>
            <a:r>
              <a:rPr lang="ja-JP" altLang="en-US" dirty="0">
                <a:solidFill>
                  <a:srgbClr val="FF0000"/>
                </a:solidFill>
                <a:latin typeface="+mn-ea"/>
                <a:ea typeface="+mn-ea"/>
              </a:rPr>
              <a:t>プレッジ・アンド・レビュー機能などがあります。</a:t>
            </a:r>
            <a:endParaRPr lang="en-US" altLang="ja-JP" dirty="0">
              <a:solidFill>
                <a:srgbClr val="FF0000"/>
              </a:solidFill>
              <a:latin typeface="+mn-ea"/>
              <a:ea typeface="+mn-ea"/>
            </a:endParaRPr>
          </a:p>
          <a:p>
            <a:pPr eaLnBrk="1" hangingPunct="1">
              <a:defRPr/>
            </a:pPr>
            <a:endParaRPr lang="ja-JP" altLang="en-US" dirty="0"/>
          </a:p>
          <a:p>
            <a:pPr eaLnBrk="1" hangingPunct="1">
              <a:defRPr/>
            </a:pPr>
            <a:r>
              <a:rPr lang="ja-JP" altLang="en-US" dirty="0"/>
              <a:t>これらの報告書の国際的なガイドラインが</a:t>
            </a:r>
            <a:r>
              <a:rPr lang="ja-JP" altLang="en-US" b="1" dirty="0">
                <a:solidFill>
                  <a:srgbClr val="000000"/>
                </a:solidFill>
              </a:rPr>
              <a:t>ＧＲＩガイドライン</a:t>
            </a:r>
            <a:r>
              <a:rPr lang="ja-JP" altLang="en-US" dirty="0"/>
              <a:t>です。</a:t>
            </a:r>
          </a:p>
          <a:p>
            <a:pPr eaLnBrk="1" hangingPunct="1">
              <a:defRPr/>
            </a:pPr>
            <a:r>
              <a:rPr lang="ja-JP" altLang="en-US" dirty="0"/>
              <a:t>ＧＩＲガイドラインは</a:t>
            </a:r>
            <a:r>
              <a:rPr lang="ja-JP" altLang="en-US" b="1" dirty="0">
                <a:solidFill>
                  <a:srgbClr val="000000"/>
                </a:solidFill>
              </a:rPr>
              <a:t>①環境面②経済面③社会面の３つ</a:t>
            </a:r>
            <a:r>
              <a:rPr lang="ja-JP" altLang="en-US" dirty="0"/>
              <a:t>を総合的に高めなければいけないトリプルボトムラインの考え方で作られています。</a:t>
            </a:r>
          </a:p>
          <a:p>
            <a:pPr eaLnBrk="1" hangingPunct="1">
              <a:defRPr/>
            </a:pPr>
            <a:r>
              <a:rPr lang="ja-JP" altLang="en-US" dirty="0"/>
              <a:t>ＥＳＧの環境・社会・ガバメントと、ひっかけで出題されますのでご注意下さい。</a:t>
            </a:r>
            <a:endParaRPr lang="en-US" altLang="ja-JP" dirty="0"/>
          </a:p>
          <a:p>
            <a:pPr eaLnBrk="1" hangingPunct="1">
              <a:defRPr/>
            </a:pPr>
            <a:endParaRPr lang="en-US" altLang="ja-JP" dirty="0"/>
          </a:p>
          <a:p>
            <a:pPr>
              <a:spcBef>
                <a:spcPct val="0"/>
              </a:spcBef>
              <a:defRPr/>
            </a:pPr>
            <a:r>
              <a:rPr lang="ja-JP" altLang="en-US" dirty="0">
                <a:latin typeface="+mn-ea"/>
                <a:ea typeface="+mn-ea"/>
              </a:rPr>
              <a:t>近年の環境報告書などに・企業の業務や環境・社会的取り組みと、ＳＤＧｓの目標を紐づけた形で書かれていることが多いです。</a:t>
            </a:r>
            <a:endParaRPr lang="en-US" altLang="ja-JP" dirty="0"/>
          </a:p>
          <a:p>
            <a:pPr eaLnBrk="1" hangingPunct="1">
              <a:defRPr/>
            </a:pPr>
            <a:endParaRPr lang="en-US" altLang="ja-JP" dirty="0"/>
          </a:p>
          <a:p>
            <a:pPr eaLnBrk="1" hangingPunct="1">
              <a:defRPr/>
            </a:pPr>
            <a:r>
              <a:rPr lang="ja-JP" altLang="en-US" dirty="0"/>
              <a:t>＜メモ＞</a:t>
            </a:r>
          </a:p>
          <a:p>
            <a:pPr eaLnBrk="1" hangingPunct="1">
              <a:defRPr/>
            </a:pPr>
            <a:r>
              <a:rPr lang="ja-JP" altLang="en-US" dirty="0"/>
              <a:t>ＧＲＩガイドライン　</a:t>
            </a:r>
            <a:r>
              <a:rPr lang="en-US" altLang="ja-JP" dirty="0"/>
              <a:t>Global Reporting Initiative Guideline</a:t>
            </a:r>
          </a:p>
          <a:p>
            <a:pPr eaLnBrk="1" hangingPunct="1">
              <a:defRPr/>
            </a:pPr>
            <a:r>
              <a:rPr lang="en-US" altLang="ja-JP" dirty="0"/>
              <a:t>                          </a:t>
            </a:r>
            <a:r>
              <a:rPr lang="ja-JP" altLang="en-US" dirty="0"/>
              <a:t>ｸﾞﾛｰﾊﾞﾙ　ﾚﾎﾟｰﾃｨﾝｸﾞ　ｲﾆｯｼｭﾃﾌﾞ　ｶﾞｲﾄﾞﾗｲﾝ</a:t>
            </a:r>
          </a:p>
          <a:p>
            <a:pPr eaLnBrk="1" hangingPunct="1">
              <a:defRPr/>
            </a:pPr>
            <a:r>
              <a:rPr lang="ja-JP" altLang="en-US" dirty="0"/>
              <a:t>サステナビリティ（持続可能）</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a:extLst>
              <a:ext uri="{FF2B5EF4-FFF2-40B4-BE49-F238E27FC236}">
                <a16:creationId xmlns:a16="http://schemas.microsoft.com/office/drawing/2014/main" id="{D22CB20F-10DB-C34C-3AF8-6CC955751F7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78B7000-C5EA-4073-A52A-42FE5A71B697}" type="slidenum">
              <a:rPr kumimoji="0" lang="en-US" altLang="ja-JP" b="0" smtClean="0"/>
              <a:pPr/>
              <a:t>107</a:t>
            </a:fld>
            <a:endParaRPr kumimoji="0" lang="en-US" altLang="ja-JP" b="0"/>
          </a:p>
        </p:txBody>
      </p:sp>
      <p:sp>
        <p:nvSpPr>
          <p:cNvPr id="245763" name="Rectangle 2">
            <a:extLst>
              <a:ext uri="{FF2B5EF4-FFF2-40B4-BE49-F238E27FC236}">
                <a16:creationId xmlns:a16="http://schemas.microsoft.com/office/drawing/2014/main" id="{BCAAF295-F41D-A9B8-C5E4-18EDC4E78B2D}"/>
              </a:ext>
            </a:extLst>
          </p:cNvPr>
          <p:cNvSpPr>
            <a:spLocks noGrp="1" noRot="1" noChangeAspect="1" noChangeArrowheads="1" noTextEdit="1"/>
          </p:cNvSpPr>
          <p:nvPr>
            <p:ph type="sldImg"/>
          </p:nvPr>
        </p:nvSpPr>
        <p:spPr>
          <a:xfrm>
            <a:off x="996950" y="768350"/>
            <a:ext cx="5114925" cy="3836988"/>
          </a:xfrm>
          <a:ln/>
        </p:spPr>
      </p:sp>
      <p:sp>
        <p:nvSpPr>
          <p:cNvPr id="295940" name="Rectangle 3">
            <a:extLst>
              <a:ext uri="{FF2B5EF4-FFF2-40B4-BE49-F238E27FC236}">
                <a16:creationId xmlns:a16="http://schemas.microsoft.com/office/drawing/2014/main" id="{68F61D3C-19B5-178A-3201-432A9CA33077}"/>
              </a:ext>
            </a:extLst>
          </p:cNvPr>
          <p:cNvSpPr>
            <a:spLocks noGrp="1" noChangeArrowheads="1"/>
          </p:cNvSpPr>
          <p:nvPr>
            <p:ph type="body" idx="1"/>
          </p:nvPr>
        </p:nvSpPr>
        <p:spPr bwMode="auto">
          <a:xfrm>
            <a:off x="769938" y="4894263"/>
            <a:ext cx="5683250" cy="4972050"/>
          </a:xfrm>
        </p:spPr>
        <p:txBody>
          <a:bodyPr/>
          <a:lstStyle/>
          <a:p>
            <a:pPr eaLnBrk="1" hangingPunct="1">
              <a:defRPr/>
            </a:pPr>
            <a:r>
              <a:rPr lang="ja-JP" altLang="en-US" sz="1000" dirty="0"/>
              <a:t>ある製品の原料採取から製造、使用、廃棄に至るまでの過程を製品ライフサイクルといいます。</a:t>
            </a:r>
          </a:p>
          <a:p>
            <a:pPr eaLnBrk="1" hangingPunct="1">
              <a:defRPr/>
            </a:pPr>
            <a:r>
              <a:rPr lang="ja-JP" altLang="en-US" sz="1000" dirty="0"/>
              <a:t>これら１つ１つの過程における天然資源・エネルギーの使用や汚染物質の排出などを合計したものが、「製品の環境負荷」になります。</a:t>
            </a:r>
          </a:p>
          <a:p>
            <a:pPr eaLnBrk="1" hangingPunct="1">
              <a:defRPr/>
            </a:pPr>
            <a:r>
              <a:rPr lang="ja-JP" altLang="en-US" sz="1000" dirty="0"/>
              <a:t>この製品の環境負荷を減らすために、国内では省エネ法、資源有効利用促進法、家電リサイクル法、グリーン購入法などがあり、</a:t>
            </a:r>
            <a:endParaRPr lang="en-US" altLang="ja-JP" sz="1000" dirty="0"/>
          </a:p>
          <a:p>
            <a:pPr eaLnBrk="1" hangingPunct="1">
              <a:defRPr/>
            </a:pPr>
            <a:r>
              <a:rPr lang="ja-JP" altLang="en-US" sz="1000" dirty="0"/>
              <a:t>ＥＵでは、ＲｏＨＳ指令・ＷＥＥＥ指令・ＲＥＡＣＨ規則などがあります。</a:t>
            </a:r>
            <a:endParaRPr lang="en-US" altLang="ja-JP" sz="1000" dirty="0"/>
          </a:p>
          <a:p>
            <a:pPr eaLnBrk="1" hangingPunct="1">
              <a:defRPr/>
            </a:pPr>
            <a:endParaRPr lang="en-US" altLang="ja-JP" sz="1000" dirty="0"/>
          </a:p>
          <a:p>
            <a:pPr eaLnBrk="1" hangingPunct="1">
              <a:defRPr/>
            </a:pPr>
            <a:r>
              <a:rPr lang="ja-JP" altLang="en-US" sz="1000" dirty="0"/>
              <a:t>環境配慮設計は、</a:t>
            </a:r>
            <a:r>
              <a:rPr lang="ja-JP" altLang="en-US" sz="1000" dirty="0">
                <a:latin typeface="+mn-ea"/>
                <a:ea typeface="+mn-ea"/>
              </a:rPr>
              <a:t>　ガイドラインに基づいて環境改善の狙いとその効果を定性的に評価し、その結果を基に企画・開発検討します。</a:t>
            </a:r>
          </a:p>
          <a:p>
            <a:pPr>
              <a:spcBef>
                <a:spcPct val="0"/>
              </a:spcBef>
              <a:defRPr/>
            </a:pPr>
            <a:r>
              <a:rPr lang="ja-JP" altLang="en-US" sz="1000" dirty="0">
                <a:latin typeface="+mn-ea"/>
                <a:ea typeface="+mn-ea"/>
              </a:rPr>
              <a:t>設計段階では製品の具体的な評価項目についてライフサイクルアセスメントの手法などで定量的に評価します。</a:t>
            </a:r>
          </a:p>
          <a:p>
            <a:pPr>
              <a:spcBef>
                <a:spcPct val="0"/>
              </a:spcBef>
              <a:defRPr/>
            </a:pPr>
            <a:r>
              <a:rPr lang="ja-JP" altLang="en-US" sz="1000" dirty="0">
                <a:latin typeface="+mn-ea"/>
                <a:ea typeface="+mn-ea"/>
              </a:rPr>
              <a:t>そして製品使用時の情報、リサイクル情報、処理情報などを収集し改善のデータとして活用します。</a:t>
            </a:r>
            <a:endParaRPr lang="en-US" altLang="ja-JP" sz="1000" dirty="0">
              <a:latin typeface="+mn-ea"/>
              <a:ea typeface="+mn-ea"/>
            </a:endParaRPr>
          </a:p>
          <a:p>
            <a:pPr>
              <a:spcBef>
                <a:spcPct val="0"/>
              </a:spcBef>
              <a:defRPr/>
            </a:pPr>
            <a:endParaRPr lang="en-US" altLang="ja-JP" sz="1000" dirty="0">
              <a:latin typeface="+mn-ea"/>
              <a:ea typeface="+mn-ea"/>
            </a:endParaRPr>
          </a:p>
          <a:p>
            <a:pPr>
              <a:spcBef>
                <a:spcPct val="0"/>
              </a:spcBef>
              <a:defRPr/>
            </a:pPr>
            <a:r>
              <a:rPr lang="ja-JP" altLang="en-US" sz="1000" dirty="0">
                <a:latin typeface="+mn-ea"/>
                <a:ea typeface="+mn-ea"/>
              </a:rPr>
              <a:t>サプライ・チェーン・マネジメントとは、「製品の開発」「製造部品の調達」「製品の製造」「配送」「販売」</a:t>
            </a:r>
          </a:p>
          <a:p>
            <a:pPr>
              <a:spcBef>
                <a:spcPct val="0"/>
              </a:spcBef>
              <a:defRPr/>
            </a:pPr>
            <a:r>
              <a:rPr lang="ja-JP" altLang="en-US" sz="1000" dirty="0">
                <a:latin typeface="+mn-ea"/>
                <a:ea typeface="+mn-ea"/>
              </a:rPr>
              <a:t>といった業務の流れを</a:t>
            </a:r>
            <a:r>
              <a:rPr lang="en-US" altLang="ja-JP" sz="1000" dirty="0">
                <a:latin typeface="+mn-ea"/>
                <a:ea typeface="+mn-ea"/>
              </a:rPr>
              <a:t>1</a:t>
            </a:r>
            <a:r>
              <a:rPr lang="ja-JP" altLang="en-US" sz="1000" dirty="0">
                <a:latin typeface="+mn-ea"/>
                <a:ea typeface="+mn-ea"/>
              </a:rPr>
              <a:t>つの「チェーン」と捉え、全体を効率化することで、環境経営の成果を高める手法です。</a:t>
            </a:r>
            <a:endParaRPr lang="en-US" altLang="ja-JP" sz="1000"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a:extLst>
              <a:ext uri="{FF2B5EF4-FFF2-40B4-BE49-F238E27FC236}">
                <a16:creationId xmlns:a16="http://schemas.microsoft.com/office/drawing/2014/main" id="{75A4E08C-1D2C-3B9F-BAF9-031DE46E950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181545C-4FE0-49EE-8F42-A608632968AF}" type="slidenum">
              <a:rPr kumimoji="0" lang="en-US" altLang="ja-JP" b="0" smtClean="0"/>
              <a:pPr/>
              <a:t>108</a:t>
            </a:fld>
            <a:endParaRPr kumimoji="0" lang="en-US" altLang="ja-JP" b="0"/>
          </a:p>
        </p:txBody>
      </p:sp>
      <p:sp>
        <p:nvSpPr>
          <p:cNvPr id="247811" name="Rectangle 2">
            <a:extLst>
              <a:ext uri="{FF2B5EF4-FFF2-40B4-BE49-F238E27FC236}">
                <a16:creationId xmlns:a16="http://schemas.microsoft.com/office/drawing/2014/main" id="{5B10FC87-D23F-3C60-D6C0-F4050BF03B21}"/>
              </a:ext>
            </a:extLst>
          </p:cNvPr>
          <p:cNvSpPr>
            <a:spLocks noGrp="1" noRot="1" noChangeAspect="1" noChangeArrowheads="1" noTextEdit="1"/>
          </p:cNvSpPr>
          <p:nvPr>
            <p:ph type="sldImg"/>
          </p:nvPr>
        </p:nvSpPr>
        <p:spPr>
          <a:xfrm>
            <a:off x="996950" y="768350"/>
            <a:ext cx="5114925" cy="3836988"/>
          </a:xfrm>
          <a:ln/>
        </p:spPr>
      </p:sp>
      <p:sp>
        <p:nvSpPr>
          <p:cNvPr id="299012" name="Rectangle 3">
            <a:extLst>
              <a:ext uri="{FF2B5EF4-FFF2-40B4-BE49-F238E27FC236}">
                <a16:creationId xmlns:a16="http://schemas.microsoft.com/office/drawing/2014/main" id="{9083E5ED-959E-AC57-912F-5B655A3939BF}"/>
              </a:ext>
            </a:extLst>
          </p:cNvPr>
          <p:cNvSpPr>
            <a:spLocks noGrp="1" noChangeArrowheads="1"/>
          </p:cNvSpPr>
          <p:nvPr>
            <p:ph type="body" idx="1"/>
          </p:nvPr>
        </p:nvSpPr>
        <p:spPr bwMode="auto">
          <a:xfrm>
            <a:off x="769938" y="4894263"/>
            <a:ext cx="5683250" cy="4972050"/>
          </a:xfrm>
        </p:spPr>
        <p:txBody>
          <a:bodyPr/>
          <a:lstStyle/>
          <a:p>
            <a:pPr>
              <a:defRPr/>
            </a:pPr>
            <a:r>
              <a:rPr lang="ja-JP" altLang="en-US" sz="1000" dirty="0">
                <a:latin typeface="+mn-ea"/>
                <a:ea typeface="+mn-ea"/>
              </a:rPr>
              <a:t>環境配慮設計は、製品ライフサイクル全体の環境負荷低減ですが、企業にとっても、</a:t>
            </a:r>
            <a:endParaRPr lang="en-US" altLang="ja-JP" sz="1000" dirty="0">
              <a:latin typeface="+mn-ea"/>
              <a:ea typeface="+mn-ea"/>
            </a:endParaRPr>
          </a:p>
          <a:p>
            <a:pPr>
              <a:defRPr/>
            </a:pPr>
            <a:r>
              <a:rPr lang="ja-JP" altLang="en-US" sz="1000" dirty="0">
                <a:latin typeface="+mn-ea"/>
                <a:ea typeface="+mn-ea"/>
              </a:rPr>
              <a:t>製品原価、ランニングコスト、廃棄コストの削減で利益に繋がるメリットもあります。</a:t>
            </a:r>
          </a:p>
          <a:p>
            <a:pPr eaLnBrk="1" hangingPunct="1">
              <a:defRPr/>
            </a:pPr>
            <a:endParaRPr lang="en-US" altLang="ja-JP" sz="1000" dirty="0"/>
          </a:p>
          <a:p>
            <a:pPr eaLnBrk="1" hangingPunct="1">
              <a:defRPr/>
            </a:pPr>
            <a:r>
              <a:rPr lang="ja-JP" altLang="en-US" sz="1000" dirty="0"/>
              <a:t>ライフサイクルアセスメントは製品ライフサイクルにおける環境負荷を計測・計算するものですが</a:t>
            </a:r>
          </a:p>
          <a:p>
            <a:pPr eaLnBrk="1" hangingPunct="1">
              <a:defRPr/>
            </a:pPr>
            <a:r>
              <a:rPr lang="ja-JP" altLang="en-US" sz="1000" dirty="0"/>
              <a:t>これを消費者に</a:t>
            </a:r>
            <a:r>
              <a:rPr lang="ja-JP" altLang="en-US" sz="1000" dirty="0">
                <a:solidFill>
                  <a:srgbClr val="000000"/>
                </a:solidFill>
              </a:rPr>
              <a:t>見える化するものがカーボンフットプリント</a:t>
            </a:r>
            <a:r>
              <a:rPr lang="ja-JP" altLang="en-US" sz="1000" dirty="0"/>
              <a:t>です。</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a:extLst>
              <a:ext uri="{FF2B5EF4-FFF2-40B4-BE49-F238E27FC236}">
                <a16:creationId xmlns:a16="http://schemas.microsoft.com/office/drawing/2014/main" id="{7A014E67-5661-976D-B357-08DA05D8D8C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1448386-4EC7-4E8D-8B39-20D695F2CB17}" type="slidenum">
              <a:rPr kumimoji="0" lang="en-US" altLang="ja-JP" b="0" smtClean="0"/>
              <a:pPr/>
              <a:t>109</a:t>
            </a:fld>
            <a:endParaRPr kumimoji="0" lang="en-US" altLang="ja-JP" b="0"/>
          </a:p>
        </p:txBody>
      </p:sp>
      <p:sp>
        <p:nvSpPr>
          <p:cNvPr id="249859" name="Rectangle 2">
            <a:extLst>
              <a:ext uri="{FF2B5EF4-FFF2-40B4-BE49-F238E27FC236}">
                <a16:creationId xmlns:a16="http://schemas.microsoft.com/office/drawing/2014/main" id="{B084F278-2B76-14F2-11CD-10A91FC83C94}"/>
              </a:ext>
            </a:extLst>
          </p:cNvPr>
          <p:cNvSpPr>
            <a:spLocks noGrp="1" noRot="1" noChangeAspect="1" noChangeArrowheads="1" noTextEdit="1"/>
          </p:cNvSpPr>
          <p:nvPr>
            <p:ph type="sldImg"/>
          </p:nvPr>
        </p:nvSpPr>
        <p:spPr>
          <a:xfrm>
            <a:off x="1030288" y="741363"/>
            <a:ext cx="5116512" cy="3836987"/>
          </a:xfrm>
          <a:ln/>
        </p:spPr>
      </p:sp>
      <p:sp>
        <p:nvSpPr>
          <p:cNvPr id="301060" name="Rectangle 3">
            <a:extLst>
              <a:ext uri="{FF2B5EF4-FFF2-40B4-BE49-F238E27FC236}">
                <a16:creationId xmlns:a16="http://schemas.microsoft.com/office/drawing/2014/main" id="{80C76E0D-F777-8B7C-FFF3-4C4AD1A97524}"/>
              </a:ext>
            </a:extLst>
          </p:cNvPr>
          <p:cNvSpPr>
            <a:spLocks noGrp="1" noChangeArrowheads="1"/>
          </p:cNvSpPr>
          <p:nvPr>
            <p:ph type="body" idx="1"/>
          </p:nvPr>
        </p:nvSpPr>
        <p:spPr bwMode="auto">
          <a:xfrm>
            <a:off x="769938" y="4894263"/>
            <a:ext cx="5683250" cy="5006975"/>
          </a:xfrm>
        </p:spPr>
        <p:txBody>
          <a:bodyPr/>
          <a:lstStyle/>
          <a:p>
            <a:pPr>
              <a:spcBef>
                <a:spcPct val="0"/>
              </a:spcBef>
              <a:defRPr/>
            </a:pPr>
            <a:r>
              <a:rPr lang="ja-JP" altLang="en-US" sz="1000" dirty="0">
                <a:latin typeface="+mn-ea"/>
                <a:ea typeface="+mn-ea"/>
              </a:rPr>
              <a:t>企業は、環境負荷を業界団体が策定した「環境自主行動計画」に基づき改善を進めています。　　　</a:t>
            </a:r>
            <a:endParaRPr lang="en-US" altLang="ja-JP" sz="1000" dirty="0">
              <a:latin typeface="+mn-ea"/>
              <a:ea typeface="+mn-ea"/>
            </a:endParaRPr>
          </a:p>
          <a:p>
            <a:pPr>
              <a:spcBef>
                <a:spcPct val="0"/>
              </a:spcBef>
              <a:defRPr/>
            </a:pPr>
            <a:r>
              <a:rPr lang="ja-JP" altLang="en-US" sz="1000" dirty="0">
                <a:latin typeface="+mn-ea"/>
                <a:ea typeface="+mn-ea"/>
              </a:rPr>
              <a:t>「環境自主行動計画」は、国の定める循環型社会形成推進基本計画及び地球温暖化対策基本計画を基に策定されます。</a:t>
            </a:r>
          </a:p>
          <a:p>
            <a:pPr>
              <a:spcBef>
                <a:spcPct val="0"/>
              </a:spcBef>
              <a:defRPr/>
            </a:pPr>
            <a:r>
              <a:rPr lang="ja-JP" altLang="en-US" sz="1000" dirty="0">
                <a:latin typeface="+mn-ea"/>
                <a:ea typeface="+mn-ea"/>
              </a:rPr>
              <a:t>経団連は現在、持続可能な社会づくりは循環型社会形成自主行動計画、地球温暖化対策は</a:t>
            </a:r>
            <a:r>
              <a:rPr lang="ja-JP" altLang="en-US" sz="1000" dirty="0">
                <a:solidFill>
                  <a:srgbClr val="0000FF"/>
                </a:solidFill>
                <a:latin typeface="+mn-ea"/>
                <a:ea typeface="+mn-ea"/>
              </a:rPr>
              <a:t>カーボンニュートラル行動計画</a:t>
            </a:r>
            <a:r>
              <a:rPr lang="ja-JP" altLang="en-US" sz="1000" dirty="0">
                <a:latin typeface="+mn-ea"/>
                <a:ea typeface="+mn-ea"/>
              </a:rPr>
              <a:t>、</a:t>
            </a:r>
            <a:endParaRPr lang="en-US" altLang="ja-JP" sz="1000" dirty="0">
              <a:latin typeface="+mn-ea"/>
              <a:ea typeface="+mn-ea"/>
            </a:endParaRPr>
          </a:p>
          <a:p>
            <a:pPr>
              <a:spcBef>
                <a:spcPct val="0"/>
              </a:spcBef>
              <a:defRPr/>
            </a:pPr>
            <a:r>
              <a:rPr lang="ja-JP" altLang="en-US" sz="1000" dirty="0">
                <a:latin typeface="+mn-ea"/>
                <a:ea typeface="+mn-ea"/>
              </a:rPr>
              <a:t>の</a:t>
            </a:r>
            <a:r>
              <a:rPr lang="en-US" altLang="ja-JP" sz="1000" dirty="0">
                <a:latin typeface="+mn-ea"/>
                <a:ea typeface="+mn-ea"/>
              </a:rPr>
              <a:t>2</a:t>
            </a:r>
            <a:r>
              <a:rPr lang="ja-JP" altLang="en-US" sz="1000" dirty="0">
                <a:latin typeface="+mn-ea"/>
                <a:ea typeface="+mn-ea"/>
              </a:rPr>
              <a:t>つに分けて計画を策定しています。</a:t>
            </a:r>
          </a:p>
          <a:p>
            <a:pPr eaLnBrk="1" hangingPunct="1">
              <a:lnSpc>
                <a:spcPct val="90000"/>
              </a:lnSpc>
              <a:defRPr/>
            </a:pPr>
            <a:endParaRPr lang="en-US" altLang="ja-JP" sz="1000" dirty="0"/>
          </a:p>
          <a:p>
            <a:pPr eaLnBrk="1" hangingPunct="1">
              <a:lnSpc>
                <a:spcPct val="90000"/>
              </a:lnSpc>
              <a:defRPr/>
            </a:pPr>
            <a:r>
              <a:rPr lang="ja-JP" altLang="en-US" sz="1000" dirty="0"/>
              <a:t>製造業では、ＬＣＡ・トップランナー基準・エコマーク・カーボンフットプリントがよく出題されます。</a:t>
            </a:r>
            <a:endParaRPr lang="en-US" altLang="ja-JP" sz="1000" dirty="0"/>
          </a:p>
          <a:p>
            <a:pPr eaLnBrk="1" hangingPunct="1">
              <a:lnSpc>
                <a:spcPct val="90000"/>
              </a:lnSpc>
              <a:defRPr/>
            </a:pPr>
            <a:r>
              <a:rPr lang="ja-JP" altLang="en-US" sz="1000" dirty="0"/>
              <a:t>建設業ではゼロエネルギービルディングのＺＥＢとゼロエネルギーハウスのＺＥＨが出題されます。またＣＡＳＢＥＥは住宅の性能評価基準です。</a:t>
            </a:r>
            <a:endParaRPr lang="en-US" altLang="ja-JP" sz="1000" dirty="0"/>
          </a:p>
          <a:p>
            <a:pPr eaLnBrk="1" hangingPunct="1">
              <a:lnSpc>
                <a:spcPct val="90000"/>
              </a:lnSpc>
              <a:defRPr/>
            </a:pPr>
            <a:r>
              <a:rPr lang="ja-JP" altLang="en-US" sz="1000" dirty="0"/>
              <a:t>小売業は、</a:t>
            </a:r>
            <a:r>
              <a:rPr lang="en-US" altLang="ja-JP" sz="1000" dirty="0">
                <a:solidFill>
                  <a:srgbClr val="202124"/>
                </a:solidFill>
                <a:latin typeface="arial" panose="020B0604020202020204" pitchFamily="34" charset="0"/>
              </a:rPr>
              <a:t>2020</a:t>
            </a:r>
            <a:r>
              <a:rPr lang="ja-JP" altLang="en-US" sz="1000" dirty="0">
                <a:solidFill>
                  <a:srgbClr val="202124"/>
                </a:solidFill>
                <a:latin typeface="arial" panose="020B0604020202020204" pitchFamily="34" charset="0"/>
              </a:rPr>
              <a:t>年</a:t>
            </a:r>
            <a:r>
              <a:rPr lang="en-US" altLang="ja-JP" sz="1000" dirty="0">
                <a:solidFill>
                  <a:srgbClr val="202124"/>
                </a:solidFill>
                <a:latin typeface="arial" panose="020B0604020202020204" pitchFamily="34" charset="0"/>
              </a:rPr>
              <a:t>7</a:t>
            </a:r>
            <a:r>
              <a:rPr lang="ja-JP" altLang="en-US" sz="1000" dirty="0">
                <a:solidFill>
                  <a:srgbClr val="202124"/>
                </a:solidFill>
                <a:latin typeface="arial" panose="020B0604020202020204" pitchFamily="34" charset="0"/>
              </a:rPr>
              <a:t>月に</a:t>
            </a:r>
            <a:r>
              <a:rPr lang="ja-JP" altLang="en-US" sz="1000" dirty="0"/>
              <a:t>レジ袋有料化が義務付けられました。</a:t>
            </a:r>
            <a:endParaRPr lang="en-US" altLang="ja-JP" sz="1000" dirty="0"/>
          </a:p>
          <a:p>
            <a:pPr eaLnBrk="1" hangingPunct="1">
              <a:lnSpc>
                <a:spcPct val="90000"/>
              </a:lnSpc>
              <a:defRPr/>
            </a:pPr>
            <a:r>
              <a:rPr lang="ja-JP" altLang="en-US" sz="1000" dirty="0"/>
              <a:t>運輸業は、モーダルシフト、エコドライブが出題されます。</a:t>
            </a:r>
            <a:endParaRPr lang="en-US" altLang="ja-JP" sz="1000" dirty="0"/>
          </a:p>
          <a:p>
            <a:pPr eaLnBrk="1" hangingPunct="1">
              <a:lnSpc>
                <a:spcPct val="90000"/>
              </a:lnSpc>
              <a:defRPr/>
            </a:pPr>
            <a:r>
              <a:rPr lang="ja-JP" altLang="en-US" sz="1000" dirty="0"/>
              <a:t>情報通信業は、エネルギー使用効率化の総称としてＩＣＴ（インフォメーション・コミュニケーション・テクノロジー）があって、</a:t>
            </a:r>
            <a:endParaRPr lang="en-US" altLang="ja-JP" sz="1000" dirty="0"/>
          </a:p>
          <a:p>
            <a:pPr eaLnBrk="1" hangingPunct="1">
              <a:lnSpc>
                <a:spcPct val="90000"/>
              </a:lnSpc>
              <a:defRPr/>
            </a:pPr>
            <a:r>
              <a:rPr lang="ja-JP" altLang="en-US" sz="1000" dirty="0"/>
              <a:t>その中に、ＩＴＳ（インテリジェント　トランスフォーム　システム）　ＢＥＭＳは、そのままビル・エネルギー・マネジメント・システム　ＨＥＭＳはホームです。</a:t>
            </a:r>
            <a:endParaRPr lang="en-US" altLang="ja-JP" sz="1000" dirty="0"/>
          </a:p>
          <a:p>
            <a:pPr eaLnBrk="1" hangingPunct="1">
              <a:lnSpc>
                <a:spcPct val="90000"/>
              </a:lnSpc>
              <a:defRPr/>
            </a:pPr>
            <a:r>
              <a:rPr lang="ja-JP" altLang="en-US" sz="1000" dirty="0"/>
              <a:t>金融業は、ＥＳＧ投資は１００％出題されます。　あと環境格付けを行い、環境融資を行っています。</a:t>
            </a:r>
            <a:endParaRPr lang="en-US" altLang="ja-JP" sz="1000" dirty="0"/>
          </a:p>
          <a:p>
            <a:pPr eaLnBrk="1" hangingPunct="1">
              <a:lnSpc>
                <a:spcPct val="90000"/>
              </a:lnSpc>
              <a:defRPr/>
            </a:pPr>
            <a:endParaRPr lang="en-US" altLang="ja-JP" sz="1000" dirty="0"/>
          </a:p>
          <a:p>
            <a:pPr eaLnBrk="1" hangingPunct="1">
              <a:lnSpc>
                <a:spcPct val="90000"/>
              </a:lnSpc>
              <a:defRPr/>
            </a:pPr>
            <a:r>
              <a:rPr lang="ja-JP" altLang="en-US" sz="1000" dirty="0"/>
              <a:t>ＩＣＴとＩＴＳ！混同しないで下さい！！　</a:t>
            </a:r>
          </a:p>
          <a:p>
            <a:pPr eaLnBrk="1" hangingPunct="1">
              <a:lnSpc>
                <a:spcPct val="90000"/>
              </a:lnSpc>
              <a:defRPr/>
            </a:pPr>
            <a:r>
              <a:rPr lang="ja-JP" altLang="en-US" sz="1000" dirty="0"/>
              <a:t>ＩＴＳは、高度道路交通システムのことで、カーナビの高度化やＥＴＣによる自動料金徴収システムのことです。ＩＣＴはＩＴＳを含めたＢＥＭＳとかＨＥＭＳなどの情報通信技術です。</a:t>
            </a:r>
          </a:p>
          <a:p>
            <a:pPr eaLnBrk="1" hangingPunct="1">
              <a:lnSpc>
                <a:spcPct val="90000"/>
              </a:lnSpc>
              <a:defRPr/>
            </a:pPr>
            <a:r>
              <a:rPr lang="ja-JP" altLang="en-US" sz="1000" dirty="0"/>
              <a:t>ＢＥＭＳとＨＥＭＳはそのまま読んで、ビル・エネルギー・マネージメント・システムとホーム・エネルギー・マネジメント・システム！</a:t>
            </a:r>
          </a:p>
          <a:p>
            <a:pPr eaLnBrk="1" hangingPunct="1">
              <a:lnSpc>
                <a:spcPct val="90000"/>
              </a:lnSpc>
              <a:defRPr/>
            </a:pPr>
            <a:r>
              <a:rPr lang="ja-JP" altLang="en-US" sz="1000" b="1" dirty="0">
                <a:solidFill>
                  <a:srgbClr val="000000"/>
                </a:solidFill>
              </a:rPr>
              <a:t>社会的責任投資（ＳＲＩ</a:t>
            </a:r>
            <a:r>
              <a:rPr lang="ja-JP" altLang="en-US" sz="1000" dirty="0"/>
              <a:t>：</a:t>
            </a:r>
            <a:r>
              <a:rPr lang="en-US" altLang="ja-JP" sz="1000" dirty="0"/>
              <a:t>Socially responsible investment</a:t>
            </a:r>
            <a:r>
              <a:rPr lang="ja-JP" altLang="en-US" sz="1000" dirty="0"/>
              <a:t>：ｿｰｼｬﾘー　ﾚｽﾎﾟｼﾌﾞﾙ　ｲﾝﾊﾞｧｽﾒﾝﾄ）とは、企業の収益に加え、企業の環境保全などの社会的取組みを評価して行う投資です。</a:t>
            </a:r>
          </a:p>
          <a:p>
            <a:pPr eaLnBrk="1" hangingPunct="1">
              <a:lnSpc>
                <a:spcPct val="90000"/>
              </a:lnSpc>
              <a:defRPr/>
            </a:pPr>
            <a:r>
              <a:rPr lang="ja-JP" altLang="en-US" sz="1000" b="1" dirty="0">
                <a:solidFill>
                  <a:srgbClr val="000000"/>
                </a:solidFill>
              </a:rPr>
              <a:t>第</a:t>
            </a:r>
            <a:r>
              <a:rPr lang="en-US" altLang="ja-JP" sz="1000" b="1" dirty="0">
                <a:solidFill>
                  <a:srgbClr val="000000"/>
                </a:solidFill>
              </a:rPr>
              <a:t>6</a:t>
            </a:r>
            <a:r>
              <a:rPr lang="ja-JP" altLang="en-US" sz="1000" b="1" dirty="0">
                <a:solidFill>
                  <a:srgbClr val="000000"/>
                </a:solidFill>
              </a:rPr>
              <a:t>次産業とは、第</a:t>
            </a:r>
            <a:r>
              <a:rPr lang="en-US" altLang="ja-JP" sz="1000" b="1" dirty="0">
                <a:solidFill>
                  <a:srgbClr val="000000"/>
                </a:solidFill>
              </a:rPr>
              <a:t>1</a:t>
            </a:r>
            <a:r>
              <a:rPr lang="ja-JP" altLang="en-US" sz="1000" b="1" dirty="0">
                <a:solidFill>
                  <a:srgbClr val="000000"/>
                </a:solidFill>
              </a:rPr>
              <a:t>次産業　かける　第</a:t>
            </a:r>
            <a:r>
              <a:rPr lang="en-US" altLang="ja-JP" sz="1000" b="1" dirty="0">
                <a:solidFill>
                  <a:srgbClr val="000000"/>
                </a:solidFill>
              </a:rPr>
              <a:t>2</a:t>
            </a:r>
            <a:r>
              <a:rPr lang="ja-JP" altLang="en-US" sz="1000" b="1" dirty="0">
                <a:solidFill>
                  <a:srgbClr val="000000"/>
                </a:solidFill>
              </a:rPr>
              <a:t>次産業　かける　第３次産業　という造語で、例えば農家の人が自分で作った食材を販売したりレストラン経営したりすることです。</a:t>
            </a:r>
          </a:p>
          <a:p>
            <a:pPr eaLnBrk="1" hangingPunct="1">
              <a:lnSpc>
                <a:spcPct val="90000"/>
              </a:lnSpc>
              <a:defRPr/>
            </a:pPr>
            <a:r>
              <a:rPr lang="ja-JP" altLang="en-US" sz="1000" dirty="0"/>
              <a:t>ＭＳＣ漁業認証マークってあるんですけど、海のエコマークともいわれる。水産資源や海洋環境を守って獲った水産資源に与えられます。</a:t>
            </a:r>
          </a:p>
          <a:p>
            <a:pPr eaLnBrk="1" hangingPunct="1">
              <a:lnSpc>
                <a:spcPct val="90000"/>
              </a:lnSpc>
              <a:defRPr/>
            </a:pPr>
            <a:endParaRPr lang="ja-JP" altLang="en-US" sz="1000" dirty="0"/>
          </a:p>
          <a:p>
            <a:pPr eaLnBrk="1" hangingPunct="1">
              <a:lnSpc>
                <a:spcPct val="90000"/>
              </a:lnSpc>
              <a:defRPr/>
            </a:pPr>
            <a:r>
              <a:rPr lang="ja-JP" altLang="en-US" sz="1000" dirty="0"/>
              <a:t>＜メモ＞</a:t>
            </a:r>
          </a:p>
          <a:p>
            <a:pPr eaLnBrk="1" hangingPunct="1">
              <a:lnSpc>
                <a:spcPct val="90000"/>
              </a:lnSpc>
              <a:defRPr/>
            </a:pPr>
            <a:r>
              <a:rPr lang="en-US" altLang="ja-JP" sz="1000" dirty="0"/>
              <a:t>FEMS⇒</a:t>
            </a:r>
            <a:r>
              <a:rPr lang="ja-JP" altLang="en-US" sz="1000" dirty="0"/>
              <a:t>工場エネルギー管理システム</a:t>
            </a:r>
            <a:r>
              <a:rPr lang="en-US" altLang="ja-JP" sz="1000" dirty="0"/>
              <a:t>(Factory Energy Management System)</a:t>
            </a:r>
            <a:r>
              <a:rPr lang="ja-JP" altLang="en-US" sz="1000" dirty="0"/>
              <a:t>の 略称。</a:t>
            </a:r>
          </a:p>
          <a:p>
            <a:pPr eaLnBrk="1" hangingPunct="1">
              <a:lnSpc>
                <a:spcPct val="90000"/>
              </a:lnSpc>
              <a:defRPr/>
            </a:pPr>
            <a:endParaRPr lang="ja-JP" altLang="en-US" sz="1000" dirty="0"/>
          </a:p>
          <a:p>
            <a:pPr eaLnBrk="1" hangingPunct="1">
              <a:lnSpc>
                <a:spcPct val="90000"/>
              </a:lnSpc>
              <a:defRPr/>
            </a:pPr>
            <a:r>
              <a:rPr lang="ja-JP" altLang="en-US" sz="1000" b="1" dirty="0">
                <a:solidFill>
                  <a:srgbClr val="000000"/>
                </a:solidFill>
              </a:rPr>
              <a:t>ＩＣＴ（</a:t>
            </a:r>
            <a:r>
              <a:rPr lang="en-US" altLang="ja-JP" sz="1000" b="1" dirty="0">
                <a:solidFill>
                  <a:srgbClr val="000000"/>
                </a:solidFill>
              </a:rPr>
              <a:t>Information and Communications Technology </a:t>
            </a:r>
            <a:r>
              <a:rPr lang="ja-JP" altLang="en-US" sz="1000" b="1" dirty="0">
                <a:solidFill>
                  <a:srgbClr val="000000"/>
                </a:solidFill>
              </a:rPr>
              <a:t>）</a:t>
            </a:r>
          </a:p>
          <a:p>
            <a:pPr eaLnBrk="1" hangingPunct="1">
              <a:lnSpc>
                <a:spcPct val="90000"/>
              </a:lnSpc>
              <a:defRPr/>
            </a:pPr>
            <a:r>
              <a:rPr lang="ja-JP" altLang="en-US" sz="1000" b="1" dirty="0">
                <a:solidFill>
                  <a:srgbClr val="000000"/>
                </a:solidFill>
              </a:rPr>
              <a:t>　　　　ｲﾝﾌｫﾒｰｼｮﾝ　ｱﾝﾄﾞ　ｺﾐｭﾆｹｰｼｮﾝ　ﾃｸﾉﾛｼﾞｰ</a:t>
            </a:r>
          </a:p>
          <a:p>
            <a:pPr eaLnBrk="1" hangingPunct="1">
              <a:lnSpc>
                <a:spcPct val="90000"/>
              </a:lnSpc>
              <a:defRPr/>
            </a:pPr>
            <a:r>
              <a:rPr lang="en-US" altLang="ja-JP" sz="1000" b="1" dirty="0">
                <a:solidFill>
                  <a:schemeClr val="hlink"/>
                </a:solidFill>
              </a:rPr>
              <a:t>ITS</a:t>
            </a:r>
            <a:r>
              <a:rPr lang="ja-JP" altLang="en-US" sz="1000" b="1" dirty="0">
                <a:solidFill>
                  <a:schemeClr val="hlink"/>
                </a:solidFill>
              </a:rPr>
              <a:t>（</a:t>
            </a:r>
            <a:r>
              <a:rPr lang="en-US" altLang="ja-JP" sz="1000" b="1" dirty="0">
                <a:solidFill>
                  <a:schemeClr val="hlink"/>
                </a:solidFill>
              </a:rPr>
              <a:t>Intelligent Transport Systems</a:t>
            </a:r>
            <a:r>
              <a:rPr lang="ja-JP" altLang="en-US" sz="1000" b="1" dirty="0">
                <a:solidFill>
                  <a:schemeClr val="hlink"/>
                </a:solidFill>
              </a:rPr>
              <a:t>：高度道路交通システム）</a:t>
            </a:r>
          </a:p>
          <a:p>
            <a:pPr eaLnBrk="1" hangingPunct="1">
              <a:lnSpc>
                <a:spcPct val="90000"/>
              </a:lnSpc>
              <a:defRPr/>
            </a:pPr>
            <a:r>
              <a:rPr lang="ja-JP" altLang="en-US" sz="1000" dirty="0"/>
              <a:t>①ＩＣＴを利用したグリーン化（Ｇｒｅｅｎ　ｂｙ　ＩＣＴ）</a:t>
            </a:r>
          </a:p>
          <a:p>
            <a:pPr eaLnBrk="1" hangingPunct="1">
              <a:lnSpc>
                <a:spcPct val="90000"/>
              </a:lnSpc>
              <a:defRPr/>
            </a:pPr>
            <a:r>
              <a:rPr lang="ja-JP" altLang="en-US" sz="1000" dirty="0"/>
              <a:t>　　ＩＣＴによって人や物の動きを効率化し、エネルギー消費を削減する。</a:t>
            </a:r>
          </a:p>
          <a:p>
            <a:pPr eaLnBrk="1" hangingPunct="1">
              <a:lnSpc>
                <a:spcPct val="90000"/>
              </a:lnSpc>
              <a:defRPr/>
            </a:pPr>
            <a:r>
              <a:rPr lang="ja-JP" altLang="en-US" sz="1000" dirty="0"/>
              <a:t>②ＩＣＴ自体のグリーン化（</a:t>
            </a:r>
            <a:r>
              <a:rPr lang="en-US" altLang="ja-JP" sz="1000" dirty="0"/>
              <a:t>Green</a:t>
            </a:r>
            <a:r>
              <a:rPr lang="ja-JP" altLang="en-US" sz="1000" dirty="0"/>
              <a:t>　ｏｆ　ＩＣＴ）</a:t>
            </a:r>
          </a:p>
          <a:p>
            <a:pPr eaLnBrk="1" hangingPunct="1">
              <a:lnSpc>
                <a:spcPct val="90000"/>
              </a:lnSpc>
              <a:defRPr/>
            </a:pPr>
            <a:r>
              <a:rPr lang="ja-JP" altLang="en-US" sz="1000" dirty="0"/>
              <a:t>　　ＩＣＴが使用する電力量を削減する。</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a:extLst>
              <a:ext uri="{FF2B5EF4-FFF2-40B4-BE49-F238E27FC236}">
                <a16:creationId xmlns:a16="http://schemas.microsoft.com/office/drawing/2014/main" id="{6B20D740-1157-F113-2BF7-E8B8750BF323}"/>
              </a:ext>
            </a:extLst>
          </p:cNvPr>
          <p:cNvSpPr>
            <a:spLocks noGrp="1" noRot="1" noChangeAspect="1" noChangeArrowheads="1" noTextEdit="1"/>
          </p:cNvSpPr>
          <p:nvPr>
            <p:ph type="sldImg"/>
          </p:nvPr>
        </p:nvSpPr>
        <p:spPr>
          <a:xfrm>
            <a:off x="996950" y="768350"/>
            <a:ext cx="5114925" cy="3836988"/>
          </a:xfrm>
          <a:ln/>
        </p:spPr>
      </p:sp>
      <p:sp>
        <p:nvSpPr>
          <p:cNvPr id="251907" name="Rectangle 3">
            <a:extLst>
              <a:ext uri="{FF2B5EF4-FFF2-40B4-BE49-F238E27FC236}">
                <a16:creationId xmlns:a16="http://schemas.microsoft.com/office/drawing/2014/main" id="{1C15D3BA-AA8F-3BFB-A0A4-D326E061064B}"/>
              </a:ext>
            </a:extLst>
          </p:cNvPr>
          <p:cNvSpPr>
            <a:spLocks noGrp="1" noChangeArrowheads="1"/>
          </p:cNvSpPr>
          <p:nvPr>
            <p:ph type="body" idx="1"/>
          </p:nvPr>
        </p:nvSpPr>
        <p:spPr bwMode="auto">
          <a:xfrm>
            <a:off x="769938" y="4894263"/>
            <a:ext cx="5683250" cy="46751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６次産業とは１次産業</a:t>
            </a:r>
            <a:r>
              <a:rPr lang="en-US" altLang="ja-JP" dirty="0"/>
              <a:t>×</a:t>
            </a:r>
            <a:r>
              <a:rPr lang="ja-JP" altLang="en-US" dirty="0"/>
              <a:t>２次産業</a:t>
            </a:r>
            <a:r>
              <a:rPr lang="en-US" altLang="ja-JP" dirty="0"/>
              <a:t>×</a:t>
            </a:r>
            <a:r>
              <a:rPr lang="ja-JP" altLang="en-US" dirty="0"/>
              <a:t>３次産業と覚えて下さい。</a:t>
            </a:r>
            <a:endParaRPr lang="en-US" altLang="ja-JP" dirty="0"/>
          </a:p>
          <a:p>
            <a:pPr fontAlgn="ctr"/>
            <a:r>
              <a:rPr lang="ja-JP" altLang="en-US" dirty="0"/>
              <a:t>農業の</a:t>
            </a:r>
            <a:r>
              <a:rPr lang="en-US" altLang="ja-JP" dirty="0"/>
              <a:t>GAP</a:t>
            </a:r>
            <a:r>
              <a:rPr lang="ja-JP" altLang="en-US" dirty="0"/>
              <a:t>（ギャップ）とは</a:t>
            </a:r>
            <a:r>
              <a:rPr lang="ja-JP" altLang="en-US" dirty="0">
                <a:solidFill>
                  <a:srgbClr val="0000FF"/>
                </a:solidFill>
                <a:latin typeface="ＭＳ Ｐゴシック" panose="020B0600070205080204" pitchFamily="50" charset="-128"/>
                <a:ea typeface="ＭＳ Ｐゴシック" panose="020B0600070205080204" pitchFamily="50" charset="-128"/>
              </a:rPr>
              <a:t>農業生産工程管理</a:t>
            </a:r>
            <a:r>
              <a:rPr lang="en-US" altLang="ja-JP" dirty="0">
                <a:solidFill>
                  <a:srgbClr val="0000FF"/>
                </a:solidFill>
                <a:latin typeface="ＭＳ Ｐゴシック" panose="020B0600070205080204" pitchFamily="50" charset="-128"/>
                <a:ea typeface="ＭＳ Ｐゴシック" panose="020B0600070205080204" pitchFamily="50" charset="-128"/>
              </a:rPr>
              <a:t>⇒</a:t>
            </a:r>
            <a:r>
              <a:rPr lang="ja-JP" altLang="en-US" dirty="0">
                <a:solidFill>
                  <a:srgbClr val="0000FF"/>
                </a:solidFill>
                <a:latin typeface="ＭＳ Ｐゴシック" panose="020B0600070205080204" pitchFamily="50" charset="-128"/>
                <a:ea typeface="ＭＳ Ｐゴシック" panose="020B0600070205080204" pitchFamily="50" charset="-128"/>
              </a:rPr>
              <a:t>食品の信頼性や価値の維持・向上を図り、国際競争力を強化するものです。</a:t>
            </a:r>
            <a:endParaRPr lang="en-US" altLang="ja-JP" dirty="0">
              <a:solidFill>
                <a:srgbClr val="0000FF"/>
              </a:solidFill>
              <a:latin typeface="ＭＳ Ｐゴシック" panose="020B0600070205080204" pitchFamily="50" charset="-128"/>
              <a:ea typeface="ＭＳ Ｐゴシック" panose="020B0600070205080204" pitchFamily="50" charset="-128"/>
            </a:endParaRPr>
          </a:p>
          <a:p>
            <a:pPr fontAlgn="ctr"/>
            <a:r>
              <a:rPr lang="ja-JP" altLang="en-US" dirty="0">
                <a:solidFill>
                  <a:srgbClr val="0000FF"/>
                </a:solidFill>
                <a:latin typeface="ＭＳ Ｐゴシック" panose="020B0600070205080204" pitchFamily="50" charset="-128"/>
                <a:ea typeface="ＭＳ Ｐゴシック" panose="020B0600070205080204" pitchFamily="50" charset="-128"/>
              </a:rPr>
              <a:t>林業は、画面の青色で記載している部分をマーカーして下さい。</a:t>
            </a:r>
            <a:r>
              <a:rPr lang="en-US" altLang="ja-JP" dirty="0">
                <a:solidFill>
                  <a:srgbClr val="0000FF"/>
                </a:solidFill>
                <a:latin typeface="ＭＳ Ｐゴシック" panose="020B0600070205080204" pitchFamily="50" charset="-128"/>
                <a:ea typeface="ＭＳ Ｐゴシック" panose="020B0600070205080204" pitchFamily="50" charset="-128"/>
              </a:rPr>
              <a:t>eco</a:t>
            </a:r>
            <a:r>
              <a:rPr lang="ja-JP" altLang="en-US" dirty="0">
                <a:solidFill>
                  <a:srgbClr val="0000FF"/>
                </a:solidFill>
                <a:latin typeface="ＭＳ Ｐゴシック" panose="020B0600070205080204" pitchFamily="50" charset="-128"/>
                <a:ea typeface="ＭＳ Ｐゴシック" panose="020B0600070205080204" pitchFamily="50" charset="-128"/>
              </a:rPr>
              <a:t>検定の公式テキストで、自給率が向上していると書かれているのは初めてです。</a:t>
            </a:r>
            <a:endParaRPr lang="en-US" altLang="ja-JP" dirty="0">
              <a:solidFill>
                <a:srgbClr val="0000FF"/>
              </a:solidFill>
              <a:latin typeface="ＭＳ Ｐゴシック" panose="020B0600070205080204" pitchFamily="50" charset="-128"/>
              <a:ea typeface="ＭＳ Ｐゴシック" panose="020B0600070205080204" pitchFamily="50" charset="-128"/>
            </a:endParaRPr>
          </a:p>
          <a:p>
            <a:pPr fontAlgn="ctr"/>
            <a:r>
              <a:rPr lang="ja-JP" altLang="en-US" dirty="0">
                <a:solidFill>
                  <a:srgbClr val="0000FF"/>
                </a:solidFill>
                <a:latin typeface="ＭＳ Ｐゴシック" panose="020B0600070205080204" pitchFamily="50" charset="-128"/>
                <a:ea typeface="ＭＳ Ｐゴシック" panose="020B0600070205080204" pitchFamily="50" charset="-128"/>
              </a:rPr>
              <a:t>漁業では、資源枯渇が問題となっているマグロやウナギなどがワシントン条約でも問題になっています。</a:t>
            </a:r>
            <a:endParaRPr lang="en-US" altLang="ja-JP" dirty="0">
              <a:solidFill>
                <a:srgbClr val="0000FF"/>
              </a:solidFill>
              <a:latin typeface="ＭＳ Ｐゴシック" panose="020B0600070205080204" pitchFamily="50" charset="-128"/>
              <a:ea typeface="ＭＳ Ｐゴシック" panose="020B0600070205080204" pitchFamily="50" charset="-128"/>
            </a:endParaRPr>
          </a:p>
          <a:p>
            <a:pPr fontAlgn="ctr"/>
            <a:r>
              <a:rPr lang="ja-JP" altLang="en-US" dirty="0">
                <a:solidFill>
                  <a:srgbClr val="0000FF"/>
                </a:solidFill>
                <a:latin typeface="ＭＳ Ｐゴシック" panose="020B0600070205080204" pitchFamily="50" charset="-128"/>
                <a:ea typeface="ＭＳ Ｐゴシック" panose="020B0600070205080204" pitchFamily="50" charset="-128"/>
              </a:rPr>
              <a:t>ＭＳＣ認証は漁業、ＡＳＣ認証は養殖と覚えて下さい。</a:t>
            </a:r>
            <a:endParaRPr lang="en-US" altLang="ja-JP" dirty="0">
              <a:solidFill>
                <a:srgbClr val="0000FF"/>
              </a:solidFill>
              <a:latin typeface="ＭＳ Ｐゴシック" panose="020B0600070205080204" pitchFamily="50" charset="-128"/>
              <a:ea typeface="ＭＳ Ｐゴシック" panose="020B0600070205080204" pitchFamily="50" charset="-128"/>
            </a:endParaRPr>
          </a:p>
          <a:p>
            <a:pPr fontAlgn="ctr"/>
            <a:endParaRPr lang="en-US" altLang="ja-JP" dirty="0">
              <a:solidFill>
                <a:srgbClr val="0000FF"/>
              </a:solidFill>
              <a:latin typeface="ＭＳ Ｐゴシック" panose="020B0600070205080204" pitchFamily="50" charset="-128"/>
              <a:ea typeface="ＭＳ Ｐゴシック" panose="020B0600070205080204" pitchFamily="50" charset="-128"/>
            </a:endParaRPr>
          </a:p>
          <a:p>
            <a:pPr fontAlgn="ctr"/>
            <a:endParaRPr lang="ja-JP" altLang="en-US" dirty="0">
              <a:solidFill>
                <a:srgbClr val="0000FF"/>
              </a:solidFill>
              <a:latin typeface="ＭＳ Ｐゴシック" panose="020B0600070205080204" pitchFamily="50" charset="-128"/>
              <a:ea typeface="ＭＳ Ｐゴシック" panose="020B0600070205080204" pitchFamily="50" charset="-128"/>
            </a:endParaRPr>
          </a:p>
          <a:p>
            <a:pPr eaLnBrk="1" hangingPunct="1"/>
            <a:endParaRPr lang="ja-JP" alt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a:extLst>
              <a:ext uri="{FF2B5EF4-FFF2-40B4-BE49-F238E27FC236}">
                <a16:creationId xmlns:a16="http://schemas.microsoft.com/office/drawing/2014/main" id="{B789CE3B-7D43-B4E3-6BD9-3F92DA29CD4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3710046-46E7-4E1B-8562-27BF6A38551F}" type="slidenum">
              <a:rPr kumimoji="0" lang="en-US" altLang="ja-JP" b="0" smtClean="0"/>
              <a:pPr/>
              <a:t>111</a:t>
            </a:fld>
            <a:endParaRPr kumimoji="0" lang="en-US" altLang="ja-JP" b="0"/>
          </a:p>
        </p:txBody>
      </p:sp>
      <p:sp>
        <p:nvSpPr>
          <p:cNvPr id="256003" name="Rectangle 2">
            <a:extLst>
              <a:ext uri="{FF2B5EF4-FFF2-40B4-BE49-F238E27FC236}">
                <a16:creationId xmlns:a16="http://schemas.microsoft.com/office/drawing/2014/main" id="{C46B9575-E475-717B-D5C9-F30585C61B1E}"/>
              </a:ext>
            </a:extLst>
          </p:cNvPr>
          <p:cNvSpPr>
            <a:spLocks noGrp="1" noRot="1" noChangeAspect="1" noChangeArrowheads="1" noTextEdit="1"/>
          </p:cNvSpPr>
          <p:nvPr>
            <p:ph type="sldImg"/>
          </p:nvPr>
        </p:nvSpPr>
        <p:spPr>
          <a:xfrm>
            <a:off x="995363" y="768350"/>
            <a:ext cx="5116512" cy="3836988"/>
          </a:xfrm>
          <a:ln/>
        </p:spPr>
      </p:sp>
      <p:sp>
        <p:nvSpPr>
          <p:cNvPr id="256004" name="Rectangle 3">
            <a:extLst>
              <a:ext uri="{FF2B5EF4-FFF2-40B4-BE49-F238E27FC236}">
                <a16:creationId xmlns:a16="http://schemas.microsoft.com/office/drawing/2014/main" id="{E6A477BA-D36A-325F-D3AB-D6412B55CF10}"/>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42C4B576-FF86-2627-14E8-EAB59181EAE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C0814C8-FEB5-4A30-BE47-FA419B8C09EC}" type="slidenum">
              <a:rPr kumimoji="0" lang="en-US" altLang="ja-JP" smtClean="0"/>
              <a:pPr/>
              <a:t>11</a:t>
            </a:fld>
            <a:endParaRPr kumimoji="0" lang="en-US" altLang="ja-JP"/>
          </a:p>
        </p:txBody>
      </p:sp>
      <p:sp>
        <p:nvSpPr>
          <p:cNvPr id="32771" name="Rectangle 2">
            <a:extLst>
              <a:ext uri="{FF2B5EF4-FFF2-40B4-BE49-F238E27FC236}">
                <a16:creationId xmlns:a16="http://schemas.microsoft.com/office/drawing/2014/main" id="{4C3A55FB-9DDF-E207-62DD-C650F8F5E950}"/>
              </a:ext>
            </a:extLst>
          </p:cNvPr>
          <p:cNvSpPr>
            <a:spLocks noGrp="1" noRot="1" noChangeAspect="1" noChangeArrowheads="1" noTextEdit="1"/>
          </p:cNvSpPr>
          <p:nvPr>
            <p:ph type="sldImg"/>
          </p:nvPr>
        </p:nvSpPr>
        <p:spPr>
          <a:xfrm>
            <a:off x="995363" y="768350"/>
            <a:ext cx="5116512" cy="3836988"/>
          </a:xfrm>
          <a:ln/>
        </p:spPr>
      </p:sp>
      <p:sp>
        <p:nvSpPr>
          <p:cNvPr id="32772" name="Rectangle 3">
            <a:extLst>
              <a:ext uri="{FF2B5EF4-FFF2-40B4-BE49-F238E27FC236}">
                <a16:creationId xmlns:a16="http://schemas.microsoft.com/office/drawing/2014/main" id="{C8023965-005D-0FAE-D142-0C59FB38E09C}"/>
              </a:ext>
            </a:extLst>
          </p:cNvPr>
          <p:cNvSpPr>
            <a:spLocks noGrp="1" noChangeArrowheads="1"/>
          </p:cNvSpPr>
          <p:nvPr>
            <p:ph type="body" idx="1"/>
          </p:nvPr>
        </p:nvSpPr>
        <p:spPr bwMode="auto">
          <a:xfrm>
            <a:off x="769938" y="4894263"/>
            <a:ext cx="5683250" cy="4972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50000"/>
              </a:spcBef>
            </a:pPr>
            <a:r>
              <a:rPr lang="ja-JP" altLang="en-US"/>
              <a:t>①人類共通の目標である持続可能な社会の実現には、環境</a:t>
            </a:r>
            <a:r>
              <a:rPr lang="en-US" altLang="ja-JP"/>
              <a:t>.</a:t>
            </a:r>
            <a:r>
              <a:rPr lang="ja-JP" altLang="en-US"/>
              <a:t>経済、社会を統合した取組みが必要です。</a:t>
            </a:r>
          </a:p>
          <a:p>
            <a:pPr eaLnBrk="1" hangingPunct="1">
              <a:spcBef>
                <a:spcPct val="50000"/>
              </a:spcBef>
            </a:pPr>
            <a:r>
              <a:rPr lang="ja-JP" altLang="en-US"/>
              <a:t>　</a:t>
            </a:r>
            <a:r>
              <a:rPr lang="en-US" altLang="ja-JP"/>
              <a:t>2015</a:t>
            </a:r>
            <a:r>
              <a:rPr lang="ja-JP" altLang="en-US"/>
              <a:t>年には、今後世界の指針となる「持続可能な開発目標</a:t>
            </a:r>
            <a:r>
              <a:rPr lang="en-US" altLang="ja-JP"/>
              <a:t>(SDGs)</a:t>
            </a:r>
            <a:r>
              <a:rPr lang="ja-JP" altLang="en-US"/>
              <a:t>」が国連で採択されました。</a:t>
            </a:r>
          </a:p>
          <a:p>
            <a:pPr eaLnBrk="1" hangingPunct="1">
              <a:spcBef>
                <a:spcPct val="50000"/>
              </a:spcBef>
            </a:pPr>
            <a:endParaRPr lang="ja-JP" altLang="en-US"/>
          </a:p>
          <a:p>
            <a:pPr eaLnBrk="1" hangingPunct="1">
              <a:spcBef>
                <a:spcPct val="50000"/>
              </a:spcBef>
            </a:pPr>
            <a:r>
              <a:rPr lang="ja-JP" altLang="en-US"/>
              <a:t>②持続可能な開発とは「将来世代のニーズを損なうことなく、現在の世代のニーズを満たすこと」です。</a:t>
            </a:r>
          </a:p>
          <a:p>
            <a:pPr eaLnBrk="1" hangingPunct="1">
              <a:spcBef>
                <a:spcPct val="50000"/>
              </a:spcBef>
            </a:pPr>
            <a:r>
              <a:rPr lang="ja-JP" altLang="en-US"/>
              <a:t>持続可能な社会の実現のために将来世代のための長期目標を設定し、そこに達するための行動計画を立てる</a:t>
            </a:r>
          </a:p>
          <a:p>
            <a:pPr eaLnBrk="1" hangingPunct="1">
              <a:spcBef>
                <a:spcPct val="50000"/>
              </a:spcBef>
            </a:pPr>
            <a:r>
              <a:rPr lang="ja-JP" altLang="en-US"/>
              <a:t>バックキャスティングの考え方が重要です。</a:t>
            </a:r>
          </a:p>
          <a:p>
            <a:pPr eaLnBrk="1" hangingPunct="1">
              <a:spcBef>
                <a:spcPct val="50000"/>
              </a:spcBef>
            </a:pPr>
            <a:endParaRPr lang="ja-JP" altLang="en-US"/>
          </a:p>
          <a:p>
            <a:pPr eaLnBrk="1" hangingPunct="1">
              <a:spcBef>
                <a:spcPct val="50000"/>
              </a:spcBef>
            </a:pPr>
            <a:r>
              <a:rPr lang="ja-JP" altLang="en-US"/>
              <a:t>③</a:t>
            </a:r>
            <a:r>
              <a:rPr lang="en-US" altLang="ja-JP"/>
              <a:t>2002</a:t>
            </a:r>
            <a:r>
              <a:rPr lang="ja-JP" altLang="en-US"/>
              <a:t>年ヨハネスブルグで行われた持続可能な開発に関する世界首脳会議</a:t>
            </a:r>
            <a:r>
              <a:rPr lang="en-US" altLang="ja-JP"/>
              <a:t>(</a:t>
            </a:r>
            <a:r>
              <a:rPr lang="ja-JP" altLang="en-US"/>
              <a:t>ＷＳＳＤ</a:t>
            </a:r>
            <a:r>
              <a:rPr lang="en-US" altLang="ja-JP"/>
              <a:t>)</a:t>
            </a:r>
            <a:r>
              <a:rPr lang="ja-JP" altLang="en-US"/>
              <a:t>では</a:t>
            </a:r>
          </a:p>
          <a:p>
            <a:pPr eaLnBrk="1" hangingPunct="1">
              <a:spcBef>
                <a:spcPct val="50000"/>
              </a:spcBef>
            </a:pPr>
            <a:r>
              <a:rPr lang="ja-JP" altLang="en-US"/>
              <a:t>日本が「持続可能な開発のための教育の１０年を提案しました。</a:t>
            </a:r>
          </a:p>
          <a:p>
            <a:pPr eaLnBrk="1" hangingPunct="1">
              <a:spcBef>
                <a:spcPct val="50000"/>
              </a:spcBef>
            </a:pPr>
            <a:endParaRPr lang="ja-JP" altLang="en-US"/>
          </a:p>
          <a:p>
            <a:pPr eaLnBrk="1" hangingPunct="1">
              <a:spcBef>
                <a:spcPct val="50000"/>
              </a:spcBef>
            </a:pPr>
            <a:r>
              <a:rPr lang="ja-JP" altLang="en-US"/>
              <a:t>④</a:t>
            </a:r>
            <a:r>
              <a:rPr lang="en-US" altLang="ja-JP"/>
              <a:t>2015</a:t>
            </a:r>
            <a:r>
              <a:rPr lang="ja-JP" altLang="en-US"/>
              <a:t>年</a:t>
            </a:r>
            <a:r>
              <a:rPr lang="en-US" altLang="ja-JP"/>
              <a:t>9</a:t>
            </a:r>
            <a:r>
              <a:rPr lang="ja-JP" altLang="en-US"/>
              <a:t>月の国連持続可能な開発サミットで</a:t>
            </a:r>
          </a:p>
          <a:p>
            <a:pPr eaLnBrk="1" hangingPunct="1">
              <a:spcBef>
                <a:spcPct val="50000"/>
              </a:spcBef>
            </a:pPr>
            <a:r>
              <a:rPr lang="ja-JP" altLang="en-US"/>
              <a:t>「我々の世界を変革する</a:t>
            </a:r>
            <a:r>
              <a:rPr lang="en-US" altLang="ja-JP"/>
              <a:t>:</a:t>
            </a:r>
            <a:r>
              <a:rPr lang="ja-JP" altLang="en-US"/>
              <a:t>持続可能な開発のための</a:t>
            </a:r>
            <a:r>
              <a:rPr lang="en-US" altLang="ja-JP"/>
              <a:t>2030</a:t>
            </a:r>
            <a:r>
              <a:rPr lang="ja-JP" altLang="en-US"/>
              <a:t>アジェンダ」が採択されました。</a:t>
            </a:r>
          </a:p>
          <a:p>
            <a:pPr eaLnBrk="1" hangingPunct="1">
              <a:spcBef>
                <a:spcPct val="50000"/>
              </a:spcBef>
            </a:pPr>
            <a:r>
              <a:rPr lang="ja-JP" altLang="en-US"/>
              <a:t>このアジェンダでは、持続可能な社会の実現に向けた</a:t>
            </a:r>
            <a:r>
              <a:rPr lang="en-US" altLang="ja-JP"/>
              <a:t>2030</a:t>
            </a:r>
            <a:r>
              <a:rPr lang="ja-JP" altLang="en-US"/>
              <a:t>年までの具体的な目標として、</a:t>
            </a:r>
          </a:p>
          <a:p>
            <a:pPr eaLnBrk="1" hangingPunct="1">
              <a:spcBef>
                <a:spcPct val="50000"/>
              </a:spcBef>
            </a:pPr>
            <a:r>
              <a:rPr lang="ja-JP" altLang="en-US"/>
              <a:t>貧困や飢餓の撲滅、クリーンエネルギーの普及、気候変動対策、平和的社会の構築など</a:t>
            </a:r>
          </a:p>
          <a:p>
            <a:pPr eaLnBrk="1" hangingPunct="1">
              <a:spcBef>
                <a:spcPct val="50000"/>
              </a:spcBef>
            </a:pPr>
            <a:r>
              <a:rPr lang="en-US" altLang="ja-JP"/>
              <a:t>17</a:t>
            </a:r>
            <a:r>
              <a:rPr lang="ja-JP" altLang="en-US"/>
              <a:t>の目標と</a:t>
            </a:r>
            <a:r>
              <a:rPr lang="en-US" altLang="ja-JP"/>
              <a:t>169</a:t>
            </a:r>
            <a:r>
              <a:rPr lang="ja-JP" altLang="en-US"/>
              <a:t>のターゲットからなる「持続可能な開発目標</a:t>
            </a:r>
            <a:r>
              <a:rPr lang="en-US" altLang="ja-JP"/>
              <a:t>(SDGs)</a:t>
            </a:r>
            <a:r>
              <a:rPr lang="ja-JP" altLang="en-US"/>
              <a:t>」が掲げられていて、</a:t>
            </a:r>
          </a:p>
          <a:p>
            <a:pPr eaLnBrk="1" hangingPunct="1">
              <a:spcBef>
                <a:spcPct val="50000"/>
              </a:spcBef>
            </a:pPr>
            <a:r>
              <a:rPr lang="ja-JP" altLang="en-US"/>
              <a:t>その達成度は国連で作成する約</a:t>
            </a:r>
            <a:r>
              <a:rPr lang="en-US" altLang="ja-JP"/>
              <a:t>232</a:t>
            </a:r>
            <a:r>
              <a:rPr lang="ja-JP" altLang="en-US"/>
              <a:t>の指標により測られることとなります。</a:t>
            </a:r>
          </a:p>
          <a:p>
            <a:pPr eaLnBrk="1" hangingPunct="1">
              <a:spcBef>
                <a:spcPct val="50000"/>
              </a:spcBef>
            </a:pPr>
            <a:endParaRPr lang="ja-JP" altLang="en-US"/>
          </a:p>
          <a:p>
            <a:pPr eaLnBrk="1" hangingPunct="1">
              <a:spcBef>
                <a:spcPct val="50000"/>
              </a:spcBef>
            </a:pPr>
            <a:r>
              <a:rPr lang="ja-JP" altLang="en-US"/>
              <a:t>⑤持続可能な社会の重要な要素として５つのＰがあります。</a:t>
            </a:r>
          </a:p>
          <a:p>
            <a:pPr eaLnBrk="1" hangingPunct="1">
              <a:spcBef>
                <a:spcPct val="50000"/>
              </a:spcBef>
            </a:pPr>
            <a:r>
              <a:rPr lang="en-US" altLang="ja-JP"/>
              <a:t>(</a:t>
            </a:r>
            <a:r>
              <a:rPr lang="ja-JP" altLang="en-US"/>
              <a:t>ピープル</a:t>
            </a:r>
            <a:r>
              <a:rPr lang="en-US" altLang="ja-JP"/>
              <a:t>)</a:t>
            </a:r>
            <a:r>
              <a:rPr lang="ja-JP" altLang="en-US"/>
              <a:t>　</a:t>
            </a:r>
            <a:r>
              <a:rPr lang="en-US" altLang="ja-JP"/>
              <a:t>(</a:t>
            </a:r>
            <a:r>
              <a:rPr lang="ja-JP" altLang="en-US"/>
              <a:t>プラネット</a:t>
            </a:r>
            <a:r>
              <a:rPr lang="en-US" altLang="ja-JP"/>
              <a:t>)</a:t>
            </a:r>
            <a:r>
              <a:rPr lang="ja-JP" altLang="en-US"/>
              <a:t>　</a:t>
            </a:r>
            <a:r>
              <a:rPr lang="en-US" altLang="ja-JP"/>
              <a:t>(</a:t>
            </a:r>
            <a:r>
              <a:rPr lang="ja-JP" altLang="en-US"/>
              <a:t>ポスペェレジー</a:t>
            </a:r>
            <a:r>
              <a:rPr lang="en-US" altLang="ja-JP"/>
              <a:t>)</a:t>
            </a:r>
            <a:r>
              <a:rPr lang="ja-JP" altLang="en-US"/>
              <a:t>　（ピース）</a:t>
            </a:r>
            <a:r>
              <a:rPr lang="en-US" altLang="ja-JP"/>
              <a:t>(</a:t>
            </a:r>
            <a:r>
              <a:rPr lang="ja-JP" altLang="en-US"/>
              <a:t>パートナーシップ）</a:t>
            </a:r>
          </a:p>
          <a:p>
            <a:pPr eaLnBrk="1" hangingPunct="1">
              <a:spcBef>
                <a:spcPct val="50000"/>
              </a:spcBef>
            </a:pPr>
            <a:endParaRPr lang="ja-JP" altLang="en-US"/>
          </a:p>
          <a:p>
            <a:pPr eaLnBrk="1" hangingPunct="1">
              <a:spcBef>
                <a:spcPct val="50000"/>
              </a:spcBef>
            </a:pPr>
            <a:r>
              <a:rPr lang="ja-JP" altLang="en-US"/>
              <a:t>⑥</a:t>
            </a:r>
            <a:r>
              <a:rPr lang="en-US" altLang="ja-JP"/>
              <a:t>SDGs</a:t>
            </a:r>
            <a:r>
              <a:rPr lang="ja-JP" altLang="en-US"/>
              <a:t>の基本理念「誰一人取り残さない</a:t>
            </a:r>
            <a:r>
              <a:rPr lang="en-US" altLang="ja-JP"/>
              <a:t>(Leave no one behind.)</a:t>
            </a:r>
            <a:r>
              <a:rPr lang="ja-JP" altLang="en-US"/>
              <a:t>」という「包摂性」を目指す目標でもあるのです。</a:t>
            </a:r>
          </a:p>
          <a:p>
            <a:pPr eaLnBrk="1" hangingPunct="1">
              <a:spcBef>
                <a:spcPct val="50000"/>
              </a:spcBef>
            </a:pPr>
            <a:r>
              <a:rPr lang="ja-JP" altLang="en-US"/>
              <a:t>日本も</a:t>
            </a:r>
            <a:r>
              <a:rPr lang="en-US" altLang="ja-JP"/>
              <a:t>2016</a:t>
            </a:r>
            <a:r>
              <a:rPr lang="ja-JP" altLang="en-US"/>
              <a:t>年に「持続可能な開発目標推進本部」を設置して、その取組みを進めています。</a:t>
            </a:r>
          </a:p>
          <a:p>
            <a:pPr eaLnBrk="1" hangingPunct="1">
              <a:spcBef>
                <a:spcPct val="50000"/>
              </a:spcBef>
            </a:pPr>
            <a:r>
              <a:rPr lang="en-US" altLang="ja-JP"/>
              <a:t>SDGs</a:t>
            </a:r>
            <a:r>
              <a:rPr lang="ja-JP" altLang="en-US"/>
              <a:t>は先進国にも途上国にも適用されます。</a:t>
            </a:r>
            <a:endParaRPr lang="ja-JP" alt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a:extLst>
              <a:ext uri="{FF2B5EF4-FFF2-40B4-BE49-F238E27FC236}">
                <a16:creationId xmlns:a16="http://schemas.microsoft.com/office/drawing/2014/main" id="{EBE00B9F-543C-BFE6-D9AF-8DCB22095A0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AA86A87-A9B9-4162-B185-DE05B1CC5F58}" type="slidenum">
              <a:rPr kumimoji="0" lang="en-US" altLang="ja-JP" b="0" smtClean="0"/>
              <a:pPr/>
              <a:t>112</a:t>
            </a:fld>
            <a:endParaRPr kumimoji="0" lang="en-US" altLang="ja-JP" b="0"/>
          </a:p>
        </p:txBody>
      </p:sp>
      <p:sp>
        <p:nvSpPr>
          <p:cNvPr id="258051" name="Rectangle 2">
            <a:extLst>
              <a:ext uri="{FF2B5EF4-FFF2-40B4-BE49-F238E27FC236}">
                <a16:creationId xmlns:a16="http://schemas.microsoft.com/office/drawing/2014/main" id="{0B6F8E3B-E87F-0BA9-4573-CDEC375209BA}"/>
              </a:ext>
            </a:extLst>
          </p:cNvPr>
          <p:cNvSpPr>
            <a:spLocks noGrp="1" noRot="1" noChangeAspect="1" noChangeArrowheads="1" noTextEdit="1"/>
          </p:cNvSpPr>
          <p:nvPr>
            <p:ph type="sldImg"/>
          </p:nvPr>
        </p:nvSpPr>
        <p:spPr>
          <a:xfrm>
            <a:off x="955675" y="741363"/>
            <a:ext cx="5116513" cy="3836987"/>
          </a:xfrm>
          <a:ln/>
        </p:spPr>
      </p:sp>
      <p:sp>
        <p:nvSpPr>
          <p:cNvPr id="311300" name="Rectangle 3">
            <a:extLst>
              <a:ext uri="{FF2B5EF4-FFF2-40B4-BE49-F238E27FC236}">
                <a16:creationId xmlns:a16="http://schemas.microsoft.com/office/drawing/2014/main" id="{CAB764D9-BC08-49D2-4167-0F57EF036213}"/>
              </a:ext>
            </a:extLst>
          </p:cNvPr>
          <p:cNvSpPr>
            <a:spLocks noGrp="1" noChangeArrowheads="1"/>
          </p:cNvSpPr>
          <p:nvPr>
            <p:ph type="body" idx="1"/>
          </p:nvPr>
        </p:nvSpPr>
        <p:spPr bwMode="auto">
          <a:xfrm>
            <a:off x="769938" y="4894263"/>
            <a:ext cx="5683250" cy="5046662"/>
          </a:xfrm>
        </p:spPr>
        <p:txBody>
          <a:bodyPr/>
          <a:lstStyle/>
          <a:p>
            <a:pPr eaLnBrk="1" hangingPunct="1">
              <a:defRPr/>
            </a:pPr>
            <a:r>
              <a:rPr lang="ja-JP" altLang="en-US" dirty="0"/>
              <a:t>私たち市民は衣食住のすべてを通じて環境に負荷をかけています。</a:t>
            </a:r>
            <a:endParaRPr lang="en-US" altLang="ja-JP" dirty="0"/>
          </a:p>
          <a:p>
            <a:pPr eaLnBrk="1" hangingPunct="1">
              <a:defRPr/>
            </a:pPr>
            <a:r>
              <a:rPr lang="ja-JP" altLang="en-US" dirty="0"/>
              <a:t>一方で正しい知識を持って責任ある行動をとる事で環境問題解決の当事者ともなることができます。</a:t>
            </a:r>
          </a:p>
          <a:p>
            <a:pPr eaLnBrk="1" hangingPunct="1">
              <a:defRPr/>
            </a:pPr>
            <a:endParaRPr lang="ja-JP" altLang="en-US" dirty="0"/>
          </a:p>
          <a:p>
            <a:pPr eaLnBrk="1" hangingPunct="1">
              <a:defRPr/>
            </a:pPr>
            <a:r>
              <a:rPr lang="ja-JP" altLang="en-US" dirty="0"/>
              <a:t>市民の役割は、①消費者として、②生活者として、③地域市民・地球市民として、④働き手として、⑤有権者・納税者として</a:t>
            </a:r>
          </a:p>
          <a:p>
            <a:pPr eaLnBrk="1" hangingPunct="1">
              <a:defRPr/>
            </a:pPr>
            <a:r>
              <a:rPr lang="ja-JP" altLang="en-US" dirty="0"/>
              <a:t>いろんなアプローチが出来ます。</a:t>
            </a:r>
            <a:endParaRPr lang="en-US" altLang="ja-JP" dirty="0"/>
          </a:p>
          <a:p>
            <a:pPr eaLnBrk="1" hangingPunct="1">
              <a:defRPr/>
            </a:pPr>
            <a:endParaRPr lang="en-US" altLang="ja-JP" dirty="0"/>
          </a:p>
          <a:p>
            <a:pPr>
              <a:spcBef>
                <a:spcPct val="0"/>
              </a:spcBef>
              <a:defRPr/>
            </a:pPr>
            <a:r>
              <a:rPr lang="ja-JP" altLang="en-US" dirty="0">
                <a:latin typeface="+mn-ea"/>
                <a:ea typeface="+mn-ea"/>
              </a:rPr>
              <a:t>私たちは市民は、マーケットと公共空間から商品・サービスを選び、行動し、ライフスタイルを形成しています。</a:t>
            </a:r>
          </a:p>
          <a:p>
            <a:pPr>
              <a:spcBef>
                <a:spcPct val="0"/>
              </a:spcBef>
              <a:defRPr/>
            </a:pPr>
            <a:r>
              <a:rPr lang="ja-JP" altLang="en-US" dirty="0">
                <a:latin typeface="+mn-ea"/>
                <a:ea typeface="+mn-ea"/>
              </a:rPr>
              <a:t>環境配慮型のライフスタイルにするには、必要な環境情報が届けられる環境教育が重要です。</a:t>
            </a:r>
            <a:endParaRPr lang="en-US" altLang="ja-JP" dirty="0">
              <a:latin typeface="+mn-ea"/>
              <a:ea typeface="+mn-ea"/>
            </a:endParaRPr>
          </a:p>
          <a:p>
            <a:pPr>
              <a:spcBef>
                <a:spcPct val="0"/>
              </a:spcBef>
              <a:defRPr/>
            </a:pPr>
            <a:r>
              <a:rPr lang="ja-JP" altLang="en-US" dirty="0">
                <a:latin typeface="+mn-ea"/>
                <a:ea typeface="+mn-ea"/>
              </a:rPr>
              <a:t>また、マーケットや公共空間が環境に配慮され、市民が環境保全に資する選択ができるようにするためには、公共政策の役割も重要です。</a:t>
            </a:r>
          </a:p>
          <a:p>
            <a:pPr eaLnBrk="1" hangingPunct="1">
              <a:defRPr/>
            </a:pPr>
            <a:endParaRPr lang="en-US" altLang="ja-JP" dirty="0"/>
          </a:p>
          <a:p>
            <a:pPr eaLnBrk="1" hangingPunct="1">
              <a:defRPr/>
            </a:pPr>
            <a:endParaRPr lang="ja-JP" altLang="en-US" dirty="0"/>
          </a:p>
          <a:p>
            <a:pPr eaLnBrk="1" hangingPunct="1">
              <a:defRPr/>
            </a:pPr>
            <a:endParaRPr lang="en-US" altLang="ja-JP"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a:extLst>
              <a:ext uri="{FF2B5EF4-FFF2-40B4-BE49-F238E27FC236}">
                <a16:creationId xmlns:a16="http://schemas.microsoft.com/office/drawing/2014/main" id="{4FF0E79E-658D-83F4-2C57-CB915567C54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C03463F-1BA7-4C4C-8E00-FA12A5658AC2}" type="slidenum">
              <a:rPr kumimoji="0" lang="en-US" altLang="ja-JP" b="0" smtClean="0"/>
              <a:pPr/>
              <a:t>113</a:t>
            </a:fld>
            <a:endParaRPr kumimoji="0" lang="en-US" altLang="ja-JP" b="0"/>
          </a:p>
        </p:txBody>
      </p:sp>
      <p:sp>
        <p:nvSpPr>
          <p:cNvPr id="260099" name="Rectangle 2">
            <a:extLst>
              <a:ext uri="{FF2B5EF4-FFF2-40B4-BE49-F238E27FC236}">
                <a16:creationId xmlns:a16="http://schemas.microsoft.com/office/drawing/2014/main" id="{03A95477-35B9-4F77-D497-A2F2D1F9B94D}"/>
              </a:ext>
            </a:extLst>
          </p:cNvPr>
          <p:cNvSpPr>
            <a:spLocks noGrp="1" noRot="1" noChangeAspect="1" noChangeArrowheads="1" noTextEdit="1"/>
          </p:cNvSpPr>
          <p:nvPr>
            <p:ph type="sldImg"/>
          </p:nvPr>
        </p:nvSpPr>
        <p:spPr>
          <a:xfrm>
            <a:off x="996950" y="768350"/>
            <a:ext cx="5114925" cy="3836988"/>
          </a:xfrm>
          <a:ln/>
        </p:spPr>
      </p:sp>
      <p:sp>
        <p:nvSpPr>
          <p:cNvPr id="313348" name="Rectangle 3">
            <a:extLst>
              <a:ext uri="{FF2B5EF4-FFF2-40B4-BE49-F238E27FC236}">
                <a16:creationId xmlns:a16="http://schemas.microsoft.com/office/drawing/2014/main" id="{B8CDF7F4-75CB-50FA-1FD6-6B88E6426D0F}"/>
              </a:ext>
            </a:extLst>
          </p:cNvPr>
          <p:cNvSpPr>
            <a:spLocks noGrp="1" noChangeArrowheads="1"/>
          </p:cNvSpPr>
          <p:nvPr>
            <p:ph type="body" idx="1"/>
          </p:nvPr>
        </p:nvSpPr>
        <p:spPr bwMode="auto">
          <a:xfrm>
            <a:off x="769938" y="4894263"/>
            <a:ext cx="5683250" cy="5230812"/>
          </a:xfrm>
        </p:spPr>
        <p:txBody>
          <a:bodyPr/>
          <a:lstStyle/>
          <a:p>
            <a:pPr eaLnBrk="1" hangingPunct="1">
              <a:defRPr/>
            </a:pPr>
            <a:r>
              <a:rPr lang="ja-JP" altLang="en-US" sz="1000" dirty="0"/>
              <a:t>この円グラフにあるように、生活者が環境に与えてる割合は非常に大きいです。</a:t>
            </a:r>
            <a:endParaRPr lang="en-US" altLang="ja-JP" sz="1000" dirty="0"/>
          </a:p>
          <a:p>
            <a:pPr>
              <a:spcBef>
                <a:spcPct val="0"/>
              </a:spcBef>
              <a:defRPr/>
            </a:pPr>
            <a:r>
              <a:rPr lang="ja-JP" altLang="en-US" sz="1000" dirty="0">
                <a:latin typeface="+mn-ea"/>
                <a:ea typeface="+mn-ea"/>
              </a:rPr>
              <a:t>一人</a:t>
            </a:r>
            <a:r>
              <a:rPr lang="en-US" altLang="ja-JP" sz="1000" dirty="0">
                <a:latin typeface="+mn-ea"/>
                <a:ea typeface="+mn-ea"/>
              </a:rPr>
              <a:t>1</a:t>
            </a:r>
            <a:r>
              <a:rPr lang="ja-JP" altLang="en-US" sz="1000" dirty="0">
                <a:latin typeface="+mn-ea"/>
                <a:ea typeface="+mn-ea"/>
              </a:rPr>
              <a:t>人が節電や節水、空調の適温設定、公共交通の利用、ごみの削減・分別など、新しいライフスタイルが求められています。</a:t>
            </a:r>
            <a:endParaRPr lang="en-US" altLang="ja-JP" sz="1000" dirty="0">
              <a:latin typeface="+mn-ea"/>
              <a:ea typeface="+mn-ea"/>
            </a:endParaRPr>
          </a:p>
          <a:p>
            <a:pPr>
              <a:spcBef>
                <a:spcPct val="0"/>
              </a:spcBef>
              <a:defRPr/>
            </a:pPr>
            <a:endParaRPr lang="en-US" altLang="ja-JP" sz="1000" dirty="0">
              <a:latin typeface="+mn-ea"/>
              <a:ea typeface="+mn-ea"/>
            </a:endParaRPr>
          </a:p>
          <a:p>
            <a:pPr>
              <a:defRPr/>
            </a:pPr>
            <a:r>
              <a:rPr lang="ja-JP" altLang="en-US" sz="1000" dirty="0">
                <a:latin typeface="+mn-ea"/>
                <a:ea typeface="+mn-ea"/>
              </a:rPr>
              <a:t>消費者としての取り組みを考えるとき、商品の一生（ライフサイクル）に目を向けることが大切です。</a:t>
            </a:r>
          </a:p>
          <a:p>
            <a:pPr>
              <a:defRPr/>
            </a:pPr>
            <a:r>
              <a:rPr lang="ja-JP" altLang="en-US" sz="1000" dirty="0">
                <a:latin typeface="+mn-ea"/>
                <a:ea typeface="+mn-ea"/>
              </a:rPr>
              <a:t>消費者は「商品の一生」で間接的に様々な問題にかかわっていることを意識して下さい。</a:t>
            </a:r>
            <a:endParaRPr lang="en-US" altLang="ja-JP" sz="1000" dirty="0">
              <a:latin typeface="+mn-ea"/>
              <a:ea typeface="+mn-ea"/>
            </a:endParaRPr>
          </a:p>
          <a:p>
            <a:pPr eaLnBrk="1" hangingPunct="1">
              <a:defRPr/>
            </a:pPr>
            <a:endParaRPr lang="en-US" altLang="ja-JP" sz="1000" dirty="0"/>
          </a:p>
          <a:p>
            <a:pPr eaLnBrk="1" hangingPunct="1">
              <a:defRPr/>
            </a:pPr>
            <a:endParaRPr lang="ja-JP" altLang="en-US" sz="1000"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E23B1065-3F23-0C77-63F7-C9D693CFA2E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7C6766C-C04C-4F99-85ED-FB2FE510CE2E}" type="slidenum">
              <a:rPr kumimoji="0" lang="en-US" altLang="ja-JP" b="0" smtClean="0"/>
              <a:pPr/>
              <a:t>114</a:t>
            </a:fld>
            <a:endParaRPr kumimoji="0" lang="en-US" altLang="ja-JP" b="0"/>
          </a:p>
        </p:txBody>
      </p:sp>
      <p:sp>
        <p:nvSpPr>
          <p:cNvPr id="262147" name="Rectangle 2">
            <a:extLst>
              <a:ext uri="{FF2B5EF4-FFF2-40B4-BE49-F238E27FC236}">
                <a16:creationId xmlns:a16="http://schemas.microsoft.com/office/drawing/2014/main" id="{B96550D7-FC40-81CB-3F8F-AB1E05856433}"/>
              </a:ext>
            </a:extLst>
          </p:cNvPr>
          <p:cNvSpPr>
            <a:spLocks noGrp="1" noRot="1" noChangeAspect="1" noChangeArrowheads="1" noTextEdit="1"/>
          </p:cNvSpPr>
          <p:nvPr>
            <p:ph type="sldImg"/>
          </p:nvPr>
        </p:nvSpPr>
        <p:spPr>
          <a:xfrm>
            <a:off x="996950" y="768350"/>
            <a:ext cx="5114925" cy="3836988"/>
          </a:xfrm>
          <a:ln/>
        </p:spPr>
      </p:sp>
      <p:sp>
        <p:nvSpPr>
          <p:cNvPr id="315396" name="Rectangle 3">
            <a:extLst>
              <a:ext uri="{FF2B5EF4-FFF2-40B4-BE49-F238E27FC236}">
                <a16:creationId xmlns:a16="http://schemas.microsoft.com/office/drawing/2014/main" id="{B28FA508-EDE3-247B-B3CF-FB06CE3D2E97}"/>
              </a:ext>
            </a:extLst>
          </p:cNvPr>
          <p:cNvSpPr>
            <a:spLocks noGrp="1" noChangeArrowheads="1"/>
          </p:cNvSpPr>
          <p:nvPr>
            <p:ph type="body" idx="1"/>
          </p:nvPr>
        </p:nvSpPr>
        <p:spPr bwMode="auto">
          <a:xfrm>
            <a:off x="769938" y="4894263"/>
            <a:ext cx="5683250" cy="5230812"/>
          </a:xfrm>
        </p:spPr>
        <p:txBody>
          <a:bodyPr/>
          <a:lstStyle/>
          <a:p>
            <a:pPr>
              <a:spcBef>
                <a:spcPct val="0"/>
              </a:spcBef>
              <a:defRPr/>
            </a:pPr>
            <a:r>
              <a:rPr lang="ja-JP" altLang="en-US" sz="1000" dirty="0">
                <a:latin typeface="+mn-ea"/>
                <a:ea typeface="+mn-ea"/>
              </a:rPr>
              <a:t>環境にも配慮して商品やサービスを選ぶことをグリーン購入と言います。</a:t>
            </a:r>
          </a:p>
          <a:p>
            <a:pPr>
              <a:spcBef>
                <a:spcPct val="0"/>
              </a:spcBef>
              <a:defRPr/>
            </a:pPr>
            <a:r>
              <a:rPr lang="ja-JP" altLang="en-US" sz="1000" dirty="0">
                <a:latin typeface="+mn-ea"/>
                <a:ea typeface="+mn-ea"/>
              </a:rPr>
              <a:t>グリーン購入を積極的に行う消費者をグリーンコンシューマーと言います。</a:t>
            </a:r>
          </a:p>
          <a:p>
            <a:pPr>
              <a:spcBef>
                <a:spcPct val="0"/>
              </a:spcBef>
              <a:defRPr/>
            </a:pPr>
            <a:r>
              <a:rPr lang="ja-JP" altLang="en-US" sz="1000" dirty="0">
                <a:latin typeface="+mn-ea"/>
                <a:ea typeface="+mn-ea"/>
              </a:rPr>
              <a:t>グリーン購入法は、国の機関はグリーン購入を義務付け、地方自治体への努力義務、企業・国民へのグリーン購入への努めです。</a:t>
            </a:r>
            <a:endParaRPr lang="en-US" altLang="ja-JP" sz="1000" dirty="0">
              <a:latin typeface="+mn-ea"/>
              <a:ea typeface="+mn-ea"/>
            </a:endParaRPr>
          </a:p>
          <a:p>
            <a:pPr>
              <a:spcBef>
                <a:spcPct val="0"/>
              </a:spcBef>
              <a:defRPr/>
            </a:pPr>
            <a:endParaRPr lang="en-US" altLang="ja-JP" sz="1000" dirty="0">
              <a:latin typeface="+mn-ea"/>
              <a:ea typeface="+mn-ea"/>
            </a:endParaRPr>
          </a:p>
          <a:p>
            <a:pPr>
              <a:spcBef>
                <a:spcPct val="0"/>
              </a:spcBef>
              <a:defRPr/>
            </a:pPr>
            <a:r>
              <a:rPr lang="ja-JP" altLang="en-US" sz="1000" dirty="0">
                <a:latin typeface="+mn-ea"/>
                <a:ea typeface="+mn-ea"/>
              </a:rPr>
              <a:t>発展途上国の労働者は不当な扱いを受けていることが数多くあります。</a:t>
            </a:r>
            <a:endParaRPr lang="en-US" altLang="ja-JP" sz="1000" dirty="0">
              <a:latin typeface="+mn-ea"/>
              <a:ea typeface="+mn-ea"/>
            </a:endParaRPr>
          </a:p>
          <a:p>
            <a:pPr>
              <a:spcBef>
                <a:spcPct val="0"/>
              </a:spcBef>
              <a:defRPr/>
            </a:pPr>
            <a:r>
              <a:rPr lang="ja-JP" altLang="en-US" sz="1000" dirty="0">
                <a:latin typeface="+mn-ea"/>
                <a:ea typeface="+mn-ea"/>
              </a:rPr>
              <a:t>フェアトレードは、このような労働者に正当な対価が支払われるよう、適正な価格で売買する公平・公正な貿易のことです。</a:t>
            </a:r>
          </a:p>
          <a:p>
            <a:pPr>
              <a:spcBef>
                <a:spcPct val="0"/>
              </a:spcBef>
              <a:defRPr/>
            </a:pPr>
            <a:r>
              <a:rPr lang="ja-JP" altLang="en-US" sz="1000" dirty="0">
                <a:latin typeface="+mn-ea"/>
                <a:ea typeface="+mn-ea"/>
              </a:rPr>
              <a:t>紛争鉱物は、武装勢力の資金源にならないようコンゴ民主共和国とその周辺で産出される金・タンタル・タングステン・スズの取引を監視するものです。</a:t>
            </a:r>
            <a:endParaRPr lang="en-US" altLang="ja-JP" sz="1000" dirty="0">
              <a:latin typeface="+mn-ea"/>
              <a:ea typeface="+mn-ea"/>
            </a:endParaRPr>
          </a:p>
          <a:p>
            <a:pPr>
              <a:spcBef>
                <a:spcPct val="0"/>
              </a:spcBef>
              <a:defRPr/>
            </a:pPr>
            <a:endParaRPr lang="en-US" altLang="ja-JP" sz="1000" dirty="0">
              <a:latin typeface="+mn-ea"/>
              <a:ea typeface="+mn-ea"/>
            </a:endParaRPr>
          </a:p>
          <a:p>
            <a:pPr>
              <a:spcBef>
                <a:spcPct val="0"/>
              </a:spcBef>
              <a:defRPr/>
            </a:pPr>
            <a:r>
              <a:rPr lang="ja-JP" altLang="en-US" sz="1000" dirty="0">
                <a:latin typeface="+mn-ea"/>
                <a:ea typeface="+mn-ea"/>
              </a:rPr>
              <a:t>環境ラベルは一通り目を通しておいて下さい。</a:t>
            </a:r>
          </a:p>
          <a:p>
            <a:pPr eaLnBrk="1" hangingPunct="1">
              <a:defRPr/>
            </a:pPr>
            <a:endParaRPr lang="ja-JP" altLang="en-US" sz="1000"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スライド イメージ プレースホルダー 1">
            <a:extLst>
              <a:ext uri="{FF2B5EF4-FFF2-40B4-BE49-F238E27FC236}">
                <a16:creationId xmlns:a16="http://schemas.microsoft.com/office/drawing/2014/main" id="{00DCC4E2-47DC-0C17-B98E-BB7A5A48CC4A}"/>
              </a:ext>
            </a:extLst>
          </p:cNvPr>
          <p:cNvSpPr>
            <a:spLocks noGrp="1" noRot="1" noChangeAspect="1" noChangeArrowheads="1" noTextEdit="1"/>
          </p:cNvSpPr>
          <p:nvPr>
            <p:ph type="sldImg"/>
          </p:nvPr>
        </p:nvSpPr>
        <p:spPr>
          <a:ln/>
        </p:spPr>
      </p:sp>
      <p:sp>
        <p:nvSpPr>
          <p:cNvPr id="264195" name="ノート プレースホルダー 2">
            <a:extLst>
              <a:ext uri="{FF2B5EF4-FFF2-40B4-BE49-F238E27FC236}">
                <a16:creationId xmlns:a16="http://schemas.microsoft.com/office/drawing/2014/main" id="{6B99736A-037B-A3B8-4686-7510EC8AE0B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t>ここは一度目を通しておいて下さい。</a:t>
            </a:r>
          </a:p>
        </p:txBody>
      </p:sp>
      <p:sp>
        <p:nvSpPr>
          <p:cNvPr id="264196" name="スライド番号プレースホルダー 3">
            <a:extLst>
              <a:ext uri="{FF2B5EF4-FFF2-40B4-BE49-F238E27FC236}">
                <a16:creationId xmlns:a16="http://schemas.microsoft.com/office/drawing/2014/main" id="{44ED0656-04BC-136F-C47C-3FA9D23EFD6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51D605A-D571-4435-A761-98D96EB956A9}" type="slidenum">
              <a:rPr lang="en-US" altLang="ja-JP" b="0" smtClean="0"/>
              <a:pPr/>
              <a:t>115</a:t>
            </a:fld>
            <a:endParaRPr lang="en-US" altLang="ja-JP" b="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38577057-5F3E-1D57-5A40-8B8C4416443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B00339E0-EAAD-48BB-9BCF-3C6D44B078D7}" type="slidenum">
              <a:rPr kumimoji="0" lang="en-US" altLang="ja-JP" b="0" smtClean="0"/>
              <a:pPr/>
              <a:t>116</a:t>
            </a:fld>
            <a:endParaRPr kumimoji="0" lang="en-US" altLang="ja-JP" b="0"/>
          </a:p>
        </p:txBody>
      </p:sp>
      <p:sp>
        <p:nvSpPr>
          <p:cNvPr id="266243" name="Rectangle 2">
            <a:extLst>
              <a:ext uri="{FF2B5EF4-FFF2-40B4-BE49-F238E27FC236}">
                <a16:creationId xmlns:a16="http://schemas.microsoft.com/office/drawing/2014/main" id="{3C88DF52-41DE-4B0E-81B8-312FA7847151}"/>
              </a:ext>
            </a:extLst>
          </p:cNvPr>
          <p:cNvSpPr>
            <a:spLocks noGrp="1" noRot="1" noChangeAspect="1" noChangeArrowheads="1" noTextEdit="1"/>
          </p:cNvSpPr>
          <p:nvPr>
            <p:ph type="sldImg"/>
          </p:nvPr>
        </p:nvSpPr>
        <p:spPr>
          <a:xfrm>
            <a:off x="1030288" y="741363"/>
            <a:ext cx="5116512" cy="3836987"/>
          </a:xfrm>
          <a:ln/>
        </p:spPr>
      </p:sp>
      <p:sp>
        <p:nvSpPr>
          <p:cNvPr id="318468" name="Rectangle 3">
            <a:extLst>
              <a:ext uri="{FF2B5EF4-FFF2-40B4-BE49-F238E27FC236}">
                <a16:creationId xmlns:a16="http://schemas.microsoft.com/office/drawing/2014/main" id="{CF29A5F8-6F0E-4DE9-0449-41FA8ADD3757}"/>
              </a:ext>
            </a:extLst>
          </p:cNvPr>
          <p:cNvSpPr>
            <a:spLocks noGrp="1" noChangeArrowheads="1"/>
          </p:cNvSpPr>
          <p:nvPr>
            <p:ph type="body" idx="1"/>
          </p:nvPr>
        </p:nvSpPr>
        <p:spPr bwMode="auto">
          <a:xfrm>
            <a:off x="769938" y="4894263"/>
            <a:ext cx="5683250" cy="2720975"/>
          </a:xfrm>
        </p:spPr>
        <p:txBody>
          <a:bodyPr/>
          <a:lstStyle/>
          <a:p>
            <a:pPr>
              <a:spcBef>
                <a:spcPct val="0"/>
              </a:spcBef>
              <a:defRPr/>
            </a:pPr>
            <a:r>
              <a:rPr lang="ja-JP" altLang="en-US" dirty="0">
                <a:latin typeface="+mn-ea"/>
                <a:ea typeface="+mn-ea"/>
              </a:rPr>
              <a:t>ファストファッションの大量消費から、オーガニックコットンのような自然と体に優しい素材の衣類を選ぶことで、環境に良い影響を与えることが出来ます。</a:t>
            </a:r>
          </a:p>
          <a:p>
            <a:pPr>
              <a:spcBef>
                <a:spcPct val="0"/>
              </a:spcBef>
              <a:defRPr/>
            </a:pPr>
            <a:r>
              <a:rPr lang="ja-JP" altLang="en-US" dirty="0">
                <a:latin typeface="+mn-ea"/>
                <a:ea typeface="+mn-ea"/>
              </a:rPr>
              <a:t>まだ着ることができる衣類はフリーマーケットやネットを活用してリユースを心がけましょう。</a:t>
            </a:r>
            <a:endParaRPr lang="en-US" altLang="ja-JP" dirty="0">
              <a:latin typeface="+mn-ea"/>
              <a:ea typeface="+mn-ea"/>
            </a:endParaRPr>
          </a:p>
          <a:p>
            <a:pPr>
              <a:spcBef>
                <a:spcPct val="0"/>
              </a:spcBef>
              <a:defRPr/>
            </a:pPr>
            <a:endParaRPr lang="en-US" altLang="ja-JP" dirty="0">
              <a:latin typeface="+mn-ea"/>
              <a:ea typeface="+mn-ea"/>
            </a:endParaRPr>
          </a:p>
          <a:p>
            <a:pPr>
              <a:spcBef>
                <a:spcPct val="0"/>
              </a:spcBef>
              <a:defRPr/>
            </a:pPr>
            <a:r>
              <a:rPr lang="ja-JP" altLang="en-US" dirty="0">
                <a:latin typeface="+mn-ea"/>
                <a:ea typeface="+mn-ea"/>
              </a:rPr>
              <a:t>フードマイレージは、食品の輸送に伴う二酸化炭素の排出量のことです。</a:t>
            </a:r>
            <a:endParaRPr lang="en-US" altLang="ja-JP" dirty="0">
              <a:latin typeface="+mn-ea"/>
              <a:ea typeface="+mn-ea"/>
            </a:endParaRPr>
          </a:p>
          <a:p>
            <a:pPr>
              <a:spcBef>
                <a:spcPct val="0"/>
              </a:spcBef>
              <a:defRPr/>
            </a:pPr>
            <a:r>
              <a:rPr lang="ja-JP" altLang="en-US" dirty="0">
                <a:latin typeface="+mn-ea"/>
                <a:ea typeface="+mn-ea"/>
              </a:rPr>
              <a:t>地産地消をすることで減らすことが可能です。</a:t>
            </a:r>
            <a:endParaRPr lang="en-US" altLang="ja-JP" dirty="0">
              <a:latin typeface="+mn-ea"/>
              <a:ea typeface="+mn-ea"/>
            </a:endParaRPr>
          </a:p>
          <a:p>
            <a:pPr>
              <a:spcBef>
                <a:spcPct val="0"/>
              </a:spcBef>
              <a:defRPr/>
            </a:pPr>
            <a:r>
              <a:rPr lang="ja-JP" altLang="en-US" dirty="0">
                <a:latin typeface="+mn-ea"/>
                <a:ea typeface="+mn-ea"/>
              </a:rPr>
              <a:t>トレーサビリティーは、食品が、①いつどこで誰によって生産され、②どのような農薬・肥料・飼料が使われ、③どんな流通経路をたどってきたか履歴を確認できます。</a:t>
            </a:r>
            <a:endParaRPr lang="en-US" altLang="ja-JP" dirty="0">
              <a:latin typeface="+mn-ea"/>
              <a:ea typeface="+mn-ea"/>
            </a:endParaRPr>
          </a:p>
          <a:p>
            <a:pPr>
              <a:spcBef>
                <a:spcPct val="0"/>
              </a:spcBef>
              <a:defRPr/>
            </a:pPr>
            <a:endParaRPr lang="en-US" altLang="ja-JP" dirty="0">
              <a:latin typeface="+mn-ea"/>
              <a:ea typeface="+mn-ea"/>
            </a:endParaRPr>
          </a:p>
          <a:p>
            <a:pPr>
              <a:spcBef>
                <a:spcPct val="0"/>
              </a:spcBef>
              <a:defRPr/>
            </a:pPr>
            <a:r>
              <a:rPr lang="ja-JP" altLang="en-US" dirty="0">
                <a:latin typeface="+mn-ea"/>
                <a:ea typeface="+mn-ea"/>
              </a:rPr>
              <a:t>フードバンクは</a:t>
            </a:r>
            <a:r>
              <a:rPr lang="ja-JP" altLang="en-US" dirty="0">
                <a:solidFill>
                  <a:srgbClr val="4D5156"/>
                </a:solidFill>
                <a:latin typeface="arial" panose="020B0604020202020204" pitchFamily="34" charset="0"/>
              </a:rPr>
              <a:t>品質に問題がないにもかかわらず市場で流通出来なくなった食品を、企業から寄附を受け生活困窮者などに配給する活動およびその活動です。</a:t>
            </a:r>
            <a:endParaRPr lang="en-US" altLang="ja-JP" dirty="0">
              <a:solidFill>
                <a:srgbClr val="4D5156"/>
              </a:solidFill>
              <a:latin typeface="arial" panose="020B0604020202020204" pitchFamily="34" charset="0"/>
            </a:endParaRPr>
          </a:p>
          <a:p>
            <a:pPr>
              <a:spcBef>
                <a:spcPct val="0"/>
              </a:spcBef>
              <a:defRPr/>
            </a:pPr>
            <a:r>
              <a:rPr lang="ja-JP" altLang="en-US" dirty="0">
                <a:solidFill>
                  <a:srgbClr val="4D5156"/>
                </a:solidFill>
                <a:latin typeface="arial" panose="020B0604020202020204" pitchFamily="34" charset="0"/>
              </a:rPr>
              <a:t>フードドライブは</a:t>
            </a:r>
            <a:r>
              <a:rPr lang="ja-JP" altLang="en-US" dirty="0">
                <a:solidFill>
                  <a:srgbClr val="202124"/>
                </a:solidFill>
                <a:latin typeface="arial" panose="020B0604020202020204" pitchFamily="34" charset="0"/>
              </a:rPr>
              <a:t>家庭で余っている食べ物を学校や職場などに持ち寄りそれらをまとめて地域の福祉団体や施設、</a:t>
            </a:r>
            <a:r>
              <a:rPr lang="ja-JP" altLang="en-US" b="1" dirty="0">
                <a:solidFill>
                  <a:srgbClr val="202124"/>
                </a:solidFill>
                <a:latin typeface="arial" panose="020B0604020202020204" pitchFamily="34" charset="0"/>
              </a:rPr>
              <a:t>フード</a:t>
            </a:r>
            <a:r>
              <a:rPr lang="ja-JP" altLang="en-US" dirty="0">
                <a:solidFill>
                  <a:srgbClr val="202124"/>
                </a:solidFill>
                <a:latin typeface="arial" panose="020B0604020202020204" pitchFamily="34" charset="0"/>
              </a:rPr>
              <a:t>バンクなどに寄付する活動です。</a:t>
            </a:r>
            <a:endParaRPr lang="en-US" altLang="ja-JP" dirty="0">
              <a:solidFill>
                <a:srgbClr val="202124"/>
              </a:solidFill>
              <a:latin typeface="arial" panose="020B0604020202020204" pitchFamily="34" charset="0"/>
            </a:endParaRPr>
          </a:p>
          <a:p>
            <a:pPr>
              <a:spcBef>
                <a:spcPct val="0"/>
              </a:spcBef>
              <a:defRPr/>
            </a:pPr>
            <a:endParaRPr lang="en-US" altLang="ja-JP" dirty="0">
              <a:solidFill>
                <a:srgbClr val="202124"/>
              </a:solidFill>
              <a:latin typeface="arial" panose="020B0604020202020204" pitchFamily="34" charset="0"/>
            </a:endParaRPr>
          </a:p>
          <a:p>
            <a:pPr>
              <a:spcBef>
                <a:spcPct val="0"/>
              </a:spcBef>
              <a:defRPr/>
            </a:pPr>
            <a:r>
              <a:rPr lang="ja-JP" altLang="en-US" dirty="0">
                <a:latin typeface="+mn-ea"/>
                <a:ea typeface="+mn-ea"/>
              </a:rPr>
              <a:t>家庭からの食品廃棄物は年間約</a:t>
            </a:r>
            <a:r>
              <a:rPr lang="en-US" altLang="ja-JP" dirty="0">
                <a:latin typeface="+mn-ea"/>
                <a:ea typeface="+mn-ea"/>
              </a:rPr>
              <a:t>748</a:t>
            </a:r>
            <a:r>
              <a:rPr lang="ja-JP" altLang="en-US" dirty="0">
                <a:latin typeface="+mn-ea"/>
                <a:ea typeface="+mn-ea"/>
              </a:rPr>
              <a:t>万ｔ。　可食部は約</a:t>
            </a:r>
            <a:r>
              <a:rPr lang="en-US" altLang="ja-JP" dirty="0">
                <a:latin typeface="+mn-ea"/>
                <a:ea typeface="+mn-ea"/>
              </a:rPr>
              <a:t>247</a:t>
            </a:r>
            <a:r>
              <a:rPr lang="ja-JP" altLang="en-US" dirty="0">
                <a:latin typeface="+mn-ea"/>
                <a:ea typeface="+mn-ea"/>
              </a:rPr>
              <a:t>万ｔで国民</a:t>
            </a:r>
            <a:r>
              <a:rPr lang="en-US" altLang="ja-JP" dirty="0">
                <a:latin typeface="+mn-ea"/>
                <a:ea typeface="+mn-ea"/>
              </a:rPr>
              <a:t>1</a:t>
            </a:r>
            <a:r>
              <a:rPr lang="ja-JP" altLang="en-US" dirty="0">
                <a:latin typeface="+mn-ea"/>
                <a:ea typeface="+mn-ea"/>
              </a:rPr>
              <a:t>人当たり１日約</a:t>
            </a:r>
            <a:r>
              <a:rPr lang="en-US" altLang="ja-JP" dirty="0">
                <a:latin typeface="+mn-ea"/>
                <a:ea typeface="+mn-ea"/>
              </a:rPr>
              <a:t>132g (</a:t>
            </a:r>
            <a:r>
              <a:rPr lang="ja-JP" altLang="en-US" dirty="0">
                <a:latin typeface="+mn-ea"/>
                <a:ea typeface="+mn-ea"/>
              </a:rPr>
              <a:t>茶碗１杯</a:t>
            </a:r>
            <a:r>
              <a:rPr lang="en-US" altLang="ja-JP" dirty="0">
                <a:latin typeface="+mn-ea"/>
                <a:ea typeface="+mn-ea"/>
              </a:rPr>
              <a:t>)</a:t>
            </a:r>
            <a:r>
              <a:rPr lang="ja-JP" altLang="en-US" dirty="0">
                <a:latin typeface="+mn-ea"/>
                <a:ea typeface="+mn-ea"/>
              </a:rPr>
              <a:t>）も捨てていることになります。</a:t>
            </a:r>
          </a:p>
          <a:p>
            <a:pPr>
              <a:spcBef>
                <a:spcPct val="0"/>
              </a:spcBef>
              <a:defRPr/>
            </a:pPr>
            <a:endParaRPr lang="en-US" altLang="ja-JP"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D1F19420-9DEC-71B2-1BA2-18A8777188A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0D590C2-347E-4C6F-9AA3-EF9B5A6CB1B4}" type="slidenum">
              <a:rPr kumimoji="0" lang="en-US" altLang="ja-JP" b="0" smtClean="0"/>
              <a:pPr/>
              <a:t>117</a:t>
            </a:fld>
            <a:endParaRPr kumimoji="0" lang="en-US" altLang="ja-JP" b="0"/>
          </a:p>
        </p:txBody>
      </p:sp>
      <p:sp>
        <p:nvSpPr>
          <p:cNvPr id="268291" name="Rectangle 2">
            <a:extLst>
              <a:ext uri="{FF2B5EF4-FFF2-40B4-BE49-F238E27FC236}">
                <a16:creationId xmlns:a16="http://schemas.microsoft.com/office/drawing/2014/main" id="{2996B4BD-F588-90BA-8FD2-5A2C615EED3D}"/>
              </a:ext>
            </a:extLst>
          </p:cNvPr>
          <p:cNvSpPr>
            <a:spLocks noGrp="1" noRot="1" noChangeAspect="1" noChangeArrowheads="1" noTextEdit="1"/>
          </p:cNvSpPr>
          <p:nvPr>
            <p:ph type="sldImg"/>
          </p:nvPr>
        </p:nvSpPr>
        <p:spPr>
          <a:xfrm>
            <a:off x="1030288" y="817563"/>
            <a:ext cx="5116512" cy="3836987"/>
          </a:xfrm>
          <a:ln/>
        </p:spPr>
      </p:sp>
      <p:sp>
        <p:nvSpPr>
          <p:cNvPr id="320516" name="Rectangle 3">
            <a:extLst>
              <a:ext uri="{FF2B5EF4-FFF2-40B4-BE49-F238E27FC236}">
                <a16:creationId xmlns:a16="http://schemas.microsoft.com/office/drawing/2014/main" id="{AF37DCEA-A467-7E09-F9DB-F7E5535370A2}"/>
              </a:ext>
            </a:extLst>
          </p:cNvPr>
          <p:cNvSpPr>
            <a:spLocks noGrp="1" noChangeArrowheads="1"/>
          </p:cNvSpPr>
          <p:nvPr>
            <p:ph type="body" idx="1"/>
          </p:nvPr>
        </p:nvSpPr>
        <p:spPr bwMode="auto">
          <a:xfrm>
            <a:off x="769938" y="4894263"/>
            <a:ext cx="5683250" cy="5046662"/>
          </a:xfrm>
        </p:spPr>
        <p:txBody>
          <a:bodyPr/>
          <a:lstStyle/>
          <a:p>
            <a:pPr>
              <a:defRPr/>
            </a:pPr>
            <a:r>
              <a:rPr lang="ja-JP" altLang="en-US" sz="1000" spc="-100" dirty="0">
                <a:latin typeface="+mn-ea"/>
                <a:ea typeface="+mn-ea"/>
              </a:rPr>
              <a:t>家庭部門のエネルギー消費量は、1973年を100とすると、20</a:t>
            </a:r>
            <a:r>
              <a:rPr lang="en-US" altLang="ja-JP" sz="1000" spc="-100" dirty="0">
                <a:latin typeface="+mn-ea"/>
                <a:ea typeface="+mn-ea"/>
              </a:rPr>
              <a:t>05</a:t>
            </a:r>
            <a:r>
              <a:rPr lang="ja-JP" altLang="en-US" sz="1000" spc="-100" dirty="0">
                <a:latin typeface="+mn-ea"/>
                <a:ea typeface="+mn-ea"/>
              </a:rPr>
              <a:t>年度には2</a:t>
            </a:r>
            <a:r>
              <a:rPr lang="en-US" altLang="ja-JP" sz="1000" spc="-100" dirty="0">
                <a:latin typeface="+mn-ea"/>
                <a:ea typeface="+mn-ea"/>
              </a:rPr>
              <a:t>21.4</a:t>
            </a:r>
            <a:r>
              <a:rPr lang="ja-JP" altLang="en-US" sz="1000" spc="-100" dirty="0">
                <a:latin typeface="+mn-ea"/>
                <a:ea typeface="+mn-ea"/>
              </a:rPr>
              <a:t>で拡大しました。</a:t>
            </a:r>
            <a:endParaRPr lang="en-US" altLang="ja-JP" sz="1000" spc="-100" dirty="0">
              <a:latin typeface="+mn-ea"/>
              <a:ea typeface="+mn-ea"/>
            </a:endParaRPr>
          </a:p>
          <a:p>
            <a:pPr>
              <a:defRPr/>
            </a:pPr>
            <a:r>
              <a:rPr lang="ja-JP" altLang="en-US" sz="1000" spc="-100" dirty="0">
                <a:latin typeface="+mn-ea"/>
                <a:ea typeface="+mn-ea"/>
              </a:rPr>
              <a:t>省エネ技術の進展や、環境保護意識の高まりにより201</a:t>
            </a:r>
            <a:r>
              <a:rPr lang="en-US" altLang="ja-JP" sz="1000" spc="-100" dirty="0">
                <a:latin typeface="+mn-ea"/>
                <a:ea typeface="+mn-ea"/>
              </a:rPr>
              <a:t>9</a:t>
            </a:r>
            <a:r>
              <a:rPr lang="ja-JP" altLang="en-US" sz="1000" spc="-100" dirty="0">
                <a:latin typeface="+mn-ea"/>
                <a:ea typeface="+mn-ea"/>
              </a:rPr>
              <a:t>年度は18</a:t>
            </a:r>
            <a:r>
              <a:rPr lang="en-US" altLang="ja-JP" sz="1000" spc="-100" dirty="0">
                <a:latin typeface="+mn-ea"/>
                <a:ea typeface="+mn-ea"/>
              </a:rPr>
              <a:t>4.3</a:t>
            </a:r>
            <a:r>
              <a:rPr lang="ja-JP" altLang="en-US" sz="1000" spc="-100" dirty="0">
                <a:latin typeface="+mn-ea"/>
                <a:ea typeface="+mn-ea"/>
              </a:rPr>
              <a:t>まで下がったが</a:t>
            </a:r>
            <a:endParaRPr lang="en-US" altLang="ja-JP" sz="1000" spc="-100" dirty="0">
              <a:latin typeface="+mn-ea"/>
              <a:ea typeface="+mn-ea"/>
            </a:endParaRPr>
          </a:p>
          <a:p>
            <a:pPr>
              <a:defRPr/>
            </a:pPr>
            <a:r>
              <a:rPr lang="ja-JP" altLang="en-US" sz="1000" spc="-100" dirty="0">
                <a:latin typeface="+mn-ea"/>
                <a:ea typeface="+mn-ea"/>
              </a:rPr>
              <a:t>新型コロナ感染症の影響で在宅が多くなり</a:t>
            </a:r>
            <a:r>
              <a:rPr lang="en-US" altLang="ja-JP" sz="1000" spc="-100" dirty="0">
                <a:latin typeface="+mn-ea"/>
                <a:ea typeface="+mn-ea"/>
              </a:rPr>
              <a:t>2020</a:t>
            </a:r>
            <a:r>
              <a:rPr lang="ja-JP" altLang="en-US" sz="1000" spc="-100" dirty="0">
                <a:latin typeface="+mn-ea"/>
                <a:ea typeface="+mn-ea"/>
              </a:rPr>
              <a:t>年は</a:t>
            </a:r>
            <a:r>
              <a:rPr lang="en-US" altLang="ja-JP" sz="1000" spc="-100" dirty="0">
                <a:latin typeface="+mn-ea"/>
                <a:ea typeface="+mn-ea"/>
              </a:rPr>
              <a:t>193.2</a:t>
            </a:r>
            <a:r>
              <a:rPr lang="ja-JP" altLang="en-US" sz="1000" spc="-100" dirty="0">
                <a:latin typeface="+mn-ea"/>
                <a:ea typeface="+mn-ea"/>
              </a:rPr>
              <a:t>となった</a:t>
            </a:r>
          </a:p>
          <a:p>
            <a:pPr>
              <a:defRPr/>
            </a:pPr>
            <a:r>
              <a:rPr lang="ja-JP" altLang="en-US" sz="1000" spc="-100" dirty="0">
                <a:latin typeface="+mn-ea"/>
                <a:ea typeface="+mn-ea"/>
              </a:rPr>
              <a:t>家庭のＣＯ</a:t>
            </a:r>
            <a:r>
              <a:rPr lang="ja-JP" altLang="en-US" sz="800" spc="-100" dirty="0">
                <a:latin typeface="+mn-ea"/>
                <a:ea typeface="+mn-ea"/>
              </a:rPr>
              <a:t>2</a:t>
            </a:r>
            <a:r>
              <a:rPr lang="ja-JP" altLang="en-US" sz="1000" spc="-100" dirty="0">
                <a:latin typeface="+mn-ea"/>
                <a:ea typeface="+mn-ea"/>
              </a:rPr>
              <a:t>排出量は、照明や家電製品が３割、暖房や給湯からも多く排出されています。</a:t>
            </a:r>
          </a:p>
          <a:p>
            <a:pPr>
              <a:defRPr/>
            </a:pPr>
            <a:r>
              <a:rPr lang="ja-JP" altLang="en-US" sz="1000" spc="-100" dirty="0">
                <a:latin typeface="+mn-ea"/>
                <a:ea typeface="+mn-ea"/>
              </a:rPr>
              <a:t>住宅や設備等の購入の際は、省エネ性能の高い物を購入することで、環境に良いだけでなくランニングコストなどでお得です。</a:t>
            </a:r>
          </a:p>
          <a:p>
            <a:pPr>
              <a:defRPr/>
            </a:pPr>
            <a:r>
              <a:rPr lang="ja-JP" altLang="en-US" sz="1000" spc="-100" dirty="0">
                <a:latin typeface="+mn-ea"/>
                <a:ea typeface="+mn-ea"/>
              </a:rPr>
              <a:t>・ＬＥＤ照明器具、省エネ性能の高いエアコンや冷蔵庫を購入する</a:t>
            </a:r>
          </a:p>
          <a:p>
            <a:pPr eaLnBrk="1" hangingPunct="1">
              <a:defRPr/>
            </a:pPr>
            <a:endParaRPr lang="en-US" altLang="ja-JP" sz="1000" dirty="0"/>
          </a:p>
          <a:p>
            <a:pPr>
              <a:spcBef>
                <a:spcPct val="0"/>
              </a:spcBef>
              <a:defRPr/>
            </a:pPr>
            <a:r>
              <a:rPr lang="ja-JP" altLang="en-US" sz="1000" dirty="0"/>
              <a:t>移動は、</a:t>
            </a:r>
            <a:r>
              <a:rPr lang="ja-JP" altLang="en-US" sz="1000" dirty="0">
                <a:latin typeface="+mn-ea"/>
                <a:ea typeface="+mn-ea"/>
              </a:rPr>
              <a:t>①公共交通機関の利用し、マイカーの時もエコドライブを心がけて下さい。</a:t>
            </a:r>
            <a:endParaRPr lang="en-US" altLang="ja-JP" sz="1000" dirty="0">
              <a:latin typeface="+mn-ea"/>
              <a:ea typeface="+mn-ea"/>
            </a:endParaRPr>
          </a:p>
          <a:p>
            <a:pPr>
              <a:spcBef>
                <a:spcPct val="0"/>
              </a:spcBef>
              <a:defRPr/>
            </a:pPr>
            <a:r>
              <a:rPr lang="ja-JP" altLang="en-US" sz="1000" dirty="0">
                <a:latin typeface="+mn-ea"/>
                <a:ea typeface="+mn-ea"/>
              </a:rPr>
              <a:t>ネットショッピングによる宅配増加はＣＯ</a:t>
            </a:r>
            <a:r>
              <a:rPr lang="en-US" altLang="ja-JP" sz="1000" dirty="0">
                <a:latin typeface="+mn-ea"/>
                <a:ea typeface="+mn-ea"/>
              </a:rPr>
              <a:t>2</a:t>
            </a:r>
            <a:r>
              <a:rPr lang="ja-JP" altLang="en-US" sz="1000" dirty="0">
                <a:latin typeface="+mn-ea"/>
                <a:ea typeface="+mn-ea"/>
              </a:rPr>
              <a:t>排出量増加に繋がりますので、配達時間指定など、再配達をしなくても済むようにしましょう。</a:t>
            </a:r>
            <a:endParaRPr lang="ja-JP" altLang="en-US" sz="1000"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a:extLst>
              <a:ext uri="{FF2B5EF4-FFF2-40B4-BE49-F238E27FC236}">
                <a16:creationId xmlns:a16="http://schemas.microsoft.com/office/drawing/2014/main" id="{A52E9CD1-9957-AC9D-64F1-94DDA0191A7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790F113-5E77-4E99-B420-7F6F55E13509}" type="slidenum">
              <a:rPr kumimoji="0" lang="en-US" altLang="ja-JP" b="0" smtClean="0"/>
              <a:pPr/>
              <a:t>118</a:t>
            </a:fld>
            <a:endParaRPr kumimoji="0" lang="en-US" altLang="ja-JP" b="0"/>
          </a:p>
        </p:txBody>
      </p:sp>
      <p:sp>
        <p:nvSpPr>
          <p:cNvPr id="270339" name="Rectangle 2">
            <a:extLst>
              <a:ext uri="{FF2B5EF4-FFF2-40B4-BE49-F238E27FC236}">
                <a16:creationId xmlns:a16="http://schemas.microsoft.com/office/drawing/2014/main" id="{52C533E8-B131-8072-FF27-3E3C24A94CAD}"/>
              </a:ext>
            </a:extLst>
          </p:cNvPr>
          <p:cNvSpPr>
            <a:spLocks noGrp="1" noRot="1" noChangeAspect="1" noChangeArrowheads="1" noTextEdit="1"/>
          </p:cNvSpPr>
          <p:nvPr>
            <p:ph type="sldImg"/>
          </p:nvPr>
        </p:nvSpPr>
        <p:spPr>
          <a:xfrm>
            <a:off x="1030288" y="741363"/>
            <a:ext cx="5116512" cy="3836987"/>
          </a:xfrm>
          <a:ln/>
        </p:spPr>
      </p:sp>
      <p:sp>
        <p:nvSpPr>
          <p:cNvPr id="322564" name="Rectangle 3">
            <a:extLst>
              <a:ext uri="{FF2B5EF4-FFF2-40B4-BE49-F238E27FC236}">
                <a16:creationId xmlns:a16="http://schemas.microsoft.com/office/drawing/2014/main" id="{F08B915C-04E1-282B-BEBB-B0F8B88E3FD6}"/>
              </a:ext>
            </a:extLst>
          </p:cNvPr>
          <p:cNvSpPr>
            <a:spLocks noGrp="1" noChangeArrowheads="1"/>
          </p:cNvSpPr>
          <p:nvPr>
            <p:ph type="body" idx="1"/>
          </p:nvPr>
        </p:nvSpPr>
        <p:spPr bwMode="auto">
          <a:xfrm>
            <a:off x="769938" y="4894263"/>
            <a:ext cx="5683250" cy="3289300"/>
          </a:xfrm>
        </p:spPr>
        <p:txBody>
          <a:bodyPr/>
          <a:lstStyle/>
          <a:p>
            <a:pPr eaLnBrk="1" hangingPunct="1">
              <a:defRPr/>
            </a:pPr>
            <a:r>
              <a:rPr lang="ja-JP" altLang="en-US" dirty="0"/>
              <a:t>パブリックコメントは、広く公に意見・情報・改善案などを求める手続きです。</a:t>
            </a:r>
          </a:p>
          <a:p>
            <a:pPr eaLnBrk="1" hangingPunct="1">
              <a:defRPr/>
            </a:pPr>
            <a:r>
              <a:rPr lang="ja-JP" altLang="en-US" dirty="0"/>
              <a:t>ちなみに政府は</a:t>
            </a:r>
            <a:r>
              <a:rPr lang="en-US" altLang="ja-JP" dirty="0"/>
              <a:t>3.11</a:t>
            </a:r>
            <a:r>
              <a:rPr lang="ja-JP" altLang="en-US" dirty="0"/>
              <a:t>後、エネルギー基本計画の見直しのため</a:t>
            </a:r>
            <a:r>
              <a:rPr lang="ja-JP" altLang="en-US" dirty="0">
                <a:solidFill>
                  <a:srgbClr val="000000"/>
                </a:solidFill>
              </a:rPr>
              <a:t>パブリックコメント</a:t>
            </a:r>
            <a:r>
              <a:rPr lang="ja-JP" altLang="en-US" dirty="0"/>
              <a:t>を実施しました。</a:t>
            </a:r>
            <a:endParaRPr lang="en-US" altLang="ja-JP" dirty="0"/>
          </a:p>
          <a:p>
            <a:pPr eaLnBrk="1" hangingPunct="1">
              <a:defRPr/>
            </a:pPr>
            <a:r>
              <a:rPr lang="ja-JP" altLang="en-US" dirty="0"/>
              <a:t>２０３０年の原発比率をゼロ、１５％、２０～２５％の案を用意。</a:t>
            </a:r>
            <a:r>
              <a:rPr lang="ja-JP" altLang="en-US" dirty="0">
                <a:solidFill>
                  <a:srgbClr val="000000"/>
                </a:solidFill>
              </a:rPr>
              <a:t>原発ゼロが９割を占めたそうです。</a:t>
            </a:r>
            <a:endParaRPr lang="en-US" altLang="ja-JP" dirty="0">
              <a:solidFill>
                <a:srgbClr val="000000"/>
              </a:solidFill>
            </a:endParaRPr>
          </a:p>
          <a:p>
            <a:pPr eaLnBrk="1" hangingPunct="1">
              <a:defRPr/>
            </a:pPr>
            <a:endParaRPr lang="ja-JP" altLang="en-US" dirty="0">
              <a:solidFill>
                <a:srgbClr val="000000"/>
              </a:solidFill>
            </a:endParaRPr>
          </a:p>
          <a:p>
            <a:pPr eaLnBrk="1" hangingPunct="1">
              <a:spcBef>
                <a:spcPct val="0"/>
              </a:spcBef>
              <a:defRPr/>
            </a:pPr>
            <a:r>
              <a:rPr lang="en-US" altLang="ja-JP" b="1" dirty="0">
                <a:solidFill>
                  <a:srgbClr val="000000"/>
                </a:solidFill>
              </a:rPr>
              <a:t>2012</a:t>
            </a:r>
            <a:r>
              <a:rPr lang="ja-JP" altLang="en-US" b="1" dirty="0">
                <a:solidFill>
                  <a:srgbClr val="000000"/>
                </a:solidFill>
              </a:rPr>
              <a:t>年、</a:t>
            </a:r>
            <a:r>
              <a:rPr lang="ja-JP" altLang="en-US" dirty="0"/>
              <a:t>石油・天然ガス・石炭などすべての化石燃料の利用に対し、「地球温暖化対策のための税、いわゆる</a:t>
            </a:r>
            <a:r>
              <a:rPr lang="ja-JP" altLang="en-US" b="1" dirty="0">
                <a:solidFill>
                  <a:srgbClr val="000000"/>
                </a:solidFill>
              </a:rPr>
              <a:t>環境税が施行</a:t>
            </a:r>
            <a:r>
              <a:rPr lang="ja-JP" altLang="en-US" dirty="0"/>
              <a:t>されました。</a:t>
            </a:r>
            <a:endParaRPr lang="en-US" altLang="ja-JP" dirty="0"/>
          </a:p>
          <a:p>
            <a:pPr eaLnBrk="1" hangingPunct="1">
              <a:spcBef>
                <a:spcPct val="0"/>
              </a:spcBef>
              <a:defRPr/>
            </a:pPr>
            <a:r>
              <a:rPr lang="ja-JP" altLang="en-US" dirty="0"/>
              <a:t>二酸化炭素１トン当たり２８９円で、一世帯当たり年間１２２８円になります。</a:t>
            </a:r>
            <a:endParaRPr lang="en-US" altLang="ja-JP" dirty="0"/>
          </a:p>
          <a:p>
            <a:pPr eaLnBrk="1" hangingPunct="1">
              <a:spcBef>
                <a:spcPct val="0"/>
              </a:spcBef>
              <a:defRPr/>
            </a:pPr>
            <a:endParaRPr lang="en-US" altLang="ja-JP" dirty="0"/>
          </a:p>
          <a:p>
            <a:pPr eaLnBrk="1" hangingPunct="1">
              <a:spcBef>
                <a:spcPct val="0"/>
              </a:spcBef>
              <a:defRPr/>
            </a:pPr>
            <a:r>
              <a:rPr lang="ja-JP" altLang="en-US" dirty="0"/>
              <a:t>グリーン税制では、</a:t>
            </a:r>
            <a:r>
              <a:rPr lang="ja-JP" altLang="en-US" dirty="0">
                <a:latin typeface="+mn-ea"/>
                <a:ea typeface="+mn-ea"/>
              </a:rPr>
              <a:t>「グッド減税・バッド課税」という考え方を覚えて下さい。</a:t>
            </a:r>
            <a:endParaRPr lang="ja-JP" altLang="en-US" dirty="0"/>
          </a:p>
          <a:p>
            <a:pPr eaLnBrk="1" hangingPunct="1">
              <a:spcBef>
                <a:spcPct val="0"/>
              </a:spcBef>
              <a:defRPr/>
            </a:pPr>
            <a:endParaRPr lang="en-US" altLang="ja-JP" dirty="0">
              <a:solidFill>
                <a:srgbClr val="000000"/>
              </a:solidFil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425E895B-7525-4CBD-97C1-DAB87893307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AF7A7D2-8D0F-4C19-939E-BDF4EC1FE642}" type="slidenum">
              <a:rPr kumimoji="0" lang="en-US" altLang="ja-JP" b="0" smtClean="0"/>
              <a:pPr/>
              <a:t>119</a:t>
            </a:fld>
            <a:endParaRPr kumimoji="0" lang="en-US" altLang="ja-JP" b="0"/>
          </a:p>
        </p:txBody>
      </p:sp>
      <p:sp>
        <p:nvSpPr>
          <p:cNvPr id="272387" name="Rectangle 2">
            <a:extLst>
              <a:ext uri="{FF2B5EF4-FFF2-40B4-BE49-F238E27FC236}">
                <a16:creationId xmlns:a16="http://schemas.microsoft.com/office/drawing/2014/main" id="{85B2B546-272D-B40C-BC7D-7E6E2B890C61}"/>
              </a:ext>
            </a:extLst>
          </p:cNvPr>
          <p:cNvSpPr>
            <a:spLocks noGrp="1" noRot="1" noChangeAspect="1" noChangeArrowheads="1" noTextEdit="1"/>
          </p:cNvSpPr>
          <p:nvPr>
            <p:ph type="sldImg"/>
          </p:nvPr>
        </p:nvSpPr>
        <p:spPr>
          <a:xfrm>
            <a:off x="996950" y="768350"/>
            <a:ext cx="5114925" cy="3836988"/>
          </a:xfrm>
          <a:ln/>
        </p:spPr>
      </p:sp>
      <p:sp>
        <p:nvSpPr>
          <p:cNvPr id="272388" name="Rectangle 3">
            <a:extLst>
              <a:ext uri="{FF2B5EF4-FFF2-40B4-BE49-F238E27FC236}">
                <a16:creationId xmlns:a16="http://schemas.microsoft.com/office/drawing/2014/main" id="{2E39CB96-7235-D9FA-6CA6-DC5709B69F39}"/>
              </a:ext>
            </a:extLst>
          </p:cNvPr>
          <p:cNvSpPr>
            <a:spLocks noGrp="1" noChangeArrowheads="1"/>
          </p:cNvSpPr>
          <p:nvPr>
            <p:ph type="body" idx="1"/>
          </p:nvPr>
        </p:nvSpPr>
        <p:spPr bwMode="auto">
          <a:xfrm>
            <a:off x="769938" y="4894263"/>
            <a:ext cx="5683250" cy="51196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p>
        </p:txBody>
      </p:sp>
      <p:pic>
        <p:nvPicPr>
          <p:cNvPr id="272389" name="Picture 4">
            <a:extLst>
              <a:ext uri="{FF2B5EF4-FFF2-40B4-BE49-F238E27FC236}">
                <a16:creationId xmlns:a16="http://schemas.microsoft.com/office/drawing/2014/main" id="{9082FD29-7F83-8519-FCE4-6E43878440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138" y="6454775"/>
            <a:ext cx="5272087"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7173614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425E895B-7525-4CBD-97C1-DAB87893307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AF7A7D2-8D0F-4C19-939E-BDF4EC1FE642}" type="slidenum">
              <a:rPr kumimoji="0" lang="en-US" altLang="ja-JP" b="0" smtClean="0"/>
              <a:pPr/>
              <a:t>120</a:t>
            </a:fld>
            <a:endParaRPr kumimoji="0" lang="en-US" altLang="ja-JP" b="0"/>
          </a:p>
        </p:txBody>
      </p:sp>
      <p:sp>
        <p:nvSpPr>
          <p:cNvPr id="272387" name="Rectangle 2">
            <a:extLst>
              <a:ext uri="{FF2B5EF4-FFF2-40B4-BE49-F238E27FC236}">
                <a16:creationId xmlns:a16="http://schemas.microsoft.com/office/drawing/2014/main" id="{85B2B546-272D-B40C-BC7D-7E6E2B890C61}"/>
              </a:ext>
            </a:extLst>
          </p:cNvPr>
          <p:cNvSpPr>
            <a:spLocks noGrp="1" noRot="1" noChangeAspect="1" noChangeArrowheads="1" noTextEdit="1"/>
          </p:cNvSpPr>
          <p:nvPr>
            <p:ph type="sldImg"/>
          </p:nvPr>
        </p:nvSpPr>
        <p:spPr>
          <a:xfrm>
            <a:off x="996950" y="768350"/>
            <a:ext cx="5114925" cy="3836988"/>
          </a:xfrm>
          <a:ln/>
        </p:spPr>
      </p:sp>
      <p:sp>
        <p:nvSpPr>
          <p:cNvPr id="272388" name="Rectangle 3">
            <a:extLst>
              <a:ext uri="{FF2B5EF4-FFF2-40B4-BE49-F238E27FC236}">
                <a16:creationId xmlns:a16="http://schemas.microsoft.com/office/drawing/2014/main" id="{2E39CB96-7235-D9FA-6CA6-DC5709B69F39}"/>
              </a:ext>
            </a:extLst>
          </p:cNvPr>
          <p:cNvSpPr>
            <a:spLocks noGrp="1" noChangeArrowheads="1"/>
          </p:cNvSpPr>
          <p:nvPr>
            <p:ph type="body" idx="1"/>
          </p:nvPr>
        </p:nvSpPr>
        <p:spPr bwMode="auto">
          <a:xfrm>
            <a:off x="769938" y="4894263"/>
            <a:ext cx="5683250" cy="51196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ＮＰＯは</a:t>
            </a:r>
            <a:r>
              <a:rPr lang="ja-JP" altLang="en-US" dirty="0">
                <a:solidFill>
                  <a:srgbClr val="000000"/>
                </a:solidFill>
              </a:rPr>
              <a:t>非営利組織</a:t>
            </a:r>
            <a:r>
              <a:rPr lang="ja-JP" altLang="en-US" dirty="0"/>
              <a:t>で、ＮＧＯは</a:t>
            </a:r>
            <a:r>
              <a:rPr lang="ja-JP" altLang="en-US" dirty="0">
                <a:solidFill>
                  <a:srgbClr val="000000"/>
                </a:solidFill>
              </a:rPr>
              <a:t>非政府組織</a:t>
            </a:r>
            <a:r>
              <a:rPr lang="ja-JP" altLang="en-US" dirty="0"/>
              <a:t>です。どちらも</a:t>
            </a:r>
            <a:r>
              <a:rPr lang="ja-JP" altLang="en-US" b="1" dirty="0">
                <a:solidFill>
                  <a:srgbClr val="000000"/>
                </a:solidFill>
              </a:rPr>
              <a:t>法人</a:t>
            </a:r>
            <a:r>
              <a:rPr lang="ja-JP" altLang="en-US" dirty="0"/>
              <a:t>です。</a:t>
            </a:r>
          </a:p>
          <a:p>
            <a:pPr eaLnBrk="1" hangingPunct="1"/>
            <a:endParaRPr lang="ja-JP" altLang="en-US" dirty="0"/>
          </a:p>
        </p:txBody>
      </p:sp>
      <p:pic>
        <p:nvPicPr>
          <p:cNvPr id="272389" name="Picture 4">
            <a:extLst>
              <a:ext uri="{FF2B5EF4-FFF2-40B4-BE49-F238E27FC236}">
                <a16:creationId xmlns:a16="http://schemas.microsoft.com/office/drawing/2014/main" id="{9082FD29-7F83-8519-FCE4-6E43878440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138" y="6454775"/>
            <a:ext cx="5272087"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8852155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a:extLst>
              <a:ext uri="{FF2B5EF4-FFF2-40B4-BE49-F238E27FC236}">
                <a16:creationId xmlns:a16="http://schemas.microsoft.com/office/drawing/2014/main" id="{6B7E0DCA-24A2-2A78-A9EC-3F705A3F3F9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3FD96FD-B752-4400-AD32-3B691F50AE94}" type="slidenum">
              <a:rPr kumimoji="0" lang="en-US" altLang="ja-JP" b="0" smtClean="0"/>
              <a:pPr/>
              <a:t>121</a:t>
            </a:fld>
            <a:endParaRPr kumimoji="0" lang="en-US" altLang="ja-JP" b="0"/>
          </a:p>
        </p:txBody>
      </p:sp>
      <p:sp>
        <p:nvSpPr>
          <p:cNvPr id="292867" name="Rectangle 2">
            <a:extLst>
              <a:ext uri="{FF2B5EF4-FFF2-40B4-BE49-F238E27FC236}">
                <a16:creationId xmlns:a16="http://schemas.microsoft.com/office/drawing/2014/main" id="{E980C244-2FBE-D91B-DC95-2F6D821132C7}"/>
              </a:ext>
            </a:extLst>
          </p:cNvPr>
          <p:cNvSpPr>
            <a:spLocks noGrp="1" noRot="1" noChangeAspect="1" noChangeArrowheads="1" noTextEdit="1"/>
          </p:cNvSpPr>
          <p:nvPr>
            <p:ph type="sldImg"/>
          </p:nvPr>
        </p:nvSpPr>
        <p:spPr>
          <a:xfrm>
            <a:off x="1030288" y="741363"/>
            <a:ext cx="5116512" cy="3836987"/>
          </a:xfrm>
          <a:ln/>
        </p:spPr>
      </p:sp>
      <p:sp>
        <p:nvSpPr>
          <p:cNvPr id="272388" name="Rectangle 3">
            <a:extLst>
              <a:ext uri="{FF2B5EF4-FFF2-40B4-BE49-F238E27FC236}">
                <a16:creationId xmlns:a16="http://schemas.microsoft.com/office/drawing/2014/main" id="{B87A7A3F-3B96-4361-776D-C08D1D4B6A86}"/>
              </a:ext>
            </a:extLst>
          </p:cNvPr>
          <p:cNvSpPr>
            <a:spLocks noGrp="1" noChangeArrowheads="1"/>
          </p:cNvSpPr>
          <p:nvPr>
            <p:ph type="body" idx="1"/>
          </p:nvPr>
        </p:nvSpPr>
        <p:spPr bwMode="auto">
          <a:xfrm>
            <a:off x="769938" y="4894263"/>
            <a:ext cx="5683250" cy="4857750"/>
          </a:xfrm>
        </p:spPr>
        <p:txBody>
          <a:bodyPr/>
          <a:lstStyle/>
          <a:p>
            <a:pPr>
              <a:spcBef>
                <a:spcPct val="0"/>
              </a:spcBef>
              <a:defRPr/>
            </a:pPr>
            <a:r>
              <a:rPr lang="ja-JP" altLang="en-US" dirty="0">
                <a:latin typeface="+mn-ea"/>
                <a:ea typeface="+mn-ea"/>
              </a:rPr>
              <a:t>　「環境教育等促進法」では、協働の取組みの概念を法律として掲げ、「国民、民間団体等、国または地方公共団体が</a:t>
            </a:r>
            <a:endParaRPr lang="en-US" altLang="ja-JP" dirty="0">
              <a:latin typeface="+mn-ea"/>
              <a:ea typeface="+mn-ea"/>
            </a:endParaRPr>
          </a:p>
          <a:p>
            <a:pPr>
              <a:spcBef>
                <a:spcPct val="0"/>
              </a:spcBef>
              <a:defRPr/>
            </a:pPr>
            <a:r>
              <a:rPr lang="ja-JP" altLang="en-US" dirty="0">
                <a:latin typeface="+mn-ea"/>
                <a:ea typeface="+mn-ea"/>
              </a:rPr>
              <a:t>役割を適切に分担しつつ対等の立場で相互に協力して行う」環境保全活動や環境教育などの取組みを推進するとしています。</a:t>
            </a:r>
          </a:p>
          <a:p>
            <a:pPr eaLnBrk="1" hangingPunct="1">
              <a:defRPr/>
            </a:pPr>
            <a:endParaRPr lang="ja-JP" altLang="en-US" dirty="0"/>
          </a:p>
          <a:p>
            <a:pPr eaLnBrk="1" hangingPunct="1">
              <a:defRPr/>
            </a:pPr>
            <a:r>
              <a:rPr lang="ja-JP" altLang="en-US" dirty="0"/>
              <a:t>その中で、企業は従来のフィランソロピー（奉仕活動・慈善活動）やメセナ活動から</a:t>
            </a:r>
            <a:endParaRPr lang="en-US" altLang="ja-JP" dirty="0"/>
          </a:p>
          <a:p>
            <a:pPr eaLnBrk="1" hangingPunct="1">
              <a:defRPr/>
            </a:pPr>
            <a:r>
              <a:rPr lang="ja-JP" altLang="en-US" dirty="0"/>
              <a:t>地域の文化、自然環境保全、人づくり、地域の活性化などを行政と行う</a:t>
            </a:r>
            <a:r>
              <a:rPr lang="ja-JP" altLang="en-US" b="1" dirty="0">
                <a:solidFill>
                  <a:srgbClr val="000000"/>
                </a:solidFill>
              </a:rPr>
              <a:t>包括協定</a:t>
            </a:r>
            <a:r>
              <a:rPr lang="ja-JP" altLang="en-US" dirty="0"/>
              <a:t>が結ばれるようになりました。</a:t>
            </a:r>
          </a:p>
          <a:p>
            <a:pPr eaLnBrk="1" hangingPunct="1">
              <a:defRPr/>
            </a:pPr>
            <a:endParaRPr lang="ja-JP" altLang="en-US" dirty="0"/>
          </a:p>
          <a:p>
            <a:pPr eaLnBrk="1" hangingPunct="1">
              <a:defRPr/>
            </a:pPr>
            <a:r>
              <a:rPr lang="ja-JP" altLang="en-US" dirty="0"/>
              <a:t>従来、公共的活動は行政が担うものでしたが、近年、市民、企業、行政などが連携・協働する</a:t>
            </a:r>
            <a:endParaRPr lang="en-US" altLang="ja-JP" dirty="0"/>
          </a:p>
          <a:p>
            <a:pPr eaLnBrk="1" hangingPunct="1">
              <a:defRPr/>
            </a:pPr>
            <a:r>
              <a:rPr lang="ja-JP" altLang="en-US" dirty="0"/>
              <a:t>「新しい公共」が増えています。これからは市民も自分たちで社会をつくる意識が必要になってきます。</a:t>
            </a:r>
          </a:p>
          <a:p>
            <a:pPr eaLnBrk="1" hangingPunct="1">
              <a:defRPr/>
            </a:pPr>
            <a:r>
              <a:rPr lang="ja-JP" altLang="en-US" dirty="0"/>
              <a:t>その事例が菜の花プロジェクトやレインボープランです。</a:t>
            </a:r>
          </a:p>
          <a:p>
            <a:pPr eaLnBrk="1" hangingPunct="1">
              <a:defRPr/>
            </a:pPr>
            <a:endParaRPr lang="en-US" altLang="ja-JP" dirty="0"/>
          </a:p>
          <a:p>
            <a:pPr eaLnBrk="1" hangingPunct="1">
              <a:defRPr/>
            </a:pPr>
            <a:r>
              <a:rPr lang="zh-TW" altLang="en-US" dirty="0">
                <a:solidFill>
                  <a:schemeClr val="bg1"/>
                </a:solidFill>
                <a:latin typeface="+mn-ea"/>
                <a:ea typeface="+mn-ea"/>
              </a:rPr>
              <a:t>官民連携事業</a:t>
            </a:r>
            <a:r>
              <a:rPr lang="en-US" altLang="zh-TW" dirty="0">
                <a:solidFill>
                  <a:schemeClr val="bg1"/>
                </a:solidFill>
                <a:latin typeface="+mn-ea"/>
                <a:ea typeface="+mn-ea"/>
              </a:rPr>
              <a:t>(PPP)</a:t>
            </a:r>
            <a:r>
              <a:rPr lang="ja-JP" altLang="en-US" dirty="0">
                <a:solidFill>
                  <a:schemeClr val="bg1"/>
                </a:solidFill>
                <a:latin typeface="+mn-ea"/>
                <a:ea typeface="+mn-ea"/>
              </a:rPr>
              <a:t>とは</a:t>
            </a:r>
            <a:endParaRPr lang="en-US" altLang="zh-TW" dirty="0">
              <a:solidFill>
                <a:schemeClr val="bg1"/>
              </a:solidFill>
              <a:latin typeface="+mn-ea"/>
              <a:ea typeface="+mn-ea"/>
            </a:endParaRPr>
          </a:p>
          <a:p>
            <a:pPr>
              <a:spcBef>
                <a:spcPct val="0"/>
              </a:spcBef>
              <a:defRPr/>
            </a:pPr>
            <a:r>
              <a:rPr lang="en-US" altLang="ja-JP" sz="1400" dirty="0">
                <a:latin typeface="+mn-ea"/>
                <a:ea typeface="+mn-ea"/>
              </a:rPr>
              <a:t>(Public Private Partnership) </a:t>
            </a:r>
            <a:r>
              <a:rPr lang="ja-JP" altLang="en-US" sz="800" dirty="0">
                <a:latin typeface="+mn-ea"/>
                <a:ea typeface="+mn-ea"/>
              </a:rPr>
              <a:t>（パブリック・プライベート・パートナーシップ）</a:t>
            </a:r>
            <a:endParaRPr lang="en-US" altLang="ja-JP" sz="1400" dirty="0">
              <a:latin typeface="+mn-ea"/>
              <a:ea typeface="+mn-ea"/>
            </a:endParaRPr>
          </a:p>
          <a:p>
            <a:pPr>
              <a:spcBef>
                <a:spcPct val="0"/>
              </a:spcBef>
              <a:defRPr/>
            </a:pPr>
            <a:r>
              <a:rPr lang="ja-JP" altLang="en-US" dirty="0">
                <a:latin typeface="+mn-ea"/>
                <a:ea typeface="+mn-ea"/>
              </a:rPr>
              <a:t>公共施設の管理・運営を民間企業等に包括的に代行させる指定管理者制度、包括的民間委託、民間への公有地の貸し出しなどです</a:t>
            </a:r>
            <a:endParaRPr lang="en-US" altLang="ja-JP" dirty="0">
              <a:latin typeface="+mn-ea"/>
              <a:ea typeface="+mn-ea"/>
            </a:endParaRPr>
          </a:p>
          <a:p>
            <a:pPr>
              <a:spcBef>
                <a:spcPct val="0"/>
              </a:spcBef>
              <a:defRPr/>
            </a:pPr>
            <a:endParaRPr lang="en-US" altLang="ja-JP" dirty="0">
              <a:latin typeface="+mn-ea"/>
              <a:ea typeface="+mn-ea"/>
            </a:endParaRPr>
          </a:p>
          <a:p>
            <a:pPr>
              <a:spcBef>
                <a:spcPct val="0"/>
              </a:spcBef>
              <a:defRPr/>
            </a:pPr>
            <a:r>
              <a:rPr lang="zh-TW" altLang="en-US" dirty="0">
                <a:solidFill>
                  <a:schemeClr val="bg1"/>
                </a:solidFill>
                <a:latin typeface="+mn-ea"/>
                <a:ea typeface="+mn-ea"/>
              </a:rPr>
              <a:t>民間資金等活事用業</a:t>
            </a:r>
            <a:r>
              <a:rPr lang="en-US" altLang="zh-TW" dirty="0">
                <a:solidFill>
                  <a:schemeClr val="bg1"/>
                </a:solidFill>
                <a:latin typeface="+mn-ea"/>
                <a:ea typeface="+mn-ea"/>
              </a:rPr>
              <a:t>(PFI)</a:t>
            </a:r>
            <a:r>
              <a:rPr lang="ja-JP" altLang="en-US" dirty="0">
                <a:solidFill>
                  <a:schemeClr val="bg1"/>
                </a:solidFill>
                <a:latin typeface="+mn-ea"/>
                <a:ea typeface="+mn-ea"/>
              </a:rPr>
              <a:t>とは</a:t>
            </a:r>
            <a:endParaRPr lang="en-US" altLang="zh-TW" dirty="0">
              <a:solidFill>
                <a:schemeClr val="bg1"/>
              </a:solidFill>
              <a:latin typeface="+mn-ea"/>
              <a:ea typeface="+mn-ea"/>
            </a:endParaRPr>
          </a:p>
          <a:p>
            <a:pPr>
              <a:spcBef>
                <a:spcPct val="0"/>
              </a:spcBef>
              <a:defRPr/>
            </a:pPr>
            <a:r>
              <a:rPr lang="en-US" altLang="ja-JP" dirty="0">
                <a:latin typeface="+mn-ea"/>
                <a:ea typeface="+mn-ea"/>
              </a:rPr>
              <a:t>(Private</a:t>
            </a:r>
            <a:r>
              <a:rPr lang="ja-JP" altLang="en-US" dirty="0">
                <a:latin typeface="+mn-ea"/>
                <a:ea typeface="+mn-ea"/>
              </a:rPr>
              <a:t>　</a:t>
            </a:r>
            <a:r>
              <a:rPr lang="en-US" altLang="ja-JP" dirty="0">
                <a:latin typeface="+mn-ea"/>
                <a:ea typeface="+mn-ea"/>
              </a:rPr>
              <a:t>Finance initiative)</a:t>
            </a:r>
            <a:r>
              <a:rPr lang="ja-JP" altLang="en-US" dirty="0">
                <a:latin typeface="+mn-ea"/>
                <a:ea typeface="+mn-ea"/>
              </a:rPr>
              <a:t> 　</a:t>
            </a:r>
            <a:r>
              <a:rPr lang="ja-JP" altLang="en-US" sz="800" dirty="0">
                <a:latin typeface="+mn-ea"/>
                <a:ea typeface="+mn-ea"/>
              </a:rPr>
              <a:t>（パブリック・ファイナンス・イニシアティブ）</a:t>
            </a:r>
            <a:endParaRPr lang="en-US" altLang="ja-JP" dirty="0">
              <a:latin typeface="+mn-ea"/>
              <a:ea typeface="+mn-ea"/>
            </a:endParaRPr>
          </a:p>
          <a:p>
            <a:pPr>
              <a:spcBef>
                <a:spcPct val="0"/>
              </a:spcBef>
              <a:defRPr/>
            </a:pPr>
            <a:r>
              <a:rPr lang="ja-JP" altLang="en-US" dirty="0">
                <a:latin typeface="+mn-ea"/>
                <a:ea typeface="+mn-ea"/>
              </a:rPr>
              <a:t>公共施設の建設、維持管理、運営を民間の力を活用して行う事業。</a:t>
            </a:r>
          </a:p>
          <a:p>
            <a:pPr>
              <a:spcBef>
                <a:spcPct val="0"/>
              </a:spcBef>
              <a:defRPr/>
            </a:pPr>
            <a:r>
              <a:rPr lang="ja-JP" altLang="en-US" dirty="0">
                <a:latin typeface="+mn-ea"/>
                <a:ea typeface="+mn-ea"/>
              </a:rPr>
              <a:t>民間の資金、経営能力、技術的能力を活用することで、国や地方公共団体等が直接実施するよりも効率的かつ効果的に公共サービスを提供することです。</a:t>
            </a:r>
          </a:p>
          <a:p>
            <a:pPr>
              <a:spcBef>
                <a:spcPct val="0"/>
              </a:spcBef>
              <a:defRPr/>
            </a:pPr>
            <a:endParaRPr lang="en-US" altLang="ja-JP" dirty="0">
              <a:latin typeface="+mn-ea"/>
              <a:ea typeface="+mn-ea"/>
            </a:endParaRPr>
          </a:p>
          <a:p>
            <a:pPr eaLnBrk="1" hangingPunct="1">
              <a:defRPr/>
            </a:pPr>
            <a:endParaRPr lang="en-US" altLang="ja-JP" dirty="0"/>
          </a:p>
          <a:p>
            <a:pPr eaLnBrk="1" hangingPunct="1">
              <a:defRPr/>
            </a:pPr>
            <a:endParaRPr lang="ja-JP" alt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スライド イメージ プレースホルダー 1">
            <a:extLst>
              <a:ext uri="{FF2B5EF4-FFF2-40B4-BE49-F238E27FC236}">
                <a16:creationId xmlns:a16="http://schemas.microsoft.com/office/drawing/2014/main" id="{AB0EB913-3CF3-855B-7ECA-5CE39EF2671C}"/>
              </a:ext>
            </a:extLst>
          </p:cNvPr>
          <p:cNvSpPr>
            <a:spLocks noGrp="1" noRot="1" noChangeAspect="1" noChangeArrowheads="1" noTextEdit="1"/>
          </p:cNvSpPr>
          <p:nvPr>
            <p:ph type="sldImg"/>
          </p:nvPr>
        </p:nvSpPr>
        <p:spPr>
          <a:ln/>
        </p:spPr>
      </p:sp>
      <p:sp>
        <p:nvSpPr>
          <p:cNvPr id="34819" name="ノート プレースホルダー 2">
            <a:extLst>
              <a:ext uri="{FF2B5EF4-FFF2-40B4-BE49-F238E27FC236}">
                <a16:creationId xmlns:a16="http://schemas.microsoft.com/office/drawing/2014/main" id="{05CAC362-7C3C-F163-9BCF-5756DCABA5E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t>SDG</a:t>
            </a:r>
            <a:r>
              <a:rPr lang="ja-JP" altLang="en-US"/>
              <a:t>ｓ</a:t>
            </a:r>
            <a:r>
              <a:rPr lang="en-US" altLang="ja-JP"/>
              <a:t>17</a:t>
            </a:r>
            <a:r>
              <a:rPr lang="ja-JP" altLang="en-US"/>
              <a:t>個の目標は、一通り目を通しておいて下さい。</a:t>
            </a:r>
            <a:endParaRPr lang="ja-JP" altLang="en-US" dirty="0"/>
          </a:p>
        </p:txBody>
      </p:sp>
      <p:sp>
        <p:nvSpPr>
          <p:cNvPr id="34820" name="スライド番号プレースホルダー 3">
            <a:extLst>
              <a:ext uri="{FF2B5EF4-FFF2-40B4-BE49-F238E27FC236}">
                <a16:creationId xmlns:a16="http://schemas.microsoft.com/office/drawing/2014/main" id="{B8FF2ED4-33B5-EA25-EE80-E7BA9AECC88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41F78E9-AB0E-4088-B02F-5492A4EA3920}" type="slidenum">
              <a:rPr lang="en-US" altLang="ja-JP" smtClean="0"/>
              <a:pPr/>
              <a:t>12</a:t>
            </a:fld>
            <a:endParaRPr lang="en-US" altLang="ja-JP"/>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a:extLst>
              <a:ext uri="{FF2B5EF4-FFF2-40B4-BE49-F238E27FC236}">
                <a16:creationId xmlns:a16="http://schemas.microsoft.com/office/drawing/2014/main" id="{BB6B80E4-2903-154A-409D-37AD291A0C5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74CD6B1-1096-4545-99C7-AAC948A3983A}" type="slidenum">
              <a:rPr kumimoji="0" lang="en-US" altLang="ja-JP" b="0" smtClean="0"/>
              <a:pPr/>
              <a:t>122</a:t>
            </a:fld>
            <a:endParaRPr kumimoji="0" lang="en-US" altLang="ja-JP" b="0"/>
          </a:p>
        </p:txBody>
      </p:sp>
      <p:sp>
        <p:nvSpPr>
          <p:cNvPr id="299011" name="Rectangle 2">
            <a:extLst>
              <a:ext uri="{FF2B5EF4-FFF2-40B4-BE49-F238E27FC236}">
                <a16:creationId xmlns:a16="http://schemas.microsoft.com/office/drawing/2014/main" id="{A45B745C-4D3A-C7A2-7000-C51434C5D309}"/>
              </a:ext>
            </a:extLst>
          </p:cNvPr>
          <p:cNvSpPr>
            <a:spLocks noGrp="1" noRot="1" noChangeAspect="1" noChangeArrowheads="1" noTextEdit="1"/>
          </p:cNvSpPr>
          <p:nvPr>
            <p:ph type="sldImg"/>
          </p:nvPr>
        </p:nvSpPr>
        <p:spPr>
          <a:xfrm>
            <a:off x="1030288" y="741363"/>
            <a:ext cx="5116512" cy="3836987"/>
          </a:xfrm>
          <a:ln/>
        </p:spPr>
      </p:sp>
      <p:sp>
        <p:nvSpPr>
          <p:cNvPr id="299012" name="Rectangle 3">
            <a:extLst>
              <a:ext uri="{FF2B5EF4-FFF2-40B4-BE49-F238E27FC236}">
                <a16:creationId xmlns:a16="http://schemas.microsoft.com/office/drawing/2014/main" id="{8B32541A-CE7B-962E-8897-F09A6A182354}"/>
              </a:ext>
            </a:extLst>
          </p:cNvPr>
          <p:cNvSpPr>
            <a:spLocks noGrp="1" noChangeArrowheads="1"/>
          </p:cNvSpPr>
          <p:nvPr>
            <p:ph type="body" idx="1"/>
          </p:nvPr>
        </p:nvSpPr>
        <p:spPr bwMode="auto">
          <a:xfrm>
            <a:off x="769938" y="4894263"/>
            <a:ext cx="5683250" cy="47482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a:extLst>
              <a:ext uri="{FF2B5EF4-FFF2-40B4-BE49-F238E27FC236}">
                <a16:creationId xmlns:a16="http://schemas.microsoft.com/office/drawing/2014/main" id="{DDA80C48-8E27-6E47-05CD-604722E9347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552CA32-5CE7-4CE7-BBEE-70218AE7D410}" type="slidenum">
              <a:rPr kumimoji="0" lang="en-US" altLang="ja-JP" b="0" smtClean="0"/>
              <a:pPr/>
              <a:t>123</a:t>
            </a:fld>
            <a:endParaRPr kumimoji="0" lang="en-US" altLang="ja-JP" b="0"/>
          </a:p>
        </p:txBody>
      </p:sp>
      <p:sp>
        <p:nvSpPr>
          <p:cNvPr id="274435" name="Rectangle 2">
            <a:extLst>
              <a:ext uri="{FF2B5EF4-FFF2-40B4-BE49-F238E27FC236}">
                <a16:creationId xmlns:a16="http://schemas.microsoft.com/office/drawing/2014/main" id="{BDC90583-8FE8-C08C-70AE-F8013A750A81}"/>
              </a:ext>
            </a:extLst>
          </p:cNvPr>
          <p:cNvSpPr>
            <a:spLocks noGrp="1" noRot="1" noChangeAspect="1" noChangeArrowheads="1" noTextEdit="1"/>
          </p:cNvSpPr>
          <p:nvPr>
            <p:ph type="sldImg"/>
          </p:nvPr>
        </p:nvSpPr>
        <p:spPr>
          <a:xfrm>
            <a:off x="1030288" y="741363"/>
            <a:ext cx="5116512" cy="3836987"/>
          </a:xfrm>
          <a:ln/>
        </p:spPr>
      </p:sp>
      <p:sp>
        <p:nvSpPr>
          <p:cNvPr id="274436" name="Rectangle 3">
            <a:extLst>
              <a:ext uri="{FF2B5EF4-FFF2-40B4-BE49-F238E27FC236}">
                <a16:creationId xmlns:a16="http://schemas.microsoft.com/office/drawing/2014/main" id="{FECAE552-0EFB-5930-5810-4F80E623F2EB}"/>
              </a:ext>
            </a:extLst>
          </p:cNvPr>
          <p:cNvSpPr>
            <a:spLocks noGrp="1" noChangeArrowheads="1"/>
          </p:cNvSpPr>
          <p:nvPr>
            <p:ph type="body" idx="1"/>
          </p:nvPr>
        </p:nvSpPr>
        <p:spPr bwMode="auto">
          <a:xfrm>
            <a:off x="769938" y="4894263"/>
            <a:ext cx="5683250" cy="47482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a:extLst>
              <a:ext uri="{FF2B5EF4-FFF2-40B4-BE49-F238E27FC236}">
                <a16:creationId xmlns:a16="http://schemas.microsoft.com/office/drawing/2014/main" id="{8EC1095E-D3A3-B459-0392-42BB654F18B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A4CA210-B2BB-4A09-806F-4FC181F30EB4}" type="slidenum">
              <a:rPr kumimoji="0" lang="en-US" altLang="ja-JP" b="0" smtClean="0"/>
              <a:pPr/>
              <a:t>124</a:t>
            </a:fld>
            <a:endParaRPr kumimoji="0" lang="en-US" altLang="ja-JP" b="0"/>
          </a:p>
        </p:txBody>
      </p:sp>
      <p:sp>
        <p:nvSpPr>
          <p:cNvPr id="278531" name="Rectangle 2">
            <a:extLst>
              <a:ext uri="{FF2B5EF4-FFF2-40B4-BE49-F238E27FC236}">
                <a16:creationId xmlns:a16="http://schemas.microsoft.com/office/drawing/2014/main" id="{30D0E0AE-1166-3BB1-3272-32E91DECB43D}"/>
              </a:ext>
            </a:extLst>
          </p:cNvPr>
          <p:cNvSpPr>
            <a:spLocks noGrp="1" noRot="1" noChangeAspect="1" noChangeArrowheads="1" noTextEdit="1"/>
          </p:cNvSpPr>
          <p:nvPr>
            <p:ph type="sldImg"/>
          </p:nvPr>
        </p:nvSpPr>
        <p:spPr>
          <a:xfrm>
            <a:off x="1030288" y="741363"/>
            <a:ext cx="5116512" cy="3836987"/>
          </a:xfrm>
          <a:ln/>
        </p:spPr>
      </p:sp>
      <p:sp>
        <p:nvSpPr>
          <p:cNvPr id="278532" name="Rectangle 3">
            <a:extLst>
              <a:ext uri="{FF2B5EF4-FFF2-40B4-BE49-F238E27FC236}">
                <a16:creationId xmlns:a16="http://schemas.microsoft.com/office/drawing/2014/main" id="{AE39685B-3C8C-B246-8C14-C5A538AC4802}"/>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a:extLst>
              <a:ext uri="{FF2B5EF4-FFF2-40B4-BE49-F238E27FC236}">
                <a16:creationId xmlns:a16="http://schemas.microsoft.com/office/drawing/2014/main" id="{955C9553-FC91-61FB-76E5-9F089655EAC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654CD3F-983E-4944-B1E1-A5B54B223AE3}" type="slidenum">
              <a:rPr kumimoji="0" lang="en-US" altLang="ja-JP" b="0" smtClean="0"/>
              <a:pPr/>
              <a:t>125</a:t>
            </a:fld>
            <a:endParaRPr kumimoji="0" lang="en-US" altLang="ja-JP" b="0"/>
          </a:p>
        </p:txBody>
      </p:sp>
      <p:sp>
        <p:nvSpPr>
          <p:cNvPr id="280579" name="Rectangle 2">
            <a:extLst>
              <a:ext uri="{FF2B5EF4-FFF2-40B4-BE49-F238E27FC236}">
                <a16:creationId xmlns:a16="http://schemas.microsoft.com/office/drawing/2014/main" id="{8CC084E4-AF62-CB36-CA57-643EEAE6E9FE}"/>
              </a:ext>
            </a:extLst>
          </p:cNvPr>
          <p:cNvSpPr>
            <a:spLocks noGrp="1" noRot="1" noChangeAspect="1" noChangeArrowheads="1" noTextEdit="1"/>
          </p:cNvSpPr>
          <p:nvPr>
            <p:ph type="sldImg"/>
          </p:nvPr>
        </p:nvSpPr>
        <p:spPr>
          <a:xfrm>
            <a:off x="1030288" y="741363"/>
            <a:ext cx="5116512" cy="3836987"/>
          </a:xfrm>
          <a:ln/>
        </p:spPr>
      </p:sp>
      <p:sp>
        <p:nvSpPr>
          <p:cNvPr id="280580" name="Rectangle 3">
            <a:extLst>
              <a:ext uri="{FF2B5EF4-FFF2-40B4-BE49-F238E27FC236}">
                <a16:creationId xmlns:a16="http://schemas.microsoft.com/office/drawing/2014/main" id="{F1564D85-FCE8-5F90-AC40-50622D797083}"/>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a:extLst>
              <a:ext uri="{FF2B5EF4-FFF2-40B4-BE49-F238E27FC236}">
                <a16:creationId xmlns:a16="http://schemas.microsoft.com/office/drawing/2014/main" id="{821E2C74-CB7C-262A-CBBA-363B148DE6D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9498733-C23D-4759-A9E0-218C601F87FE}" type="slidenum">
              <a:rPr kumimoji="0" lang="en-US" altLang="ja-JP" b="0" smtClean="0"/>
              <a:pPr/>
              <a:t>126</a:t>
            </a:fld>
            <a:endParaRPr kumimoji="0" lang="en-US" altLang="ja-JP" b="0"/>
          </a:p>
        </p:txBody>
      </p:sp>
      <p:sp>
        <p:nvSpPr>
          <p:cNvPr id="286723" name="Rectangle 2">
            <a:extLst>
              <a:ext uri="{FF2B5EF4-FFF2-40B4-BE49-F238E27FC236}">
                <a16:creationId xmlns:a16="http://schemas.microsoft.com/office/drawing/2014/main" id="{A150BB47-083C-BF55-EE28-01D44E893427}"/>
              </a:ext>
            </a:extLst>
          </p:cNvPr>
          <p:cNvSpPr>
            <a:spLocks noGrp="1" noRot="1" noChangeAspect="1" noChangeArrowheads="1" noTextEdit="1"/>
          </p:cNvSpPr>
          <p:nvPr>
            <p:ph type="sldImg"/>
          </p:nvPr>
        </p:nvSpPr>
        <p:spPr>
          <a:xfrm>
            <a:off x="1030288" y="741363"/>
            <a:ext cx="5116512" cy="3836987"/>
          </a:xfrm>
          <a:ln/>
        </p:spPr>
      </p:sp>
      <p:sp>
        <p:nvSpPr>
          <p:cNvPr id="286724" name="Rectangle 3">
            <a:extLst>
              <a:ext uri="{FF2B5EF4-FFF2-40B4-BE49-F238E27FC236}">
                <a16:creationId xmlns:a16="http://schemas.microsoft.com/office/drawing/2014/main" id="{AB680F46-19AF-AB1C-6807-70F96DC6E21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14B6E9D6-D399-5683-CCF6-EEA6338E60E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2F21CC0-9ED0-48EA-9FE3-44A3178F34FD}" type="slidenum">
              <a:rPr kumimoji="0" lang="en-US" altLang="ja-JP" b="0" smtClean="0"/>
              <a:pPr/>
              <a:t>127</a:t>
            </a:fld>
            <a:endParaRPr kumimoji="0" lang="en-US" altLang="ja-JP" b="0"/>
          </a:p>
        </p:txBody>
      </p:sp>
      <p:sp>
        <p:nvSpPr>
          <p:cNvPr id="288771" name="Rectangle 2">
            <a:extLst>
              <a:ext uri="{FF2B5EF4-FFF2-40B4-BE49-F238E27FC236}">
                <a16:creationId xmlns:a16="http://schemas.microsoft.com/office/drawing/2014/main" id="{66A469E6-DAFF-4CF2-F1EF-09451008A4D4}"/>
              </a:ext>
            </a:extLst>
          </p:cNvPr>
          <p:cNvSpPr>
            <a:spLocks noGrp="1" noRot="1" noChangeAspect="1" noChangeArrowheads="1" noTextEdit="1"/>
          </p:cNvSpPr>
          <p:nvPr>
            <p:ph type="sldImg"/>
          </p:nvPr>
        </p:nvSpPr>
        <p:spPr>
          <a:xfrm>
            <a:off x="1030288" y="741363"/>
            <a:ext cx="5116512" cy="3836987"/>
          </a:xfrm>
          <a:ln/>
        </p:spPr>
      </p:sp>
      <p:sp>
        <p:nvSpPr>
          <p:cNvPr id="288772" name="Rectangle 3">
            <a:extLst>
              <a:ext uri="{FF2B5EF4-FFF2-40B4-BE49-F238E27FC236}">
                <a16:creationId xmlns:a16="http://schemas.microsoft.com/office/drawing/2014/main" id="{7A6ACAB7-35FB-F88B-C14A-7C202E119D1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8192A0C4-6F0B-CEDD-EBD0-51AC7D7F9FE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D13772CC-1639-4749-B2BC-75C8055553C3}" type="slidenum">
              <a:rPr kumimoji="0" lang="en-US" altLang="ja-JP" smtClean="0"/>
              <a:pPr/>
              <a:t>13</a:t>
            </a:fld>
            <a:endParaRPr kumimoji="0" lang="en-US" altLang="ja-JP"/>
          </a:p>
        </p:txBody>
      </p:sp>
      <p:sp>
        <p:nvSpPr>
          <p:cNvPr id="36867" name="Rectangle 2">
            <a:extLst>
              <a:ext uri="{FF2B5EF4-FFF2-40B4-BE49-F238E27FC236}">
                <a16:creationId xmlns:a16="http://schemas.microsoft.com/office/drawing/2014/main" id="{DDC61F2D-3A12-FE0E-C1F5-CB0FA9465B64}"/>
              </a:ext>
            </a:extLst>
          </p:cNvPr>
          <p:cNvSpPr>
            <a:spLocks noGrp="1" noRot="1" noChangeAspect="1" noChangeArrowheads="1" noTextEdit="1"/>
          </p:cNvSpPr>
          <p:nvPr>
            <p:ph type="sldImg"/>
          </p:nvPr>
        </p:nvSpPr>
        <p:spPr>
          <a:xfrm>
            <a:off x="995363" y="768350"/>
            <a:ext cx="5116512" cy="3836988"/>
          </a:xfrm>
          <a:ln/>
        </p:spPr>
      </p:sp>
      <p:sp>
        <p:nvSpPr>
          <p:cNvPr id="48132" name="Rectangle 3">
            <a:extLst>
              <a:ext uri="{FF2B5EF4-FFF2-40B4-BE49-F238E27FC236}">
                <a16:creationId xmlns:a16="http://schemas.microsoft.com/office/drawing/2014/main" id="{D9AFA595-E8FB-9908-7FBD-43535430F06F}"/>
              </a:ext>
            </a:extLst>
          </p:cNvPr>
          <p:cNvSpPr>
            <a:spLocks noGrp="1" noChangeArrowheads="1"/>
          </p:cNvSpPr>
          <p:nvPr>
            <p:ph type="body" idx="1"/>
          </p:nvPr>
        </p:nvSpPr>
        <p:spPr bwMode="auto">
          <a:xfrm>
            <a:off x="769938" y="4894263"/>
            <a:ext cx="5683250" cy="4972050"/>
          </a:xfrm>
        </p:spPr>
        <p:txBody>
          <a:bodyPr/>
          <a:lstStyle/>
          <a:p>
            <a:pPr eaLnBrk="1" hangingPunct="1">
              <a:lnSpc>
                <a:spcPts val="1800"/>
              </a:lnSpc>
              <a:spcBef>
                <a:spcPct val="0"/>
              </a:spcBef>
              <a:defRPr/>
            </a:pPr>
            <a:r>
              <a:rPr lang="ja-JP" altLang="en-US">
                <a:latin typeface="+mn-ea"/>
                <a:ea typeface="+mn-ea"/>
              </a:rPr>
              <a:t>ＳＤＧｓの特徴は、</a:t>
            </a:r>
          </a:p>
          <a:p>
            <a:pPr eaLnBrk="1" hangingPunct="1">
              <a:lnSpc>
                <a:spcPts val="1800"/>
              </a:lnSpc>
              <a:spcBef>
                <a:spcPct val="0"/>
              </a:spcBef>
              <a:defRPr/>
            </a:pPr>
            <a:r>
              <a:rPr lang="ja-JP" altLang="en-US">
                <a:latin typeface="+mn-ea"/>
                <a:ea typeface="+mn-ea"/>
              </a:rPr>
              <a:t>①先進国にも途上国にも適用される、普遍性</a:t>
            </a:r>
          </a:p>
          <a:p>
            <a:pPr eaLnBrk="1" hangingPunct="1">
              <a:lnSpc>
                <a:spcPts val="1800"/>
              </a:lnSpc>
              <a:spcBef>
                <a:spcPct val="0"/>
              </a:spcBef>
              <a:defRPr/>
            </a:pPr>
            <a:r>
              <a:rPr lang="ja-JP" altLang="en-US">
                <a:latin typeface="+mn-ea"/>
                <a:ea typeface="+mn-ea"/>
              </a:rPr>
              <a:t>②誰一人取り残さない包摂性を１７の目標すべてにおいて目指しています。</a:t>
            </a:r>
          </a:p>
          <a:p>
            <a:pPr eaLnBrk="1" hangingPunct="1">
              <a:lnSpc>
                <a:spcPts val="1800"/>
              </a:lnSpc>
              <a:spcBef>
                <a:spcPct val="0"/>
              </a:spcBef>
              <a:defRPr/>
            </a:pPr>
            <a:r>
              <a:rPr lang="ja-JP" altLang="en-US">
                <a:latin typeface="+mn-ea"/>
                <a:ea typeface="+mn-ea"/>
              </a:rPr>
              <a:t>③国、地方自治体、市民社会、ビジネス・民間セクター、科学者など、</a:t>
            </a:r>
          </a:p>
          <a:p>
            <a:pPr eaLnBrk="1" hangingPunct="1">
              <a:lnSpc>
                <a:spcPts val="1800"/>
              </a:lnSpc>
              <a:spcBef>
                <a:spcPct val="0"/>
              </a:spcBef>
              <a:defRPr/>
            </a:pPr>
            <a:r>
              <a:rPr lang="ja-JP" altLang="en-US">
                <a:latin typeface="+mn-ea"/>
                <a:ea typeface="+mn-ea"/>
              </a:rPr>
              <a:t>　すべてのステークホルダーが参画・連携し役割を果たすことを求めています。</a:t>
            </a:r>
          </a:p>
          <a:p>
            <a:pPr eaLnBrk="1" hangingPunct="1">
              <a:lnSpc>
                <a:spcPts val="1800"/>
              </a:lnSpc>
              <a:spcBef>
                <a:spcPct val="0"/>
              </a:spcBef>
              <a:defRPr/>
            </a:pPr>
            <a:r>
              <a:rPr lang="ja-JP" altLang="en-US">
                <a:latin typeface="+mn-ea"/>
                <a:ea typeface="+mn-ea"/>
              </a:rPr>
              <a:t>④１７の目標は、それぞれが関連し、すべての目標に対して統合的に取り組むことが重要です。</a:t>
            </a:r>
          </a:p>
          <a:p>
            <a:pPr eaLnBrk="1" hangingPunct="1">
              <a:lnSpc>
                <a:spcPts val="1800"/>
              </a:lnSpc>
              <a:spcBef>
                <a:spcPct val="0"/>
              </a:spcBef>
              <a:defRPr/>
            </a:pPr>
            <a:r>
              <a:rPr lang="ja-JP" altLang="en-US">
                <a:latin typeface="+mn-ea"/>
                <a:ea typeface="+mn-ea"/>
              </a:rPr>
              <a:t>　例えばターゲット</a:t>
            </a:r>
            <a:r>
              <a:rPr lang="en-US" altLang="ja-JP">
                <a:latin typeface="+mn-ea"/>
                <a:ea typeface="+mn-ea"/>
              </a:rPr>
              <a:t>12.3</a:t>
            </a:r>
            <a:r>
              <a:rPr lang="ja-JP" altLang="en-US">
                <a:latin typeface="+mn-ea"/>
                <a:ea typeface="+mn-ea"/>
              </a:rPr>
              <a:t>では、下図に示すとおり、さまざまな目標が相互に関係しています。</a:t>
            </a:r>
          </a:p>
          <a:p>
            <a:pPr eaLnBrk="1" hangingPunct="1">
              <a:lnSpc>
                <a:spcPts val="1800"/>
              </a:lnSpc>
              <a:spcBef>
                <a:spcPct val="0"/>
              </a:spcBef>
              <a:defRPr/>
            </a:pPr>
            <a:r>
              <a:rPr lang="ja-JP" altLang="en-US">
                <a:latin typeface="+mn-ea"/>
                <a:ea typeface="+mn-ea"/>
              </a:rPr>
              <a:t>⑤ＳＤＧ</a:t>
            </a:r>
            <a:r>
              <a:rPr lang="en-US" altLang="ja-JP">
                <a:latin typeface="+mn-ea"/>
                <a:ea typeface="+mn-ea"/>
              </a:rPr>
              <a:t>s</a:t>
            </a:r>
            <a:r>
              <a:rPr lang="ja-JP" altLang="en-US">
                <a:latin typeface="+mn-ea"/>
                <a:ea typeface="+mn-ea"/>
              </a:rPr>
              <a:t>には法的拘束力は無いが、各国が自主的にＳＤＧ</a:t>
            </a:r>
            <a:r>
              <a:rPr lang="en-US" altLang="ja-JP">
                <a:latin typeface="+mn-ea"/>
                <a:ea typeface="+mn-ea"/>
              </a:rPr>
              <a:t>s</a:t>
            </a:r>
            <a:r>
              <a:rPr lang="ja-JP" altLang="en-US">
                <a:latin typeface="+mn-ea"/>
                <a:ea typeface="+mn-ea"/>
              </a:rPr>
              <a:t>の進捗状況が報告されている。</a:t>
            </a:r>
          </a:p>
          <a:p>
            <a:pPr eaLnBrk="1" hangingPunct="1">
              <a:lnSpc>
                <a:spcPts val="1800"/>
              </a:lnSpc>
              <a:spcBef>
                <a:spcPct val="0"/>
              </a:spcBef>
              <a:defRPr/>
            </a:pPr>
            <a:r>
              <a:rPr lang="ja-JP" altLang="en-US">
                <a:latin typeface="+mn-ea"/>
                <a:ea typeface="+mn-ea"/>
              </a:rPr>
              <a:t>　統計情報が整備されていない国もあり、ＳＤＧ</a:t>
            </a:r>
            <a:r>
              <a:rPr lang="en-US" altLang="ja-JP">
                <a:latin typeface="+mn-ea"/>
                <a:ea typeface="+mn-ea"/>
              </a:rPr>
              <a:t>s</a:t>
            </a:r>
            <a:r>
              <a:rPr lang="ja-JP" altLang="en-US">
                <a:latin typeface="+mn-ea"/>
                <a:ea typeface="+mn-ea"/>
              </a:rPr>
              <a:t>のモニタリングには課題があります。</a:t>
            </a:r>
            <a:endParaRPr lang="en-US" altLang="ja-JP" dirty="0">
              <a:latin typeface="+mn-ea"/>
              <a:ea typeface="+mn-ea"/>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D907542E-6852-B07E-23D0-6F082083576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B3C9244-4711-4C2A-B180-60A14DF8C6A1}" type="slidenum">
              <a:rPr kumimoji="0" lang="en-US" altLang="ja-JP" smtClean="0"/>
              <a:pPr/>
              <a:t>14</a:t>
            </a:fld>
            <a:endParaRPr kumimoji="0" lang="en-US" altLang="ja-JP"/>
          </a:p>
        </p:txBody>
      </p:sp>
      <p:sp>
        <p:nvSpPr>
          <p:cNvPr id="38915" name="Rectangle 2">
            <a:extLst>
              <a:ext uri="{FF2B5EF4-FFF2-40B4-BE49-F238E27FC236}">
                <a16:creationId xmlns:a16="http://schemas.microsoft.com/office/drawing/2014/main" id="{DA9BC1B3-F192-4F71-DAF0-0E6AE388B9C6}"/>
              </a:ext>
            </a:extLst>
          </p:cNvPr>
          <p:cNvSpPr>
            <a:spLocks noGrp="1" noRot="1" noChangeAspect="1" noChangeArrowheads="1" noTextEdit="1"/>
          </p:cNvSpPr>
          <p:nvPr>
            <p:ph type="sldImg"/>
          </p:nvPr>
        </p:nvSpPr>
        <p:spPr>
          <a:xfrm>
            <a:off x="995363" y="768350"/>
            <a:ext cx="5116512" cy="3836988"/>
          </a:xfrm>
          <a:ln/>
        </p:spPr>
      </p:sp>
      <p:sp>
        <p:nvSpPr>
          <p:cNvPr id="49156" name="Rectangle 3">
            <a:extLst>
              <a:ext uri="{FF2B5EF4-FFF2-40B4-BE49-F238E27FC236}">
                <a16:creationId xmlns:a16="http://schemas.microsoft.com/office/drawing/2014/main" id="{D37DE46D-7DAE-CEB5-B9F7-FBFA926B83FE}"/>
              </a:ext>
            </a:extLst>
          </p:cNvPr>
          <p:cNvSpPr>
            <a:spLocks noGrp="1" noChangeArrowheads="1"/>
          </p:cNvSpPr>
          <p:nvPr>
            <p:ph type="body" idx="1"/>
          </p:nvPr>
        </p:nvSpPr>
        <p:spPr bwMode="auto">
          <a:xfrm>
            <a:off x="769938" y="4894263"/>
            <a:ext cx="5683250" cy="4972050"/>
          </a:xfrm>
        </p:spPr>
        <p:txBody>
          <a:bodyPr/>
          <a:lstStyle/>
          <a:p>
            <a:pPr>
              <a:defRPr/>
            </a:pPr>
            <a:r>
              <a:rPr lang="ja-JP" altLang="en-US" dirty="0">
                <a:latin typeface="+mn-ea"/>
                <a:ea typeface="+mn-ea"/>
              </a:rPr>
              <a:t>①日本では、</a:t>
            </a:r>
            <a:r>
              <a:rPr lang="en-US" altLang="ja-JP" dirty="0">
                <a:latin typeface="+mn-ea"/>
                <a:ea typeface="+mn-ea"/>
              </a:rPr>
              <a:t>2016</a:t>
            </a:r>
            <a:r>
              <a:rPr lang="ja-JP" altLang="en-US" dirty="0">
                <a:latin typeface="+mn-ea"/>
                <a:ea typeface="+mn-ea"/>
              </a:rPr>
              <a:t>年総理大臣を本部長とする「持続可能な開発目標</a:t>
            </a:r>
            <a:r>
              <a:rPr lang="en-US" altLang="ja-JP" dirty="0">
                <a:latin typeface="+mn-ea"/>
                <a:ea typeface="+mn-ea"/>
              </a:rPr>
              <a:t>(SDGs)</a:t>
            </a:r>
            <a:r>
              <a:rPr lang="ja-JP" altLang="en-US" dirty="0">
                <a:latin typeface="+mn-ea"/>
                <a:ea typeface="+mn-ea"/>
              </a:rPr>
              <a:t>推進本部」設置され、</a:t>
            </a:r>
          </a:p>
          <a:p>
            <a:pPr>
              <a:defRPr/>
            </a:pPr>
            <a:r>
              <a:rPr lang="ja-JP" altLang="en-US" dirty="0">
                <a:latin typeface="+mn-ea"/>
                <a:ea typeface="+mn-ea"/>
              </a:rPr>
              <a:t>「持続可能な開発目標（</a:t>
            </a:r>
            <a:r>
              <a:rPr lang="en-US" altLang="ja-JP" dirty="0">
                <a:latin typeface="+mn-ea"/>
                <a:ea typeface="+mn-ea"/>
              </a:rPr>
              <a:t>SDGs</a:t>
            </a:r>
            <a:r>
              <a:rPr lang="ja-JP" altLang="en-US" dirty="0">
                <a:latin typeface="+mn-ea"/>
                <a:ea typeface="+mn-ea"/>
              </a:rPr>
              <a:t>）実施指針」を策定しました。</a:t>
            </a:r>
          </a:p>
          <a:p>
            <a:pPr>
              <a:defRPr/>
            </a:pPr>
            <a:r>
              <a:rPr lang="ja-JP" altLang="en-US" dirty="0">
                <a:latin typeface="+mn-ea"/>
                <a:ea typeface="+mn-ea"/>
              </a:rPr>
              <a:t>８つの優先課題と</a:t>
            </a:r>
            <a:r>
              <a:rPr lang="en-US" altLang="ja-JP" dirty="0">
                <a:latin typeface="+mn-ea"/>
                <a:ea typeface="+mn-ea"/>
              </a:rPr>
              <a:t>140</a:t>
            </a:r>
            <a:r>
              <a:rPr lang="ja-JP" altLang="en-US" dirty="0">
                <a:latin typeface="+mn-ea"/>
                <a:ea typeface="+mn-ea"/>
              </a:rPr>
              <a:t>の具体的施策をさだめています。</a:t>
            </a:r>
          </a:p>
          <a:p>
            <a:pPr>
              <a:defRPr/>
            </a:pPr>
            <a:endParaRPr lang="ja-JP" altLang="en-US" dirty="0">
              <a:latin typeface="+mn-ea"/>
              <a:ea typeface="+mn-ea"/>
            </a:endParaRPr>
          </a:p>
          <a:p>
            <a:pPr>
              <a:defRPr/>
            </a:pPr>
            <a:r>
              <a:rPr lang="ja-JP" altLang="en-US" dirty="0">
                <a:latin typeface="+mn-ea"/>
                <a:ea typeface="+mn-ea"/>
              </a:rPr>
              <a:t>②</a:t>
            </a:r>
            <a:r>
              <a:rPr lang="en-US" altLang="ja-JP" dirty="0">
                <a:latin typeface="+mn-ea"/>
                <a:ea typeface="+mn-ea"/>
              </a:rPr>
              <a:t>2017</a:t>
            </a:r>
            <a:r>
              <a:rPr lang="ja-JP" altLang="en-US" dirty="0">
                <a:latin typeface="+mn-ea"/>
                <a:ea typeface="+mn-ea"/>
              </a:rPr>
              <a:t>年には</a:t>
            </a:r>
            <a:r>
              <a:rPr lang="en-US" altLang="ja-JP" dirty="0">
                <a:latin typeface="+mn-ea"/>
                <a:ea typeface="+mn-ea"/>
              </a:rPr>
              <a:t>SDG</a:t>
            </a:r>
            <a:r>
              <a:rPr lang="ja-JP" altLang="en-US" dirty="0">
                <a:latin typeface="+mn-ea"/>
                <a:ea typeface="+mn-ea"/>
              </a:rPr>
              <a:t>ｓアクションプランを策定しており</a:t>
            </a:r>
          </a:p>
          <a:p>
            <a:pPr>
              <a:defRPr/>
            </a:pPr>
            <a:r>
              <a:rPr lang="ja-JP" altLang="en-US" dirty="0">
                <a:latin typeface="+mn-ea"/>
                <a:ea typeface="+mn-ea"/>
              </a:rPr>
              <a:t>　　　①ビジネスとイノベーション、</a:t>
            </a:r>
            <a:r>
              <a:rPr lang="en-US" altLang="ja-JP" dirty="0">
                <a:latin typeface="+mn-ea"/>
                <a:ea typeface="+mn-ea"/>
              </a:rPr>
              <a:t>SDGs</a:t>
            </a:r>
            <a:r>
              <a:rPr lang="ja-JP" altLang="en-US" dirty="0">
                <a:latin typeface="+mn-ea"/>
                <a:ea typeface="+mn-ea"/>
              </a:rPr>
              <a:t>と連動する</a:t>
            </a:r>
            <a:r>
              <a:rPr lang="en-US" altLang="ja-JP" dirty="0">
                <a:latin typeface="+mn-ea"/>
                <a:ea typeface="+mn-ea"/>
              </a:rPr>
              <a:t>Society5.0</a:t>
            </a:r>
            <a:r>
              <a:rPr lang="ja-JP" altLang="en-US" dirty="0">
                <a:latin typeface="+mn-ea"/>
                <a:ea typeface="+mn-ea"/>
              </a:rPr>
              <a:t>の推進、</a:t>
            </a:r>
          </a:p>
          <a:p>
            <a:pPr>
              <a:defRPr/>
            </a:pPr>
            <a:r>
              <a:rPr lang="ja-JP" altLang="en-US" dirty="0">
                <a:latin typeface="+mn-ea"/>
                <a:ea typeface="+mn-ea"/>
              </a:rPr>
              <a:t>　　　②</a:t>
            </a:r>
            <a:r>
              <a:rPr lang="en-US" altLang="ja-JP" dirty="0">
                <a:latin typeface="+mn-ea"/>
                <a:ea typeface="+mn-ea"/>
              </a:rPr>
              <a:t>SDGs</a:t>
            </a:r>
            <a:r>
              <a:rPr lang="ja-JP" altLang="en-US" dirty="0">
                <a:latin typeface="+mn-ea"/>
                <a:ea typeface="+mn-ea"/>
              </a:rPr>
              <a:t>を原動力とした地方創生、強靭かつ環境にやさしい魅力的なまちづくり</a:t>
            </a:r>
          </a:p>
          <a:p>
            <a:pPr>
              <a:defRPr/>
            </a:pPr>
            <a:r>
              <a:rPr lang="ja-JP" altLang="en-US" dirty="0">
                <a:latin typeface="+mn-ea"/>
                <a:ea typeface="+mn-ea"/>
              </a:rPr>
              <a:t>　　　③</a:t>
            </a:r>
            <a:r>
              <a:rPr lang="en-US" altLang="ja-JP" dirty="0">
                <a:latin typeface="+mn-ea"/>
                <a:ea typeface="+mn-ea"/>
              </a:rPr>
              <a:t>SDGs</a:t>
            </a:r>
            <a:r>
              <a:rPr lang="ja-JP" altLang="en-US" dirty="0">
                <a:latin typeface="+mn-ea"/>
                <a:ea typeface="+mn-ea"/>
              </a:rPr>
              <a:t>の担い手としての次世代・女性のエンパワーメント</a:t>
            </a:r>
          </a:p>
          <a:p>
            <a:pPr>
              <a:defRPr/>
            </a:pPr>
            <a:r>
              <a:rPr lang="ja-JP" altLang="en-US" dirty="0">
                <a:latin typeface="+mn-ea"/>
                <a:ea typeface="+mn-ea"/>
              </a:rPr>
              <a:t>　の３つを柱として掲げています。</a:t>
            </a:r>
          </a:p>
          <a:p>
            <a:pPr>
              <a:defRPr/>
            </a:pPr>
            <a:endParaRPr lang="ja-JP" altLang="en-US" dirty="0">
              <a:latin typeface="+mn-ea"/>
              <a:ea typeface="+mn-ea"/>
            </a:endParaRPr>
          </a:p>
          <a:p>
            <a:pPr>
              <a:defRPr/>
            </a:pPr>
            <a:r>
              <a:rPr lang="ja-JP" altLang="en-US" dirty="0">
                <a:latin typeface="+mn-ea"/>
                <a:ea typeface="+mn-ea"/>
              </a:rPr>
              <a:t>③新たな価値を創造している地方自治体へは</a:t>
            </a:r>
            <a:r>
              <a:rPr lang="en-US" altLang="ja-JP" dirty="0">
                <a:latin typeface="+mn-ea"/>
                <a:ea typeface="+mn-ea"/>
              </a:rPr>
              <a:t>SDGs</a:t>
            </a:r>
            <a:r>
              <a:rPr lang="ja-JP" altLang="en-US" dirty="0">
                <a:latin typeface="+mn-ea"/>
                <a:ea typeface="+mn-ea"/>
              </a:rPr>
              <a:t>未来都市として選定</a:t>
            </a:r>
          </a:p>
          <a:p>
            <a:pPr>
              <a:defRPr/>
            </a:pPr>
            <a:r>
              <a:rPr lang="ja-JP" altLang="en-US" dirty="0">
                <a:latin typeface="+mn-ea"/>
                <a:ea typeface="+mn-ea"/>
              </a:rPr>
              <a:t>　なかでも先導的な取組みを行う３０都市の</a:t>
            </a:r>
            <a:r>
              <a:rPr lang="en-US" altLang="ja-JP" dirty="0">
                <a:latin typeface="+mn-ea"/>
                <a:ea typeface="+mn-ea"/>
              </a:rPr>
              <a:t>SDGs</a:t>
            </a:r>
            <a:r>
              <a:rPr lang="ja-JP" altLang="en-US" dirty="0">
                <a:latin typeface="+mn-ea"/>
                <a:ea typeface="+mn-ea"/>
              </a:rPr>
              <a:t>モデル事業に資金支援をしています。</a:t>
            </a:r>
          </a:p>
          <a:p>
            <a:pPr>
              <a:defRPr/>
            </a:pPr>
            <a:endParaRPr lang="ja-JP" altLang="en-US" dirty="0">
              <a:latin typeface="+mn-ea"/>
              <a:ea typeface="+mn-ea"/>
            </a:endParaRPr>
          </a:p>
          <a:p>
            <a:pPr>
              <a:defRPr/>
            </a:pPr>
            <a:r>
              <a:rPr lang="ja-JP" altLang="en-US" dirty="0">
                <a:latin typeface="+mn-ea"/>
                <a:ea typeface="+mn-ea"/>
              </a:rPr>
              <a:t>④経団連は、企業行動憲章を改訂し「</a:t>
            </a:r>
            <a:r>
              <a:rPr lang="en-US" altLang="ja-JP" dirty="0">
                <a:latin typeface="+mn-ea"/>
                <a:ea typeface="+mn-ea"/>
              </a:rPr>
              <a:t>Society 5.0</a:t>
            </a:r>
            <a:r>
              <a:rPr lang="ja-JP" altLang="en-US" dirty="0">
                <a:latin typeface="+mn-ea"/>
                <a:ea typeface="+mn-ea"/>
              </a:rPr>
              <a:t>の実現を通じたＳＤＧ</a:t>
            </a:r>
            <a:r>
              <a:rPr lang="en-US" altLang="ja-JP" dirty="0">
                <a:latin typeface="+mn-ea"/>
                <a:ea typeface="+mn-ea"/>
              </a:rPr>
              <a:t>s</a:t>
            </a:r>
            <a:r>
              <a:rPr lang="ja-JP" altLang="en-US" dirty="0">
                <a:latin typeface="+mn-ea"/>
                <a:ea typeface="+mn-ea"/>
              </a:rPr>
              <a:t>の達成」を掲げました。</a:t>
            </a:r>
          </a:p>
          <a:p>
            <a:pPr>
              <a:defRPr/>
            </a:pPr>
            <a:r>
              <a:rPr lang="en-US" altLang="ja-JP" dirty="0">
                <a:latin typeface="+mn-ea"/>
                <a:ea typeface="+mn-ea"/>
              </a:rPr>
              <a:t>SDGs</a:t>
            </a:r>
            <a:r>
              <a:rPr lang="ja-JP" altLang="en-US" dirty="0">
                <a:latin typeface="+mn-ea"/>
                <a:ea typeface="+mn-ea"/>
              </a:rPr>
              <a:t>の本質は成長戦略ともいわれています。企業活動がグローバル化し、</a:t>
            </a:r>
          </a:p>
          <a:p>
            <a:pPr>
              <a:defRPr/>
            </a:pPr>
            <a:r>
              <a:rPr lang="ja-JP" altLang="en-US" dirty="0">
                <a:latin typeface="+mn-ea"/>
                <a:ea typeface="+mn-ea"/>
              </a:rPr>
              <a:t>社会不安や環境的制約が事業活動のリスクとして認識され、例えば、飲料メーカーが水源保全への活動を推進するなど、</a:t>
            </a:r>
          </a:p>
          <a:p>
            <a:pPr>
              <a:defRPr/>
            </a:pPr>
            <a:r>
              <a:rPr lang="ja-JP" altLang="en-US" dirty="0">
                <a:latin typeface="+mn-ea"/>
                <a:ea typeface="+mn-ea"/>
              </a:rPr>
              <a:t>本業を通じた社会・環境・経済の課題解決への貢献は、不可欠となってきています。</a:t>
            </a:r>
          </a:p>
          <a:p>
            <a:pPr>
              <a:defRPr/>
            </a:pPr>
            <a:endParaRPr lang="ja-JP" altLang="en-US" dirty="0">
              <a:latin typeface="+mn-ea"/>
              <a:ea typeface="+mn-ea"/>
            </a:endParaRPr>
          </a:p>
          <a:p>
            <a:pPr>
              <a:defRPr/>
            </a:pPr>
            <a:r>
              <a:rPr lang="ja-JP" altLang="en-US" dirty="0">
                <a:latin typeface="+mn-ea"/>
                <a:ea typeface="+mn-ea"/>
              </a:rPr>
              <a:t>⑤毎年発表されている国際レポートによると、日本の順位は世界１７位で、</a:t>
            </a:r>
          </a:p>
          <a:p>
            <a:pPr>
              <a:defRPr/>
            </a:pPr>
            <a:r>
              <a:rPr lang="ja-JP" altLang="en-US" dirty="0">
                <a:latin typeface="+mn-ea"/>
                <a:ea typeface="+mn-ea"/>
              </a:rPr>
              <a:t>　特に目標５ジェンダーは</a:t>
            </a:r>
            <a:r>
              <a:rPr lang="en-US" altLang="ja-JP" dirty="0">
                <a:latin typeface="+mn-ea"/>
                <a:ea typeface="+mn-ea"/>
              </a:rPr>
              <a:t>120</a:t>
            </a:r>
            <a:r>
              <a:rPr lang="ja-JP" altLang="en-US" dirty="0">
                <a:latin typeface="+mn-ea"/>
                <a:ea typeface="+mn-ea"/>
              </a:rPr>
              <a:t>位、</a:t>
            </a:r>
            <a:r>
              <a:rPr lang="en-US" altLang="ja-JP" dirty="0">
                <a:latin typeface="+mn-ea"/>
                <a:ea typeface="+mn-ea"/>
              </a:rPr>
              <a:t>G7</a:t>
            </a:r>
            <a:r>
              <a:rPr lang="ja-JP" altLang="en-US" dirty="0">
                <a:latin typeface="+mn-ea"/>
                <a:ea typeface="+mn-ea"/>
              </a:rPr>
              <a:t>の中ではダントツ最下位です。</a:t>
            </a:r>
          </a:p>
          <a:p>
            <a:pPr eaLnBrk="1" hangingPunct="1">
              <a:defRPr/>
            </a:pPr>
            <a:endParaRPr lang="en-US" altLang="ja-JP"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スライド イメージ プレースホルダー 1">
            <a:extLst>
              <a:ext uri="{FF2B5EF4-FFF2-40B4-BE49-F238E27FC236}">
                <a16:creationId xmlns:a16="http://schemas.microsoft.com/office/drawing/2014/main" id="{ACFB5033-DF70-8864-DCD4-30401CE08775}"/>
              </a:ext>
            </a:extLst>
          </p:cNvPr>
          <p:cNvSpPr>
            <a:spLocks noGrp="1" noRot="1" noChangeAspect="1" noChangeArrowheads="1" noTextEdit="1"/>
          </p:cNvSpPr>
          <p:nvPr>
            <p:ph type="sldImg"/>
          </p:nvPr>
        </p:nvSpPr>
        <p:spPr>
          <a:ln/>
        </p:spPr>
      </p:sp>
      <p:sp>
        <p:nvSpPr>
          <p:cNvPr id="40963" name="ノート プレースホルダー 2">
            <a:extLst>
              <a:ext uri="{FF2B5EF4-FFF2-40B4-BE49-F238E27FC236}">
                <a16:creationId xmlns:a16="http://schemas.microsoft.com/office/drawing/2014/main" id="{434ED0A6-6D6E-803C-FD1A-792637E4E3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ja-JP" altLang="en-US" dirty="0">
                <a:latin typeface="+mn-ea"/>
                <a:ea typeface="+mn-ea"/>
              </a:rPr>
              <a:t>⑤毎年発表されている国際レポートによると、日本の順位は世界１９位で、</a:t>
            </a:r>
          </a:p>
          <a:p>
            <a:pPr>
              <a:defRPr/>
            </a:pPr>
            <a:r>
              <a:rPr lang="ja-JP" altLang="en-US" dirty="0">
                <a:latin typeface="+mn-ea"/>
                <a:ea typeface="+mn-ea"/>
              </a:rPr>
              <a:t>　特に目標５ジェンダーは１１６位、</a:t>
            </a:r>
            <a:r>
              <a:rPr lang="en-US" altLang="ja-JP" dirty="0">
                <a:latin typeface="+mn-ea"/>
                <a:ea typeface="+mn-ea"/>
              </a:rPr>
              <a:t>G7</a:t>
            </a:r>
            <a:r>
              <a:rPr lang="ja-JP" altLang="en-US" dirty="0">
                <a:latin typeface="+mn-ea"/>
                <a:ea typeface="+mn-ea"/>
              </a:rPr>
              <a:t>の中ではダントツ最下位です。</a:t>
            </a:r>
          </a:p>
          <a:p>
            <a:endParaRPr lang="en-US" altLang="ja-JP" dirty="0"/>
          </a:p>
          <a:p>
            <a:endParaRPr lang="en-US" altLang="ja-JP" dirty="0"/>
          </a:p>
          <a:p>
            <a:r>
              <a:rPr lang="en-US" altLang="ja-JP" dirty="0"/>
              <a:t>Rescue</a:t>
            </a:r>
            <a:r>
              <a:rPr lang="ja-JP" altLang="en-US" dirty="0"/>
              <a:t>（レスキュー）</a:t>
            </a:r>
          </a:p>
        </p:txBody>
      </p:sp>
      <p:sp>
        <p:nvSpPr>
          <p:cNvPr id="40964" name="スライド番号プレースホルダー 3">
            <a:extLst>
              <a:ext uri="{FF2B5EF4-FFF2-40B4-BE49-F238E27FC236}">
                <a16:creationId xmlns:a16="http://schemas.microsoft.com/office/drawing/2014/main" id="{46ADCF2B-63E5-0743-CC40-1F093563290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2950" indent="-285750">
              <a:defRPr kumimoji="1" b="1">
                <a:solidFill>
                  <a:schemeClr val="tx1"/>
                </a:solidFill>
                <a:latin typeface="Arial" panose="020B0604020202020204" pitchFamily="34" charset="0"/>
                <a:ea typeface="ＭＳ Ｐゴシック" panose="020B0600070205080204" pitchFamily="50" charset="-128"/>
              </a:defRPr>
            </a:lvl2pPr>
            <a:lvl3pPr marL="1143000" indent="-228600">
              <a:defRPr kumimoji="1" b="1">
                <a:solidFill>
                  <a:schemeClr val="tx1"/>
                </a:solidFill>
                <a:latin typeface="Arial" panose="020B0604020202020204" pitchFamily="34" charset="0"/>
                <a:ea typeface="ＭＳ Ｐゴシック" panose="020B0600070205080204" pitchFamily="50" charset="-128"/>
              </a:defRPr>
            </a:lvl3pPr>
            <a:lvl4pPr marL="1600200" indent="-228600">
              <a:defRPr kumimoji="1" b="1">
                <a:solidFill>
                  <a:schemeClr val="tx1"/>
                </a:solidFill>
                <a:latin typeface="Arial" panose="020B0604020202020204" pitchFamily="34" charset="0"/>
                <a:ea typeface="ＭＳ Ｐゴシック" panose="020B0600070205080204" pitchFamily="50" charset="-128"/>
              </a:defRPr>
            </a:lvl4pPr>
            <a:lvl5pPr marL="2057400" indent="-228600">
              <a:defRPr kumimoji="1" b="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EF7894C-4549-481D-B72A-08562AC4E285}" type="slidenum">
              <a:rPr lang="en-US" altLang="ja-JP" b="0" smtClean="0"/>
              <a:pPr/>
              <a:t>15</a:t>
            </a:fld>
            <a:endParaRPr lang="en-US" altLang="ja-JP" b="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スライド イメージ プレースホルダー 1">
            <a:extLst>
              <a:ext uri="{FF2B5EF4-FFF2-40B4-BE49-F238E27FC236}">
                <a16:creationId xmlns:a16="http://schemas.microsoft.com/office/drawing/2014/main" id="{02CBB03F-812C-83C6-1BD7-52CE545AE178}"/>
              </a:ext>
            </a:extLst>
          </p:cNvPr>
          <p:cNvSpPr>
            <a:spLocks noGrp="1" noRot="1" noChangeAspect="1" noChangeArrowheads="1" noTextEdit="1"/>
          </p:cNvSpPr>
          <p:nvPr>
            <p:ph type="sldImg"/>
          </p:nvPr>
        </p:nvSpPr>
        <p:spPr>
          <a:ln/>
        </p:spPr>
      </p:sp>
      <p:sp>
        <p:nvSpPr>
          <p:cNvPr id="43011" name="ノート プレースホルダー 2">
            <a:extLst>
              <a:ext uri="{FF2B5EF4-FFF2-40B4-BE49-F238E27FC236}">
                <a16:creationId xmlns:a16="http://schemas.microsoft.com/office/drawing/2014/main" id="{BC5ABEF0-3F0E-7E7B-EC07-AE19D9A7D05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a:p>
        </p:txBody>
      </p:sp>
      <p:sp>
        <p:nvSpPr>
          <p:cNvPr id="43012" name="スライド番号プレースホルダー 3">
            <a:extLst>
              <a:ext uri="{FF2B5EF4-FFF2-40B4-BE49-F238E27FC236}">
                <a16:creationId xmlns:a16="http://schemas.microsoft.com/office/drawing/2014/main" id="{C6F51CB6-D567-2D97-205C-5CE4A5F9BCE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ED8137C-59D9-4FC8-A618-28CA97243A2C}" type="slidenum">
              <a:rPr lang="en-US" altLang="ja-JP" b="0" smtClean="0"/>
              <a:pPr/>
              <a:t>16</a:t>
            </a:fld>
            <a:endParaRPr lang="en-US" altLang="ja-JP" b="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72336702-2D9C-DADC-82D3-933E3246D37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9F49DAA-856E-4486-9657-50D0833E5F3C}" type="slidenum">
              <a:rPr kumimoji="0" lang="en-US" altLang="ja-JP" smtClean="0"/>
              <a:pPr/>
              <a:t>17</a:t>
            </a:fld>
            <a:endParaRPr kumimoji="0" lang="en-US" altLang="ja-JP"/>
          </a:p>
        </p:txBody>
      </p:sp>
      <p:sp>
        <p:nvSpPr>
          <p:cNvPr id="47107" name="Rectangle 2">
            <a:extLst>
              <a:ext uri="{FF2B5EF4-FFF2-40B4-BE49-F238E27FC236}">
                <a16:creationId xmlns:a16="http://schemas.microsoft.com/office/drawing/2014/main" id="{6182FEBE-EAE1-473E-9517-C55FE6A4E2C1}"/>
              </a:ext>
            </a:extLst>
          </p:cNvPr>
          <p:cNvSpPr>
            <a:spLocks noGrp="1" noRot="1" noChangeAspect="1" noChangeArrowheads="1" noTextEdit="1"/>
          </p:cNvSpPr>
          <p:nvPr>
            <p:ph type="sldImg"/>
          </p:nvPr>
        </p:nvSpPr>
        <p:spPr>
          <a:ln/>
        </p:spPr>
      </p:sp>
      <p:sp>
        <p:nvSpPr>
          <p:cNvPr id="47108" name="Rectangle 3">
            <a:extLst>
              <a:ext uri="{FF2B5EF4-FFF2-40B4-BE49-F238E27FC236}">
                <a16:creationId xmlns:a16="http://schemas.microsoft.com/office/drawing/2014/main" id="{DAE9542D-FEEE-7D9A-BBD9-4B08FD8525FC}"/>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次！　第２章に移ります。</a:t>
            </a:r>
            <a:endParaRPr lang="ja-JP" alt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8DCA5E89-1A7F-7E55-695A-3D1C82BACF9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94F16ED-CAE5-4B0B-B388-D7583BFCEBE4}" type="slidenum">
              <a:rPr kumimoji="0" lang="en-US" altLang="ja-JP" smtClean="0"/>
              <a:pPr/>
              <a:t>18</a:t>
            </a:fld>
            <a:endParaRPr kumimoji="0" lang="en-US" altLang="ja-JP"/>
          </a:p>
        </p:txBody>
      </p:sp>
      <p:sp>
        <p:nvSpPr>
          <p:cNvPr id="49155" name="Rectangle 2">
            <a:extLst>
              <a:ext uri="{FF2B5EF4-FFF2-40B4-BE49-F238E27FC236}">
                <a16:creationId xmlns:a16="http://schemas.microsoft.com/office/drawing/2014/main" id="{3EFCC11C-A093-47A6-1BE6-1614C1FF0D9D}"/>
              </a:ext>
            </a:extLst>
          </p:cNvPr>
          <p:cNvSpPr>
            <a:spLocks noGrp="1" noRot="1" noChangeAspect="1" noChangeArrowheads="1" noTextEdit="1"/>
          </p:cNvSpPr>
          <p:nvPr>
            <p:ph type="sldImg"/>
          </p:nvPr>
        </p:nvSpPr>
        <p:spPr>
          <a:xfrm>
            <a:off x="1030288" y="741363"/>
            <a:ext cx="5116512" cy="3836987"/>
          </a:xfrm>
          <a:ln/>
        </p:spPr>
      </p:sp>
      <p:sp>
        <p:nvSpPr>
          <p:cNvPr id="49156" name="Rectangle 3">
            <a:extLst>
              <a:ext uri="{FF2B5EF4-FFF2-40B4-BE49-F238E27FC236}">
                <a16:creationId xmlns:a16="http://schemas.microsoft.com/office/drawing/2014/main" id="{2F5AD384-222F-18D4-1821-F43C87E5F9C0}"/>
              </a:ext>
            </a:extLst>
          </p:cNvPr>
          <p:cNvSpPr>
            <a:spLocks noGrp="1" noChangeArrowheads="1"/>
          </p:cNvSpPr>
          <p:nvPr>
            <p:ph type="body" idx="1"/>
          </p:nvPr>
        </p:nvSpPr>
        <p:spPr bwMode="auto">
          <a:xfrm>
            <a:off x="769938" y="4894263"/>
            <a:ext cx="5683250" cy="42592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生命は原始地球の過酷な環境のなかで約３８～４０億年生まれ、</a:t>
            </a:r>
            <a:endParaRPr lang="en-US" altLang="ja-JP"/>
          </a:p>
          <a:p>
            <a:pPr eaLnBrk="1" hangingPunct="1"/>
            <a:r>
              <a:rPr lang="ja-JP" altLang="en-US"/>
              <a:t>数十億年に及ぶ地球環境の劇的な変化に適応・進化・繁栄、多様な生物が生まれました。</a:t>
            </a:r>
          </a:p>
          <a:p>
            <a:pPr eaLnBrk="1" hangingPunct="1"/>
            <a:r>
              <a:rPr lang="ja-JP" altLang="en-US"/>
              <a:t>その中で環境の変化に適応できなかった生物は絶滅しました。</a:t>
            </a:r>
            <a:endParaRPr lang="en-US" altLang="ja-JP"/>
          </a:p>
          <a:p>
            <a:pPr eaLnBrk="1" hangingPunct="1"/>
            <a:endParaRPr lang="ja-JP" altLang="en-US"/>
          </a:p>
          <a:p>
            <a:pPr eaLnBrk="1" hangingPunct="1"/>
            <a:r>
              <a:rPr lang="en-US" altLang="ja-JP">
                <a:solidFill>
                  <a:srgbClr val="000000"/>
                </a:solidFill>
              </a:rPr>
              <a:t>27</a:t>
            </a:r>
            <a:r>
              <a:rPr lang="ja-JP" altLang="en-US">
                <a:solidFill>
                  <a:srgbClr val="000000"/>
                </a:solidFill>
              </a:rPr>
              <a:t>億年前、シアノバクテリアが誕生し光合成による酸素供給がはじまりました。</a:t>
            </a:r>
            <a:endParaRPr lang="en-US" altLang="ja-JP">
              <a:solidFill>
                <a:srgbClr val="000000"/>
              </a:solidFill>
            </a:endParaRPr>
          </a:p>
          <a:p>
            <a:pPr eaLnBrk="1" hangingPunct="1"/>
            <a:r>
              <a:rPr lang="en-US" altLang="ja-JP">
                <a:solidFill>
                  <a:srgbClr val="000000"/>
                </a:solidFill>
              </a:rPr>
              <a:t>6</a:t>
            </a:r>
            <a:r>
              <a:rPr lang="ja-JP" altLang="en-US">
                <a:solidFill>
                  <a:srgbClr val="000000"/>
                </a:solidFill>
              </a:rPr>
              <a:t>億年前、生物に有害な紫外線を吸収するオゾン層が出現し４億年前には現在と同じくらいの濃度になりました。</a:t>
            </a:r>
            <a:endParaRPr lang="en-US" altLang="ja-JP">
              <a:solidFill>
                <a:srgbClr val="000000"/>
              </a:solidFill>
            </a:endParaRPr>
          </a:p>
          <a:p>
            <a:pPr eaLnBrk="1" hangingPunct="1"/>
            <a:r>
              <a:rPr lang="ja-JP" altLang="en-US">
                <a:solidFill>
                  <a:srgbClr val="000000"/>
                </a:solidFill>
              </a:rPr>
              <a:t>オゾン層の出現により、それまで海の中でしか生活できなかった生物が陸上へ進出しました。</a:t>
            </a:r>
            <a:endParaRPr lang="en-US" altLang="ja-JP">
              <a:solidFill>
                <a:srgbClr val="000000"/>
              </a:solidFill>
            </a:endParaRPr>
          </a:p>
          <a:p>
            <a:pPr eaLnBrk="1" hangingPunct="1"/>
            <a:endParaRPr lang="ja-JP" altLang="en-US"/>
          </a:p>
          <a:p>
            <a:pPr eaLnBrk="1" hangingPunct="1"/>
            <a:r>
              <a:rPr lang="ja-JP" altLang="en-US"/>
              <a:t>そして今から２５０年前に化石燃料の大量消費がはじまり、地球環境問題がはじまりました。</a:t>
            </a:r>
          </a:p>
          <a:p>
            <a:pPr eaLnBrk="1" hangingPunct="1"/>
            <a:endParaRPr lang="ja-JP" altLang="en-US"/>
          </a:p>
          <a:p>
            <a:pPr eaLnBrk="1" hangingPunct="1"/>
            <a:endParaRPr lang="ja-JP" altLang="en-US"/>
          </a:p>
          <a:p>
            <a:pPr eaLnBrk="1" hangingPunct="1"/>
            <a:r>
              <a:rPr lang="ja-JP" altLang="en-US"/>
              <a:t>＜メモ＞</a:t>
            </a:r>
          </a:p>
          <a:p>
            <a:pPr eaLnBrk="1" hangingPunct="1"/>
            <a:r>
              <a:rPr lang="ja-JP" altLang="en-US"/>
              <a:t>真核生物は酸素を利用するミトコンドリアが核に入っています。</a:t>
            </a:r>
          </a:p>
          <a:p>
            <a:pPr eaLnBrk="1" hangingPunct="1"/>
            <a:r>
              <a:rPr lang="ja-JP" altLang="en-US"/>
              <a:t>ということは、酸素がないとミトコンドリアはありえないわけで、</a:t>
            </a:r>
          </a:p>
          <a:p>
            <a:pPr eaLnBrk="1" hangingPunct="1"/>
            <a:r>
              <a:rPr lang="ja-JP" altLang="en-US"/>
              <a:t>真核生物より、酸素を作り出すシアノバクテリアの方が先に出現したことになります。</a:t>
            </a:r>
            <a:endParaRPr lang="ja-JP" altLang="en-US" dirty="0"/>
          </a:p>
        </p:txBody>
      </p:sp>
      <p:sp>
        <p:nvSpPr>
          <p:cNvPr id="49157" name="Line 4">
            <a:extLst>
              <a:ext uri="{FF2B5EF4-FFF2-40B4-BE49-F238E27FC236}">
                <a16:creationId xmlns:a16="http://schemas.microsoft.com/office/drawing/2014/main" id="{FD664E72-DEE7-AF8B-E752-4E217D5448E5}"/>
              </a:ext>
            </a:extLst>
          </p:cNvPr>
          <p:cNvSpPr>
            <a:spLocks noChangeShapeType="1"/>
          </p:cNvSpPr>
          <p:nvPr/>
        </p:nvSpPr>
        <p:spPr bwMode="auto">
          <a:xfrm>
            <a:off x="846138" y="7343775"/>
            <a:ext cx="5262562" cy="10382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
        <p:nvSpPr>
          <p:cNvPr id="49158" name="Line 5">
            <a:extLst>
              <a:ext uri="{FF2B5EF4-FFF2-40B4-BE49-F238E27FC236}">
                <a16:creationId xmlns:a16="http://schemas.microsoft.com/office/drawing/2014/main" id="{47F01D8E-F070-2D84-A1B5-13656C242B9D}"/>
              </a:ext>
            </a:extLst>
          </p:cNvPr>
          <p:cNvSpPr>
            <a:spLocks noChangeShapeType="1"/>
          </p:cNvSpPr>
          <p:nvPr/>
        </p:nvSpPr>
        <p:spPr bwMode="auto">
          <a:xfrm flipV="1">
            <a:off x="920750" y="7270750"/>
            <a:ext cx="5037138" cy="11874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id="{0A30F896-BC7E-1FE6-1D74-38C10A7FAA9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AA1A14C-1001-4D83-B1B8-ABDF0718D962}" type="slidenum">
              <a:rPr kumimoji="0" lang="en-US" altLang="ja-JP" smtClean="0"/>
              <a:pPr/>
              <a:t>19</a:t>
            </a:fld>
            <a:endParaRPr kumimoji="0" lang="en-US" altLang="ja-JP"/>
          </a:p>
        </p:txBody>
      </p:sp>
      <p:sp>
        <p:nvSpPr>
          <p:cNvPr id="51203" name="Rectangle 2">
            <a:extLst>
              <a:ext uri="{FF2B5EF4-FFF2-40B4-BE49-F238E27FC236}">
                <a16:creationId xmlns:a16="http://schemas.microsoft.com/office/drawing/2014/main" id="{162986DB-2D86-0F5A-DD51-7695E2D25832}"/>
              </a:ext>
            </a:extLst>
          </p:cNvPr>
          <p:cNvSpPr>
            <a:spLocks noGrp="1" noRot="1" noChangeAspect="1" noChangeArrowheads="1" noTextEdit="1"/>
          </p:cNvSpPr>
          <p:nvPr>
            <p:ph type="sldImg"/>
          </p:nvPr>
        </p:nvSpPr>
        <p:spPr>
          <a:ln/>
        </p:spPr>
      </p:sp>
      <p:sp>
        <p:nvSpPr>
          <p:cNvPr id="51204" name="Rectangle 3">
            <a:extLst>
              <a:ext uri="{FF2B5EF4-FFF2-40B4-BE49-F238E27FC236}">
                <a16:creationId xmlns:a16="http://schemas.microsoft.com/office/drawing/2014/main" id="{837CD666-0A0B-8CF5-5E81-63C98D7F9DD8}"/>
              </a:ext>
            </a:extLst>
          </p:cNvPr>
          <p:cNvSpPr>
            <a:spLocks noGrp="1" noChangeArrowheads="1"/>
          </p:cNvSpPr>
          <p:nvPr>
            <p:ph type="body" idx="1"/>
          </p:nvPr>
        </p:nvSpPr>
        <p:spPr bwMode="auto">
          <a:xfrm>
            <a:off x="769938" y="4894263"/>
            <a:ext cx="5683250" cy="4972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地球の大気の構成はざっくりと窒素８割、酸素２割ですが、</a:t>
            </a:r>
            <a:endParaRPr lang="en-US" altLang="ja-JP"/>
          </a:p>
          <a:p>
            <a:pPr eaLnBrk="1" hangingPunct="1"/>
            <a:r>
              <a:rPr lang="ja-JP" altLang="en-US"/>
              <a:t>出題されるのは温室効果ガスである二酸化炭素の</a:t>
            </a:r>
            <a:r>
              <a:rPr lang="en-US" altLang="ja-JP"/>
              <a:t>0.04</a:t>
            </a:r>
            <a:r>
              <a:rPr lang="ja-JP" altLang="en-US"/>
              <a:t>％です。</a:t>
            </a:r>
            <a:endParaRPr lang="en-US" altLang="ja-JP"/>
          </a:p>
          <a:p>
            <a:pPr eaLnBrk="1" hangingPunct="1"/>
            <a:r>
              <a:rPr lang="ja-JP" altLang="en-US"/>
              <a:t>そして最大の温室効果能力を持っているのが水蒸気です。</a:t>
            </a:r>
            <a:endParaRPr lang="en-US" altLang="ja-JP"/>
          </a:p>
          <a:p>
            <a:pPr eaLnBrk="1" hangingPunct="1"/>
            <a:r>
              <a:rPr lang="ja-JP" altLang="en-US"/>
              <a:t>雲は現れたり消えたりしますね。だからパーセントで表されないです。</a:t>
            </a:r>
            <a:endParaRPr lang="en-US" altLang="ja-JP"/>
          </a:p>
          <a:p>
            <a:pPr eaLnBrk="1" hangingPunct="1"/>
            <a:endParaRPr lang="en-US" altLang="ja-JP"/>
          </a:p>
          <a:p>
            <a:pPr eaLnBrk="1" hangingPunct="1"/>
            <a:r>
              <a:rPr lang="ja-JP" altLang="en-US"/>
              <a:t>地球の大気はいくつもの層に分かれていますが、出題されるのは私たちが暮らしている対流圏、オゾン層がある成層圏です。</a:t>
            </a:r>
            <a:endParaRPr lang="en-US" altLang="ja-JP"/>
          </a:p>
          <a:p>
            <a:pPr eaLnBrk="1" hangingPunct="1"/>
            <a:r>
              <a:rPr lang="ja-JP" altLang="en-US"/>
              <a:t>ここでのポイントは地球のバリアの働きを大気が果たしていることです。</a:t>
            </a:r>
          </a:p>
          <a:p>
            <a:pPr eaLnBrk="1" hangingPunct="1"/>
            <a:r>
              <a:rPr lang="ja-JP" altLang="en-US"/>
              <a:t>特にオゾン層は生物にとって有害な紫外線を吸収し、地表に届かせない役割があります。</a:t>
            </a:r>
          </a:p>
          <a:p>
            <a:pPr eaLnBrk="1" hangingPunct="1"/>
            <a:endParaRPr lang="ja-JP" altLang="en-US"/>
          </a:p>
          <a:p>
            <a:pPr eaLnBrk="1" hangingPunct="1"/>
            <a:endParaRPr lang="ja-JP" altLang="en-US"/>
          </a:p>
          <a:p>
            <a:pPr eaLnBrk="1" hangingPunct="1"/>
            <a:r>
              <a:rPr lang="ja-JP" altLang="en-US"/>
              <a:t>＜メモ＞</a:t>
            </a:r>
          </a:p>
          <a:p>
            <a:pPr eaLnBrk="1" hangingPunct="1"/>
            <a:r>
              <a:rPr lang="ja-JP" altLang="en-US"/>
              <a:t>大気境界層は、わたし達の生活の場です。二酸化炭素の放出、大気汚染、ヒートアイランド現象、乱流、都市のゲリラ豪雨を発生させる水蒸気の集積、森林火災、逆転層、花粉の飛散などの発生空間として、公害や防災、健康を考える上でも重要な大気です。</a:t>
            </a:r>
          </a:p>
          <a:p>
            <a:pPr eaLnBrk="1" hangingPunct="1"/>
            <a:endParaRPr lang="ja-JP" altLang="en-US"/>
          </a:p>
          <a:p>
            <a:pPr eaLnBrk="1" hangingPunct="1"/>
            <a:r>
              <a:rPr lang="ja-JP" altLang="en-US"/>
              <a:t>ジェット気流　⇒　偏西風</a:t>
            </a:r>
          </a:p>
          <a:p>
            <a:pPr eaLnBrk="1" hangingPunct="1"/>
            <a:endParaRPr lang="en-US" altLang="ja-JP" sz="600" dirty="0">
              <a:latin typeface="ＭＳ ゴシック" panose="020B0609070205080204" pitchFamily="49" charset="-128"/>
              <a:ea typeface="ＭＳ ゴシック" panose="020B0609070205080204" pitchFamily="49"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151251BD-BECD-46B4-2763-F25AE27F21B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8480F696-10F2-4241-84A0-AA495D813FE7}" type="slidenum">
              <a:rPr kumimoji="0" lang="en-US" altLang="ja-JP" smtClean="0"/>
              <a:pPr/>
              <a:t>2</a:t>
            </a:fld>
            <a:endParaRPr kumimoji="0" lang="en-US" altLang="ja-JP"/>
          </a:p>
        </p:txBody>
      </p:sp>
      <p:sp>
        <p:nvSpPr>
          <p:cNvPr id="14339" name="Rectangle 2">
            <a:extLst>
              <a:ext uri="{FF2B5EF4-FFF2-40B4-BE49-F238E27FC236}">
                <a16:creationId xmlns:a16="http://schemas.microsoft.com/office/drawing/2014/main" id="{9218348A-2225-3404-FF2F-9280A01F41D4}"/>
              </a:ext>
            </a:extLst>
          </p:cNvPr>
          <p:cNvSpPr>
            <a:spLocks noGrp="1" noRot="1" noChangeAspect="1" noChangeArrowheads="1" noTextEdit="1"/>
          </p:cNvSpPr>
          <p:nvPr>
            <p:ph type="sldImg"/>
          </p:nvPr>
        </p:nvSpPr>
        <p:spPr>
          <a:ln/>
        </p:spPr>
      </p:sp>
      <p:sp>
        <p:nvSpPr>
          <p:cNvPr id="14340" name="Rectangle 3">
            <a:extLst>
              <a:ext uri="{FF2B5EF4-FFF2-40B4-BE49-F238E27FC236}">
                <a16:creationId xmlns:a16="http://schemas.microsoft.com/office/drawing/2014/main" id="{458F2047-CF22-B49E-520C-CDEF38422A40}"/>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それでは第１章の“持続可能な社会“について説明します。</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5EDE6BBD-C094-63F6-2E51-440EA1D636A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969BC45-DF9D-45CC-BC34-BB4319AC5C86}" type="slidenum">
              <a:rPr kumimoji="0" lang="en-US" altLang="ja-JP" smtClean="0"/>
              <a:pPr/>
              <a:t>20</a:t>
            </a:fld>
            <a:endParaRPr kumimoji="0" lang="en-US" altLang="ja-JP"/>
          </a:p>
        </p:txBody>
      </p:sp>
      <p:sp>
        <p:nvSpPr>
          <p:cNvPr id="53251" name="Rectangle 2">
            <a:extLst>
              <a:ext uri="{FF2B5EF4-FFF2-40B4-BE49-F238E27FC236}">
                <a16:creationId xmlns:a16="http://schemas.microsoft.com/office/drawing/2014/main" id="{4E30A612-5E7C-054C-9F26-9F4565037B6E}"/>
              </a:ext>
            </a:extLst>
          </p:cNvPr>
          <p:cNvSpPr>
            <a:spLocks noGrp="1" noRot="1" noChangeAspect="1" noChangeArrowheads="1" noTextEdit="1"/>
          </p:cNvSpPr>
          <p:nvPr>
            <p:ph type="sldImg"/>
          </p:nvPr>
        </p:nvSpPr>
        <p:spPr>
          <a:xfrm>
            <a:off x="1030288" y="741363"/>
            <a:ext cx="5116512" cy="3836987"/>
          </a:xfrm>
          <a:ln/>
        </p:spPr>
      </p:sp>
      <p:sp>
        <p:nvSpPr>
          <p:cNvPr id="66564" name="Rectangle 3">
            <a:extLst>
              <a:ext uri="{FF2B5EF4-FFF2-40B4-BE49-F238E27FC236}">
                <a16:creationId xmlns:a16="http://schemas.microsoft.com/office/drawing/2014/main" id="{859CB028-FFF6-C2D7-EBA9-DEB1B02ED490}"/>
              </a:ext>
            </a:extLst>
          </p:cNvPr>
          <p:cNvSpPr>
            <a:spLocks noGrp="1" noChangeArrowheads="1"/>
          </p:cNvSpPr>
          <p:nvPr>
            <p:ph type="body" idx="1"/>
          </p:nvPr>
        </p:nvSpPr>
        <p:spPr bwMode="auto">
          <a:xfrm>
            <a:off x="769938" y="4894263"/>
            <a:ext cx="5683250" cy="4748212"/>
          </a:xfrm>
        </p:spPr>
        <p:txBody>
          <a:bodyPr/>
          <a:lstStyle/>
          <a:p>
            <a:pPr eaLnBrk="1" hangingPunct="1">
              <a:defRPr/>
            </a:pPr>
            <a:r>
              <a:rPr lang="ja-JP" altLang="en-US"/>
              <a:t>地球の水は９７．５％が海水で、</a:t>
            </a:r>
            <a:r>
              <a:rPr lang="ja-JP" altLang="en-US">
                <a:solidFill>
                  <a:srgbClr val="000000"/>
                </a:solidFill>
              </a:rPr>
              <a:t>淡水は２．５％しかありません。</a:t>
            </a:r>
            <a:endParaRPr lang="en-US" altLang="ja-JP">
              <a:solidFill>
                <a:srgbClr val="000000"/>
              </a:solidFill>
            </a:endParaRPr>
          </a:p>
          <a:p>
            <a:pPr eaLnBrk="1" hangingPunct="1">
              <a:defRPr/>
            </a:pPr>
            <a:r>
              <a:rPr lang="ja-JP" altLang="en-US">
                <a:solidFill>
                  <a:srgbClr val="000000"/>
                </a:solidFill>
              </a:rPr>
              <a:t>その淡水のほとんどが、南極大陸及び北極圏などにある氷雪や地下水です。</a:t>
            </a:r>
            <a:endParaRPr lang="en-US" altLang="ja-JP">
              <a:solidFill>
                <a:srgbClr val="000000"/>
              </a:solidFill>
            </a:endParaRPr>
          </a:p>
          <a:p>
            <a:pPr eaLnBrk="1" hangingPunct="1">
              <a:defRPr/>
            </a:pPr>
            <a:r>
              <a:rPr lang="ja-JP" altLang="en-US"/>
              <a:t>例えば川の水は地球全体からみると０．０００１％しかありません。</a:t>
            </a:r>
            <a:endParaRPr lang="en-US" altLang="ja-JP"/>
          </a:p>
          <a:p>
            <a:pPr eaLnBrk="1" hangingPunct="1">
              <a:defRPr/>
            </a:pPr>
            <a:endParaRPr lang="en-US" altLang="ja-JP"/>
          </a:p>
          <a:p>
            <a:pPr eaLnBrk="1" hangingPunct="1">
              <a:defRPr/>
            </a:pPr>
            <a:r>
              <a:rPr lang="ja-JP" altLang="en-US"/>
              <a:t>地下水の平均滞留時間は約５９０年です。</a:t>
            </a:r>
            <a:endParaRPr lang="en-US" altLang="ja-JP"/>
          </a:p>
          <a:p>
            <a:pPr eaLnBrk="1" hangingPunct="1">
              <a:defRPr/>
            </a:pPr>
            <a:r>
              <a:rPr lang="ja-JP" altLang="en-US"/>
              <a:t>簡単にいえば、一度全量を汲み上げてしまうと、再び満杯になるまでに</a:t>
            </a:r>
            <a:r>
              <a:rPr lang="en-US" altLang="ja-JP"/>
              <a:t>590</a:t>
            </a:r>
            <a:r>
              <a:rPr lang="ja-JP" altLang="en-US"/>
              <a:t>年かかるということです。</a:t>
            </a:r>
            <a:endParaRPr lang="en-US" altLang="ja-JP"/>
          </a:p>
          <a:p>
            <a:pPr eaLnBrk="1" hangingPunct="1">
              <a:defRPr/>
            </a:pPr>
            <a:endParaRPr lang="ja-JP" altLang="en-US"/>
          </a:p>
          <a:p>
            <a:pPr eaLnBrk="1" hangingPunct="1">
              <a:defRPr/>
            </a:pPr>
            <a:r>
              <a:rPr lang="ja-JP" altLang="en-US"/>
              <a:t>水は蒸発熱や凝固熱などで、気体、液体、固体と状態を変え、</a:t>
            </a:r>
            <a:endParaRPr lang="en-US" altLang="ja-JP"/>
          </a:p>
          <a:p>
            <a:pPr eaLnBrk="1" hangingPunct="1">
              <a:defRPr/>
            </a:pPr>
            <a:r>
              <a:rPr lang="ja-JP" altLang="en-US"/>
              <a:t>低緯度から高緯度に熱を運び、地球の温度を平均化させています。</a:t>
            </a:r>
            <a:endParaRPr lang="en-US" altLang="ja-JP"/>
          </a:p>
          <a:p>
            <a:pPr eaLnBrk="1" hangingPunct="1">
              <a:defRPr/>
            </a:pPr>
            <a:endParaRPr lang="ja-JP" altLang="en-US"/>
          </a:p>
          <a:p>
            <a:pPr eaLnBrk="1" hangingPunct="1">
              <a:spcBef>
                <a:spcPct val="0"/>
              </a:spcBef>
              <a:defRPr/>
            </a:pPr>
            <a:r>
              <a:rPr lang="ja-JP" altLang="en-US"/>
              <a:t>川は、</a:t>
            </a:r>
            <a:r>
              <a:rPr lang="ja-JP" altLang="en-US">
                <a:latin typeface="+mn-ea"/>
                <a:ea typeface="+mn-ea"/>
              </a:rPr>
              <a:t>上流の森林から</a:t>
            </a:r>
            <a:r>
              <a:rPr lang="ja-JP" altLang="en-US">
                <a:solidFill>
                  <a:srgbClr val="FF0000"/>
                </a:solidFill>
                <a:latin typeface="+mn-ea"/>
                <a:ea typeface="+mn-ea"/>
              </a:rPr>
              <a:t>窒素、リン</a:t>
            </a:r>
            <a:r>
              <a:rPr lang="ja-JP" altLang="en-US">
                <a:latin typeface="+mn-ea"/>
                <a:ea typeface="+mn-ea"/>
              </a:rPr>
              <a:t>、</a:t>
            </a:r>
            <a:r>
              <a:rPr lang="ja-JP" altLang="en-US">
                <a:solidFill>
                  <a:srgbClr val="FF0000"/>
                </a:solidFill>
                <a:latin typeface="+mn-ea"/>
                <a:ea typeface="+mn-ea"/>
              </a:rPr>
              <a:t>カリウム</a:t>
            </a:r>
            <a:r>
              <a:rPr lang="ja-JP" altLang="en-US">
                <a:latin typeface="+mn-ea"/>
                <a:ea typeface="+mn-ea"/>
              </a:rPr>
              <a:t>などの栄養分を海まで運び、植物プランクトンや海藻などを繁茂させ、豊かな生態系を作り出します。</a:t>
            </a:r>
            <a:endParaRPr lang="en-US" altLang="ja-JP">
              <a:latin typeface="+mn-ea"/>
              <a:ea typeface="+mn-ea"/>
            </a:endParaRPr>
          </a:p>
          <a:p>
            <a:pPr eaLnBrk="1" hangingPunct="1">
              <a:spcBef>
                <a:spcPct val="0"/>
              </a:spcBef>
              <a:defRPr/>
            </a:pPr>
            <a:r>
              <a:rPr lang="ja-JP" altLang="en-US"/>
              <a:t>防災のため護岸工事が行われ、森林の栄養分が海まで届かなくなり磯焼けという現象が起こっています。</a:t>
            </a:r>
            <a:endParaRPr lang="en-US" altLang="ja-JP"/>
          </a:p>
          <a:p>
            <a:pPr eaLnBrk="1" hangingPunct="1">
              <a:spcBef>
                <a:spcPct val="0"/>
              </a:spcBef>
              <a:defRPr/>
            </a:pPr>
            <a:r>
              <a:rPr lang="ja-JP" altLang="en-US"/>
              <a:t>近年、気仙沼の漁師さんが行っている「森は海の恋人」事業など、全国でも豊かな生態系を取り戻す活動が多く見られます。</a:t>
            </a:r>
          </a:p>
          <a:p>
            <a:pPr eaLnBrk="1" hangingPunct="1">
              <a:defRPr/>
            </a:pPr>
            <a:endParaRPr lang="ja-JP" alt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83C280AA-672E-E6FD-7C25-3415065D438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5DAB942-F4BC-44AA-B02D-064E06FBE788}" type="slidenum">
              <a:rPr kumimoji="0" lang="en-US" altLang="ja-JP" smtClean="0"/>
              <a:pPr/>
              <a:t>21</a:t>
            </a:fld>
            <a:endParaRPr kumimoji="0" lang="en-US" altLang="ja-JP"/>
          </a:p>
        </p:txBody>
      </p:sp>
      <p:sp>
        <p:nvSpPr>
          <p:cNvPr id="55299" name="Rectangle 2">
            <a:extLst>
              <a:ext uri="{FF2B5EF4-FFF2-40B4-BE49-F238E27FC236}">
                <a16:creationId xmlns:a16="http://schemas.microsoft.com/office/drawing/2014/main" id="{EE55D59E-EE0C-9F28-D179-7E044898C3AA}"/>
              </a:ext>
            </a:extLst>
          </p:cNvPr>
          <p:cNvSpPr>
            <a:spLocks noGrp="1" noRot="1" noChangeAspect="1" noChangeArrowheads="1" noTextEdit="1"/>
          </p:cNvSpPr>
          <p:nvPr>
            <p:ph type="sldImg"/>
          </p:nvPr>
        </p:nvSpPr>
        <p:spPr>
          <a:xfrm>
            <a:off x="1030288" y="741363"/>
            <a:ext cx="5114925" cy="3836987"/>
          </a:xfrm>
          <a:ln/>
        </p:spPr>
      </p:sp>
      <p:sp>
        <p:nvSpPr>
          <p:cNvPr id="68612" name="Rectangle 3">
            <a:extLst>
              <a:ext uri="{FF2B5EF4-FFF2-40B4-BE49-F238E27FC236}">
                <a16:creationId xmlns:a16="http://schemas.microsoft.com/office/drawing/2014/main" id="{A7D2BCD6-9C9B-1B93-CFAD-666F35CA3AF7}"/>
              </a:ext>
            </a:extLst>
          </p:cNvPr>
          <p:cNvSpPr>
            <a:spLocks noGrp="1" noChangeArrowheads="1"/>
          </p:cNvSpPr>
          <p:nvPr>
            <p:ph type="body" idx="1"/>
          </p:nvPr>
        </p:nvSpPr>
        <p:spPr bwMode="auto">
          <a:xfrm>
            <a:off x="769938" y="4894263"/>
            <a:ext cx="5683250" cy="3859212"/>
          </a:xfrm>
        </p:spPr>
        <p:txBody>
          <a:bodyPr/>
          <a:lstStyle/>
          <a:p>
            <a:pPr eaLnBrk="1" hangingPunct="1">
              <a:defRPr/>
            </a:pPr>
            <a:r>
              <a:rPr lang="ja-JP" altLang="en-US"/>
              <a:t>海洋循環は、風との摩擦で起こる表層部の循環と、全海洋を約１０００年かけて巡る深層循環があります。</a:t>
            </a:r>
          </a:p>
          <a:p>
            <a:pPr eaLnBrk="1" hangingPunct="1">
              <a:defRPr/>
            </a:pPr>
            <a:r>
              <a:rPr lang="ja-JP" altLang="en-US">
                <a:solidFill>
                  <a:srgbClr val="000000"/>
                </a:solidFill>
              </a:rPr>
              <a:t>深層循環は、海水密度の違いで起きる</a:t>
            </a:r>
            <a:r>
              <a:rPr lang="ja-JP" altLang="en-US"/>
              <a:t>熱塩循環が</a:t>
            </a:r>
            <a:r>
              <a:rPr lang="ja-JP" altLang="en-US">
                <a:solidFill>
                  <a:srgbClr val="000000"/>
                </a:solidFill>
              </a:rPr>
              <a:t>エンジンの役割を果たしています</a:t>
            </a:r>
            <a:r>
              <a:rPr lang="ja-JP" altLang="en-US"/>
              <a:t>。</a:t>
            </a:r>
            <a:endParaRPr lang="en-US" altLang="ja-JP"/>
          </a:p>
          <a:p>
            <a:pPr eaLnBrk="1" hangingPunct="1">
              <a:defRPr/>
            </a:pPr>
            <a:endParaRPr lang="ja-JP" altLang="en-US"/>
          </a:p>
          <a:p>
            <a:pPr eaLnBrk="1" hangingPunct="1">
              <a:defRPr/>
            </a:pPr>
            <a:r>
              <a:rPr lang="ja-JP" altLang="en-US"/>
              <a:t>赤道付近で温められた暖流は大陸を沿うように北上又は南上していきます。</a:t>
            </a:r>
          </a:p>
          <a:p>
            <a:pPr eaLnBrk="1" hangingPunct="1">
              <a:defRPr/>
            </a:pPr>
            <a:r>
              <a:rPr lang="ja-JP" altLang="en-US"/>
              <a:t>北海道より緯度が高いイギリスが比較的温暖なのは、この暖流のおかげなのですが</a:t>
            </a:r>
          </a:p>
          <a:p>
            <a:pPr eaLnBrk="1" hangingPunct="1">
              <a:defRPr/>
            </a:pPr>
            <a:r>
              <a:rPr lang="ja-JP" altLang="en-US"/>
              <a:t>その過程において暖流が熱とともに水蒸気を放出し雲を作りイギリスやヨーロッパに多くの雨を降らせます。</a:t>
            </a:r>
          </a:p>
          <a:p>
            <a:pPr eaLnBrk="1" hangingPunct="1">
              <a:defRPr/>
            </a:pPr>
            <a:r>
              <a:rPr lang="ja-JP" altLang="en-US"/>
              <a:t>水蒸気によって水が一部蒸発してしまうことにより、暖流の塩分濃度が濃くなり比重が重くなるため、海底に沈みこみます。</a:t>
            </a:r>
          </a:p>
          <a:p>
            <a:pPr eaLnBrk="1" hangingPunct="1">
              <a:defRPr/>
            </a:pPr>
            <a:r>
              <a:rPr lang="ja-JP" altLang="en-US"/>
              <a:t>この沈み込みが海洋全体を動かしています。</a:t>
            </a:r>
          </a:p>
          <a:p>
            <a:pPr eaLnBrk="1" hangingPunct="1">
              <a:defRPr/>
            </a:pPr>
            <a:endParaRPr lang="ja-JP" altLang="en-US"/>
          </a:p>
          <a:p>
            <a:pPr eaLnBrk="1" hangingPunct="1">
              <a:defRPr/>
            </a:pPr>
            <a:r>
              <a:rPr lang="ja-JP" altLang="en-US"/>
              <a:t>生物ポンプ！は必ず出題されます。</a:t>
            </a:r>
            <a:endParaRPr lang="en-US" altLang="ja-JP"/>
          </a:p>
          <a:p>
            <a:pPr eaLnBrk="1" hangingPunct="1">
              <a:defRPr/>
            </a:pPr>
            <a:r>
              <a:rPr lang="ja-JP" altLang="en-US">
                <a:latin typeface="+mn-ea"/>
                <a:ea typeface="+mn-ea"/>
              </a:rPr>
              <a:t>海水に溶け込んだ二酸化炭素は植物プランクトンの光合成に利用され、海洋生物の身体となり、その遺骸は海の中・深層に溶解し貯蔵されます。</a:t>
            </a:r>
            <a:endParaRPr lang="en-US" altLang="ja-JP">
              <a:latin typeface="+mn-ea"/>
              <a:ea typeface="+mn-ea"/>
            </a:endParaRPr>
          </a:p>
          <a:p>
            <a:pPr eaLnBrk="1" hangingPunct="1">
              <a:defRPr/>
            </a:pPr>
            <a:r>
              <a:rPr lang="ja-JP" altLang="en-US">
                <a:latin typeface="+mn-ea"/>
                <a:ea typeface="+mn-ea"/>
              </a:rPr>
              <a:t>二酸化炭素をポンプのように深層に送り出すこの働きは、大気中の二酸化炭素の安定に大きな役割を果たしています。</a:t>
            </a:r>
            <a:endParaRPr lang="en-US" altLang="ja-JP">
              <a:latin typeface="+mn-ea"/>
              <a:ea typeface="+mn-ea"/>
            </a:endParaRPr>
          </a:p>
          <a:p>
            <a:pPr eaLnBrk="1" hangingPunct="1">
              <a:defRPr/>
            </a:pPr>
            <a:r>
              <a:rPr lang="ja-JP" altLang="en-US">
                <a:latin typeface="+mn-ea"/>
                <a:ea typeface="+mn-ea"/>
              </a:rPr>
              <a:t>しかし、右下の図の様に、人為起源の二酸化炭素の量が多すぎて、九州しきれていないのが現実です。</a:t>
            </a:r>
            <a:endParaRPr lang="en-US" altLang="ja-JP">
              <a:latin typeface="+mn-ea"/>
              <a:ea typeface="+mn-ea"/>
            </a:endParaRPr>
          </a:p>
          <a:p>
            <a:pPr eaLnBrk="1" hangingPunct="1">
              <a:defRPr/>
            </a:pPr>
            <a:endParaRPr lang="en-US" altLang="ja-JP"/>
          </a:p>
          <a:p>
            <a:pPr eaLnBrk="1" hangingPunct="1">
              <a:defRPr/>
            </a:pPr>
            <a:endParaRPr lang="ja-JP" alt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B423D7F3-01B0-4B44-2064-4F9EF9B8877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F25F18B-2447-4A36-B4FE-0AA7B3585F8E}" type="slidenum">
              <a:rPr kumimoji="0" lang="en-US" altLang="ja-JP" smtClean="0"/>
              <a:pPr/>
              <a:t>22</a:t>
            </a:fld>
            <a:endParaRPr kumimoji="0" lang="en-US" altLang="ja-JP"/>
          </a:p>
        </p:txBody>
      </p:sp>
      <p:sp>
        <p:nvSpPr>
          <p:cNvPr id="57347" name="Rectangle 2">
            <a:extLst>
              <a:ext uri="{FF2B5EF4-FFF2-40B4-BE49-F238E27FC236}">
                <a16:creationId xmlns:a16="http://schemas.microsoft.com/office/drawing/2014/main" id="{E0C2B121-C317-DD43-983A-46759671AA0F}"/>
              </a:ext>
            </a:extLst>
          </p:cNvPr>
          <p:cNvSpPr>
            <a:spLocks noGrp="1" noRot="1" noChangeAspect="1" noChangeArrowheads="1" noTextEdit="1"/>
          </p:cNvSpPr>
          <p:nvPr>
            <p:ph type="sldImg"/>
          </p:nvPr>
        </p:nvSpPr>
        <p:spPr>
          <a:xfrm>
            <a:off x="1030288" y="741363"/>
            <a:ext cx="5116512" cy="3836987"/>
          </a:xfrm>
          <a:ln/>
        </p:spPr>
      </p:sp>
      <p:sp>
        <p:nvSpPr>
          <p:cNvPr id="70660" name="Rectangle 3">
            <a:extLst>
              <a:ext uri="{FF2B5EF4-FFF2-40B4-BE49-F238E27FC236}">
                <a16:creationId xmlns:a16="http://schemas.microsoft.com/office/drawing/2014/main" id="{77DE97B3-97BA-BF90-935B-84B2A587961B}"/>
              </a:ext>
            </a:extLst>
          </p:cNvPr>
          <p:cNvSpPr>
            <a:spLocks noGrp="1" noChangeArrowheads="1"/>
          </p:cNvSpPr>
          <p:nvPr>
            <p:ph type="body" idx="1"/>
          </p:nvPr>
        </p:nvSpPr>
        <p:spPr bwMode="auto">
          <a:xfrm>
            <a:off x="769938" y="4894263"/>
            <a:ext cx="5683250" cy="4378325"/>
          </a:xfrm>
        </p:spPr>
        <p:txBody>
          <a:bodyPr/>
          <a:lstStyle/>
          <a:p>
            <a:pPr eaLnBrk="1" hangingPunct="1">
              <a:defRPr/>
            </a:pPr>
            <a:r>
              <a:rPr lang="ja-JP" altLang="en-US" dirty="0"/>
              <a:t>世界の森林面積は約４０億ヘクタールで陸地面積の３１％しかありません。ちなみに砂漠を含む乾燥した陸地面積は４１％を占めています。</a:t>
            </a:r>
            <a:endParaRPr lang="en-US" altLang="ja-JP" dirty="0"/>
          </a:p>
          <a:p>
            <a:pPr eaLnBrk="1" hangingPunct="1">
              <a:defRPr/>
            </a:pPr>
            <a:r>
              <a:rPr lang="ja-JP" altLang="en-US" dirty="0"/>
              <a:t>そして森林は毎年４７０万ヘクタール減少しています。</a:t>
            </a:r>
            <a:endParaRPr lang="en-US" altLang="ja-JP" dirty="0"/>
          </a:p>
          <a:p>
            <a:pPr eaLnBrk="1" hangingPunct="1">
              <a:defRPr/>
            </a:pPr>
            <a:r>
              <a:rPr lang="ja-JP" altLang="en-US" dirty="0"/>
              <a:t>日本の森林面積が２５００万ヘクタールで国土面積の６６％を占め、この割合はここ数年変わっていません。</a:t>
            </a:r>
            <a:endParaRPr lang="en-US" altLang="ja-JP" dirty="0"/>
          </a:p>
          <a:p>
            <a:pPr eaLnBrk="1" hangingPunct="1">
              <a:defRPr/>
            </a:pPr>
            <a:endParaRPr lang="en-US" altLang="ja-JP" dirty="0"/>
          </a:p>
          <a:p>
            <a:pPr eaLnBrk="1" hangingPunct="1">
              <a:defRPr/>
            </a:pPr>
            <a:r>
              <a:rPr lang="ja-JP" altLang="en-US" dirty="0"/>
              <a:t>森林は様々な役割があります。</a:t>
            </a:r>
            <a:endParaRPr lang="en-US" altLang="ja-JP" dirty="0"/>
          </a:p>
          <a:p>
            <a:pPr eaLnBrk="1" hangingPunct="1">
              <a:defRPr/>
            </a:pPr>
            <a:r>
              <a:rPr lang="ja-JP" altLang="en-US" dirty="0"/>
              <a:t>炭酸同化作用による酸素の供給や</a:t>
            </a:r>
            <a:endParaRPr lang="en-US" altLang="ja-JP" dirty="0"/>
          </a:p>
          <a:p>
            <a:pPr eaLnBrk="1" hangingPunct="1">
              <a:defRPr/>
            </a:pPr>
            <a:r>
              <a:rPr lang="ja-JP" altLang="en-US" dirty="0">
                <a:latin typeface="+mn-ea"/>
                <a:ea typeface="+mn-ea"/>
              </a:rPr>
              <a:t>樹木の根で大地を支え</a:t>
            </a:r>
            <a:r>
              <a:rPr lang="en-US" altLang="ja-JP" dirty="0">
                <a:latin typeface="+mn-ea"/>
                <a:ea typeface="+mn-ea"/>
              </a:rPr>
              <a:t>､</a:t>
            </a:r>
            <a:r>
              <a:rPr lang="ja-JP" altLang="en-US" dirty="0">
                <a:latin typeface="+mn-ea"/>
                <a:ea typeface="+mn-ea"/>
              </a:rPr>
              <a:t>落葉に覆われた土壌で、雨水を貯える</a:t>
            </a:r>
            <a:r>
              <a:rPr lang="en-US" altLang="ja-JP" dirty="0">
                <a:latin typeface="+mn-ea"/>
                <a:ea typeface="+mn-ea"/>
              </a:rPr>
              <a:t>｢</a:t>
            </a:r>
            <a:r>
              <a:rPr lang="ja-JP" altLang="en-US" dirty="0">
                <a:solidFill>
                  <a:srgbClr val="FF0000"/>
                </a:solidFill>
                <a:latin typeface="+mn-ea"/>
                <a:ea typeface="+mn-ea"/>
              </a:rPr>
              <a:t>緑のダム</a:t>
            </a:r>
            <a:r>
              <a:rPr lang="en-US" altLang="ja-JP" dirty="0">
                <a:latin typeface="+mn-ea"/>
                <a:ea typeface="+mn-ea"/>
              </a:rPr>
              <a:t>｣</a:t>
            </a:r>
            <a:r>
              <a:rPr lang="ja-JP" altLang="en-US" dirty="0">
                <a:latin typeface="+mn-ea"/>
                <a:ea typeface="+mn-ea"/>
              </a:rPr>
              <a:t>とも呼ばれています。</a:t>
            </a:r>
          </a:p>
          <a:p>
            <a:pPr eaLnBrk="1" hangingPunct="1">
              <a:defRPr/>
            </a:pPr>
            <a:endParaRPr lang="en-US" altLang="ja-JP" dirty="0"/>
          </a:p>
          <a:p>
            <a:pPr eaLnBrk="1" hangingPunct="1">
              <a:defRPr/>
            </a:pPr>
            <a:r>
              <a:rPr lang="ja-JP" altLang="en-US" dirty="0"/>
              <a:t>土壌生物は動物などの糞尿、死骸など</a:t>
            </a:r>
            <a:r>
              <a:rPr lang="ja-JP" altLang="en-US" dirty="0">
                <a:latin typeface="+mn-ea"/>
                <a:ea typeface="+mn-ea"/>
              </a:rPr>
              <a:t>を分解し、</a:t>
            </a:r>
            <a:r>
              <a:rPr lang="ja-JP" altLang="en-US" dirty="0">
                <a:solidFill>
                  <a:srgbClr val="FF0000"/>
                </a:solidFill>
                <a:latin typeface="+mn-ea"/>
                <a:ea typeface="+mn-ea"/>
              </a:rPr>
              <a:t>植物に養分</a:t>
            </a:r>
            <a:r>
              <a:rPr lang="en-US" altLang="ja-JP" dirty="0">
                <a:solidFill>
                  <a:srgbClr val="FF0000"/>
                </a:solidFill>
                <a:latin typeface="+mn-ea"/>
                <a:ea typeface="+mn-ea"/>
              </a:rPr>
              <a:t>(</a:t>
            </a:r>
            <a:r>
              <a:rPr lang="ja-JP" altLang="en-US" dirty="0">
                <a:solidFill>
                  <a:srgbClr val="FF0000"/>
                </a:solidFill>
                <a:latin typeface="+mn-ea"/>
                <a:ea typeface="+mn-ea"/>
              </a:rPr>
              <a:t>窒素など）を供給</a:t>
            </a:r>
            <a:r>
              <a:rPr lang="ja-JP" altLang="en-US" dirty="0">
                <a:latin typeface="+mn-ea"/>
                <a:ea typeface="+mn-ea"/>
              </a:rPr>
              <a:t>するする役割があります。</a:t>
            </a:r>
          </a:p>
          <a:p>
            <a:pPr eaLnBrk="1" hangingPunct="1">
              <a:defRPr/>
            </a:pPr>
            <a:endParaRPr lang="ja-JP" altLang="en-US" dirty="0"/>
          </a:p>
          <a:p>
            <a:pPr eaLnBrk="1" hangingPunct="1">
              <a:defRPr/>
            </a:pPr>
            <a:r>
              <a:rPr lang="ja-JP" altLang="en-US" dirty="0"/>
              <a:t>熱帯林は</a:t>
            </a:r>
            <a:r>
              <a:rPr lang="en-US" altLang="ja-JP" dirty="0"/>
              <a:t>4</a:t>
            </a:r>
            <a:r>
              <a:rPr lang="ja-JP" altLang="en-US" dirty="0"/>
              <a:t>種類あります。必ず出題されますのでそれぞれの特徴を覚えてください。</a:t>
            </a:r>
            <a:endParaRPr lang="en-US" altLang="ja-JP" dirty="0"/>
          </a:p>
          <a:p>
            <a:pPr eaLnBrk="1" hangingPunct="1">
              <a:defRPr/>
            </a:pPr>
            <a:r>
              <a:rPr lang="ja-JP" altLang="en-US" dirty="0">
                <a:solidFill>
                  <a:srgbClr val="000000"/>
                </a:solidFill>
              </a:rPr>
              <a:t>また熱帯林は大量の酸素を供給するので地球の肺と呼ばれています！</a:t>
            </a:r>
            <a:endParaRPr lang="en-US" altLang="ja-JP" dirty="0">
              <a:solidFill>
                <a:srgbClr val="000000"/>
              </a:solidFill>
            </a:endParaRPr>
          </a:p>
          <a:p>
            <a:pPr eaLnBrk="1" hangingPunct="1">
              <a:defRPr/>
            </a:pPr>
            <a:r>
              <a:rPr lang="ja-JP" altLang="en-US" dirty="0">
                <a:solidFill>
                  <a:srgbClr val="000000"/>
                </a:solidFill>
              </a:rPr>
              <a:t>地球上の野生生物種の半分は熱帯林に生息しているといわれているので野生生物の宝庫とも呼ばれています。</a:t>
            </a:r>
            <a:endParaRPr lang="en-US" altLang="ja-JP" dirty="0">
              <a:solidFill>
                <a:srgbClr val="000000"/>
              </a:solidFill>
            </a:endParaRPr>
          </a:p>
          <a:p>
            <a:pPr eaLnBrk="1" hangingPunct="1">
              <a:defRPr/>
            </a:pPr>
            <a:endParaRPr lang="en-US" altLang="ja-JP" b="1" dirty="0">
              <a:solidFill>
                <a:srgbClr val="000000"/>
              </a:solidFill>
            </a:endParaRPr>
          </a:p>
          <a:p>
            <a:pPr eaLnBrk="1" hangingPunct="1">
              <a:defRPr/>
            </a:pPr>
            <a:r>
              <a:rPr lang="ja-JP" altLang="en-US" b="1" dirty="0">
                <a:solidFill>
                  <a:srgbClr val="000000"/>
                </a:solidFill>
              </a:rPr>
              <a:t>＜メモ＞</a:t>
            </a:r>
            <a:endParaRPr lang="ja-JP" altLang="en-US" dirty="0">
              <a:solidFill>
                <a:srgbClr val="000000"/>
              </a:solidFill>
            </a:endParaRPr>
          </a:p>
          <a:p>
            <a:pPr eaLnBrk="1" hangingPunct="1">
              <a:defRPr/>
            </a:pPr>
            <a:r>
              <a:rPr lang="ja-JP" altLang="en-US" dirty="0"/>
              <a:t>森林が純減する速度は、</a:t>
            </a:r>
            <a:r>
              <a:rPr lang="en-US" altLang="ja-JP" dirty="0"/>
              <a:t>1990</a:t>
            </a:r>
            <a:r>
              <a:rPr lang="ja-JP" altLang="en-US" dirty="0"/>
              <a:t>年から</a:t>
            </a:r>
            <a:r>
              <a:rPr lang="en-US" altLang="ja-JP" dirty="0"/>
              <a:t>2000</a:t>
            </a:r>
            <a:r>
              <a:rPr lang="ja-JP" altLang="en-US" dirty="0"/>
              <a:t>年には年平均</a:t>
            </a:r>
            <a:r>
              <a:rPr lang="en-US" altLang="ja-JP" dirty="0"/>
              <a:t>780</a:t>
            </a:r>
            <a:r>
              <a:rPr lang="ja-JP" altLang="en-US" dirty="0"/>
              <a:t>万</a:t>
            </a:r>
            <a:r>
              <a:rPr lang="en-US" altLang="ja-JP" dirty="0"/>
              <a:t>ha</a:t>
            </a:r>
            <a:r>
              <a:rPr lang="ja-JP" altLang="en-US" dirty="0"/>
              <a:t>であったものが、</a:t>
            </a:r>
            <a:r>
              <a:rPr lang="en-US" altLang="ja-JP" dirty="0"/>
              <a:t>2000</a:t>
            </a:r>
            <a:r>
              <a:rPr lang="ja-JP" altLang="en-US" dirty="0"/>
              <a:t>年から</a:t>
            </a:r>
            <a:r>
              <a:rPr lang="en-US" altLang="ja-JP" dirty="0"/>
              <a:t>2010 </a:t>
            </a:r>
            <a:r>
              <a:rPr lang="ja-JP" altLang="en-US" dirty="0"/>
              <a:t>年には</a:t>
            </a:r>
            <a:r>
              <a:rPr lang="en-US" altLang="ja-JP" dirty="0"/>
              <a:t>520</a:t>
            </a:r>
            <a:r>
              <a:rPr lang="ja-JP" altLang="en-US" dirty="0"/>
              <a:t>万</a:t>
            </a:r>
            <a:r>
              <a:rPr lang="en-US" altLang="ja-JP" dirty="0"/>
              <a:t>ha</a:t>
            </a:r>
            <a:r>
              <a:rPr lang="ja-JP" altLang="en-US" dirty="0"/>
              <a:t>、</a:t>
            </a:r>
            <a:r>
              <a:rPr lang="en-US" altLang="ja-JP" dirty="0"/>
              <a:t>2010</a:t>
            </a:r>
            <a:r>
              <a:rPr lang="ja-JP" altLang="en-US" dirty="0"/>
              <a:t>年から</a:t>
            </a:r>
            <a:r>
              <a:rPr lang="en-US" altLang="ja-JP" dirty="0"/>
              <a:t>2020</a:t>
            </a:r>
            <a:r>
              <a:rPr lang="ja-JP" altLang="en-US" dirty="0"/>
              <a:t>年には年平均</a:t>
            </a:r>
            <a:r>
              <a:rPr lang="en-US" altLang="ja-JP" dirty="0"/>
              <a:t>470</a:t>
            </a:r>
            <a:r>
              <a:rPr lang="ja-JP" altLang="en-US" dirty="0"/>
              <a:t>万</a:t>
            </a:r>
            <a:r>
              <a:rPr lang="en-US" altLang="ja-JP" dirty="0"/>
              <a:t>ha</a:t>
            </a:r>
            <a:r>
              <a:rPr lang="ja-JP" altLang="en-US" dirty="0"/>
              <a:t>に低下した。最近</a:t>
            </a:r>
            <a:r>
              <a:rPr lang="en-US" altLang="ja-JP" dirty="0"/>
              <a:t>10</a:t>
            </a:r>
            <a:r>
              <a:rPr lang="ja-JP" altLang="en-US" dirty="0"/>
              <a:t>年間において森林が 純減する速度の減速ペースが鈍化している理由は、専ら森林増加（</a:t>
            </a:r>
            <a:r>
              <a:rPr lang="en-US" altLang="ja-JP" dirty="0"/>
              <a:t>forest expansion</a:t>
            </a:r>
            <a:r>
              <a:rPr lang="ja-JP" altLang="en-US" dirty="0"/>
              <a:t>）速度が低下し ていることによるものである。</a:t>
            </a:r>
          </a:p>
          <a:p>
            <a:pPr eaLnBrk="1" hangingPunct="1">
              <a:defRPr/>
            </a:pPr>
            <a:endParaRPr lang="ja-JP" alt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70BB21E1-4C74-C985-A9F6-2EBC116AD29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2D8B7FC-BC7B-4134-8AFE-57A8C05BCBFB}" type="slidenum">
              <a:rPr kumimoji="0" lang="en-US" altLang="ja-JP" smtClean="0"/>
              <a:pPr/>
              <a:t>23</a:t>
            </a:fld>
            <a:endParaRPr kumimoji="0" lang="en-US" altLang="ja-JP"/>
          </a:p>
        </p:txBody>
      </p:sp>
      <p:sp>
        <p:nvSpPr>
          <p:cNvPr id="59395" name="Rectangle 2">
            <a:extLst>
              <a:ext uri="{FF2B5EF4-FFF2-40B4-BE49-F238E27FC236}">
                <a16:creationId xmlns:a16="http://schemas.microsoft.com/office/drawing/2014/main" id="{6B36B384-80EF-B165-B6AB-CFBF807EE27E}"/>
              </a:ext>
            </a:extLst>
          </p:cNvPr>
          <p:cNvSpPr>
            <a:spLocks noGrp="1" noRot="1" noChangeAspect="1" noChangeArrowheads="1" noTextEdit="1"/>
          </p:cNvSpPr>
          <p:nvPr>
            <p:ph type="sldImg"/>
          </p:nvPr>
        </p:nvSpPr>
        <p:spPr>
          <a:xfrm>
            <a:off x="1030288" y="741363"/>
            <a:ext cx="5116512" cy="3836987"/>
          </a:xfrm>
          <a:ln/>
        </p:spPr>
      </p:sp>
      <p:sp>
        <p:nvSpPr>
          <p:cNvPr id="72708" name="Rectangle 3">
            <a:extLst>
              <a:ext uri="{FF2B5EF4-FFF2-40B4-BE49-F238E27FC236}">
                <a16:creationId xmlns:a16="http://schemas.microsoft.com/office/drawing/2014/main" id="{22340EC2-B9FB-85FC-9FD3-069EAAE6C124}"/>
              </a:ext>
            </a:extLst>
          </p:cNvPr>
          <p:cNvSpPr>
            <a:spLocks noGrp="1" noChangeArrowheads="1"/>
          </p:cNvSpPr>
          <p:nvPr>
            <p:ph type="body" idx="1"/>
          </p:nvPr>
        </p:nvSpPr>
        <p:spPr bwMode="auto">
          <a:xfrm>
            <a:off x="769938" y="4894263"/>
            <a:ext cx="5683250" cy="3932237"/>
          </a:xfrm>
        </p:spPr>
        <p:txBody>
          <a:bodyPr/>
          <a:lstStyle/>
          <a:p>
            <a:pPr eaLnBrk="1" hangingPunct="1">
              <a:spcBef>
                <a:spcPct val="0"/>
              </a:spcBef>
              <a:defRPr/>
            </a:pPr>
            <a:r>
              <a:rPr lang="ja-JP" altLang="en-US" dirty="0">
                <a:latin typeface="+mn-ea"/>
                <a:ea typeface="+mn-ea"/>
              </a:rPr>
              <a:t>生態系は、</a:t>
            </a:r>
            <a:r>
              <a:rPr lang="en-US" altLang="ja-JP" dirty="0">
                <a:latin typeface="+mn-ea"/>
                <a:ea typeface="+mn-ea"/>
              </a:rPr>
              <a:t>｢</a:t>
            </a:r>
            <a:r>
              <a:rPr lang="ja-JP" altLang="en-US" dirty="0">
                <a:latin typeface="+mn-ea"/>
                <a:ea typeface="+mn-ea"/>
              </a:rPr>
              <a:t>生産者</a:t>
            </a:r>
            <a:r>
              <a:rPr lang="en-US" altLang="ja-JP" dirty="0">
                <a:latin typeface="+mn-ea"/>
                <a:ea typeface="+mn-ea"/>
              </a:rPr>
              <a:t>｣</a:t>
            </a:r>
            <a:r>
              <a:rPr lang="ja-JP" altLang="en-US" dirty="0">
                <a:latin typeface="+mn-ea"/>
                <a:ea typeface="+mn-ea"/>
              </a:rPr>
              <a:t>と</a:t>
            </a:r>
            <a:r>
              <a:rPr lang="en-US" altLang="ja-JP" dirty="0">
                <a:latin typeface="+mn-ea"/>
                <a:ea typeface="+mn-ea"/>
              </a:rPr>
              <a:t>｢</a:t>
            </a:r>
            <a:r>
              <a:rPr lang="ja-JP" altLang="en-US" dirty="0">
                <a:latin typeface="+mn-ea"/>
                <a:ea typeface="+mn-ea"/>
              </a:rPr>
              <a:t>消費者</a:t>
            </a:r>
            <a:r>
              <a:rPr lang="en-US" altLang="ja-JP" dirty="0">
                <a:latin typeface="+mn-ea"/>
                <a:ea typeface="+mn-ea"/>
              </a:rPr>
              <a:t>｣</a:t>
            </a:r>
            <a:r>
              <a:rPr lang="ja-JP" altLang="en-US" dirty="0">
                <a:latin typeface="+mn-ea"/>
                <a:ea typeface="+mn-ea"/>
              </a:rPr>
              <a:t>の２種の生物によって維持されている。「消費者」には生物の遺骸や糞などから栄養分を得る「分解者」も含まれます。</a:t>
            </a:r>
            <a:endParaRPr lang="en-US" altLang="ja-JP" dirty="0">
              <a:latin typeface="+mn-ea"/>
              <a:ea typeface="+mn-ea"/>
            </a:endParaRPr>
          </a:p>
          <a:p>
            <a:pPr eaLnBrk="1" hangingPunct="1">
              <a:spcBef>
                <a:spcPct val="0"/>
              </a:spcBef>
              <a:defRPr/>
            </a:pPr>
            <a:r>
              <a:rPr lang="ja-JP" altLang="en-US" dirty="0">
                <a:latin typeface="+mn-ea"/>
                <a:ea typeface="+mn-ea"/>
              </a:rPr>
              <a:t>生物の餌はすべて生物</a:t>
            </a:r>
            <a:r>
              <a:rPr lang="en-US" altLang="ja-JP" dirty="0">
                <a:latin typeface="+mn-ea"/>
                <a:ea typeface="+mn-ea"/>
              </a:rPr>
              <a:t>｡｢</a:t>
            </a:r>
            <a:r>
              <a:rPr lang="ja-JP" altLang="en-US" dirty="0">
                <a:latin typeface="+mn-ea"/>
                <a:ea typeface="+mn-ea"/>
              </a:rPr>
              <a:t>食べる－食べられる</a:t>
            </a:r>
            <a:r>
              <a:rPr lang="en-US" altLang="ja-JP" dirty="0">
                <a:latin typeface="+mn-ea"/>
                <a:ea typeface="+mn-ea"/>
              </a:rPr>
              <a:t>｣</a:t>
            </a:r>
            <a:r>
              <a:rPr lang="ja-JP" altLang="en-US" dirty="0">
                <a:latin typeface="+mn-ea"/>
                <a:ea typeface="+mn-ea"/>
              </a:rPr>
              <a:t>の関係を食物連鎖といいいます。</a:t>
            </a:r>
            <a:endParaRPr lang="en-US" altLang="ja-JP" dirty="0">
              <a:latin typeface="+mn-ea"/>
              <a:ea typeface="+mn-ea"/>
            </a:endParaRPr>
          </a:p>
          <a:p>
            <a:pPr eaLnBrk="1" hangingPunct="1">
              <a:spcBef>
                <a:spcPct val="0"/>
              </a:spcBef>
              <a:defRPr/>
            </a:pPr>
            <a:endParaRPr lang="ja-JP" altLang="en-US" dirty="0">
              <a:latin typeface="+mn-ea"/>
              <a:ea typeface="+mn-ea"/>
            </a:endParaRPr>
          </a:p>
          <a:p>
            <a:pPr eaLnBrk="1" hangingPunct="1">
              <a:lnSpc>
                <a:spcPct val="90000"/>
              </a:lnSpc>
              <a:defRPr/>
            </a:pPr>
            <a:r>
              <a:rPr lang="ja-JP" altLang="en-US" dirty="0"/>
              <a:t>次に生態系ピラミッドですが、</a:t>
            </a:r>
            <a:r>
              <a:rPr lang="ja-JP" altLang="en-US" b="1" dirty="0">
                <a:solidFill>
                  <a:srgbClr val="000000"/>
                </a:solidFill>
              </a:rPr>
              <a:t>食べられる側の個体数は、食べる側より多い</a:t>
            </a:r>
            <a:r>
              <a:rPr lang="ja-JP" altLang="en-US" dirty="0"/>
              <a:t>ことから</a:t>
            </a:r>
          </a:p>
          <a:p>
            <a:pPr eaLnBrk="1" hangingPunct="1">
              <a:lnSpc>
                <a:spcPct val="90000"/>
              </a:lnSpc>
              <a:defRPr/>
            </a:pPr>
            <a:r>
              <a:rPr lang="ja-JP" altLang="en-US" dirty="0"/>
              <a:t>順番に積み上げていくとピラミッドの形になるので、</a:t>
            </a:r>
            <a:r>
              <a:rPr lang="ja-JP" altLang="en-US" b="1" dirty="0">
                <a:solidFill>
                  <a:srgbClr val="000000"/>
                </a:solidFill>
              </a:rPr>
              <a:t>生態系ピラミッド</a:t>
            </a:r>
            <a:r>
              <a:rPr lang="ja-JP" altLang="en-US" dirty="0"/>
              <a:t>といいます。</a:t>
            </a:r>
            <a:endParaRPr lang="en-US" altLang="ja-JP" dirty="0"/>
          </a:p>
          <a:p>
            <a:pPr eaLnBrk="1" hangingPunct="1">
              <a:lnSpc>
                <a:spcPct val="90000"/>
              </a:lnSpc>
              <a:defRPr/>
            </a:pPr>
            <a:endParaRPr lang="en-US" altLang="ja-JP" dirty="0"/>
          </a:p>
          <a:p>
            <a:pPr eaLnBrk="1" hangingPunct="1">
              <a:lnSpc>
                <a:spcPct val="90000"/>
              </a:lnSpc>
              <a:defRPr/>
            </a:pPr>
            <a:r>
              <a:rPr lang="ja-JP" altLang="en-US" dirty="0"/>
              <a:t>例えばアリはテントウ虫からアブラムシを守ります。アブラムシはアリに</a:t>
            </a:r>
            <a:r>
              <a:rPr lang="ja-JP" altLang="en-US" dirty="0">
                <a:solidFill>
                  <a:srgbClr val="202124"/>
                </a:solidFill>
                <a:latin typeface="arial" panose="020B0604020202020204" pitchFamily="34" charset="0"/>
              </a:rPr>
              <a:t>甘露（カンロ）という蜜を与えます。</a:t>
            </a:r>
            <a:endParaRPr lang="en-US" altLang="ja-JP" dirty="0">
              <a:solidFill>
                <a:srgbClr val="202124"/>
              </a:solidFill>
              <a:latin typeface="arial" panose="020B0604020202020204" pitchFamily="34" charset="0"/>
            </a:endParaRPr>
          </a:p>
          <a:p>
            <a:pPr eaLnBrk="1" hangingPunct="1">
              <a:lnSpc>
                <a:spcPct val="90000"/>
              </a:lnSpc>
              <a:defRPr/>
            </a:pPr>
            <a:r>
              <a:rPr lang="ja-JP" altLang="en-US" dirty="0">
                <a:solidFill>
                  <a:srgbClr val="202124"/>
                </a:solidFill>
                <a:latin typeface="arial" panose="020B0604020202020204" pitchFamily="34" charset="0"/>
              </a:rPr>
              <a:t>お互いに助け合う関係を相利共生といいます。</a:t>
            </a:r>
            <a:endParaRPr lang="ja-JP" altLang="en-US" dirty="0"/>
          </a:p>
          <a:p>
            <a:pPr eaLnBrk="1" hangingPunct="1">
              <a:lnSpc>
                <a:spcPct val="90000"/>
              </a:lnSpc>
              <a:defRPr/>
            </a:pPr>
            <a:endParaRPr lang="ja-JP" altLang="en-US" dirty="0"/>
          </a:p>
          <a:p>
            <a:pPr eaLnBrk="1" hangingPunct="1">
              <a:lnSpc>
                <a:spcPct val="90000"/>
              </a:lnSpc>
              <a:defRPr/>
            </a:pPr>
            <a:r>
              <a:rPr lang="ja-JP" altLang="en-US" dirty="0"/>
              <a:t>＜メモ＞</a:t>
            </a:r>
          </a:p>
          <a:p>
            <a:pPr eaLnBrk="1" hangingPunct="1">
              <a:lnSpc>
                <a:spcPct val="90000"/>
              </a:lnSpc>
              <a:defRPr/>
            </a:pPr>
            <a:r>
              <a:rPr lang="ja-JP" altLang="en-US" dirty="0"/>
              <a:t>棲み分け⇒同じ川でヒメウが表面近くの魚を食べ</a:t>
            </a:r>
            <a:r>
              <a:rPr lang="en-US" altLang="ja-JP" dirty="0"/>
              <a:t>,</a:t>
            </a:r>
            <a:r>
              <a:rPr lang="ja-JP" altLang="en-US" dirty="0"/>
              <a:t>カワウが水底近くの魚を食べるのは食い分けの例です</a:t>
            </a:r>
          </a:p>
          <a:p>
            <a:pPr eaLnBrk="1" hangingPunct="1">
              <a:lnSpc>
                <a:spcPct val="90000"/>
              </a:lnSpc>
              <a:defRPr/>
            </a:pPr>
            <a:r>
              <a:rPr lang="ja-JP" altLang="en-US" dirty="0">
                <a:hlinkClick r:id="rId3"/>
              </a:rPr>
              <a:t>片利共生</a:t>
            </a:r>
            <a:r>
              <a:rPr lang="en-US" altLang="ja-JP" dirty="0">
                <a:hlinkClick r:id="rId3"/>
              </a:rPr>
              <a:t>(</a:t>
            </a:r>
            <a:r>
              <a:rPr lang="ja-JP" altLang="en-US" dirty="0">
                <a:hlinkClick r:id="rId3"/>
              </a:rPr>
              <a:t>へんりきょうせい</a:t>
            </a:r>
            <a:r>
              <a:rPr lang="en-US" altLang="ja-JP" dirty="0">
                <a:hlinkClick r:id="rId3"/>
              </a:rPr>
              <a:t>)</a:t>
            </a:r>
            <a:endParaRPr lang="en-US" altLang="ja-JP" dirty="0"/>
          </a:p>
          <a:p>
            <a:pPr eaLnBrk="1" hangingPunct="1">
              <a:lnSpc>
                <a:spcPct val="90000"/>
              </a:lnSpc>
              <a:defRPr/>
            </a:pPr>
            <a:r>
              <a:rPr lang="ja-JP" altLang="en-US" dirty="0"/>
              <a:t>かくれうお</a:t>
            </a:r>
            <a:r>
              <a:rPr lang="en-US" altLang="ja-JP" dirty="0"/>
              <a:t>【</a:t>
            </a:r>
            <a:r>
              <a:rPr lang="ja-JP" altLang="en-US" dirty="0"/>
              <a:t>隠れ魚</a:t>
            </a:r>
            <a:r>
              <a:rPr lang="en-US" altLang="ja-JP" dirty="0"/>
              <a:t>】</a:t>
            </a:r>
          </a:p>
          <a:p>
            <a:pPr eaLnBrk="1" hangingPunct="1">
              <a:lnSpc>
                <a:spcPct val="90000"/>
              </a:lnSpc>
              <a:defRPr/>
            </a:pPr>
            <a:r>
              <a:rPr lang="ja-JP" altLang="en-US" dirty="0"/>
              <a:t>昼間はフジナマコなどの腸内にかくれすみ、片利共生の好例とされる。</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B08FB4DD-F237-500B-EECA-E289796E3D6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7A13A6A-C95F-4DE9-940B-8ED751AC958D}" type="slidenum">
              <a:rPr kumimoji="0" lang="en-US" altLang="ja-JP" smtClean="0"/>
              <a:pPr/>
              <a:t>24</a:t>
            </a:fld>
            <a:endParaRPr kumimoji="0" lang="en-US" altLang="ja-JP"/>
          </a:p>
        </p:txBody>
      </p:sp>
      <p:sp>
        <p:nvSpPr>
          <p:cNvPr id="61443" name="Rectangle 2">
            <a:extLst>
              <a:ext uri="{FF2B5EF4-FFF2-40B4-BE49-F238E27FC236}">
                <a16:creationId xmlns:a16="http://schemas.microsoft.com/office/drawing/2014/main" id="{EBE33A7F-814E-8450-04C4-9AF4F00F46CB}"/>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89B4F91A-492A-00CA-3DA2-4AA10CFEE049}"/>
              </a:ext>
            </a:extLst>
          </p:cNvPr>
          <p:cNvSpPr>
            <a:spLocks noGrp="1" noChangeArrowheads="1"/>
          </p:cNvSpPr>
          <p:nvPr>
            <p:ph type="body" idx="1"/>
          </p:nvPr>
        </p:nvSpPr>
        <p:spPr bwMode="auto">
          <a:xfrm>
            <a:off x="769938" y="4894263"/>
            <a:ext cx="5683250" cy="2720975"/>
          </a:xfrm>
        </p:spPr>
        <p:txBody>
          <a:bodyPr/>
          <a:lstStyle/>
          <a:p>
            <a:pPr eaLnBrk="1" hangingPunct="1">
              <a:spcBef>
                <a:spcPct val="0"/>
              </a:spcBef>
              <a:defRPr/>
            </a:pPr>
            <a:r>
              <a:rPr lang="ja-JP" altLang="en-US" dirty="0">
                <a:latin typeface="+mn-ea"/>
                <a:ea typeface="+mn-ea"/>
              </a:rPr>
              <a:t>世界人口は</a:t>
            </a:r>
            <a:r>
              <a:rPr lang="en-US" altLang="ja-JP" dirty="0">
                <a:latin typeface="+mn-ea"/>
                <a:ea typeface="+mn-ea"/>
              </a:rPr>
              <a:t>2022</a:t>
            </a:r>
            <a:r>
              <a:rPr lang="ja-JP" altLang="en-US" dirty="0">
                <a:latin typeface="+mn-ea"/>
                <a:ea typeface="+mn-ea"/>
              </a:rPr>
              <a:t>年現在で</a:t>
            </a:r>
            <a:r>
              <a:rPr lang="en-US" altLang="ja-JP" dirty="0">
                <a:latin typeface="+mn-ea"/>
                <a:ea typeface="+mn-ea"/>
              </a:rPr>
              <a:t>80</a:t>
            </a:r>
            <a:r>
              <a:rPr lang="ja-JP" altLang="en-US" dirty="0">
                <a:latin typeface="+mn-ea"/>
                <a:ea typeface="+mn-ea"/>
              </a:rPr>
              <a:t>億人　</a:t>
            </a:r>
            <a:r>
              <a:rPr lang="en-US" altLang="ja-JP" dirty="0">
                <a:latin typeface="+mn-ea"/>
                <a:ea typeface="+mn-ea"/>
              </a:rPr>
              <a:t>2058</a:t>
            </a:r>
            <a:r>
              <a:rPr lang="ja-JP" altLang="en-US" dirty="0">
                <a:latin typeface="+mn-ea"/>
                <a:ea typeface="+mn-ea"/>
              </a:rPr>
              <a:t>年</a:t>
            </a:r>
            <a:r>
              <a:rPr lang="en-US" altLang="ja-JP" dirty="0">
                <a:latin typeface="+mn-ea"/>
                <a:ea typeface="+mn-ea"/>
              </a:rPr>
              <a:t>100</a:t>
            </a:r>
            <a:r>
              <a:rPr lang="ja-JP" altLang="en-US" dirty="0">
                <a:latin typeface="+mn-ea"/>
                <a:ea typeface="+mn-ea"/>
              </a:rPr>
              <a:t>億人　</a:t>
            </a:r>
            <a:r>
              <a:rPr lang="en-US" altLang="ja-JP" dirty="0">
                <a:latin typeface="+mn-ea"/>
                <a:ea typeface="+mn-ea"/>
              </a:rPr>
              <a:t>2080</a:t>
            </a:r>
            <a:r>
              <a:rPr lang="ja-JP" altLang="en-US" dirty="0">
                <a:latin typeface="+mn-ea"/>
                <a:ea typeface="+mn-ea"/>
              </a:rPr>
              <a:t>年</a:t>
            </a:r>
            <a:r>
              <a:rPr lang="en-US" altLang="ja-JP" dirty="0">
                <a:latin typeface="+mn-ea"/>
                <a:ea typeface="+mn-ea"/>
              </a:rPr>
              <a:t>104</a:t>
            </a:r>
            <a:r>
              <a:rPr lang="ja-JP" altLang="en-US" dirty="0">
                <a:latin typeface="+mn-ea"/>
                <a:ea typeface="+mn-ea"/>
              </a:rPr>
              <a:t>億人と予想されています。</a:t>
            </a:r>
          </a:p>
          <a:p>
            <a:pPr eaLnBrk="1" hangingPunct="1">
              <a:spcBef>
                <a:spcPct val="0"/>
              </a:spcBef>
              <a:defRPr/>
            </a:pPr>
            <a:r>
              <a:rPr lang="ja-JP" altLang="en-US" dirty="0">
                <a:latin typeface="+mn-ea"/>
                <a:ea typeface="+mn-ea"/>
              </a:rPr>
              <a:t>特にインドを含む南中央アジア地域と中国を含むアジア地域が大きな人口を占めています。</a:t>
            </a:r>
            <a:endParaRPr lang="ja-JP" altLang="en-US" dirty="0"/>
          </a:p>
          <a:p>
            <a:pPr eaLnBrk="1" hangingPunct="1">
              <a:defRPr/>
            </a:pPr>
            <a:r>
              <a:rPr lang="ja-JP" altLang="en-US" dirty="0"/>
              <a:t>日本は２０</a:t>
            </a:r>
            <a:r>
              <a:rPr lang="en-US" altLang="ja-JP" dirty="0"/>
              <a:t>65</a:t>
            </a:r>
            <a:r>
              <a:rPr lang="ja-JP" altLang="en-US" dirty="0"/>
              <a:t>年には９０００万人を割り込むと予想されている。</a:t>
            </a:r>
          </a:p>
          <a:p>
            <a:pPr eaLnBrk="1" hangingPunct="1">
              <a:defRPr/>
            </a:pPr>
            <a:r>
              <a:rPr lang="ja-JP" altLang="en-US" dirty="0"/>
              <a:t>地球の環境収容力は最大２６億人です。　森林を伐採し、海を埋め立て、自然を破壊しながら現在の人口に至っています。</a:t>
            </a:r>
            <a:endParaRPr lang="en-US" altLang="ja-JP" dirty="0"/>
          </a:p>
          <a:p>
            <a:pPr eaLnBrk="1" hangingPunct="1">
              <a:defRPr/>
            </a:pPr>
            <a:r>
              <a:rPr lang="ja-JP" altLang="en-US" dirty="0"/>
              <a:t>今後は都市部の人口が増え続け、　地方の人口は減り、社会的共同生活が成り立たない限界集落が増えると予想されます。</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B48111F9-8B67-49C3-B611-AD623E8963F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A466063-BCCC-4336-9895-FD34622AE71B}" type="slidenum">
              <a:rPr kumimoji="0" lang="en-US" altLang="ja-JP" smtClean="0"/>
              <a:pPr/>
              <a:t>25</a:t>
            </a:fld>
            <a:endParaRPr kumimoji="0" lang="en-US" altLang="ja-JP"/>
          </a:p>
        </p:txBody>
      </p:sp>
      <p:sp>
        <p:nvSpPr>
          <p:cNvPr id="63491" name="Rectangle 2">
            <a:extLst>
              <a:ext uri="{FF2B5EF4-FFF2-40B4-BE49-F238E27FC236}">
                <a16:creationId xmlns:a16="http://schemas.microsoft.com/office/drawing/2014/main" id="{D0FF0B93-7523-D907-54DF-92E868A3250A}"/>
              </a:ext>
            </a:extLst>
          </p:cNvPr>
          <p:cNvSpPr>
            <a:spLocks noGrp="1" noRot="1" noChangeAspect="1" noChangeArrowheads="1" noTextEdit="1"/>
          </p:cNvSpPr>
          <p:nvPr>
            <p:ph type="sldImg"/>
          </p:nvPr>
        </p:nvSpPr>
        <p:spPr>
          <a:xfrm>
            <a:off x="1030288" y="741363"/>
            <a:ext cx="5116512" cy="3836987"/>
          </a:xfrm>
          <a:ln/>
        </p:spPr>
      </p:sp>
      <p:sp>
        <p:nvSpPr>
          <p:cNvPr id="78852" name="Rectangle 3">
            <a:extLst>
              <a:ext uri="{FF2B5EF4-FFF2-40B4-BE49-F238E27FC236}">
                <a16:creationId xmlns:a16="http://schemas.microsoft.com/office/drawing/2014/main" id="{4B7B3B99-D0BB-55FE-3C8B-06874F066C0E}"/>
              </a:ext>
            </a:extLst>
          </p:cNvPr>
          <p:cNvSpPr>
            <a:spLocks noGrp="1" noChangeArrowheads="1"/>
          </p:cNvSpPr>
          <p:nvPr>
            <p:ph type="body" idx="1"/>
          </p:nvPr>
        </p:nvSpPr>
        <p:spPr bwMode="auto">
          <a:xfrm>
            <a:off x="769938" y="4894263"/>
            <a:ext cx="5683250" cy="3787775"/>
          </a:xfrm>
        </p:spPr>
        <p:txBody>
          <a:bodyPr/>
          <a:lstStyle/>
          <a:p>
            <a:pPr eaLnBrk="1" hangingPunct="1">
              <a:spcBef>
                <a:spcPct val="0"/>
              </a:spcBef>
              <a:defRPr/>
            </a:pPr>
            <a:r>
              <a:rPr lang="en-US" altLang="ja-JP" dirty="0">
                <a:latin typeface="+mn-ea"/>
              </a:rPr>
              <a:t>●</a:t>
            </a:r>
            <a:r>
              <a:rPr lang="ja-JP" altLang="en-US" dirty="0">
                <a:latin typeface="+mn-ea"/>
              </a:rPr>
              <a:t>農業技術改良で単位面積当たりの収量増加してきましたが、土壌の劣化、地下水の枯渇により近年は伸び悩みしています。</a:t>
            </a:r>
          </a:p>
          <a:p>
            <a:pPr eaLnBrk="1" hangingPunct="1">
              <a:spcBef>
                <a:spcPct val="0"/>
              </a:spcBef>
              <a:defRPr/>
            </a:pPr>
            <a:r>
              <a:rPr lang="ja-JP" altLang="en-US" dirty="0">
                <a:latin typeface="+mn-ea"/>
              </a:rPr>
              <a:t>●中国・インド等の所得が向上し、食生活変化 ⇒ 畜産物・油脂類の消費拡大しています。</a:t>
            </a:r>
          </a:p>
          <a:p>
            <a:pPr eaLnBrk="1" hangingPunct="1">
              <a:spcBef>
                <a:spcPct val="0"/>
              </a:spcBef>
              <a:defRPr/>
            </a:pPr>
            <a:r>
              <a:rPr lang="ja-JP" altLang="en-US" dirty="0">
                <a:latin typeface="+mn-ea"/>
              </a:rPr>
              <a:t>●近年、異常気象・砂漠化・水資源の制約・鳥インフルエンザ・豚コレラなど家畜伝染病の多発が受給に大きな影響を与えています。</a:t>
            </a:r>
            <a:endParaRPr lang="ja-JP" altLang="en-US" sz="1000" dirty="0">
              <a:latin typeface="+mn-ea"/>
            </a:endParaRPr>
          </a:p>
          <a:p>
            <a:pPr eaLnBrk="1" hangingPunct="1">
              <a:defRPr/>
            </a:pPr>
            <a:endParaRPr lang="ja-JP" altLang="en-US" dirty="0"/>
          </a:p>
          <a:p>
            <a:pPr eaLnBrk="1" hangingPunct="1">
              <a:defRPr/>
            </a:pPr>
            <a:r>
              <a:rPr lang="ja-JP" altLang="en-US" dirty="0">
                <a:latin typeface="+mn-ea"/>
              </a:rPr>
              <a:t>漁船漁業</a:t>
            </a:r>
            <a:r>
              <a:rPr lang="ja-JP" altLang="en-US" dirty="0"/>
              <a:t>は、ここ数年横ばいですが、養殖が飛躍的に増加、全体の半分を占めるようになっています。</a:t>
            </a:r>
            <a:endParaRPr lang="en-US" altLang="ja-JP" dirty="0"/>
          </a:p>
          <a:p>
            <a:pPr eaLnBrk="1" hangingPunct="1">
              <a:defRPr/>
            </a:pPr>
            <a:r>
              <a:rPr lang="ja-JP" altLang="en-US" dirty="0"/>
              <a:t>なかでも中国とインドネシアの世界の</a:t>
            </a:r>
            <a:r>
              <a:rPr lang="en-US" altLang="ja-JP" dirty="0"/>
              <a:t>7</a:t>
            </a:r>
            <a:r>
              <a:rPr lang="ja-JP" altLang="en-US" dirty="0"/>
              <a:t>割を占めています。</a:t>
            </a:r>
            <a:endParaRPr lang="en-US" altLang="ja-JP" dirty="0"/>
          </a:p>
          <a:p>
            <a:pPr eaLnBrk="1" hangingPunct="1">
              <a:defRPr/>
            </a:pPr>
            <a:endParaRPr lang="en-US" altLang="ja-JP" dirty="0"/>
          </a:p>
          <a:p>
            <a:pPr eaLnBrk="1" hangingPunct="1">
              <a:defRPr/>
            </a:pPr>
            <a:endParaRPr lang="en-US" altLang="ja-JP" dirty="0">
              <a:latin typeface="+mn-ea"/>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934637E0-9632-2C64-9DA5-B659282DCE1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F7B7EF0-059A-47EC-B391-E1642018DF63}" type="slidenum">
              <a:rPr kumimoji="0" lang="en-US" altLang="ja-JP" smtClean="0"/>
              <a:pPr/>
              <a:t>26</a:t>
            </a:fld>
            <a:endParaRPr kumimoji="0" lang="en-US" altLang="ja-JP"/>
          </a:p>
        </p:txBody>
      </p:sp>
      <p:sp>
        <p:nvSpPr>
          <p:cNvPr id="65539" name="Rectangle 2">
            <a:extLst>
              <a:ext uri="{FF2B5EF4-FFF2-40B4-BE49-F238E27FC236}">
                <a16:creationId xmlns:a16="http://schemas.microsoft.com/office/drawing/2014/main" id="{86AECD92-8B20-0CA6-B4CA-5C5762D54A70}"/>
              </a:ext>
            </a:extLst>
          </p:cNvPr>
          <p:cNvSpPr>
            <a:spLocks noGrp="1" noRot="1" noChangeAspect="1" noChangeArrowheads="1" noTextEdit="1"/>
          </p:cNvSpPr>
          <p:nvPr>
            <p:ph type="sldImg"/>
          </p:nvPr>
        </p:nvSpPr>
        <p:spPr>
          <a:xfrm>
            <a:off x="1030288" y="741363"/>
            <a:ext cx="5116512" cy="3836987"/>
          </a:xfrm>
          <a:ln/>
        </p:spPr>
      </p:sp>
      <p:sp>
        <p:nvSpPr>
          <p:cNvPr id="65540" name="Rectangle 3">
            <a:extLst>
              <a:ext uri="{FF2B5EF4-FFF2-40B4-BE49-F238E27FC236}">
                <a16:creationId xmlns:a16="http://schemas.microsoft.com/office/drawing/2014/main" id="{7F3818C4-4DD7-2209-5B0A-949A6D724742}"/>
              </a:ext>
            </a:extLst>
          </p:cNvPr>
          <p:cNvSpPr>
            <a:spLocks noGrp="1" noChangeArrowheads="1"/>
          </p:cNvSpPr>
          <p:nvPr>
            <p:ph type="body" idx="1"/>
          </p:nvPr>
        </p:nvSpPr>
        <p:spPr bwMode="auto">
          <a:xfrm>
            <a:off x="771525" y="4894263"/>
            <a:ext cx="5683250" cy="48974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ja-JP" altLang="en-US" dirty="0"/>
              <a:t>主要資源の可採年数はざっくり、目を通す程度で十分です。</a:t>
            </a:r>
          </a:p>
          <a:p>
            <a:pPr eaLnBrk="1" hangingPunct="1">
              <a:lnSpc>
                <a:spcPct val="90000"/>
              </a:lnSpc>
            </a:pPr>
            <a:r>
              <a:rPr lang="ja-JP" altLang="en-US" dirty="0"/>
              <a:t>要するに無限じゃないよ！有限だよって感じて下さい。</a:t>
            </a:r>
          </a:p>
          <a:p>
            <a:pPr eaLnBrk="1" hangingPunct="1">
              <a:lnSpc>
                <a:spcPct val="90000"/>
              </a:lnSpc>
            </a:pPr>
            <a:endParaRPr lang="ja-JP" altLang="en-US" dirty="0"/>
          </a:p>
          <a:p>
            <a:pPr eaLnBrk="1" hangingPunct="1">
              <a:lnSpc>
                <a:spcPct val="90000"/>
              </a:lnSpc>
            </a:pPr>
            <a:r>
              <a:rPr lang="ja-JP" altLang="en-US" dirty="0"/>
              <a:t>レアメタルは地球に極々わずかしか存在しない金属で携帯電話やパソコンなど電子機器に欠かせないものです。</a:t>
            </a:r>
            <a:endParaRPr lang="en-US" altLang="ja-JP" dirty="0"/>
          </a:p>
          <a:p>
            <a:pPr eaLnBrk="1" hangingPunct="1">
              <a:lnSpc>
                <a:spcPct val="90000"/>
              </a:lnSpc>
            </a:pPr>
            <a:r>
              <a:rPr lang="ja-JP" altLang="en-US" dirty="0"/>
              <a:t>携帯電話やパソコンなど電子機器は、回収しレアメタルを再資源かしています。</a:t>
            </a:r>
            <a:endParaRPr lang="en-US" altLang="ja-JP" dirty="0"/>
          </a:p>
          <a:p>
            <a:pPr eaLnBrk="1" hangingPunct="1">
              <a:lnSpc>
                <a:spcPct val="90000"/>
              </a:lnSpc>
            </a:pPr>
            <a:r>
              <a:rPr lang="ja-JP" altLang="en-US" dirty="0"/>
              <a:t>このような電子機器は都市に多くあるので、都市鉱山と呼ばれています。</a:t>
            </a:r>
            <a:endParaRPr lang="en-US" altLang="ja-JP" dirty="0"/>
          </a:p>
          <a:p>
            <a:pPr eaLnBrk="1" hangingPunct="1">
              <a:lnSpc>
                <a:spcPct val="90000"/>
              </a:lnSpc>
            </a:pPr>
            <a:endParaRPr lang="ja-JP" altLang="en-US" dirty="0"/>
          </a:p>
          <a:p>
            <a:pPr eaLnBrk="1" hangingPunct="1">
              <a:lnSpc>
                <a:spcPct val="90000"/>
              </a:lnSpc>
            </a:pPr>
            <a:r>
              <a:rPr lang="ja-JP" altLang="en-US" dirty="0"/>
              <a:t>関与物質総量とは必要な資源を取り出すために掘り起こされた鉱石や土砂の総量です。</a:t>
            </a:r>
            <a:endParaRPr lang="en-US" altLang="ja-JP" dirty="0"/>
          </a:p>
          <a:p>
            <a:pPr eaLnBrk="1" hangingPunct="1">
              <a:lnSpc>
                <a:spcPct val="90000"/>
              </a:lnSpc>
            </a:pPr>
            <a:r>
              <a:rPr lang="ja-JP" altLang="en-US" dirty="0"/>
              <a:t>たとえば金１ｇ採掘するのに金鉱石を１</a:t>
            </a:r>
            <a:r>
              <a:rPr lang="en-US" altLang="ja-JP" dirty="0"/>
              <a:t>.1</a:t>
            </a:r>
            <a:r>
              <a:rPr lang="ja-JP" altLang="en-US" dirty="0"/>
              <a:t>ｔ掘り起こしています。</a:t>
            </a:r>
            <a:endParaRPr lang="en-US" altLang="ja-JP" dirty="0"/>
          </a:p>
          <a:p>
            <a:pPr eaLnBrk="1" hangingPunct="1">
              <a:lnSpc>
                <a:spcPct val="90000"/>
              </a:lnSpc>
            </a:pPr>
            <a:endParaRPr lang="en-US" altLang="ja-JP" dirty="0"/>
          </a:p>
          <a:p>
            <a:pPr eaLnBrk="1" hangingPunct="1">
              <a:lnSpc>
                <a:spcPct val="90000"/>
              </a:lnSpc>
            </a:pPr>
            <a:endParaRPr lang="ja-JP" altLang="en-US" dirty="0"/>
          </a:p>
          <a:p>
            <a:pPr eaLnBrk="1" hangingPunct="1">
              <a:lnSpc>
                <a:spcPct val="90000"/>
              </a:lnSpc>
            </a:pPr>
            <a:r>
              <a:rPr lang="ja-JP" altLang="en-US" dirty="0"/>
              <a:t>手っ取り早い方法があります。</a:t>
            </a:r>
          </a:p>
          <a:p>
            <a:pPr eaLnBrk="1" hangingPunct="1">
              <a:lnSpc>
                <a:spcPct val="90000"/>
              </a:lnSpc>
            </a:pPr>
            <a:r>
              <a:rPr lang="ja-JP" altLang="en-US" dirty="0"/>
              <a:t>金の精錬方法は、金鉱石を細かく砕いて、水に入れます。</a:t>
            </a:r>
          </a:p>
          <a:p>
            <a:pPr eaLnBrk="1" hangingPunct="1">
              <a:lnSpc>
                <a:spcPct val="90000"/>
              </a:lnSpc>
            </a:pPr>
            <a:r>
              <a:rPr lang="ja-JP" altLang="en-US" dirty="0"/>
              <a:t>その水に水銀を入れます。</a:t>
            </a:r>
          </a:p>
          <a:p>
            <a:pPr eaLnBrk="1" hangingPunct="1">
              <a:lnSpc>
                <a:spcPct val="90000"/>
              </a:lnSpc>
            </a:pPr>
            <a:r>
              <a:rPr lang="ja-JP" altLang="en-US" dirty="0"/>
              <a:t>水銀に金の成分が吸着します。</a:t>
            </a:r>
          </a:p>
          <a:p>
            <a:pPr eaLnBrk="1" hangingPunct="1">
              <a:lnSpc>
                <a:spcPct val="90000"/>
              </a:lnSpc>
            </a:pPr>
            <a:r>
              <a:rPr lang="ja-JP" altLang="en-US" dirty="0"/>
              <a:t>水銀を回収して熱します。</a:t>
            </a:r>
          </a:p>
          <a:p>
            <a:pPr eaLnBrk="1" hangingPunct="1">
              <a:lnSpc>
                <a:spcPct val="90000"/>
              </a:lnSpc>
            </a:pPr>
            <a:r>
              <a:rPr lang="ja-JP" altLang="en-US" dirty="0"/>
              <a:t>水銀は金より早く蒸発するので金だけが残ります。</a:t>
            </a:r>
          </a:p>
          <a:p>
            <a:pPr eaLnBrk="1" hangingPunct="1">
              <a:lnSpc>
                <a:spcPct val="90000"/>
              </a:lnSpc>
            </a:pPr>
            <a:r>
              <a:rPr lang="ja-JP" altLang="en-US" dirty="0"/>
              <a:t>この時、</a:t>
            </a:r>
            <a:r>
              <a:rPr lang="ja-JP" altLang="en-US" b="1" dirty="0">
                <a:solidFill>
                  <a:srgbClr val="000000"/>
                </a:solidFill>
              </a:rPr>
              <a:t>作業者が蒸発した水銀を吸い込むので水俣病と同じ</a:t>
            </a:r>
          </a:p>
          <a:p>
            <a:pPr eaLnBrk="1" hangingPunct="1">
              <a:lnSpc>
                <a:spcPct val="90000"/>
              </a:lnSpc>
            </a:pPr>
            <a:r>
              <a:rPr lang="ja-JP" altLang="en-US" b="1" dirty="0">
                <a:solidFill>
                  <a:srgbClr val="000000"/>
                </a:solidFill>
              </a:rPr>
              <a:t>中枢神経系疾患</a:t>
            </a:r>
            <a:r>
              <a:rPr lang="ja-JP" altLang="en-US" dirty="0"/>
              <a:t>になってしまいます。</a:t>
            </a:r>
          </a:p>
          <a:p>
            <a:pPr eaLnBrk="1" hangingPunct="1">
              <a:lnSpc>
                <a:spcPct val="90000"/>
              </a:lnSpc>
            </a:pPr>
            <a:r>
              <a:rPr lang="ja-JP" altLang="en-US" dirty="0"/>
              <a:t>作業者は、貧しい子どもが多いです。</a:t>
            </a:r>
          </a:p>
          <a:p>
            <a:pPr eaLnBrk="1" hangingPunct="1">
              <a:lnSpc>
                <a:spcPct val="90000"/>
              </a:lnSpc>
            </a:pPr>
            <a:r>
              <a:rPr lang="ja-JP" altLang="en-US" dirty="0"/>
              <a:t>こうした貧しい子供達を救うために水銀の使用を規制する</a:t>
            </a:r>
          </a:p>
          <a:p>
            <a:pPr eaLnBrk="1" hangingPunct="1">
              <a:lnSpc>
                <a:spcPct val="90000"/>
              </a:lnSpc>
            </a:pPr>
            <a:r>
              <a:rPr lang="ja-JP" altLang="en-US" b="1" dirty="0">
                <a:solidFill>
                  <a:srgbClr val="000000"/>
                </a:solidFill>
              </a:rPr>
              <a:t>水俣条約が</a:t>
            </a:r>
            <a:r>
              <a:rPr lang="en-US" altLang="ja-JP" b="1" dirty="0">
                <a:solidFill>
                  <a:srgbClr val="000000"/>
                </a:solidFill>
              </a:rPr>
              <a:t>2013</a:t>
            </a:r>
            <a:r>
              <a:rPr lang="ja-JP" altLang="en-US" b="1" dirty="0">
                <a:solidFill>
                  <a:srgbClr val="000000"/>
                </a:solidFill>
              </a:rPr>
              <a:t>年</a:t>
            </a:r>
            <a:r>
              <a:rPr lang="ja-JP" altLang="en-US" dirty="0"/>
              <a:t>に採択されました。⇒第３章でも説明</a:t>
            </a:r>
            <a:endParaRPr lang="en-US" altLang="ja-JP"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E4C9288B-01BA-813C-78AE-76E42F89971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1CE64382-9A01-445B-9FF2-B23879A0C6C0}" type="slidenum">
              <a:rPr kumimoji="0" lang="en-US" altLang="ja-JP" smtClean="0"/>
              <a:pPr/>
              <a:t>27</a:t>
            </a:fld>
            <a:endParaRPr kumimoji="0" lang="en-US" altLang="ja-JP"/>
          </a:p>
        </p:txBody>
      </p:sp>
      <p:sp>
        <p:nvSpPr>
          <p:cNvPr id="67587" name="Rectangle 2">
            <a:extLst>
              <a:ext uri="{FF2B5EF4-FFF2-40B4-BE49-F238E27FC236}">
                <a16:creationId xmlns:a16="http://schemas.microsoft.com/office/drawing/2014/main" id="{517A85BB-8CD9-0C3B-5C57-7B3AF798F2F1}"/>
              </a:ext>
            </a:extLst>
          </p:cNvPr>
          <p:cNvSpPr>
            <a:spLocks noGrp="1" noRot="1" noChangeAspect="1" noChangeArrowheads="1" noTextEdit="1"/>
          </p:cNvSpPr>
          <p:nvPr>
            <p:ph type="sldImg"/>
          </p:nvPr>
        </p:nvSpPr>
        <p:spPr>
          <a:ln/>
        </p:spPr>
      </p:sp>
      <p:sp>
        <p:nvSpPr>
          <p:cNvPr id="67588" name="Rectangle 3">
            <a:extLst>
              <a:ext uri="{FF2B5EF4-FFF2-40B4-BE49-F238E27FC236}">
                <a16:creationId xmlns:a16="http://schemas.microsoft.com/office/drawing/2014/main" id="{04B4D567-EB19-282A-5662-4B64E8886573}"/>
              </a:ext>
            </a:extLst>
          </p:cNvPr>
          <p:cNvSpPr>
            <a:spLocks noGrp="1" noChangeArrowheads="1"/>
          </p:cNvSpPr>
          <p:nvPr>
            <p:ph type="body" idx="1"/>
          </p:nvPr>
        </p:nvSpPr>
        <p:spPr bwMode="auto">
          <a:xfrm>
            <a:off x="769938" y="4894263"/>
            <a:ext cx="5683250" cy="47482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１日１．２５ドル以下で生活する貧困者のは１９９０年に</a:t>
            </a:r>
            <a:r>
              <a:rPr lang="en-US" altLang="ja-JP" dirty="0"/>
              <a:t>19.3</a:t>
            </a:r>
            <a:r>
              <a:rPr lang="ja-JP" altLang="en-US" dirty="0"/>
              <a:t>億人でしたが２０１</a:t>
            </a:r>
            <a:r>
              <a:rPr lang="en-US" altLang="ja-JP" dirty="0"/>
              <a:t>5</a:t>
            </a:r>
            <a:r>
              <a:rPr lang="ja-JP" altLang="en-US" dirty="0"/>
              <a:t>年には</a:t>
            </a:r>
            <a:r>
              <a:rPr lang="en-US" altLang="ja-JP" dirty="0"/>
              <a:t>8.4</a:t>
            </a:r>
            <a:r>
              <a:rPr lang="ja-JP" altLang="en-US" dirty="0"/>
              <a:t>億人に改善されました。</a:t>
            </a:r>
            <a:endParaRPr lang="en-US" altLang="ja-JP" dirty="0"/>
          </a:p>
          <a:p>
            <a:pPr eaLnBrk="1" hangingPunct="1"/>
            <a:r>
              <a:rPr lang="ja-JP" altLang="en-US" dirty="0"/>
              <a:t>ＳＤＧｓの目標１番に、あらゆる場所であらゆる形態の貧困を撲滅するとありますが、</a:t>
            </a:r>
          </a:p>
          <a:p>
            <a:pPr eaLnBrk="1" hangingPunct="1"/>
            <a:r>
              <a:rPr lang="ja-JP" altLang="en-US" dirty="0"/>
              <a:t>ｻﾌﾞサハラ砂漠より南のアフリカでは未だに</a:t>
            </a:r>
            <a:r>
              <a:rPr lang="en-US" altLang="ja-JP" dirty="0"/>
              <a:t>41</a:t>
            </a:r>
            <a:r>
              <a:rPr lang="ja-JP" altLang="en-US" dirty="0"/>
              <a:t>％の人が貧困状態です。</a:t>
            </a:r>
            <a:endParaRPr lang="en-US" altLang="ja-JP" dirty="0"/>
          </a:p>
          <a:p>
            <a:pPr eaLnBrk="1" hangingPunct="1"/>
            <a:endParaRPr lang="en-US" altLang="ja-JP" dirty="0"/>
          </a:p>
          <a:p>
            <a:pPr eaLnBrk="1" hangingPunct="1"/>
            <a:r>
              <a:rPr lang="ja-JP" altLang="en-US" dirty="0"/>
              <a:t>新たな富の</a:t>
            </a:r>
            <a:r>
              <a:rPr lang="en-US" altLang="ja-JP" dirty="0"/>
              <a:t>82</a:t>
            </a:r>
            <a:r>
              <a:rPr lang="ja-JP" altLang="en-US" dirty="0"/>
              <a:t>％を再富裕層</a:t>
            </a:r>
            <a:r>
              <a:rPr lang="en-US" altLang="ja-JP" dirty="0"/>
              <a:t>1</a:t>
            </a:r>
            <a:r>
              <a:rPr lang="ja-JP" altLang="en-US" dirty="0"/>
              <a:t>％が手にしていて、格差は年々拡大していっています。</a:t>
            </a:r>
          </a:p>
          <a:p>
            <a:pPr eaLnBrk="1" hangingPunct="1"/>
            <a:r>
              <a:rPr lang="ja-JP" altLang="en-US" dirty="0"/>
              <a:t>ジニー係数は国内所得格差で数字が</a:t>
            </a:r>
            <a:r>
              <a:rPr lang="ja-JP" altLang="en-US" dirty="0">
                <a:solidFill>
                  <a:srgbClr val="000000"/>
                </a:solidFill>
              </a:rPr>
              <a:t>小さいほど格差が少ないです。</a:t>
            </a:r>
            <a:endParaRPr lang="en-US" altLang="ja-JP" dirty="0">
              <a:solidFill>
                <a:srgbClr val="000000"/>
              </a:solidFill>
            </a:endParaRPr>
          </a:p>
          <a:p>
            <a:pPr eaLnBrk="1" hangingPunct="1"/>
            <a:r>
              <a:rPr lang="ja-JP" altLang="en-US" dirty="0">
                <a:solidFill>
                  <a:srgbClr val="000000"/>
                </a:solidFill>
              </a:rPr>
              <a:t>格差が小さい国はノルウェーで一番大きい国はアメリカです。</a:t>
            </a:r>
            <a:endParaRPr lang="en-US" altLang="ja-JP" dirty="0">
              <a:solidFill>
                <a:srgbClr val="000000"/>
              </a:solidFill>
            </a:endParaRPr>
          </a:p>
          <a:p>
            <a:pPr eaLnBrk="1" hangingPunct="1"/>
            <a:r>
              <a:rPr lang="ja-JP" altLang="en-US" dirty="0">
                <a:solidFill>
                  <a:srgbClr val="000000"/>
                </a:solidFill>
              </a:rPr>
              <a:t>日本も</a:t>
            </a:r>
            <a:r>
              <a:rPr lang="en-US" altLang="ja-JP" dirty="0">
                <a:solidFill>
                  <a:srgbClr val="000000"/>
                </a:solidFill>
              </a:rPr>
              <a:t>0.33</a:t>
            </a:r>
            <a:r>
              <a:rPr lang="ja-JP" altLang="en-US" dirty="0">
                <a:solidFill>
                  <a:srgbClr val="000000"/>
                </a:solidFill>
              </a:rPr>
              <a:t>で格差が大きい国の一つです。</a:t>
            </a:r>
            <a:endParaRPr lang="en-US" altLang="ja-JP" dirty="0">
              <a:solidFill>
                <a:srgbClr val="000000"/>
              </a:solidFill>
            </a:endParaRPr>
          </a:p>
          <a:p>
            <a:pPr eaLnBrk="1" hangingPunct="1"/>
            <a:endParaRPr lang="en-US" altLang="ja-JP" dirty="0">
              <a:solidFill>
                <a:srgbClr val="000000"/>
              </a:solidFill>
            </a:endParaRPr>
          </a:p>
          <a:p>
            <a:pPr eaLnBrk="1" hangingPunct="1"/>
            <a:r>
              <a:rPr lang="en-US" altLang="ja-JP" dirty="0">
                <a:solidFill>
                  <a:srgbClr val="000000"/>
                </a:solidFill>
              </a:rPr>
              <a:t>https://www.cnn.co.jp/business/35113497.html</a:t>
            </a:r>
          </a:p>
          <a:p>
            <a:pPr eaLnBrk="1" hangingPunct="1"/>
            <a:endParaRPr lang="ja-JP" altLang="en-US" dirty="0"/>
          </a:p>
          <a:p>
            <a:pPr eaLnBrk="1" hangingPunct="1"/>
            <a:endParaRPr lang="ja-JP" altLang="en-US" dirty="0"/>
          </a:p>
          <a:p>
            <a:pPr eaLnBrk="1" hangingPunct="1"/>
            <a:r>
              <a:rPr lang="ja-JP" altLang="en-US" dirty="0"/>
              <a:t>＜メモ＞</a:t>
            </a:r>
          </a:p>
          <a:p>
            <a:pPr eaLnBrk="1" hangingPunct="1"/>
            <a:r>
              <a:rPr lang="ja-JP" altLang="en-US" dirty="0"/>
              <a:t>ＷＣＥＤ（</a:t>
            </a:r>
            <a:r>
              <a:rPr lang="en-US" altLang="ja-JP" dirty="0"/>
              <a:t>World Commission on Environment and Development </a:t>
            </a:r>
            <a:r>
              <a:rPr lang="ja-JP" altLang="en-US" dirty="0"/>
              <a:t>）</a:t>
            </a:r>
          </a:p>
          <a:p>
            <a:pPr eaLnBrk="1" hangingPunct="1"/>
            <a:r>
              <a:rPr lang="ja-JP" altLang="en-US" dirty="0"/>
              <a:t>ﾜｰﾙﾄﾞ　コミッション　ｵﾝ　エンバーラメント　ｱﾝﾄﾞ　ディバレィメント</a:t>
            </a:r>
          </a:p>
          <a:p>
            <a:pPr eaLnBrk="1" hangingPunct="1"/>
            <a:endParaRPr lang="ja-JP" alt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C13EC084-CCD3-7CA4-4BAF-BD919E8FB9F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E5D1CB4-B5B8-4AAF-B386-9CF05ECC513D}" type="slidenum">
              <a:rPr kumimoji="0" lang="en-US" altLang="ja-JP" smtClean="0"/>
              <a:pPr/>
              <a:t>28</a:t>
            </a:fld>
            <a:endParaRPr kumimoji="0" lang="en-US" altLang="ja-JP"/>
          </a:p>
        </p:txBody>
      </p:sp>
      <p:sp>
        <p:nvSpPr>
          <p:cNvPr id="69635" name="Rectangle 2">
            <a:extLst>
              <a:ext uri="{FF2B5EF4-FFF2-40B4-BE49-F238E27FC236}">
                <a16:creationId xmlns:a16="http://schemas.microsoft.com/office/drawing/2014/main" id="{75553C7B-AE12-7799-25A0-F254633BD3B1}"/>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40D1450A-559F-63CB-699A-A38D72E38D6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z="1000" dirty="0"/>
              <a:t>日本のカロリーベースの食料自給率は２０００年以降４０％以下で推移しています。</a:t>
            </a:r>
            <a:r>
              <a:rPr lang="en-US" altLang="ja-JP" sz="1000" dirty="0"/>
              <a:t>2020</a:t>
            </a:r>
            <a:r>
              <a:rPr lang="ja-JP" altLang="en-US" sz="1000" dirty="0"/>
              <a:t>年は</a:t>
            </a:r>
            <a:r>
              <a:rPr lang="en-US" altLang="ja-JP" sz="1000" dirty="0"/>
              <a:t>37</a:t>
            </a:r>
            <a:r>
              <a:rPr lang="ja-JP" altLang="en-US" sz="1000" dirty="0"/>
              <a:t>％でした。</a:t>
            </a:r>
            <a:endParaRPr lang="en-US" altLang="ja-JP" sz="1000" dirty="0"/>
          </a:p>
          <a:p>
            <a:pPr eaLnBrk="1" hangingPunct="1"/>
            <a:endParaRPr lang="en-US" altLang="ja-JP" sz="1000" dirty="0"/>
          </a:p>
          <a:p>
            <a:pPr eaLnBrk="1" hangingPunct="1"/>
            <a:r>
              <a:rPr lang="ja-JP" altLang="en-US" sz="1000" dirty="0"/>
              <a:t>日本政府は、ｆｏｏｄ　Ａｃｔｉｏｎ　Ｎｉｐｐｏｎを掲げ！食糧自給率４５％を目指しています。</a:t>
            </a:r>
            <a:endParaRPr lang="en-US" altLang="ja-JP" sz="1000" dirty="0"/>
          </a:p>
          <a:p>
            <a:pPr eaLnBrk="1" hangingPunct="1"/>
            <a:r>
              <a:rPr lang="ja-JP" altLang="en-US" sz="1000" dirty="0"/>
              <a:t>・地産地消は、地域で獲れたものをその地域で消費するもので、フードマイレージの節約にもつながります。</a:t>
            </a:r>
            <a:endParaRPr lang="en-US" altLang="ja-JP" sz="1000" dirty="0"/>
          </a:p>
          <a:p>
            <a:pPr eaLnBrk="1" hangingPunct="1"/>
            <a:r>
              <a:rPr lang="ja-JP" altLang="en-US" sz="1000" dirty="0"/>
              <a:t>・旬産旬消は、エネルギー大量に必要なが温室栽培に頼らず、栄養豊富な旬な時期に消費しよう！っというものです。</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76830B57-4B89-87C4-958B-5D1EA4E5ECC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00694C5-85F5-4F82-92B3-302046763F71}" type="slidenum">
              <a:rPr kumimoji="0" lang="en-US" altLang="ja-JP" smtClean="0"/>
              <a:pPr/>
              <a:t>29</a:t>
            </a:fld>
            <a:endParaRPr kumimoji="0" lang="en-US" altLang="ja-JP"/>
          </a:p>
        </p:txBody>
      </p:sp>
      <p:sp>
        <p:nvSpPr>
          <p:cNvPr id="73731" name="Rectangle 2">
            <a:extLst>
              <a:ext uri="{FF2B5EF4-FFF2-40B4-BE49-F238E27FC236}">
                <a16:creationId xmlns:a16="http://schemas.microsoft.com/office/drawing/2014/main" id="{97762F02-77CB-6B65-C8AA-C5A0D0D488E3}"/>
              </a:ext>
            </a:extLst>
          </p:cNvPr>
          <p:cNvSpPr>
            <a:spLocks noGrp="1" noRot="1" noChangeAspect="1" noChangeArrowheads="1" noTextEdit="1"/>
          </p:cNvSpPr>
          <p:nvPr>
            <p:ph type="sldImg"/>
          </p:nvPr>
        </p:nvSpPr>
        <p:spPr>
          <a:ln/>
        </p:spPr>
      </p:sp>
      <p:sp>
        <p:nvSpPr>
          <p:cNvPr id="73732" name="Rectangle 3">
            <a:extLst>
              <a:ext uri="{FF2B5EF4-FFF2-40B4-BE49-F238E27FC236}">
                <a16:creationId xmlns:a16="http://schemas.microsoft.com/office/drawing/2014/main" id="{FA674383-FFB6-CFB6-1FDF-A558B71FE620}"/>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第３章は、最も重要です。</a:t>
            </a:r>
          </a:p>
          <a:p>
            <a:pPr eaLnBrk="1" hangingPunct="1"/>
            <a:r>
              <a:rPr lang="ja-JP" altLang="en-US"/>
              <a:t>おそらく実際の試験では、ここから一番多く出題されるものと思います。</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id="{9948349E-3CF1-9A61-4AFC-F8BF2B1B6A5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DC2D714-8D11-4ABF-AD14-69865D39A1C2}" type="slidenum">
              <a:rPr kumimoji="0" lang="en-US" altLang="ja-JP" smtClean="0"/>
              <a:pPr/>
              <a:t>3</a:t>
            </a:fld>
            <a:endParaRPr kumimoji="0" lang="en-US" altLang="ja-JP"/>
          </a:p>
        </p:txBody>
      </p:sp>
      <p:sp>
        <p:nvSpPr>
          <p:cNvPr id="16387" name="Rectangle 2">
            <a:extLst>
              <a:ext uri="{FF2B5EF4-FFF2-40B4-BE49-F238E27FC236}">
                <a16:creationId xmlns:a16="http://schemas.microsoft.com/office/drawing/2014/main" id="{844C766A-19CB-FDA3-3910-F213A0E384E7}"/>
              </a:ext>
            </a:extLst>
          </p:cNvPr>
          <p:cNvSpPr>
            <a:spLocks noGrp="1" noRot="1" noChangeAspect="1" noChangeArrowheads="1" noTextEdit="1"/>
          </p:cNvSpPr>
          <p:nvPr>
            <p:ph type="sldImg"/>
          </p:nvPr>
        </p:nvSpPr>
        <p:spPr>
          <a:xfrm>
            <a:off x="1030288" y="741363"/>
            <a:ext cx="5114925" cy="3836987"/>
          </a:xfrm>
          <a:ln/>
        </p:spPr>
      </p:sp>
      <p:sp>
        <p:nvSpPr>
          <p:cNvPr id="25604" name="Rectangle 3">
            <a:extLst>
              <a:ext uri="{FF2B5EF4-FFF2-40B4-BE49-F238E27FC236}">
                <a16:creationId xmlns:a16="http://schemas.microsoft.com/office/drawing/2014/main" id="{386F1360-F126-CEF1-E836-065719697582}"/>
              </a:ext>
            </a:extLst>
          </p:cNvPr>
          <p:cNvSpPr>
            <a:spLocks noGrp="1" noChangeArrowheads="1"/>
          </p:cNvSpPr>
          <p:nvPr>
            <p:ph type="body" idx="1"/>
          </p:nvPr>
        </p:nvSpPr>
        <p:spPr bwMode="auto">
          <a:xfrm>
            <a:off x="769938" y="4894263"/>
            <a:ext cx="5691187" cy="4738687"/>
          </a:xfrm>
        </p:spPr>
        <p:txBody>
          <a:bodyPr/>
          <a:lstStyle/>
          <a:p>
            <a:pPr eaLnBrk="1" hangingPunct="1">
              <a:lnSpc>
                <a:spcPct val="90000"/>
              </a:lnSpc>
              <a:defRPr/>
            </a:pPr>
            <a:r>
              <a:rPr lang="ja-JP" altLang="en-US" sz="900" dirty="0"/>
              <a:t>①環境とは人間及び人間社会を取り巻く人間以外の生物、生態系、そして山、川、海、大気などの自然そのものです。</a:t>
            </a:r>
            <a:endParaRPr lang="en-US" altLang="ja-JP" sz="900" dirty="0"/>
          </a:p>
          <a:p>
            <a:pPr eaLnBrk="1" hangingPunct="1">
              <a:lnSpc>
                <a:spcPct val="90000"/>
              </a:lnSpc>
              <a:defRPr/>
            </a:pPr>
            <a:endParaRPr lang="en-US" altLang="ja-JP" sz="900" dirty="0"/>
          </a:p>
          <a:p>
            <a:pPr eaLnBrk="1" hangingPunct="1">
              <a:spcBef>
                <a:spcPct val="0"/>
              </a:spcBef>
              <a:defRPr/>
            </a:pPr>
            <a:r>
              <a:rPr lang="ja-JP" altLang="en-US" sz="900" dirty="0"/>
              <a:t>②環境問題とは</a:t>
            </a:r>
            <a:r>
              <a:rPr lang="ja-JP" altLang="en-US" sz="900" dirty="0">
                <a:latin typeface="+mn-ea"/>
                <a:ea typeface="+mn-ea"/>
              </a:rPr>
              <a:t>人間の活動により、地球を構成する大気、水、土壌、生態系に重大な</a:t>
            </a:r>
            <a:endParaRPr lang="en-US" altLang="ja-JP" sz="900" dirty="0">
              <a:latin typeface="+mn-ea"/>
              <a:ea typeface="+mn-ea"/>
            </a:endParaRPr>
          </a:p>
          <a:p>
            <a:pPr eaLnBrk="1" hangingPunct="1">
              <a:spcBef>
                <a:spcPct val="0"/>
              </a:spcBef>
              <a:defRPr/>
            </a:pPr>
            <a:r>
              <a:rPr lang="ja-JP" altLang="en-US" sz="900" dirty="0">
                <a:latin typeface="+mn-ea"/>
                <a:ea typeface="+mn-ea"/>
              </a:rPr>
              <a:t>変化が生じ、わたしたちの生存基盤そのものを危ういものにしていることです。</a:t>
            </a:r>
            <a:endParaRPr lang="en-US" altLang="ja-JP" sz="900" dirty="0">
              <a:latin typeface="+mn-ea"/>
              <a:ea typeface="+mn-ea"/>
            </a:endParaRPr>
          </a:p>
          <a:p>
            <a:pPr eaLnBrk="1" hangingPunct="1">
              <a:spcBef>
                <a:spcPct val="0"/>
              </a:spcBef>
              <a:defRPr/>
            </a:pPr>
            <a:endParaRPr lang="ja-JP" altLang="en-US" sz="900" dirty="0">
              <a:latin typeface="+mn-ea"/>
              <a:ea typeface="+mn-ea"/>
            </a:endParaRPr>
          </a:p>
          <a:p>
            <a:pPr eaLnBrk="1" hangingPunct="1">
              <a:lnSpc>
                <a:spcPct val="90000"/>
              </a:lnSpc>
              <a:defRPr/>
            </a:pPr>
            <a:r>
              <a:rPr lang="ja-JP" altLang="en-US" sz="900" dirty="0"/>
              <a:t>③たとえば水俣病などの公害は加害者と被害者がはっきりしていますが、環境問題は私達が加害者であり被害者でもあります。</a:t>
            </a:r>
            <a:endParaRPr lang="en-US" altLang="ja-JP" sz="900" dirty="0"/>
          </a:p>
          <a:p>
            <a:pPr eaLnBrk="1" hangingPunct="1">
              <a:lnSpc>
                <a:spcPct val="90000"/>
              </a:lnSpc>
              <a:defRPr/>
            </a:pPr>
            <a:r>
              <a:rPr lang="ja-JP" altLang="en-US" sz="900" dirty="0"/>
              <a:t>　そして環境問題には、ヒートアイランド問題のような地域限定のものから、温暖化など地球全体のに及ぶものまで様々です。</a:t>
            </a:r>
            <a:endParaRPr lang="en-US" altLang="ja-JP" sz="900" dirty="0"/>
          </a:p>
          <a:p>
            <a:pPr eaLnBrk="1" hangingPunct="1">
              <a:lnSpc>
                <a:spcPct val="90000"/>
              </a:lnSpc>
              <a:defRPr/>
            </a:pPr>
            <a:endParaRPr lang="en-US" altLang="ja-JP" sz="900" dirty="0"/>
          </a:p>
          <a:p>
            <a:pPr eaLnBrk="1" hangingPunct="1">
              <a:lnSpc>
                <a:spcPct val="90000"/>
              </a:lnSpc>
              <a:defRPr/>
            </a:pPr>
            <a:r>
              <a:rPr lang="ja-JP" altLang="en-US" sz="900" dirty="0"/>
              <a:t>④環境問題のはじまりは今から約２５０年前の産業革命による“</a:t>
            </a:r>
            <a:r>
              <a:rPr lang="ja-JP" altLang="en-US" sz="900" dirty="0">
                <a:solidFill>
                  <a:srgbClr val="000000"/>
                </a:solidFill>
              </a:rPr>
              <a:t>復元能力を超えた資源採取”</a:t>
            </a:r>
            <a:r>
              <a:rPr lang="ja-JP" altLang="en-US" sz="900" dirty="0"/>
              <a:t>です。</a:t>
            </a:r>
          </a:p>
          <a:p>
            <a:pPr eaLnBrk="1" hangingPunct="1">
              <a:lnSpc>
                <a:spcPct val="90000"/>
              </a:lnSpc>
              <a:defRPr/>
            </a:pPr>
            <a:endParaRPr lang="ja-JP" altLang="en-US" sz="900" dirty="0"/>
          </a:p>
          <a:p>
            <a:pPr eaLnBrk="1" hangingPunct="1">
              <a:lnSpc>
                <a:spcPct val="90000"/>
              </a:lnSpc>
              <a:defRPr/>
            </a:pPr>
            <a:r>
              <a:rPr lang="ja-JP" altLang="en-US" sz="900" dirty="0">
                <a:solidFill>
                  <a:srgbClr val="000000"/>
                </a:solidFill>
              </a:rPr>
              <a:t>（参考）</a:t>
            </a:r>
          </a:p>
          <a:p>
            <a:pPr eaLnBrk="1" hangingPunct="1">
              <a:lnSpc>
                <a:spcPct val="90000"/>
              </a:lnSpc>
              <a:defRPr/>
            </a:pPr>
            <a:r>
              <a:rPr lang="ja-JP" altLang="en-US" sz="900" dirty="0">
                <a:solidFill>
                  <a:srgbClr val="000000"/>
                </a:solidFill>
              </a:rPr>
              <a:t>社会環境など人類が作り出したものもある（紛争、貧困、格差など）</a:t>
            </a:r>
          </a:p>
          <a:p>
            <a:pPr eaLnBrk="1" hangingPunct="1">
              <a:lnSpc>
                <a:spcPct val="90000"/>
              </a:lnSpc>
              <a:defRPr/>
            </a:pPr>
            <a:r>
              <a:rPr lang="ja-JP" altLang="en-US" sz="900" dirty="0">
                <a:solidFill>
                  <a:srgbClr val="000000"/>
                </a:solidFill>
              </a:rPr>
              <a:t>社会環境は環境問題が間接的に関わっている場合がある。（資源の奪い合い）</a:t>
            </a:r>
          </a:p>
          <a:p>
            <a:pPr eaLnBrk="1" hangingPunct="1">
              <a:lnSpc>
                <a:spcPct val="90000"/>
              </a:lnSpc>
              <a:defRPr/>
            </a:pPr>
            <a:endParaRPr lang="ja-JP" altLang="en-US" sz="900" dirty="0">
              <a:solidFill>
                <a:srgbClr val="000000"/>
              </a:solidFill>
            </a:endParaRPr>
          </a:p>
          <a:p>
            <a:pPr eaLnBrk="1" hangingPunct="1">
              <a:lnSpc>
                <a:spcPct val="90000"/>
              </a:lnSpc>
              <a:defRPr/>
            </a:pPr>
            <a:r>
              <a:rPr lang="ja-JP" altLang="en-US" sz="1000" dirty="0"/>
              <a:t>「環境」の定義　＜ｐ</a:t>
            </a:r>
            <a:r>
              <a:rPr lang="en-US" altLang="ja-JP" sz="1000" dirty="0"/>
              <a:t>12</a:t>
            </a:r>
            <a:r>
              <a:rPr lang="ja-JP" altLang="en-US" sz="1000" dirty="0"/>
              <a:t>欄外＞</a:t>
            </a:r>
          </a:p>
          <a:p>
            <a:pPr eaLnBrk="1" hangingPunct="1">
              <a:lnSpc>
                <a:spcPct val="90000"/>
              </a:lnSpc>
              <a:defRPr/>
            </a:pPr>
            <a:r>
              <a:rPr lang="ja-JP" altLang="en-US" sz="1000" dirty="0"/>
              <a:t>日本の環境関連の法律においては、環境の定義がなされていません。</a:t>
            </a:r>
          </a:p>
          <a:p>
            <a:pPr eaLnBrk="1" hangingPunct="1">
              <a:lnSpc>
                <a:spcPct val="90000"/>
              </a:lnSpc>
              <a:defRPr/>
            </a:pPr>
            <a:r>
              <a:rPr lang="ja-JP" altLang="en-US" sz="1000" dirty="0"/>
              <a:t>しかし</a:t>
            </a:r>
            <a:r>
              <a:rPr lang="ja-JP" altLang="en-US" sz="1000" dirty="0">
                <a:solidFill>
                  <a:srgbClr val="000000"/>
                </a:solidFill>
              </a:rPr>
              <a:t>、</a:t>
            </a:r>
            <a:r>
              <a:rPr lang="ja-JP" altLang="en-US" sz="1000" b="1" dirty="0">
                <a:solidFill>
                  <a:srgbClr val="000000"/>
                </a:solidFill>
              </a:rPr>
              <a:t>環境基本法の第</a:t>
            </a:r>
            <a:r>
              <a:rPr lang="en-US" altLang="ja-JP" sz="1000" b="1" dirty="0">
                <a:solidFill>
                  <a:srgbClr val="000000"/>
                </a:solidFill>
              </a:rPr>
              <a:t>3</a:t>
            </a:r>
            <a:r>
              <a:rPr lang="ja-JP" altLang="en-US" sz="1000" b="1" dirty="0">
                <a:solidFill>
                  <a:srgbClr val="000000"/>
                </a:solidFill>
              </a:rPr>
              <a:t>条は、「環境の恵沢の享受と継承等</a:t>
            </a:r>
            <a:r>
              <a:rPr lang="ja-JP" altLang="en-US" sz="1000" dirty="0"/>
              <a:t>」として以下の記述がなされています。</a:t>
            </a:r>
          </a:p>
          <a:p>
            <a:pPr eaLnBrk="1" hangingPunct="1">
              <a:lnSpc>
                <a:spcPct val="90000"/>
              </a:lnSpc>
              <a:defRPr/>
            </a:pPr>
            <a:r>
              <a:rPr lang="ja-JP" altLang="en-US" sz="1000" dirty="0"/>
              <a:t>「環境の保全は、環境を健全で恵み豊かなものとして維持することが人間の健康で文化的な生活に</a:t>
            </a:r>
          </a:p>
          <a:p>
            <a:pPr eaLnBrk="1" hangingPunct="1">
              <a:lnSpc>
                <a:spcPct val="90000"/>
              </a:lnSpc>
              <a:defRPr/>
            </a:pPr>
            <a:r>
              <a:rPr lang="ja-JP" altLang="en-US" sz="1000" dirty="0"/>
              <a:t>欠くことのできないものであること、及び生態系が微妙な均衡を保つことによって成り立っており、</a:t>
            </a:r>
          </a:p>
          <a:p>
            <a:pPr eaLnBrk="1" hangingPunct="1">
              <a:lnSpc>
                <a:spcPct val="90000"/>
              </a:lnSpc>
              <a:defRPr/>
            </a:pPr>
            <a:r>
              <a:rPr lang="ja-JP" altLang="en-US" sz="1000" b="1" dirty="0">
                <a:solidFill>
                  <a:srgbClr val="000000"/>
                </a:solidFill>
              </a:rPr>
              <a:t>人類の存続の基盤</a:t>
            </a:r>
            <a:r>
              <a:rPr lang="ja-JP" altLang="en-US" sz="1000" dirty="0"/>
              <a:t>である限りある環境が、人間の活動による環境への負荷によって損なわれる</a:t>
            </a:r>
          </a:p>
          <a:p>
            <a:pPr eaLnBrk="1" hangingPunct="1">
              <a:lnSpc>
                <a:spcPct val="90000"/>
              </a:lnSpc>
              <a:defRPr/>
            </a:pPr>
            <a:r>
              <a:rPr lang="ja-JP" altLang="en-US" sz="1000" dirty="0"/>
              <a:t>おそれが生じてきていることに鑑み、現在及び将来の世代の人間が健全で恵み豊かな環境の恵沢</a:t>
            </a:r>
          </a:p>
          <a:p>
            <a:pPr eaLnBrk="1" hangingPunct="1">
              <a:lnSpc>
                <a:spcPct val="90000"/>
              </a:lnSpc>
              <a:defRPr/>
            </a:pPr>
            <a:r>
              <a:rPr lang="ja-JP" altLang="en-US" sz="1000" dirty="0"/>
              <a:t>を享受するとともに、人類の存続の基盤である環境が将来にわたって維持されるように適切に</a:t>
            </a:r>
          </a:p>
          <a:p>
            <a:pPr eaLnBrk="1" hangingPunct="1">
              <a:lnSpc>
                <a:spcPct val="90000"/>
              </a:lnSpc>
              <a:defRPr/>
            </a:pPr>
            <a:r>
              <a:rPr lang="ja-JP" altLang="en-US" sz="1000" dirty="0"/>
              <a:t>行われなければならない」。</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00E0B437-63E1-49F6-4597-7F5EB2839C8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442D6F7-3205-4B1B-8469-828AAE32FAAB}" type="slidenum">
              <a:rPr kumimoji="0" lang="en-US" altLang="ja-JP" smtClean="0"/>
              <a:pPr/>
              <a:t>30</a:t>
            </a:fld>
            <a:endParaRPr kumimoji="0" lang="en-US" altLang="ja-JP"/>
          </a:p>
        </p:txBody>
      </p:sp>
      <p:sp>
        <p:nvSpPr>
          <p:cNvPr id="75779" name="Rectangle 2">
            <a:extLst>
              <a:ext uri="{FF2B5EF4-FFF2-40B4-BE49-F238E27FC236}">
                <a16:creationId xmlns:a16="http://schemas.microsoft.com/office/drawing/2014/main" id="{698948D4-C137-9B96-2A7A-AAACB6D32036}"/>
              </a:ext>
            </a:extLst>
          </p:cNvPr>
          <p:cNvSpPr>
            <a:spLocks noGrp="1" noRot="1" noChangeAspect="1" noChangeArrowheads="1" noTextEdit="1"/>
          </p:cNvSpPr>
          <p:nvPr>
            <p:ph type="sldImg"/>
          </p:nvPr>
        </p:nvSpPr>
        <p:spPr>
          <a:ln/>
        </p:spPr>
      </p:sp>
      <p:sp>
        <p:nvSpPr>
          <p:cNvPr id="93188" name="Rectangle 3">
            <a:extLst>
              <a:ext uri="{FF2B5EF4-FFF2-40B4-BE49-F238E27FC236}">
                <a16:creationId xmlns:a16="http://schemas.microsoft.com/office/drawing/2014/main" id="{71E2226D-EF29-6689-4B9F-F7F1B54532C9}"/>
              </a:ext>
            </a:extLst>
          </p:cNvPr>
          <p:cNvSpPr>
            <a:spLocks noGrp="1" noChangeArrowheads="1"/>
          </p:cNvSpPr>
          <p:nvPr>
            <p:ph type="body" idx="1"/>
          </p:nvPr>
        </p:nvSpPr>
        <p:spPr bwMode="auto">
          <a:xfrm>
            <a:off x="769938" y="4894263"/>
            <a:ext cx="5683250" cy="4972050"/>
          </a:xfrm>
        </p:spPr>
        <p:txBody>
          <a:bodyPr/>
          <a:lstStyle/>
          <a:p>
            <a:pPr eaLnBrk="1" hangingPunct="1">
              <a:spcBef>
                <a:spcPct val="0"/>
              </a:spcBef>
              <a:defRPr/>
            </a:pPr>
            <a:r>
              <a:rPr lang="ja-JP" altLang="en-US" dirty="0">
                <a:latin typeface="+mn-ea"/>
                <a:ea typeface="+mn-ea"/>
              </a:rPr>
              <a:t>地球温暖化は人類が大量の化石燃料を消費してきたことが主な原因であり、気温上昇だけでなく気候変動</a:t>
            </a:r>
          </a:p>
          <a:p>
            <a:pPr eaLnBrk="1" hangingPunct="1">
              <a:spcBef>
                <a:spcPct val="0"/>
              </a:spcBef>
              <a:defRPr/>
            </a:pPr>
            <a:r>
              <a:rPr lang="ja-JP" altLang="en-US" dirty="0">
                <a:latin typeface="+mn-ea"/>
                <a:ea typeface="+mn-ea"/>
              </a:rPr>
              <a:t>をもたらします。この影響は多方面にわたり、人類も深刻な損害を受けることが予測されています。</a:t>
            </a:r>
            <a:endParaRPr lang="en-US" altLang="ja-JP" dirty="0">
              <a:latin typeface="+mn-ea"/>
              <a:ea typeface="+mn-ea"/>
            </a:endParaRPr>
          </a:p>
          <a:p>
            <a:pPr eaLnBrk="1" hangingPunct="1">
              <a:spcBef>
                <a:spcPct val="0"/>
              </a:spcBef>
              <a:defRPr/>
            </a:pPr>
            <a:endParaRPr lang="ja-JP" altLang="en-US" dirty="0">
              <a:latin typeface="+mn-ea"/>
              <a:ea typeface="+mn-ea"/>
            </a:endParaRPr>
          </a:p>
          <a:p>
            <a:pPr eaLnBrk="1" hangingPunct="1">
              <a:lnSpc>
                <a:spcPct val="90000"/>
              </a:lnSpc>
              <a:defRPr/>
            </a:pPr>
            <a:r>
              <a:rPr lang="ja-JP" altLang="en-US" dirty="0"/>
              <a:t>温室効果ガスとは、地表から放射された赤外線の一部を吸収し、再び地表に戻すことで、地球の温度を上げる働きをする気体の総称です。</a:t>
            </a:r>
          </a:p>
          <a:p>
            <a:pPr eaLnBrk="1" hangingPunct="1">
              <a:lnSpc>
                <a:spcPct val="90000"/>
              </a:lnSpc>
              <a:defRPr/>
            </a:pPr>
            <a:r>
              <a:rPr lang="ja-JP" altLang="en-US" dirty="0"/>
              <a:t>もし逃げていく熱を遮るものが無ければ地球の平均気温はマイナス１８℃程度になります。</a:t>
            </a:r>
          </a:p>
          <a:p>
            <a:pPr eaLnBrk="1" hangingPunct="1">
              <a:lnSpc>
                <a:spcPct val="90000"/>
              </a:lnSpc>
              <a:defRPr/>
            </a:pPr>
            <a:r>
              <a:rPr lang="ja-JP" altLang="en-US" dirty="0"/>
              <a:t>この温室効果ガスの仕組みによって現在の平均気温約１５℃に保たれています。</a:t>
            </a:r>
          </a:p>
          <a:p>
            <a:pPr eaLnBrk="1" hangingPunct="1">
              <a:lnSpc>
                <a:spcPct val="90000"/>
              </a:lnSpc>
              <a:defRPr/>
            </a:pPr>
            <a:endParaRPr lang="ja-JP" altLang="en-US" dirty="0"/>
          </a:p>
          <a:p>
            <a:pPr eaLnBrk="1" hangingPunct="1">
              <a:lnSpc>
                <a:spcPct val="90000"/>
              </a:lnSpc>
              <a:defRPr/>
            </a:pPr>
            <a:r>
              <a:rPr lang="ja-JP" altLang="en-US" dirty="0"/>
              <a:t>温室効果ガスにも種類があって、一番大量にあるのが二酸化炭素です。</a:t>
            </a:r>
          </a:p>
          <a:p>
            <a:pPr eaLnBrk="1" hangingPunct="1">
              <a:lnSpc>
                <a:spcPct val="90000"/>
              </a:lnSpc>
              <a:defRPr/>
            </a:pPr>
            <a:r>
              <a:rPr lang="ja-JP" altLang="en-US" dirty="0"/>
              <a:t>この二酸化炭素を基準にして、温室効果ガスの能力が計られます。ちなみに二酸化炭素を１とした場合、</a:t>
            </a:r>
            <a:endParaRPr lang="en-US" altLang="ja-JP" dirty="0"/>
          </a:p>
          <a:p>
            <a:pPr eaLnBrk="1" hangingPunct="1">
              <a:lnSpc>
                <a:spcPct val="90000"/>
              </a:lnSpc>
              <a:defRPr/>
            </a:pPr>
            <a:r>
              <a:rPr lang="ja-JP" altLang="en-US" dirty="0"/>
              <a:t>メタンは２５倍、フロンガスに至っては数万倍も温室効果があります。</a:t>
            </a:r>
            <a:endParaRPr lang="en-US" altLang="ja-JP" dirty="0"/>
          </a:p>
          <a:p>
            <a:pPr eaLnBrk="1" hangingPunct="1">
              <a:lnSpc>
                <a:spcPct val="90000"/>
              </a:lnSpc>
              <a:defRPr/>
            </a:pPr>
            <a:endParaRPr lang="en-US" altLang="ja-JP" dirty="0"/>
          </a:p>
          <a:p>
            <a:pPr eaLnBrk="1" hangingPunct="1">
              <a:lnSpc>
                <a:spcPct val="90000"/>
              </a:lnSpc>
              <a:defRPr/>
            </a:pPr>
            <a:r>
              <a:rPr lang="ja-JP" altLang="en-US" dirty="0"/>
              <a:t>大気中のメタンの濃度は、今のところ二酸化炭素と比べて２２０分の１しかありませんが、</a:t>
            </a:r>
            <a:endParaRPr lang="en-US" altLang="ja-JP" dirty="0"/>
          </a:p>
          <a:p>
            <a:pPr eaLnBrk="1" hangingPunct="1">
              <a:lnSpc>
                <a:spcPct val="90000"/>
              </a:lnSpc>
              <a:defRPr/>
            </a:pPr>
            <a:r>
              <a:rPr lang="ja-JP" altLang="en-US" dirty="0"/>
              <a:t>北極圏の永久凍土が溶け出したことによる放出や、海水温の上昇による</a:t>
            </a:r>
            <a:endParaRPr lang="en-US" altLang="ja-JP" dirty="0"/>
          </a:p>
          <a:p>
            <a:pPr eaLnBrk="1" hangingPunct="1">
              <a:lnSpc>
                <a:spcPct val="90000"/>
              </a:lnSpc>
              <a:defRPr/>
            </a:pPr>
            <a:r>
              <a:rPr lang="ja-JP" altLang="en-US" dirty="0"/>
              <a:t>メタンハイドレートの溶け出しなど近年メタンの濃度上昇が急激になっています。</a:t>
            </a:r>
            <a:endParaRPr lang="en-US" altLang="ja-JP" dirty="0"/>
          </a:p>
          <a:p>
            <a:pPr eaLnBrk="1" hangingPunct="1">
              <a:lnSpc>
                <a:spcPct val="90000"/>
              </a:lnSpc>
              <a:defRPr/>
            </a:pPr>
            <a:endParaRPr lang="ja-JP" altLang="en-US" dirty="0"/>
          </a:p>
          <a:p>
            <a:pPr eaLnBrk="1" hangingPunct="1">
              <a:lnSpc>
                <a:spcPct val="90000"/>
              </a:lnSpc>
              <a:defRPr/>
            </a:pPr>
            <a:endParaRPr lang="ja-JP" altLang="en-US" dirty="0"/>
          </a:p>
          <a:p>
            <a:pPr eaLnBrk="1" hangingPunct="1">
              <a:lnSpc>
                <a:spcPct val="90000"/>
              </a:lnSpc>
              <a:defRPr/>
            </a:pPr>
            <a:endParaRPr lang="en-US" altLang="ja-JP"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a:extLst>
              <a:ext uri="{FF2B5EF4-FFF2-40B4-BE49-F238E27FC236}">
                <a16:creationId xmlns:a16="http://schemas.microsoft.com/office/drawing/2014/main" id="{E46EF6B0-9EB7-04D3-B092-70D46D4B6FB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595FB36-24E3-40AB-9FF1-4335B81EBCD7}" type="slidenum">
              <a:rPr kumimoji="0" lang="en-US" altLang="ja-JP" smtClean="0"/>
              <a:pPr/>
              <a:t>31</a:t>
            </a:fld>
            <a:endParaRPr kumimoji="0" lang="en-US" altLang="ja-JP"/>
          </a:p>
        </p:txBody>
      </p:sp>
      <p:sp>
        <p:nvSpPr>
          <p:cNvPr id="77827" name="Rectangle 2">
            <a:extLst>
              <a:ext uri="{FF2B5EF4-FFF2-40B4-BE49-F238E27FC236}">
                <a16:creationId xmlns:a16="http://schemas.microsoft.com/office/drawing/2014/main" id="{6222863B-8448-C1D9-E656-E291D06802E7}"/>
              </a:ext>
            </a:extLst>
          </p:cNvPr>
          <p:cNvSpPr>
            <a:spLocks noGrp="1" noRot="1" noChangeAspect="1" noChangeArrowheads="1" noTextEdit="1"/>
          </p:cNvSpPr>
          <p:nvPr>
            <p:ph type="sldImg"/>
          </p:nvPr>
        </p:nvSpPr>
        <p:spPr>
          <a:ln/>
        </p:spPr>
      </p:sp>
      <p:sp>
        <p:nvSpPr>
          <p:cNvPr id="96260" name="Rectangle 3">
            <a:extLst>
              <a:ext uri="{FF2B5EF4-FFF2-40B4-BE49-F238E27FC236}">
                <a16:creationId xmlns:a16="http://schemas.microsoft.com/office/drawing/2014/main" id="{C4B21CCD-EB2D-2026-2EBE-13072D49D284}"/>
              </a:ext>
            </a:extLst>
          </p:cNvPr>
          <p:cNvSpPr>
            <a:spLocks noGrp="1" noChangeArrowheads="1"/>
          </p:cNvSpPr>
          <p:nvPr>
            <p:ph type="body" idx="1"/>
          </p:nvPr>
        </p:nvSpPr>
        <p:spPr bwMode="auto">
          <a:xfrm>
            <a:off x="769938" y="4894263"/>
            <a:ext cx="5683250" cy="4230687"/>
          </a:xfrm>
        </p:spPr>
        <p:txBody>
          <a:bodyPr/>
          <a:lstStyle/>
          <a:p>
            <a:pPr eaLnBrk="1" hangingPunct="1">
              <a:defRPr/>
            </a:pPr>
            <a:r>
              <a:rPr lang="ja-JP" altLang="en-US" dirty="0"/>
              <a:t>１９８８年に世界気象機関（ＷＭＯ）　及び　国連環境計画（ＵＮＥＰ）によって</a:t>
            </a:r>
            <a:endParaRPr lang="en-US" altLang="ja-JP" dirty="0"/>
          </a:p>
          <a:p>
            <a:pPr eaLnBrk="1" hangingPunct="1">
              <a:defRPr/>
            </a:pPr>
            <a:r>
              <a:rPr lang="ja-JP" altLang="en-US" dirty="0"/>
              <a:t>「ＩＰＣＣ：気候変動に関する政府間パネル」が設立されました。</a:t>
            </a:r>
          </a:p>
          <a:p>
            <a:pPr eaLnBrk="1" hangingPunct="1">
              <a:defRPr/>
            </a:pPr>
            <a:r>
              <a:rPr lang="ja-JP" altLang="en-US" dirty="0"/>
              <a:t>このＩＰＣＣの報告によれば、「</a:t>
            </a:r>
            <a:r>
              <a:rPr lang="ja-JP" altLang="en-US" dirty="0">
                <a:solidFill>
                  <a:srgbClr val="000000"/>
                </a:solidFill>
              </a:rPr>
              <a:t>気候システムの温暖化には疑う余地がない</a:t>
            </a:r>
            <a:r>
              <a:rPr lang="ja-JP" altLang="en-US" dirty="0"/>
              <a:t>」と結論付けています。　</a:t>
            </a:r>
            <a:endParaRPr lang="en-US" altLang="ja-JP" dirty="0"/>
          </a:p>
          <a:p>
            <a:pPr eaLnBrk="1" hangingPunct="1">
              <a:defRPr/>
            </a:pPr>
            <a:endParaRPr lang="ja-JP" altLang="en-US" dirty="0"/>
          </a:p>
          <a:p>
            <a:pPr eaLnBrk="1" hangingPunct="1">
              <a:defRPr/>
            </a:pPr>
            <a:endParaRPr lang="ja-JP" altLang="en-US" dirty="0"/>
          </a:p>
          <a:p>
            <a:pPr eaLnBrk="1" hangingPunct="1">
              <a:defRPr/>
            </a:pPr>
            <a:r>
              <a:rPr lang="ja-JP" altLang="en-US" dirty="0"/>
              <a:t>＜メモ＞</a:t>
            </a:r>
          </a:p>
          <a:p>
            <a:pPr>
              <a:buFontTx/>
              <a:buChar char="•"/>
              <a:defRPr/>
            </a:pPr>
            <a:r>
              <a:rPr lang="ja-JP" altLang="en-US" dirty="0">
                <a:solidFill>
                  <a:srgbClr val="000000"/>
                </a:solidFill>
                <a:latin typeface="ヒラギノ角ゴ Pro W3"/>
              </a:rPr>
              <a:t>第</a:t>
            </a:r>
            <a:r>
              <a:rPr lang="en-US" altLang="ja-JP" dirty="0">
                <a:solidFill>
                  <a:srgbClr val="000000"/>
                </a:solidFill>
                <a:latin typeface="ヒラギノ角ゴ Pro W3"/>
              </a:rPr>
              <a:t>1</a:t>
            </a:r>
            <a:r>
              <a:rPr lang="ja-JP" altLang="en-US" dirty="0">
                <a:solidFill>
                  <a:srgbClr val="000000"/>
                </a:solidFill>
                <a:latin typeface="ヒラギノ角ゴ Pro W3"/>
              </a:rPr>
              <a:t>作業部会（</a:t>
            </a:r>
            <a:r>
              <a:rPr lang="en-US" altLang="ja-JP" dirty="0">
                <a:solidFill>
                  <a:srgbClr val="000000"/>
                </a:solidFill>
                <a:latin typeface="ヒラギノ角ゴ Pro W3"/>
              </a:rPr>
              <a:t>WG1</a:t>
            </a:r>
            <a:r>
              <a:rPr lang="ja-JP" altLang="en-US" dirty="0">
                <a:solidFill>
                  <a:srgbClr val="000000"/>
                </a:solidFill>
                <a:latin typeface="ヒラギノ角ゴ Pro W3"/>
              </a:rPr>
              <a:t>）</a:t>
            </a:r>
            <a:r>
              <a:rPr lang="en-US" altLang="ja-JP" dirty="0">
                <a:solidFill>
                  <a:srgbClr val="000000"/>
                </a:solidFill>
                <a:latin typeface="ヒラギノ角ゴ Pro W3"/>
              </a:rPr>
              <a:t>- </a:t>
            </a:r>
            <a:r>
              <a:rPr lang="ja-JP" altLang="en-US" dirty="0">
                <a:solidFill>
                  <a:srgbClr val="000000"/>
                </a:solidFill>
                <a:latin typeface="ヒラギノ角ゴ Pro W3"/>
              </a:rPr>
              <a:t>自然科学的根拠</a:t>
            </a:r>
          </a:p>
          <a:p>
            <a:pPr>
              <a:buFontTx/>
              <a:buChar char="•"/>
              <a:defRPr/>
            </a:pPr>
            <a:r>
              <a:rPr lang="ja-JP" altLang="en-US" dirty="0">
                <a:solidFill>
                  <a:srgbClr val="000000"/>
                </a:solidFill>
                <a:latin typeface="ヒラギノ角ゴ Pro W3"/>
              </a:rPr>
              <a:t>第</a:t>
            </a:r>
            <a:r>
              <a:rPr lang="en-US" altLang="ja-JP" dirty="0">
                <a:solidFill>
                  <a:srgbClr val="000000"/>
                </a:solidFill>
                <a:latin typeface="ヒラギノ角ゴ Pro W3"/>
              </a:rPr>
              <a:t>2</a:t>
            </a:r>
            <a:r>
              <a:rPr lang="ja-JP" altLang="en-US" dirty="0">
                <a:solidFill>
                  <a:srgbClr val="000000"/>
                </a:solidFill>
                <a:latin typeface="ヒラギノ角ゴ Pro W3"/>
              </a:rPr>
              <a:t>作業部会（</a:t>
            </a:r>
            <a:r>
              <a:rPr lang="en-US" altLang="ja-JP" dirty="0">
                <a:solidFill>
                  <a:srgbClr val="000000"/>
                </a:solidFill>
                <a:latin typeface="ヒラギノ角ゴ Pro W3"/>
              </a:rPr>
              <a:t>WG2</a:t>
            </a:r>
            <a:r>
              <a:rPr lang="ja-JP" altLang="en-US" dirty="0">
                <a:solidFill>
                  <a:srgbClr val="000000"/>
                </a:solidFill>
                <a:latin typeface="ヒラギノ角ゴ Pro W3"/>
              </a:rPr>
              <a:t>）</a:t>
            </a:r>
            <a:r>
              <a:rPr lang="en-US" altLang="ja-JP" dirty="0">
                <a:solidFill>
                  <a:srgbClr val="000000"/>
                </a:solidFill>
                <a:latin typeface="ヒラギノ角ゴ Pro W3"/>
              </a:rPr>
              <a:t>- </a:t>
            </a:r>
            <a:r>
              <a:rPr lang="ja-JP" altLang="en-US" dirty="0">
                <a:solidFill>
                  <a:srgbClr val="000000"/>
                </a:solidFill>
                <a:latin typeface="ヒラギノ角ゴ Pro W3"/>
              </a:rPr>
              <a:t>影響・適応・脆弱性</a:t>
            </a:r>
          </a:p>
          <a:p>
            <a:pPr>
              <a:buFontTx/>
              <a:buChar char="•"/>
              <a:defRPr/>
            </a:pPr>
            <a:r>
              <a:rPr lang="ja-JP" altLang="en-US" dirty="0">
                <a:solidFill>
                  <a:srgbClr val="000000"/>
                </a:solidFill>
                <a:latin typeface="ヒラギノ角ゴ Pro W3"/>
              </a:rPr>
              <a:t>第</a:t>
            </a:r>
            <a:r>
              <a:rPr lang="en-US" altLang="ja-JP" dirty="0">
                <a:solidFill>
                  <a:srgbClr val="000000"/>
                </a:solidFill>
                <a:latin typeface="ヒラギノ角ゴ Pro W3"/>
              </a:rPr>
              <a:t>3</a:t>
            </a:r>
            <a:r>
              <a:rPr lang="ja-JP" altLang="en-US" dirty="0">
                <a:solidFill>
                  <a:srgbClr val="000000"/>
                </a:solidFill>
                <a:latin typeface="ヒラギノ角ゴ Pro W3"/>
              </a:rPr>
              <a:t>作業部会（</a:t>
            </a:r>
            <a:r>
              <a:rPr lang="en-US" altLang="ja-JP" dirty="0">
                <a:solidFill>
                  <a:srgbClr val="000000"/>
                </a:solidFill>
                <a:latin typeface="ヒラギノ角ゴ Pro W3"/>
              </a:rPr>
              <a:t>WG3</a:t>
            </a:r>
            <a:r>
              <a:rPr lang="ja-JP" altLang="en-US" dirty="0">
                <a:solidFill>
                  <a:srgbClr val="000000"/>
                </a:solidFill>
                <a:latin typeface="ヒラギノ角ゴ Pro W3"/>
              </a:rPr>
              <a:t>）</a:t>
            </a:r>
            <a:r>
              <a:rPr lang="en-US" altLang="ja-JP" dirty="0">
                <a:solidFill>
                  <a:srgbClr val="000000"/>
                </a:solidFill>
                <a:latin typeface="ヒラギノ角ゴ Pro W3"/>
              </a:rPr>
              <a:t>- </a:t>
            </a:r>
            <a:r>
              <a:rPr lang="ja-JP" altLang="en-US" dirty="0">
                <a:solidFill>
                  <a:srgbClr val="000000"/>
                </a:solidFill>
                <a:latin typeface="ヒラギノ角ゴ Pro W3"/>
              </a:rPr>
              <a:t>気候変動の緩和</a:t>
            </a:r>
            <a:endParaRPr lang="en-US" altLang="ja-JP" dirty="0">
              <a:solidFill>
                <a:srgbClr val="000000"/>
              </a:solidFill>
              <a:latin typeface="ヒラギノ角ゴ Pro W3"/>
            </a:endParaRPr>
          </a:p>
          <a:p>
            <a:pPr>
              <a:buFontTx/>
              <a:buChar char="•"/>
              <a:defRPr/>
            </a:pPr>
            <a:endParaRPr lang="ja-JP" altLang="en-US" dirty="0">
              <a:solidFill>
                <a:srgbClr val="000000"/>
              </a:solidFill>
              <a:latin typeface="ヒラギノ角ゴ Pro W3"/>
            </a:endParaRPr>
          </a:p>
        </p:txBody>
      </p:sp>
      <p:sp>
        <p:nvSpPr>
          <p:cNvPr id="77829" name="Line 4">
            <a:extLst>
              <a:ext uri="{FF2B5EF4-FFF2-40B4-BE49-F238E27FC236}">
                <a16:creationId xmlns:a16="http://schemas.microsoft.com/office/drawing/2014/main" id="{288B39ED-8C14-B1C3-3FA1-A954F3E0D6F2}"/>
              </a:ext>
            </a:extLst>
          </p:cNvPr>
          <p:cNvSpPr>
            <a:spLocks noChangeShapeType="1"/>
          </p:cNvSpPr>
          <p:nvPr/>
        </p:nvSpPr>
        <p:spPr bwMode="auto">
          <a:xfrm flipV="1">
            <a:off x="920750" y="6973888"/>
            <a:ext cx="4210050" cy="1262062"/>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
        <p:nvSpPr>
          <p:cNvPr id="77830" name="Line 5">
            <a:extLst>
              <a:ext uri="{FF2B5EF4-FFF2-40B4-BE49-F238E27FC236}">
                <a16:creationId xmlns:a16="http://schemas.microsoft.com/office/drawing/2014/main" id="{E3D8C627-11D0-46F3-F1D7-13A519F21957}"/>
              </a:ext>
            </a:extLst>
          </p:cNvPr>
          <p:cNvSpPr>
            <a:spLocks noChangeShapeType="1"/>
          </p:cNvSpPr>
          <p:nvPr/>
        </p:nvSpPr>
        <p:spPr bwMode="auto">
          <a:xfrm>
            <a:off x="920750" y="6751638"/>
            <a:ext cx="4360863" cy="1557337"/>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944D45D8-9939-6723-28B4-21DF43B82B0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B2BC7480-D3D7-4218-8008-A905C0D7A0C2}" type="slidenum">
              <a:rPr kumimoji="0" lang="en-US" altLang="ja-JP" smtClean="0"/>
              <a:pPr/>
              <a:t>32</a:t>
            </a:fld>
            <a:endParaRPr kumimoji="0" lang="en-US" altLang="ja-JP"/>
          </a:p>
        </p:txBody>
      </p:sp>
      <p:sp>
        <p:nvSpPr>
          <p:cNvPr id="79875" name="Rectangle 2">
            <a:extLst>
              <a:ext uri="{FF2B5EF4-FFF2-40B4-BE49-F238E27FC236}">
                <a16:creationId xmlns:a16="http://schemas.microsoft.com/office/drawing/2014/main" id="{3BABC9BB-7159-C49B-893B-479B20EA1CE4}"/>
              </a:ext>
            </a:extLst>
          </p:cNvPr>
          <p:cNvSpPr>
            <a:spLocks noGrp="1" noRot="1" noChangeAspect="1" noChangeArrowheads="1" noTextEdit="1"/>
          </p:cNvSpPr>
          <p:nvPr>
            <p:ph type="sldImg"/>
          </p:nvPr>
        </p:nvSpPr>
        <p:spPr>
          <a:ln/>
        </p:spPr>
      </p:sp>
      <p:sp>
        <p:nvSpPr>
          <p:cNvPr id="79876" name="Rectangle 3">
            <a:extLst>
              <a:ext uri="{FF2B5EF4-FFF2-40B4-BE49-F238E27FC236}">
                <a16:creationId xmlns:a16="http://schemas.microsoft.com/office/drawing/2014/main" id="{98E34CDE-340E-0525-F8D3-6377323C9F63}"/>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緩和策とは、地球温暖化を弱める対策です。</a:t>
            </a:r>
            <a:endParaRPr lang="en-US" altLang="ja-JP"/>
          </a:p>
          <a:p>
            <a:pPr eaLnBrk="1" hangingPunct="1"/>
            <a:r>
              <a:rPr lang="ja-JP" altLang="en-US"/>
              <a:t>具体的にはエネルギーの供給段階での高効率化、使用段階での省エネ、森林など二酸化炭素吸収元の整備などです。</a:t>
            </a:r>
            <a:endParaRPr lang="en-US" altLang="ja-JP"/>
          </a:p>
          <a:p>
            <a:pPr eaLnBrk="1" hangingPunct="1"/>
            <a:r>
              <a:rPr lang="ja-JP" altLang="en-US"/>
              <a:t>さらに、石炭火力発電所などで発生した二酸化炭素を分離回収して地中深部に貯留する方法や、</a:t>
            </a:r>
            <a:endParaRPr lang="en-US" altLang="ja-JP"/>
          </a:p>
          <a:p>
            <a:pPr eaLnBrk="1" hangingPunct="1"/>
            <a:r>
              <a:rPr lang="ja-JP" altLang="en-US"/>
              <a:t>海洋の炭素吸収能力を活用し、大気から二酸化炭素を隔離する方法などがあります。</a:t>
            </a:r>
            <a:endParaRPr lang="en-US" altLang="ja-JP"/>
          </a:p>
          <a:p>
            <a:pPr eaLnBrk="1" hangingPunct="1"/>
            <a:endParaRPr lang="en-US" altLang="ja-JP"/>
          </a:p>
          <a:p>
            <a:pPr eaLnBrk="1" hangingPunct="1"/>
            <a:r>
              <a:rPr lang="ja-JP" altLang="en-US"/>
              <a:t>適応策とは、地球温暖化は止まらないことを認識し、脆弱性に対する対策をしておくことです。</a:t>
            </a:r>
            <a:endParaRPr lang="en-US" altLang="ja-JP"/>
          </a:p>
          <a:p>
            <a:pPr eaLnBrk="1" hangingPunct="1"/>
            <a:r>
              <a:rPr lang="en-US" altLang="ja-JP"/>
              <a:t>2018</a:t>
            </a:r>
            <a:r>
              <a:rPr lang="ja-JP" altLang="en-US"/>
              <a:t>年　気候変動適応法が公布されました。これにより、国が気候変動適応計画を策定し、概ね５年ごとに見直すこと</a:t>
            </a:r>
            <a:endParaRPr lang="en-US" altLang="ja-JP"/>
          </a:p>
          <a:p>
            <a:pPr eaLnBrk="1" hangingPunct="1"/>
            <a:r>
              <a:rPr lang="ja-JP" altLang="en-US"/>
              <a:t>自治体でも計画の策定に努め、気候変動適応情報プラットフォームによって情報発信します。</a:t>
            </a:r>
            <a:endParaRPr lang="en-US" altLang="ja-JP"/>
          </a:p>
          <a:p>
            <a:pPr eaLnBrk="1" hangingPunct="1"/>
            <a:endParaRPr lang="ja-JP"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a:extLst>
              <a:ext uri="{FF2B5EF4-FFF2-40B4-BE49-F238E27FC236}">
                <a16:creationId xmlns:a16="http://schemas.microsoft.com/office/drawing/2014/main" id="{0B3F9D19-3F9E-1703-DCD2-9A07BD3E555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74854BB-D9A9-4A9B-984C-99D479D67D82}" type="slidenum">
              <a:rPr kumimoji="0" lang="en-US" altLang="ja-JP" smtClean="0"/>
              <a:pPr/>
              <a:t>33</a:t>
            </a:fld>
            <a:endParaRPr kumimoji="0" lang="en-US" altLang="ja-JP"/>
          </a:p>
        </p:txBody>
      </p:sp>
      <p:sp>
        <p:nvSpPr>
          <p:cNvPr id="81923" name="Rectangle 2">
            <a:extLst>
              <a:ext uri="{FF2B5EF4-FFF2-40B4-BE49-F238E27FC236}">
                <a16:creationId xmlns:a16="http://schemas.microsoft.com/office/drawing/2014/main" id="{841EFEDC-A02A-2484-15FC-5CFBBA093E61}"/>
              </a:ext>
            </a:extLst>
          </p:cNvPr>
          <p:cNvSpPr>
            <a:spLocks noGrp="1" noRot="1" noChangeAspect="1" noChangeArrowheads="1" noTextEdit="1"/>
          </p:cNvSpPr>
          <p:nvPr>
            <p:ph type="sldImg"/>
          </p:nvPr>
        </p:nvSpPr>
        <p:spPr>
          <a:xfrm>
            <a:off x="1030288" y="741363"/>
            <a:ext cx="5116512" cy="3836987"/>
          </a:xfrm>
          <a:ln/>
        </p:spPr>
      </p:sp>
      <p:sp>
        <p:nvSpPr>
          <p:cNvPr id="81924" name="Rectangle 3">
            <a:extLst>
              <a:ext uri="{FF2B5EF4-FFF2-40B4-BE49-F238E27FC236}">
                <a16:creationId xmlns:a16="http://schemas.microsoft.com/office/drawing/2014/main" id="{CEAC54DB-B7E8-3934-ED37-51E4AAC76A24}"/>
              </a:ext>
            </a:extLst>
          </p:cNvPr>
          <p:cNvSpPr>
            <a:spLocks noGrp="1" noChangeArrowheads="1"/>
          </p:cNvSpPr>
          <p:nvPr>
            <p:ph type="body" idx="1"/>
          </p:nvPr>
        </p:nvSpPr>
        <p:spPr bwMode="auto">
          <a:xfrm>
            <a:off x="769938" y="4894263"/>
            <a:ext cx="5683250" cy="48974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solidFill>
                  <a:srgbClr val="000000"/>
                </a:solidFill>
              </a:rPr>
              <a:t>地球温暖化に関する取組みは</a:t>
            </a:r>
            <a:endParaRPr lang="en-US" altLang="ja-JP" dirty="0">
              <a:solidFill>
                <a:srgbClr val="000000"/>
              </a:solidFill>
            </a:endParaRPr>
          </a:p>
          <a:p>
            <a:pPr eaLnBrk="1" hangingPunct="1"/>
            <a:r>
              <a:rPr lang="ja-JP" altLang="en-US" dirty="0">
                <a:solidFill>
                  <a:srgbClr val="000000"/>
                </a:solidFill>
              </a:rPr>
              <a:t>１９９２年の気候変動枠組条約から始まりました。</a:t>
            </a:r>
            <a:endParaRPr lang="en-US" altLang="ja-JP" dirty="0">
              <a:solidFill>
                <a:srgbClr val="000000"/>
              </a:solidFill>
            </a:endParaRPr>
          </a:p>
          <a:p>
            <a:pPr eaLnBrk="1" hangingPunct="1"/>
            <a:r>
              <a:rPr lang="ja-JP" altLang="en-US" dirty="0">
                <a:solidFill>
                  <a:srgbClr val="000000"/>
                </a:solidFill>
              </a:rPr>
              <a:t>具体的な行動として１９９７年採択２００５年発効の京都議定書</a:t>
            </a:r>
            <a:endParaRPr lang="en-US" altLang="ja-JP" dirty="0">
              <a:solidFill>
                <a:srgbClr val="000000"/>
              </a:solidFill>
            </a:endParaRPr>
          </a:p>
          <a:p>
            <a:pPr eaLnBrk="1" hangingPunct="1"/>
            <a:r>
              <a:rPr lang="ja-JP" altLang="en-US" dirty="0">
                <a:solidFill>
                  <a:srgbClr val="000000"/>
                </a:solidFill>
              </a:rPr>
              <a:t>第一約束期間は２００８年～２０１２年</a:t>
            </a:r>
            <a:endParaRPr lang="en-US" altLang="ja-JP" dirty="0">
              <a:solidFill>
                <a:srgbClr val="000000"/>
              </a:solidFill>
            </a:endParaRPr>
          </a:p>
          <a:p>
            <a:pPr eaLnBrk="1" hangingPunct="1"/>
            <a:r>
              <a:rPr lang="ja-JP" altLang="en-US" dirty="0">
                <a:solidFill>
                  <a:srgbClr val="000000"/>
                </a:solidFill>
              </a:rPr>
              <a:t>第二約束期間は２０１３年～２０２０年でこの時は日本は不参加です。</a:t>
            </a:r>
            <a:endParaRPr lang="en-US" altLang="ja-JP" dirty="0">
              <a:solidFill>
                <a:srgbClr val="000000"/>
              </a:solidFill>
            </a:endParaRPr>
          </a:p>
          <a:p>
            <a:pPr eaLnBrk="1" hangingPunct="1"/>
            <a:r>
              <a:rPr lang="en-US" altLang="ja-JP" dirty="0">
                <a:solidFill>
                  <a:srgbClr val="000000"/>
                </a:solidFill>
              </a:rPr>
              <a:t>2020</a:t>
            </a:r>
            <a:r>
              <a:rPr lang="ja-JP" altLang="en-US" dirty="0">
                <a:solidFill>
                  <a:srgbClr val="000000"/>
                </a:solidFill>
              </a:rPr>
              <a:t>年以降の枠組みとして</a:t>
            </a:r>
            <a:r>
              <a:rPr lang="en-US" altLang="ja-JP" dirty="0">
                <a:solidFill>
                  <a:srgbClr val="000000"/>
                </a:solidFill>
              </a:rPr>
              <a:t>2015</a:t>
            </a:r>
            <a:r>
              <a:rPr lang="ja-JP" altLang="en-US" dirty="0">
                <a:solidFill>
                  <a:srgbClr val="000000"/>
                </a:solidFill>
              </a:rPr>
              <a:t>年に採択されたのがパリ協定です。</a:t>
            </a:r>
            <a:endParaRPr lang="en-US" altLang="ja-JP" dirty="0">
              <a:solidFill>
                <a:srgbClr val="000000"/>
              </a:solidFill>
            </a:endParaRPr>
          </a:p>
          <a:p>
            <a:pPr eaLnBrk="1" hangingPunct="1"/>
            <a:r>
              <a:rPr lang="ja-JP" altLang="en-US" dirty="0">
                <a:solidFill>
                  <a:srgbClr val="000000"/>
                </a:solidFill>
              </a:rPr>
              <a:t>世界の二酸化炭素の総排出量は年間</a:t>
            </a:r>
            <a:r>
              <a:rPr lang="en-US" altLang="ja-JP" dirty="0">
                <a:solidFill>
                  <a:srgbClr val="000000"/>
                </a:solidFill>
              </a:rPr>
              <a:t>336</a:t>
            </a:r>
            <a:r>
              <a:rPr lang="ja-JP" altLang="en-US" dirty="0">
                <a:solidFill>
                  <a:srgbClr val="000000"/>
                </a:solidFill>
              </a:rPr>
              <a:t>億トン</a:t>
            </a:r>
            <a:endParaRPr lang="en-US" altLang="ja-JP" dirty="0">
              <a:solidFill>
                <a:srgbClr val="000000"/>
              </a:solidFill>
            </a:endParaRPr>
          </a:p>
          <a:p>
            <a:pPr eaLnBrk="1" hangingPunct="1"/>
            <a:r>
              <a:rPr lang="ja-JP" altLang="en-US" dirty="0">
                <a:solidFill>
                  <a:srgbClr val="000000"/>
                </a:solidFill>
              </a:rPr>
              <a:t>国別の二酸化炭素排出量で、一番多いのは中国の</a:t>
            </a:r>
            <a:r>
              <a:rPr lang="en-US" altLang="ja-JP" dirty="0">
                <a:solidFill>
                  <a:srgbClr val="000000"/>
                </a:solidFill>
              </a:rPr>
              <a:t>29.4</a:t>
            </a:r>
            <a:r>
              <a:rPr lang="ja-JP" altLang="en-US" dirty="0">
                <a:solidFill>
                  <a:srgbClr val="000000"/>
                </a:solidFill>
              </a:rPr>
              <a:t>％、日本は</a:t>
            </a:r>
            <a:r>
              <a:rPr lang="en-US" altLang="ja-JP" dirty="0">
                <a:solidFill>
                  <a:srgbClr val="000000"/>
                </a:solidFill>
              </a:rPr>
              <a:t>11</a:t>
            </a:r>
            <a:r>
              <a:rPr lang="ja-JP" altLang="en-US" dirty="0">
                <a:solidFill>
                  <a:srgbClr val="000000"/>
                </a:solidFill>
              </a:rPr>
              <a:t>億</a:t>
            </a:r>
            <a:r>
              <a:rPr lang="en-US" altLang="ja-JP" dirty="0">
                <a:solidFill>
                  <a:srgbClr val="000000"/>
                </a:solidFill>
              </a:rPr>
              <a:t>5</a:t>
            </a:r>
            <a:r>
              <a:rPr lang="ja-JP" altLang="en-US" dirty="0">
                <a:solidFill>
                  <a:srgbClr val="000000"/>
                </a:solidFill>
              </a:rPr>
              <a:t>千万ﾄﾝ排出して</a:t>
            </a:r>
            <a:r>
              <a:rPr lang="en-US" altLang="ja-JP" dirty="0">
                <a:solidFill>
                  <a:srgbClr val="000000"/>
                </a:solidFill>
              </a:rPr>
              <a:t>3.1</a:t>
            </a:r>
            <a:r>
              <a:rPr lang="ja-JP" altLang="en-US" dirty="0">
                <a:solidFill>
                  <a:srgbClr val="000000"/>
                </a:solidFill>
              </a:rPr>
              <a:t>％を占めています。</a:t>
            </a:r>
            <a:endParaRPr lang="en-US" altLang="ja-JP" dirty="0">
              <a:solidFill>
                <a:srgbClr val="000000"/>
              </a:solidFill>
            </a:endParaRPr>
          </a:p>
          <a:p>
            <a:pPr eaLnBrk="1" hangingPunct="1"/>
            <a:endParaRPr lang="en-US" altLang="ja-JP"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D8D3FC2E-EFBA-7CD8-4812-2D91ABE1FC6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E8E0046-651D-49B0-B2D2-DA53CF30E51E}" type="slidenum">
              <a:rPr kumimoji="0" lang="en-US" altLang="ja-JP" smtClean="0"/>
              <a:pPr/>
              <a:t>34</a:t>
            </a:fld>
            <a:endParaRPr kumimoji="0" lang="en-US" altLang="ja-JP"/>
          </a:p>
        </p:txBody>
      </p:sp>
      <p:sp>
        <p:nvSpPr>
          <p:cNvPr id="83971" name="Rectangle 2">
            <a:extLst>
              <a:ext uri="{FF2B5EF4-FFF2-40B4-BE49-F238E27FC236}">
                <a16:creationId xmlns:a16="http://schemas.microsoft.com/office/drawing/2014/main" id="{AE965B93-FD74-35C8-B144-7DD55DEF30D9}"/>
              </a:ext>
            </a:extLst>
          </p:cNvPr>
          <p:cNvSpPr>
            <a:spLocks noGrp="1" noRot="1" noChangeAspect="1" noChangeArrowheads="1" noTextEdit="1"/>
          </p:cNvSpPr>
          <p:nvPr>
            <p:ph type="sldImg"/>
          </p:nvPr>
        </p:nvSpPr>
        <p:spPr>
          <a:xfrm>
            <a:off x="1030288" y="741363"/>
            <a:ext cx="5116512" cy="3836987"/>
          </a:xfrm>
          <a:ln/>
        </p:spPr>
      </p:sp>
      <p:sp>
        <p:nvSpPr>
          <p:cNvPr id="83972" name="Rectangle 3">
            <a:extLst>
              <a:ext uri="{FF2B5EF4-FFF2-40B4-BE49-F238E27FC236}">
                <a16:creationId xmlns:a16="http://schemas.microsoft.com/office/drawing/2014/main" id="{03FF15D4-4B10-2C23-E6F8-CF71AEEEC293}"/>
              </a:ext>
            </a:extLst>
          </p:cNvPr>
          <p:cNvSpPr>
            <a:spLocks noGrp="1" noChangeArrowheads="1"/>
          </p:cNvSpPr>
          <p:nvPr>
            <p:ph type="body" idx="1"/>
          </p:nvPr>
        </p:nvSpPr>
        <p:spPr bwMode="auto">
          <a:xfrm>
            <a:off x="769938" y="4894263"/>
            <a:ext cx="5683250" cy="50466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パリ協定は、京都議定書とは異なり、それぞれの国が温室効果ガス排出削減をどこまでやるかを自ら決定し、それを国際的に公表、実施するという方式をとっています。</a:t>
            </a:r>
            <a:endParaRPr lang="en-US" altLang="ja-JP" dirty="0"/>
          </a:p>
          <a:p>
            <a:pPr eaLnBrk="1" hangingPunct="1"/>
            <a:r>
              <a:rPr lang="ja-JP" altLang="en-US" dirty="0"/>
              <a:t>その実効性を確保する観点から、グローバル・ストックテイクなどの画期的な透明性を確保する制度が導入されました。</a:t>
            </a:r>
            <a:endParaRPr lang="en-US" altLang="ja-JP" dirty="0"/>
          </a:p>
          <a:p>
            <a:pPr eaLnBrk="1" hangingPunct="1"/>
            <a:r>
              <a:rPr lang="ja-JP" altLang="en-US" dirty="0"/>
              <a:t>途上国を含めて、各国が実施した気候変動対策は、国際的な制度の下で報告が行われ、国際的な評価</a:t>
            </a:r>
            <a:r>
              <a:rPr lang="en-US" altLang="ja-JP" dirty="0"/>
              <a:t>(</a:t>
            </a:r>
            <a:r>
              <a:rPr lang="ja-JP" altLang="en-US" dirty="0"/>
              <a:t>レビュー</a:t>
            </a:r>
            <a:r>
              <a:rPr lang="en-US" altLang="ja-JP" dirty="0"/>
              <a:t>)</a:t>
            </a:r>
            <a:r>
              <a:rPr lang="ja-JP" altLang="en-US" dirty="0"/>
              <a:t>の対象となります。</a:t>
            </a:r>
          </a:p>
          <a:p>
            <a:pPr eaLnBrk="1" hangingPunct="1"/>
            <a:r>
              <a:rPr lang="ja-JP" altLang="en-US" dirty="0"/>
              <a:t>日本は、</a:t>
            </a:r>
            <a:r>
              <a:rPr lang="en-US" altLang="ja-JP" dirty="0"/>
              <a:t>2030</a:t>
            </a:r>
            <a:r>
              <a:rPr lang="ja-JP" altLang="en-US" dirty="0"/>
              <a:t>年までに</a:t>
            </a:r>
            <a:r>
              <a:rPr lang="en-US" altLang="ja-JP" dirty="0"/>
              <a:t>2013</a:t>
            </a:r>
            <a:r>
              <a:rPr lang="ja-JP" altLang="en-US" dirty="0"/>
              <a:t>年度比</a:t>
            </a:r>
            <a:r>
              <a:rPr lang="en-US" altLang="ja-JP" dirty="0"/>
              <a:t>26</a:t>
            </a:r>
            <a:r>
              <a:rPr lang="ja-JP" altLang="en-US" dirty="0"/>
              <a:t>％ＣＯ</a:t>
            </a:r>
            <a:r>
              <a:rPr lang="en-US" altLang="ja-JP" dirty="0"/>
              <a:t>2</a:t>
            </a:r>
            <a:r>
              <a:rPr lang="ja-JP" altLang="en-US" dirty="0"/>
              <a:t>排出削減を約束しました。</a:t>
            </a:r>
            <a:endParaRPr lang="en-US" altLang="ja-JP" dirty="0"/>
          </a:p>
          <a:p>
            <a:pPr eaLnBrk="1" hangingPunct="1"/>
            <a:r>
              <a:rPr lang="ja-JP" altLang="en-US" dirty="0"/>
              <a:t>ただし、現在は４６％削減が目標です。</a:t>
            </a:r>
          </a:p>
          <a:p>
            <a:pPr eaLnBrk="1" hangingPunct="1"/>
            <a:endParaRPr lang="ja-JP" altLang="en-US" dirty="0"/>
          </a:p>
          <a:p>
            <a:pPr eaLnBrk="1" hangingPunct="1"/>
            <a:r>
              <a:rPr lang="ja-JP" altLang="en-US" dirty="0"/>
              <a:t>（グローバル・ストックテイク）</a:t>
            </a:r>
          </a:p>
          <a:p>
            <a:pPr eaLnBrk="1" hangingPunct="1"/>
            <a:r>
              <a:rPr lang="ja-JP" altLang="en-US" dirty="0"/>
              <a:t>暖化対策の進捗状況を確認する仕組み</a:t>
            </a:r>
          </a:p>
          <a:p>
            <a:pPr eaLnBrk="1" hangingPunct="1"/>
            <a:endParaRPr lang="ja-JP" altLang="en-US" dirty="0"/>
          </a:p>
          <a:p>
            <a:pPr eaLnBrk="1" hangingPunct="1"/>
            <a:r>
              <a:rPr lang="ja-JP" altLang="en-US" dirty="0"/>
              <a:t>各国が自主的に決定する約束草案</a:t>
            </a:r>
          </a:p>
          <a:p>
            <a:pPr eaLnBrk="1" hangingPunct="1"/>
            <a:r>
              <a:rPr lang="en-US" altLang="ja-JP" dirty="0"/>
              <a:t>(</a:t>
            </a:r>
            <a:r>
              <a:rPr lang="en-US" altLang="ja-JP" dirty="0" err="1"/>
              <a:t>INDC:lntented</a:t>
            </a:r>
            <a:r>
              <a:rPr lang="en-US" altLang="ja-JP" dirty="0"/>
              <a:t> Nationally</a:t>
            </a:r>
            <a:r>
              <a:rPr lang="ja-JP" altLang="en-US" dirty="0"/>
              <a:t>　</a:t>
            </a:r>
            <a:r>
              <a:rPr lang="en-US" altLang="ja-JP" dirty="0"/>
              <a:t>Determined Contribution)</a:t>
            </a:r>
          </a:p>
          <a:p>
            <a:pPr eaLnBrk="1" hangingPunct="1"/>
            <a:r>
              <a:rPr lang="ja-JP" altLang="en-US" dirty="0"/>
              <a:t>（ｲﾝﾃﾝﾃﾞｯ　ﾅｼｮﾅﾘﾃｨ　ﾃﾞｨﾀﾒﾝﾄﾞ　ｺﾁｭﾋﾞｰｼｮﾝ）</a:t>
            </a:r>
            <a:endParaRPr lang="en-US" altLang="ja-JP" dirty="0"/>
          </a:p>
          <a:p>
            <a:pPr eaLnBrk="1" hangingPunct="1"/>
            <a:r>
              <a:rPr lang="ja-JP" altLang="en-US" dirty="0"/>
              <a:t>先進国、途上国の区別なく、各国が自らの</a:t>
            </a:r>
            <a:r>
              <a:rPr lang="en-US" altLang="ja-JP" dirty="0"/>
              <a:t>GHG</a:t>
            </a:r>
            <a:r>
              <a:rPr lang="ja-JP" altLang="en-US" dirty="0"/>
              <a:t>削減目標を決定し</a:t>
            </a:r>
            <a:r>
              <a:rPr lang="en-US" altLang="ja-JP" dirty="0"/>
              <a:t>UNFCCC</a:t>
            </a:r>
            <a:r>
              <a:rPr lang="ja-JP" altLang="en-US" dirty="0"/>
              <a:t>に表明し、取組みを行うもの。</a:t>
            </a:r>
          </a:p>
          <a:p>
            <a:pPr eaLnBrk="1" hangingPunct="1"/>
            <a:r>
              <a:rPr lang="ja-JP" altLang="en-US" dirty="0"/>
              <a:t>基準年に対して絶対値を表す国もあれば、何も削減努力を行わなかった場合</a:t>
            </a:r>
            <a:r>
              <a:rPr lang="en-US" altLang="ja-JP" dirty="0"/>
              <a:t>(</a:t>
            </a:r>
            <a:r>
              <a:rPr lang="en-US" altLang="ja-JP" dirty="0" err="1"/>
              <a:t>Businessas</a:t>
            </a:r>
            <a:r>
              <a:rPr lang="en-US" altLang="ja-JP" dirty="0"/>
              <a:t>-usual)</a:t>
            </a:r>
            <a:r>
              <a:rPr lang="ja-JP" altLang="en-US" dirty="0"/>
              <a:t>の将来の排出量を比較して値を示す国もあり、方式は自由となっている。</a:t>
            </a:r>
          </a:p>
          <a:p>
            <a:pPr eaLnBrk="1" hangingPunct="1"/>
            <a:r>
              <a:rPr lang="ja-JP" altLang="en-US" dirty="0"/>
              <a:t>ただし、取組みの結果は国際的な透明性制度の下で報告がなされることとなっている。なお、各国が協定を批准する際には、「草案」</a:t>
            </a:r>
            <a:r>
              <a:rPr lang="en-US" altLang="ja-JP" dirty="0"/>
              <a:t>(</a:t>
            </a:r>
            <a:r>
              <a:rPr lang="en-US" altLang="ja-JP" dirty="0" err="1"/>
              <a:t>lntended</a:t>
            </a:r>
            <a:r>
              <a:rPr lang="en-US" altLang="ja-JP" dirty="0"/>
              <a:t>)</a:t>
            </a:r>
            <a:r>
              <a:rPr lang="ja-JP" altLang="en-US" dirty="0"/>
              <a:t>の部分が取れて、各国が自主的に決定する約束</a:t>
            </a:r>
            <a:r>
              <a:rPr lang="en-US" altLang="ja-JP" dirty="0"/>
              <a:t>(NDC)</a:t>
            </a:r>
            <a:r>
              <a:rPr lang="ja-JP" altLang="en-US" dirty="0"/>
              <a:t>となる。</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id="{E7B3C678-A122-BC14-FCF3-315DB0A0DD0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2159B4E-31B0-44F9-B962-FA5E8766DEC2}" type="slidenum">
              <a:rPr kumimoji="0" lang="en-US" altLang="ja-JP" smtClean="0"/>
              <a:pPr/>
              <a:t>35</a:t>
            </a:fld>
            <a:endParaRPr kumimoji="0" lang="en-US" altLang="ja-JP"/>
          </a:p>
        </p:txBody>
      </p:sp>
      <p:sp>
        <p:nvSpPr>
          <p:cNvPr id="86019" name="Rectangle 2">
            <a:extLst>
              <a:ext uri="{FF2B5EF4-FFF2-40B4-BE49-F238E27FC236}">
                <a16:creationId xmlns:a16="http://schemas.microsoft.com/office/drawing/2014/main" id="{7D846BA7-06F4-12AA-CB34-EB9AD63A590F}"/>
              </a:ext>
            </a:extLst>
          </p:cNvPr>
          <p:cNvSpPr>
            <a:spLocks noGrp="1" noRot="1" noChangeAspect="1" noChangeArrowheads="1" noTextEdit="1"/>
          </p:cNvSpPr>
          <p:nvPr>
            <p:ph type="sldImg"/>
          </p:nvPr>
        </p:nvSpPr>
        <p:spPr>
          <a:ln/>
        </p:spPr>
      </p:sp>
      <p:sp>
        <p:nvSpPr>
          <p:cNvPr id="86020" name="Rectangle 4">
            <a:extLst>
              <a:ext uri="{FF2B5EF4-FFF2-40B4-BE49-F238E27FC236}">
                <a16:creationId xmlns:a16="http://schemas.microsoft.com/office/drawing/2014/main" id="{B20CA4FA-ACE1-9187-ED84-386A3467E5E0}"/>
              </a:ext>
            </a:extLst>
          </p:cNvPr>
          <p:cNvSpPr>
            <a:spLocks noGrp="1" noChangeArrowheads="1"/>
          </p:cNvSpPr>
          <p:nvPr>
            <p:ph type="body" idx="1"/>
          </p:nvPr>
        </p:nvSpPr>
        <p:spPr bwMode="auto">
          <a:xfrm>
            <a:off x="846138" y="5043488"/>
            <a:ext cx="5683250" cy="31924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sz="1000" dirty="0"/>
              <a:t>　国内の地球温暖化対策は、環境基本計画に加え、地球温暖化対策推進法を中核として、</a:t>
            </a:r>
            <a:endParaRPr lang="en-US" altLang="ja-JP" sz="1000" dirty="0"/>
          </a:p>
          <a:p>
            <a:pPr eaLnBrk="1" hangingPunct="1"/>
            <a:r>
              <a:rPr lang="ja-JP" altLang="en-US" sz="1000" dirty="0"/>
              <a:t>温暖化対策の基本方針や具体的施策を示し、さらに、それらの進捗を確認する仕組みを形成しています。</a:t>
            </a:r>
            <a:endParaRPr lang="en-US" altLang="ja-JP" sz="1000" dirty="0"/>
          </a:p>
          <a:p>
            <a:pPr eaLnBrk="1" hangingPunct="1"/>
            <a:r>
              <a:rPr lang="ja-JP" altLang="en-US" sz="1000" dirty="0"/>
              <a:t>地球温暖化対策推進法は１９９８年制定され、その後、何度も見直されています。</a:t>
            </a:r>
            <a:endParaRPr lang="en-US" altLang="ja-JP" sz="1000" dirty="0"/>
          </a:p>
          <a:p>
            <a:pPr eaLnBrk="1" hangingPunct="1"/>
            <a:r>
              <a:rPr lang="ja-JP" altLang="en-US" sz="1000" dirty="0"/>
              <a:t>地球温暖化対策推進法に基づき、地球温暖化対策計画が策定されます。</a:t>
            </a:r>
            <a:endParaRPr lang="en-US" altLang="ja-JP" sz="1000" dirty="0"/>
          </a:p>
          <a:p>
            <a:pPr eaLnBrk="1" hangingPunct="1"/>
            <a:endParaRPr lang="en-US" altLang="ja-JP" sz="1000" dirty="0"/>
          </a:p>
          <a:p>
            <a:pPr eaLnBrk="1" hangingPunct="1"/>
            <a:r>
              <a:rPr lang="ja-JP" altLang="en-US" sz="1000" dirty="0"/>
              <a:t>地球温暖化対策計画では、パリ協定に提出した、約束草案である</a:t>
            </a:r>
            <a:r>
              <a:rPr lang="en-US" altLang="ja-JP" sz="1000" dirty="0"/>
              <a:t>2013</a:t>
            </a:r>
            <a:r>
              <a:rPr lang="ja-JP" altLang="en-US" sz="1000" dirty="0"/>
              <a:t>年度比</a:t>
            </a:r>
            <a:r>
              <a:rPr lang="en-US" altLang="ja-JP" sz="1000" dirty="0"/>
              <a:t>2030</a:t>
            </a:r>
            <a:r>
              <a:rPr lang="ja-JP" altLang="en-US" sz="1000" dirty="0"/>
              <a:t>年までに温室効果ガスを</a:t>
            </a:r>
            <a:r>
              <a:rPr lang="en-US" altLang="ja-JP" sz="1000" dirty="0"/>
              <a:t>26</a:t>
            </a:r>
            <a:r>
              <a:rPr lang="ja-JP" altLang="en-US" sz="1000" dirty="0"/>
              <a:t>％削減する中期目標と</a:t>
            </a:r>
            <a:endParaRPr lang="en-US" altLang="ja-JP" sz="1000" dirty="0"/>
          </a:p>
          <a:p>
            <a:pPr eaLnBrk="1" hangingPunct="1"/>
            <a:r>
              <a:rPr lang="en-US" altLang="ja-JP" sz="1000" dirty="0"/>
              <a:t>2050</a:t>
            </a:r>
            <a:r>
              <a:rPr lang="ja-JP" altLang="en-US" sz="1000" dirty="0"/>
              <a:t>年までに８０％削減する長期目標を目指すとしています。</a:t>
            </a:r>
            <a:endParaRPr lang="en-US" altLang="ja-JP" sz="1000" dirty="0"/>
          </a:p>
          <a:p>
            <a:pPr eaLnBrk="1" hangingPunct="1"/>
            <a:r>
              <a:rPr lang="ja-JP" altLang="en-US" sz="1000" dirty="0"/>
              <a:t>この計画は</a:t>
            </a:r>
            <a:r>
              <a:rPr lang="en-US" altLang="ja-JP" sz="1000" dirty="0"/>
              <a:t>3</a:t>
            </a:r>
            <a:r>
              <a:rPr lang="ja-JP" altLang="en-US" sz="1000" dirty="0"/>
              <a:t>年ごとに見直すこととなっており、</a:t>
            </a:r>
            <a:r>
              <a:rPr lang="en-US" altLang="ja-JP" sz="1000" dirty="0"/>
              <a:t>2021</a:t>
            </a:r>
            <a:r>
              <a:rPr lang="ja-JP" altLang="en-US" sz="1000" dirty="0"/>
              <a:t>年</a:t>
            </a:r>
            <a:r>
              <a:rPr lang="en-US" altLang="ja-JP" sz="1000" dirty="0"/>
              <a:t>3</a:t>
            </a:r>
            <a:r>
              <a:rPr lang="ja-JP" altLang="en-US" sz="1000" dirty="0"/>
              <a:t>月には菅総理により、</a:t>
            </a:r>
            <a:r>
              <a:rPr lang="en-US" altLang="ja-JP" sz="1000" dirty="0"/>
              <a:t>2050</a:t>
            </a:r>
            <a:r>
              <a:rPr lang="ja-JP" altLang="en-US" sz="1000" dirty="0"/>
              <a:t>年までに温室効果ガスの排出量実質ゼロを目指すと表明されました。</a:t>
            </a:r>
            <a:endParaRPr lang="en-US" altLang="ja-JP" sz="1000" dirty="0"/>
          </a:p>
          <a:p>
            <a:pPr eaLnBrk="1" hangingPunct="1"/>
            <a:endParaRPr lang="ja-JP" altLang="en-US" sz="1000" dirty="0"/>
          </a:p>
          <a:p>
            <a:pPr eaLnBrk="1" hangingPunct="1"/>
            <a:r>
              <a:rPr lang="ja-JP" altLang="en-US" sz="1000" dirty="0"/>
              <a:t>京都議定書第二約束期間に加わらないもの、国が温暖化対策の総合計画を策定することを決定しています。</a:t>
            </a:r>
          </a:p>
          <a:p>
            <a:pPr eaLnBrk="1" hangingPunct="1"/>
            <a:r>
              <a:rPr lang="ja-JP" altLang="en-US" sz="1000" dirty="0"/>
              <a:t>あと</a:t>
            </a:r>
            <a:r>
              <a:rPr lang="ja-JP" altLang="en-US" sz="1000" dirty="0">
                <a:solidFill>
                  <a:srgbClr val="000000"/>
                </a:solidFill>
              </a:rPr>
              <a:t>５年に一度！環境基本計画</a:t>
            </a:r>
            <a:r>
              <a:rPr lang="ja-JP" altLang="en-US" sz="1000" dirty="0"/>
              <a:t>が策定されます。これは後で説明します。＜テキストｐ１７８＞</a:t>
            </a:r>
          </a:p>
          <a:p>
            <a:pPr eaLnBrk="1" hangingPunct="1"/>
            <a:r>
              <a:rPr lang="ja-JP" altLang="en-US" sz="1000" dirty="0"/>
              <a:t>日本のＣＯ２排出量は、産業部門と運輸部門の量が多いが減少傾向！</a:t>
            </a:r>
          </a:p>
          <a:p>
            <a:pPr eaLnBrk="1" hangingPunct="1"/>
            <a:r>
              <a:rPr lang="ja-JP" altLang="en-US" sz="1000" dirty="0"/>
              <a:t>家庭部門とオフィスなどの業務その他部門が増加傾向</a:t>
            </a:r>
          </a:p>
          <a:p>
            <a:pPr eaLnBrk="1" hangingPunct="1"/>
            <a:r>
              <a:rPr lang="ja-JP" altLang="en-US" sz="1000" b="1" dirty="0">
                <a:solidFill>
                  <a:srgbClr val="000000"/>
                </a:solidFill>
              </a:rPr>
              <a:t>カーボンフットプリント</a:t>
            </a:r>
            <a:r>
              <a:rPr lang="ja-JP" altLang="en-US" sz="1000" dirty="0"/>
              <a:t>は、製品やサービスの原材料から製造・販売・消費・廃棄されるまでに排出される</a:t>
            </a:r>
            <a:endParaRPr lang="en-US" altLang="ja-JP" sz="1000" dirty="0"/>
          </a:p>
          <a:p>
            <a:pPr eaLnBrk="1" hangingPunct="1"/>
            <a:r>
              <a:rPr lang="ja-JP" altLang="en-US" sz="1000" b="1" dirty="0">
                <a:solidFill>
                  <a:srgbClr val="000000"/>
                </a:solidFill>
              </a:rPr>
              <a:t>温室効果ガス（ＣＯ</a:t>
            </a:r>
            <a:r>
              <a:rPr lang="en-US" altLang="ja-JP" sz="1000" b="1" dirty="0">
                <a:solidFill>
                  <a:srgbClr val="000000"/>
                </a:solidFill>
              </a:rPr>
              <a:t>2</a:t>
            </a:r>
            <a:r>
              <a:rPr lang="ja-JP" altLang="en-US" sz="1000" b="1" dirty="0">
                <a:solidFill>
                  <a:srgbClr val="000000"/>
                </a:solidFill>
              </a:rPr>
              <a:t>）の量を商品に表示し、消費者に対し「見える化」をするものです。</a:t>
            </a:r>
          </a:p>
          <a:p>
            <a:pPr eaLnBrk="1" hangingPunct="1"/>
            <a:endParaRPr lang="ja-JP" altLang="en-US" sz="1000" b="1" dirty="0">
              <a:solidFill>
                <a:srgbClr val="000000"/>
              </a:solidFill>
            </a:endParaRPr>
          </a:p>
          <a:p>
            <a:pPr eaLnBrk="1" hangingPunct="1"/>
            <a:r>
              <a:rPr lang="ja-JP" altLang="en-US" sz="1000" dirty="0"/>
              <a:t>＜メモ＞</a:t>
            </a:r>
          </a:p>
          <a:p>
            <a:pPr eaLnBrk="1" hangingPunct="1"/>
            <a:r>
              <a:rPr lang="ja-JP" altLang="en-US" sz="1000" dirty="0"/>
              <a:t>再生可能エネルギー特別措置法（固定価格買取）</a:t>
            </a:r>
            <a:endParaRPr lang="en-US" altLang="ja-JP" sz="1000" dirty="0"/>
          </a:p>
          <a:p>
            <a:pPr eaLnBrk="1" hangingPunct="1"/>
            <a:endParaRPr lang="ja-JP" altLang="en-US" sz="1000" dirty="0"/>
          </a:p>
        </p:txBody>
      </p:sp>
      <p:pic>
        <p:nvPicPr>
          <p:cNvPr id="86021" name="図 1">
            <a:extLst>
              <a:ext uri="{FF2B5EF4-FFF2-40B4-BE49-F238E27FC236}">
                <a16:creationId xmlns:a16="http://schemas.microsoft.com/office/drawing/2014/main" id="{7962C460-98DA-AE4A-C8E4-9655DCCF67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0925" y="7715250"/>
            <a:ext cx="42291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a:extLst>
              <a:ext uri="{FF2B5EF4-FFF2-40B4-BE49-F238E27FC236}">
                <a16:creationId xmlns:a16="http://schemas.microsoft.com/office/drawing/2014/main" id="{6C6A637D-DA45-3358-F544-DD892581A32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36A8703-8451-481C-A80D-CF85D7CFE279}" type="slidenum">
              <a:rPr kumimoji="0" lang="en-US" altLang="ja-JP" smtClean="0"/>
              <a:pPr/>
              <a:t>37</a:t>
            </a:fld>
            <a:endParaRPr kumimoji="0" lang="en-US" altLang="ja-JP"/>
          </a:p>
        </p:txBody>
      </p:sp>
      <p:sp>
        <p:nvSpPr>
          <p:cNvPr id="89091" name="Rectangle 2">
            <a:extLst>
              <a:ext uri="{FF2B5EF4-FFF2-40B4-BE49-F238E27FC236}">
                <a16:creationId xmlns:a16="http://schemas.microsoft.com/office/drawing/2014/main" id="{1E0EC17A-17E5-0B20-B38A-A7FFBADAF528}"/>
              </a:ext>
            </a:extLst>
          </p:cNvPr>
          <p:cNvSpPr>
            <a:spLocks noGrp="1" noRot="1" noChangeAspect="1" noChangeArrowheads="1" noTextEdit="1"/>
          </p:cNvSpPr>
          <p:nvPr>
            <p:ph type="sldImg"/>
          </p:nvPr>
        </p:nvSpPr>
        <p:spPr>
          <a:ln/>
        </p:spPr>
      </p:sp>
      <p:sp>
        <p:nvSpPr>
          <p:cNvPr id="89092" name="Rectangle 4">
            <a:extLst>
              <a:ext uri="{FF2B5EF4-FFF2-40B4-BE49-F238E27FC236}">
                <a16:creationId xmlns:a16="http://schemas.microsoft.com/office/drawing/2014/main" id="{68BF370F-93A2-5E7D-D390-054199902E1F}"/>
              </a:ext>
            </a:extLst>
          </p:cNvPr>
          <p:cNvSpPr>
            <a:spLocks noGrp="1" noChangeArrowheads="1"/>
          </p:cNvSpPr>
          <p:nvPr>
            <p:ph type="body" idx="1"/>
          </p:nvPr>
        </p:nvSpPr>
        <p:spPr bwMode="auto">
          <a:xfrm>
            <a:off x="846138" y="5043488"/>
            <a:ext cx="5683250" cy="31924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sz="1000" dirty="0"/>
          </a:p>
        </p:txBody>
      </p:sp>
      <p:pic>
        <p:nvPicPr>
          <p:cNvPr id="89093" name="図 1">
            <a:extLst>
              <a:ext uri="{FF2B5EF4-FFF2-40B4-BE49-F238E27FC236}">
                <a16:creationId xmlns:a16="http://schemas.microsoft.com/office/drawing/2014/main" id="{40F68871-AAFD-D039-DDB5-C1D0FE8B64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0925" y="7715250"/>
            <a:ext cx="42291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id="{3B2ABA05-B021-D5F3-67DB-4D06515148C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8027EF6-9454-4BE5-9362-FE368209885D}" type="slidenum">
              <a:rPr kumimoji="0" lang="en-US" altLang="ja-JP" smtClean="0"/>
              <a:pPr/>
              <a:t>38</a:t>
            </a:fld>
            <a:endParaRPr kumimoji="0" lang="en-US" altLang="ja-JP"/>
          </a:p>
        </p:txBody>
      </p:sp>
      <p:sp>
        <p:nvSpPr>
          <p:cNvPr id="91139" name="Rectangle 2">
            <a:extLst>
              <a:ext uri="{FF2B5EF4-FFF2-40B4-BE49-F238E27FC236}">
                <a16:creationId xmlns:a16="http://schemas.microsoft.com/office/drawing/2014/main" id="{5CF26575-8927-716D-75DD-434C8F4C9EF6}"/>
              </a:ext>
            </a:extLst>
          </p:cNvPr>
          <p:cNvSpPr>
            <a:spLocks noGrp="1" noRot="1" noChangeAspect="1" noChangeArrowheads="1" noTextEdit="1"/>
          </p:cNvSpPr>
          <p:nvPr>
            <p:ph type="sldImg"/>
          </p:nvPr>
        </p:nvSpPr>
        <p:spPr>
          <a:ln/>
        </p:spPr>
      </p:sp>
      <p:sp>
        <p:nvSpPr>
          <p:cNvPr id="108548" name="Rectangle 3">
            <a:extLst>
              <a:ext uri="{FF2B5EF4-FFF2-40B4-BE49-F238E27FC236}">
                <a16:creationId xmlns:a16="http://schemas.microsoft.com/office/drawing/2014/main" id="{C28AE61A-43C2-A86C-A4BB-CD94447E9220}"/>
              </a:ext>
            </a:extLst>
          </p:cNvPr>
          <p:cNvSpPr>
            <a:spLocks noGrp="1" noChangeArrowheads="1"/>
          </p:cNvSpPr>
          <p:nvPr>
            <p:ph type="body" idx="1"/>
          </p:nvPr>
        </p:nvSpPr>
        <p:spPr bwMode="auto">
          <a:xfrm>
            <a:off x="769938" y="4894263"/>
            <a:ext cx="5683250" cy="2720975"/>
          </a:xfrm>
        </p:spPr>
        <p:txBody>
          <a:bodyPr/>
          <a:lstStyle/>
          <a:p>
            <a:pPr eaLnBrk="1" hangingPunct="1">
              <a:defRPr/>
            </a:pPr>
            <a:endParaRPr lang="ja-JP" alt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1EC4431A-3272-6168-299F-2970D3E8E3A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FA75F42-481F-4C3F-BE3E-D54FDED02811}" type="slidenum">
              <a:rPr kumimoji="0" lang="en-US" altLang="ja-JP" smtClean="0"/>
              <a:pPr/>
              <a:t>40</a:t>
            </a:fld>
            <a:endParaRPr kumimoji="0" lang="en-US" altLang="ja-JP"/>
          </a:p>
        </p:txBody>
      </p:sp>
      <p:sp>
        <p:nvSpPr>
          <p:cNvPr id="94211" name="Rectangle 2">
            <a:extLst>
              <a:ext uri="{FF2B5EF4-FFF2-40B4-BE49-F238E27FC236}">
                <a16:creationId xmlns:a16="http://schemas.microsoft.com/office/drawing/2014/main" id="{7F01A10B-85F8-F5CD-8F32-D33E9117EF13}"/>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C38BB3CE-BB4E-53D4-AD0B-1ECFD0447A0B}"/>
              </a:ext>
            </a:extLst>
          </p:cNvPr>
          <p:cNvSpPr>
            <a:spLocks noGrp="1" noChangeArrowheads="1"/>
          </p:cNvSpPr>
          <p:nvPr>
            <p:ph type="body" idx="1"/>
          </p:nvPr>
        </p:nvSpPr>
        <p:spPr bwMode="auto">
          <a:xfrm>
            <a:off x="769938" y="4894263"/>
            <a:ext cx="5683250" cy="2720975"/>
          </a:xfrm>
        </p:spPr>
        <p:txBody>
          <a:bodyPr/>
          <a:lstStyle/>
          <a:p>
            <a:pPr eaLnBrk="1" hangingPunct="1">
              <a:spcBef>
                <a:spcPct val="0"/>
              </a:spcBef>
              <a:defRPr/>
            </a:pPr>
            <a:r>
              <a:rPr lang="ja-JP" altLang="en-US" dirty="0">
                <a:latin typeface="+mn-ea"/>
                <a:ea typeface="+mn-ea"/>
              </a:rPr>
              <a:t>かつて世界最高水準であった日本の炭素生産性、エネルギー生産性は、</a:t>
            </a:r>
            <a:endParaRPr lang="en-US" altLang="ja-JP" dirty="0">
              <a:latin typeface="+mn-ea"/>
              <a:ea typeface="+mn-ea"/>
            </a:endParaRPr>
          </a:p>
          <a:p>
            <a:pPr eaLnBrk="1" hangingPunct="1">
              <a:spcBef>
                <a:spcPct val="0"/>
              </a:spcBef>
              <a:defRPr/>
            </a:pPr>
            <a:r>
              <a:rPr lang="ja-JP" altLang="en-US" dirty="0">
                <a:latin typeface="+mn-ea"/>
                <a:ea typeface="+mn-ea"/>
              </a:rPr>
              <a:t>現在世界のトップレベルから大きく引き離されています。</a:t>
            </a:r>
            <a:endParaRPr lang="en-US" altLang="ja-JP" dirty="0">
              <a:latin typeface="+mn-ea"/>
              <a:ea typeface="+mn-ea"/>
            </a:endParaRPr>
          </a:p>
          <a:p>
            <a:pPr eaLnBrk="1" hangingPunct="1">
              <a:spcBef>
                <a:spcPct val="0"/>
              </a:spcBef>
              <a:defRPr/>
            </a:pPr>
            <a:r>
              <a:rPr lang="ja-JP" altLang="en-US" dirty="0">
                <a:latin typeface="+mn-ea"/>
                <a:ea typeface="+mn-ea"/>
              </a:rPr>
              <a:t>低炭素社会から一歩進めた脱炭素社会へ社会のあらゆる部門に おける技術・制度面でのイノベーションを起こす必要があります。</a:t>
            </a:r>
            <a:endParaRPr lang="en-US" altLang="ja-JP" dirty="0">
              <a:latin typeface="+mn-ea"/>
              <a:ea typeface="+mn-ea"/>
            </a:endParaRPr>
          </a:p>
          <a:p>
            <a:pPr eaLnBrk="1" hangingPunct="1">
              <a:spcBef>
                <a:spcPct val="0"/>
              </a:spcBef>
              <a:defRPr/>
            </a:pPr>
            <a:endParaRPr lang="en-US" altLang="ja-JP" b="1" dirty="0">
              <a:solidFill>
                <a:srgbClr val="000000"/>
              </a:solidFill>
              <a:latin typeface="+mn-ea"/>
              <a:ea typeface="+mn-ea"/>
            </a:endParaRPr>
          </a:p>
          <a:p>
            <a:pPr eaLnBrk="1" hangingPunct="1">
              <a:spcBef>
                <a:spcPct val="0"/>
              </a:spcBef>
              <a:defRPr/>
            </a:pPr>
            <a:r>
              <a:rPr lang="ja-JP" altLang="en-US" dirty="0">
                <a:solidFill>
                  <a:srgbClr val="000000"/>
                </a:solidFill>
                <a:latin typeface="+mn-ea"/>
                <a:ea typeface="+mn-ea"/>
              </a:rPr>
              <a:t>カーボンプライシングとは二酸化炭素排出量に応じて課税することです。　日本は二酸化炭素１トン当たり２８９円です。</a:t>
            </a:r>
            <a:endParaRPr lang="en-US" altLang="ja-JP" dirty="0">
              <a:solidFill>
                <a:srgbClr val="000000"/>
              </a:solidFill>
              <a:latin typeface="+mn-ea"/>
              <a:ea typeface="+mn-ea"/>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a:extLst>
              <a:ext uri="{FF2B5EF4-FFF2-40B4-BE49-F238E27FC236}">
                <a16:creationId xmlns:a16="http://schemas.microsoft.com/office/drawing/2014/main" id="{8354919E-70BA-796B-E1B9-61C8E7CE0C8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1E6180B-02F6-4F27-BDA6-299AE7EE046E}" type="slidenum">
              <a:rPr kumimoji="0" lang="en-US" altLang="ja-JP" smtClean="0"/>
              <a:pPr/>
              <a:t>41</a:t>
            </a:fld>
            <a:endParaRPr kumimoji="0" lang="en-US" altLang="ja-JP"/>
          </a:p>
        </p:txBody>
      </p:sp>
      <p:sp>
        <p:nvSpPr>
          <p:cNvPr id="96259" name="Rectangle 2">
            <a:extLst>
              <a:ext uri="{FF2B5EF4-FFF2-40B4-BE49-F238E27FC236}">
                <a16:creationId xmlns:a16="http://schemas.microsoft.com/office/drawing/2014/main" id="{63B40AB2-F383-15DA-FF75-BD723C00031D}"/>
              </a:ext>
            </a:extLst>
          </p:cNvPr>
          <p:cNvSpPr>
            <a:spLocks noGrp="1" noRot="1" noChangeAspect="1" noChangeArrowheads="1" noTextEdit="1"/>
          </p:cNvSpPr>
          <p:nvPr>
            <p:ph type="sldImg"/>
          </p:nvPr>
        </p:nvSpPr>
        <p:spPr>
          <a:ln/>
        </p:spPr>
      </p:sp>
      <p:sp>
        <p:nvSpPr>
          <p:cNvPr id="96260" name="Rectangle 3">
            <a:extLst>
              <a:ext uri="{FF2B5EF4-FFF2-40B4-BE49-F238E27FC236}">
                <a16:creationId xmlns:a16="http://schemas.microsoft.com/office/drawing/2014/main" id="{EF000900-56EC-A3E2-7525-3712B93200DF}"/>
              </a:ext>
            </a:extLst>
          </p:cNvPr>
          <p:cNvSpPr>
            <a:spLocks noGrp="1" noChangeArrowheads="1"/>
          </p:cNvSpPr>
          <p:nvPr>
            <p:ph type="body" idx="1"/>
          </p:nvPr>
        </p:nvSpPr>
        <p:spPr bwMode="auto">
          <a:xfrm>
            <a:off x="769938" y="4894263"/>
            <a:ext cx="5683250" cy="45259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化石燃料の消費は、地球温暖化だけでなく、</a:t>
            </a:r>
            <a:r>
              <a:rPr lang="ja-JP" altLang="en-US">
                <a:solidFill>
                  <a:srgbClr val="000000"/>
                </a:solidFill>
              </a:rPr>
              <a:t>硫黄酸化物や窒素酸化物</a:t>
            </a:r>
            <a:r>
              <a:rPr lang="ja-JP" altLang="en-US"/>
              <a:t>を大気へ放出し、大気汚染も引き起こしています。</a:t>
            </a:r>
            <a:endParaRPr lang="en-US" altLang="ja-JP"/>
          </a:p>
          <a:p>
            <a:pPr eaLnBrk="1" hangingPunct="1"/>
            <a:r>
              <a:rPr lang="ja-JP" altLang="en-US">
                <a:solidFill>
                  <a:srgbClr val="000000"/>
                </a:solidFill>
              </a:rPr>
              <a:t>ロンドンスモッグは、</a:t>
            </a:r>
            <a:r>
              <a:rPr lang="en-US" altLang="ja-JP">
                <a:solidFill>
                  <a:srgbClr val="000000"/>
                </a:solidFill>
              </a:rPr>
              <a:t>1952</a:t>
            </a:r>
            <a:r>
              <a:rPr lang="ja-JP" altLang="en-US">
                <a:solidFill>
                  <a:srgbClr val="000000"/>
                </a:solidFill>
              </a:rPr>
              <a:t>年にイギリス・ロンドンで発生し、</a:t>
            </a:r>
            <a:r>
              <a:rPr lang="en-US" altLang="ja-JP">
                <a:solidFill>
                  <a:srgbClr val="000000"/>
                </a:solidFill>
              </a:rPr>
              <a:t>1</a:t>
            </a:r>
            <a:r>
              <a:rPr lang="ja-JP" altLang="en-US">
                <a:solidFill>
                  <a:srgbClr val="000000"/>
                </a:solidFill>
              </a:rPr>
              <a:t>万人以上が死亡した、史上最悪規模の大気汚染による公害事件である。</a:t>
            </a:r>
          </a:p>
          <a:p>
            <a:pPr eaLnBrk="1" hangingPunct="1"/>
            <a:r>
              <a:rPr lang="ja-JP" altLang="en-US">
                <a:solidFill>
                  <a:srgbClr val="000000"/>
                </a:solidFill>
              </a:rPr>
              <a:t>原因は石炭を大量に使用したことにより発生した亜硫酸ガスなどであり、日本の四日市ぜんそくと内容が共通しています。</a:t>
            </a:r>
            <a:endParaRPr lang="ja-JP" altLang="en-US"/>
          </a:p>
          <a:p>
            <a:pPr eaLnBrk="1" hangingPunct="1"/>
            <a:endParaRPr lang="en-US" altLang="ja-JP"/>
          </a:p>
          <a:p>
            <a:pPr eaLnBrk="1" hangingPunct="1"/>
            <a:r>
              <a:rPr lang="ja-JP" altLang="en-US"/>
              <a:t>一次エネルギーとは</a:t>
            </a:r>
            <a:r>
              <a:rPr lang="ja-JP" altLang="en-US">
                <a:solidFill>
                  <a:srgbClr val="000000"/>
                </a:solidFill>
              </a:rPr>
              <a:t>自然界に存在するままの形で利用</a:t>
            </a:r>
            <a:r>
              <a:rPr lang="ja-JP" altLang="en-US"/>
              <a:t>される。</a:t>
            </a:r>
          </a:p>
          <a:p>
            <a:pPr eaLnBrk="1" hangingPunct="1"/>
            <a:r>
              <a:rPr lang="ja-JP" altLang="en-US"/>
              <a:t>石油、石炭、天然ガス、水力、原子力です。</a:t>
            </a:r>
          </a:p>
          <a:p>
            <a:pPr eaLnBrk="1" hangingPunct="1"/>
            <a:r>
              <a:rPr lang="ja-JP" altLang="en-US"/>
              <a:t>二次エネルギーは、ガソリン、灯油、重油、都市ガス、電気など、</a:t>
            </a:r>
          </a:p>
          <a:p>
            <a:pPr eaLnBrk="1" hangingPunct="1"/>
            <a:r>
              <a:rPr lang="ja-JP" altLang="en-US">
                <a:solidFill>
                  <a:srgbClr val="000000"/>
                </a:solidFill>
              </a:rPr>
              <a:t>一次エネルギーを転換</a:t>
            </a:r>
            <a:r>
              <a:rPr lang="ja-JP" altLang="en-US"/>
              <a:t>したものです。</a:t>
            </a:r>
            <a:endParaRPr lang="en-US" altLang="ja-JP"/>
          </a:p>
          <a:p>
            <a:pPr eaLnBrk="1" hangingPunct="1"/>
            <a:endParaRPr lang="en-US" altLang="ja-JP"/>
          </a:p>
          <a:p>
            <a:pPr eaLnBrk="1" hangingPunct="1"/>
            <a:r>
              <a:rPr lang="ja-JP" altLang="en-US"/>
              <a:t>エネルギーの利用は、採取、輸送、一次エネルギーから二次エネルギーへの転換、</a:t>
            </a:r>
            <a:endParaRPr lang="en-US" altLang="ja-JP"/>
          </a:p>
          <a:p>
            <a:pPr eaLnBrk="1" hangingPunct="1"/>
            <a:r>
              <a:rPr lang="ja-JP" altLang="en-US"/>
              <a:t>消費場所への輸送、消費、処分・廃棄のそれぞれの段階でさまざまな影響を与えています。</a:t>
            </a:r>
            <a:endParaRPr lang="en-US" altLang="ja-JP"/>
          </a:p>
          <a:p>
            <a:pPr eaLnBrk="1" hangingPunct="1"/>
            <a:endParaRPr lang="ja-JP" altLang="en-US"/>
          </a:p>
          <a:p>
            <a:pPr eaLnBrk="1" hangingPunct="1"/>
            <a:r>
              <a:rPr lang="ja-JP" altLang="en-US"/>
              <a:t>＜メモ＞</a:t>
            </a:r>
          </a:p>
          <a:p>
            <a:pPr eaLnBrk="1" hangingPunct="1"/>
            <a:r>
              <a:rPr lang="ja-JP" altLang="en-US"/>
              <a:t>化石燃料とは、石油、石炭、天然ガス等</a:t>
            </a:r>
          </a:p>
          <a:p>
            <a:pPr eaLnBrk="1" hangingPunct="1"/>
            <a:r>
              <a:rPr lang="ja-JP" altLang="en-US"/>
              <a:t>近年ではメタンハイドレート、シェールガス、オイルサンドも</a:t>
            </a:r>
          </a:p>
          <a:p>
            <a:pPr eaLnBrk="1" hangingPunct="1"/>
            <a:r>
              <a:rPr lang="ja-JP" altLang="en-US"/>
              <a:t>数千万年前～数億年前の動植物などの死骸が地中に堆積し</a:t>
            </a:r>
          </a:p>
          <a:p>
            <a:pPr eaLnBrk="1" hangingPunct="1"/>
            <a:r>
              <a:rPr lang="ja-JP" altLang="en-US"/>
              <a:t>長い年月をかけて出来た化石の内、人間の経済活動で燃料</a:t>
            </a:r>
          </a:p>
          <a:p>
            <a:pPr eaLnBrk="1" hangingPunct="1"/>
            <a:r>
              <a:rPr lang="ja-JP" altLang="en-US"/>
              <a:t>として用いられているものです。</a:t>
            </a:r>
            <a:endParaRPr lang="en-US" altLang="ja-JP"/>
          </a:p>
          <a:p>
            <a:pPr eaLnBrk="1" hangingPunct="1"/>
            <a:endParaRPr lang="en-US" altLang="ja-JP"/>
          </a:p>
          <a:p>
            <a:pPr eaLnBrk="1" hangingPunct="1"/>
            <a:r>
              <a:rPr lang="ja-JP" altLang="en-US"/>
              <a:t>・シャドーフリッカー　⇒　風力発電の羽根が回転することにより光の明滅が起こる。</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id="{17799C82-D5A2-ADF4-2E0D-DC77E9CB01F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A4D3208-3167-40B3-A0C8-76A0AFC2E792}" type="slidenum">
              <a:rPr kumimoji="0" lang="en-US" altLang="ja-JP" smtClean="0"/>
              <a:pPr/>
              <a:t>4</a:t>
            </a:fld>
            <a:endParaRPr kumimoji="0" lang="en-US" altLang="ja-JP"/>
          </a:p>
        </p:txBody>
      </p:sp>
      <p:sp>
        <p:nvSpPr>
          <p:cNvPr id="18435" name="Rectangle 2">
            <a:extLst>
              <a:ext uri="{FF2B5EF4-FFF2-40B4-BE49-F238E27FC236}">
                <a16:creationId xmlns:a16="http://schemas.microsoft.com/office/drawing/2014/main" id="{EEBEAD46-0A52-DE31-8176-B695670BEFD7}"/>
              </a:ext>
            </a:extLst>
          </p:cNvPr>
          <p:cNvSpPr>
            <a:spLocks noGrp="1" noRot="1" noChangeAspect="1" noChangeArrowheads="1" noTextEdit="1"/>
          </p:cNvSpPr>
          <p:nvPr>
            <p:ph type="sldImg"/>
          </p:nvPr>
        </p:nvSpPr>
        <p:spPr>
          <a:ln/>
        </p:spPr>
      </p:sp>
      <p:sp>
        <p:nvSpPr>
          <p:cNvPr id="28676" name="Rectangle 3">
            <a:extLst>
              <a:ext uri="{FF2B5EF4-FFF2-40B4-BE49-F238E27FC236}">
                <a16:creationId xmlns:a16="http://schemas.microsoft.com/office/drawing/2014/main" id="{9BAADB4C-B96F-81FB-DF6C-5254A51464C9}"/>
              </a:ext>
            </a:extLst>
          </p:cNvPr>
          <p:cNvSpPr>
            <a:spLocks noGrp="1" noChangeArrowheads="1"/>
          </p:cNvSpPr>
          <p:nvPr>
            <p:ph type="body" idx="1"/>
          </p:nvPr>
        </p:nvSpPr>
        <p:spPr bwMode="auto">
          <a:xfrm>
            <a:off x="769938" y="4894263"/>
            <a:ext cx="5683250" cy="5046662"/>
          </a:xfrm>
        </p:spPr>
        <p:txBody>
          <a:bodyPr/>
          <a:lstStyle/>
          <a:p>
            <a:pPr eaLnBrk="1" hangingPunct="1">
              <a:lnSpc>
                <a:spcPct val="80000"/>
              </a:lnSpc>
              <a:defRPr/>
            </a:pPr>
            <a:r>
              <a:rPr lang="ja-JP" altLang="en-US" sz="1000"/>
              <a:t>①環境問題の始まりは１７６０年代の産業革命で、化石燃料を元にしたエネルギーを大量に使い出したところから始まります。</a:t>
            </a:r>
          </a:p>
          <a:p>
            <a:pPr eaLnBrk="1" hangingPunct="1">
              <a:lnSpc>
                <a:spcPct val="80000"/>
              </a:lnSpc>
              <a:defRPr/>
            </a:pPr>
            <a:endParaRPr lang="ja-JP" altLang="en-US" sz="1000"/>
          </a:p>
          <a:p>
            <a:pPr eaLnBrk="1" hangingPunct="1">
              <a:lnSpc>
                <a:spcPct val="80000"/>
              </a:lnSpc>
              <a:defRPr/>
            </a:pPr>
            <a:r>
              <a:rPr lang="ja-JP" altLang="en-US" sz="1000"/>
              <a:t>②</a:t>
            </a:r>
            <a:r>
              <a:rPr lang="en-US" altLang="ja-JP" sz="1000"/>
              <a:t>1972</a:t>
            </a:r>
            <a:r>
              <a:rPr lang="ja-JP" altLang="en-US" sz="1000"/>
              <a:t>年ローマクラブが「成長の限界」で、</a:t>
            </a:r>
            <a:r>
              <a:rPr lang="ja-JP" altLang="en-US" sz="1000">
                <a:latin typeface="+mn-ea"/>
                <a:ea typeface="+mn-ea"/>
              </a:rPr>
              <a:t>人口増加や工業投資が続けば</a:t>
            </a:r>
            <a:r>
              <a:rPr lang="en-US" altLang="ja-JP" sz="1000">
                <a:latin typeface="+mn-ea"/>
                <a:ea typeface="+mn-ea"/>
              </a:rPr>
              <a:t>100</a:t>
            </a:r>
            <a:r>
              <a:rPr lang="ja-JP" altLang="en-US" sz="1000">
                <a:latin typeface="+mn-ea"/>
                <a:ea typeface="+mn-ea"/>
              </a:rPr>
              <a:t>年以内に成長は限界になると警告しました。</a:t>
            </a:r>
            <a:endParaRPr lang="en-US" altLang="ja-JP" sz="1000">
              <a:latin typeface="+mn-ea"/>
              <a:ea typeface="+mn-ea"/>
            </a:endParaRPr>
          </a:p>
          <a:p>
            <a:pPr eaLnBrk="1" hangingPunct="1">
              <a:lnSpc>
                <a:spcPct val="80000"/>
              </a:lnSpc>
              <a:defRPr/>
            </a:pPr>
            <a:r>
              <a:rPr lang="ja-JP" altLang="en-US" sz="1000"/>
              <a:t>そして</a:t>
            </a:r>
            <a:r>
              <a:rPr lang="ja-JP" altLang="en-US" sz="1000" b="1">
                <a:solidFill>
                  <a:srgbClr val="000000"/>
                </a:solidFill>
              </a:rPr>
              <a:t>「かけがえのない地球</a:t>
            </a:r>
            <a:r>
              <a:rPr lang="en-US" altLang="ja-JP" sz="1000" b="1">
                <a:solidFill>
                  <a:srgbClr val="000000"/>
                </a:solidFill>
              </a:rPr>
              <a:t>(ONLY  ONE  EARTH)</a:t>
            </a:r>
            <a:r>
              <a:rPr lang="ja-JP" altLang="en-US" sz="1000"/>
              <a:t>」がスローガンに、</a:t>
            </a:r>
            <a:r>
              <a:rPr lang="ja-JP" altLang="en-US" sz="1000">
                <a:latin typeface="+mn-ea"/>
                <a:ea typeface="+mn-ea"/>
              </a:rPr>
              <a:t>ストックホルム国連人間環境会議が開催され、</a:t>
            </a:r>
            <a:r>
              <a:rPr lang="ja-JP" altLang="en-US" sz="1000"/>
              <a:t>「</a:t>
            </a:r>
            <a:r>
              <a:rPr lang="ja-JP" altLang="en-US" sz="1000">
                <a:solidFill>
                  <a:srgbClr val="000000"/>
                </a:solidFill>
              </a:rPr>
              <a:t>人間環境宣言</a:t>
            </a:r>
            <a:r>
              <a:rPr lang="ja-JP" altLang="en-US" sz="1000"/>
              <a:t>」が採択されました。</a:t>
            </a:r>
            <a:endParaRPr lang="en-US" altLang="ja-JP" sz="1000"/>
          </a:p>
          <a:p>
            <a:pPr eaLnBrk="1" hangingPunct="1">
              <a:lnSpc>
                <a:spcPct val="80000"/>
              </a:lnSpc>
              <a:defRPr/>
            </a:pPr>
            <a:endParaRPr lang="en-US" altLang="ja-JP" sz="1000"/>
          </a:p>
          <a:p>
            <a:pPr eaLnBrk="1" hangingPunct="1">
              <a:spcBef>
                <a:spcPct val="0"/>
              </a:spcBef>
              <a:defRPr/>
            </a:pPr>
            <a:r>
              <a:rPr lang="ja-JP" altLang="en-US" sz="1000"/>
              <a:t>③</a:t>
            </a:r>
            <a:r>
              <a:rPr lang="ja-JP" altLang="en-US" sz="1000">
                <a:latin typeface="+mn-ea"/>
                <a:ea typeface="+mn-ea"/>
              </a:rPr>
              <a:t>人工衛星など科学的観測が進歩し、　森林減少、砂漠化、地球温暖化、オゾン層破壊　などが次々と明らかになりました。</a:t>
            </a:r>
          </a:p>
          <a:p>
            <a:pPr eaLnBrk="1" hangingPunct="1">
              <a:spcBef>
                <a:spcPct val="0"/>
              </a:spcBef>
              <a:defRPr/>
            </a:pPr>
            <a:r>
              <a:rPr lang="ja-JP" altLang="en-US" sz="1000">
                <a:latin typeface="+mn-ea"/>
                <a:ea typeface="+mn-ea"/>
              </a:rPr>
              <a:t>　</a:t>
            </a:r>
            <a:r>
              <a:rPr lang="en-US" altLang="ja-JP" sz="1000">
                <a:latin typeface="+mn-ea"/>
                <a:ea typeface="+mn-ea"/>
              </a:rPr>
              <a:t>1988</a:t>
            </a:r>
            <a:r>
              <a:rPr lang="ja-JP" altLang="en-US" sz="1000">
                <a:latin typeface="+mn-ea"/>
                <a:ea typeface="+mn-ea"/>
              </a:rPr>
              <a:t>年「ＩＰＣＣ気候変動に関する政府間パネルが設立され　　政策決定者に科学的情報の提供するようになりました。</a:t>
            </a:r>
          </a:p>
          <a:p>
            <a:pPr eaLnBrk="1" hangingPunct="1">
              <a:lnSpc>
                <a:spcPct val="80000"/>
              </a:lnSpc>
              <a:defRPr/>
            </a:pPr>
            <a:endParaRPr lang="en-US" altLang="ja-JP" sz="1000"/>
          </a:p>
          <a:p>
            <a:pPr eaLnBrk="1" hangingPunct="1">
              <a:spcBef>
                <a:spcPct val="0"/>
              </a:spcBef>
              <a:defRPr/>
            </a:pPr>
            <a:r>
              <a:rPr lang="ja-JP" altLang="en-US" sz="1000"/>
              <a:t>④</a:t>
            </a:r>
            <a:r>
              <a:rPr lang="en-US" altLang="ja-JP" sz="1000">
                <a:latin typeface="+mn-ea"/>
                <a:ea typeface="+mn-ea"/>
              </a:rPr>
              <a:t>1984</a:t>
            </a:r>
            <a:r>
              <a:rPr lang="ja-JP" altLang="en-US" sz="1000">
                <a:latin typeface="+mn-ea"/>
                <a:ea typeface="+mn-ea"/>
              </a:rPr>
              <a:t>年ＷＣＥＤ（環境と開発に関する世界委員会）が設立され　　「我ら共有の未来」を発表しました。</a:t>
            </a:r>
          </a:p>
          <a:p>
            <a:pPr eaLnBrk="1" hangingPunct="1">
              <a:spcBef>
                <a:spcPct val="0"/>
              </a:spcBef>
              <a:defRPr/>
            </a:pPr>
            <a:r>
              <a:rPr lang="ja-JP" altLang="en-US" sz="1000">
                <a:latin typeface="+mn-ea"/>
                <a:ea typeface="+mn-ea"/>
              </a:rPr>
              <a:t>　人類は持続可能な開発</a:t>
            </a:r>
            <a:r>
              <a:rPr lang="en-US" altLang="ja-JP" sz="1000">
                <a:latin typeface="+mn-ea"/>
                <a:ea typeface="+mn-ea"/>
              </a:rPr>
              <a:t>(Sustainable</a:t>
            </a:r>
            <a:r>
              <a:rPr lang="ja-JP" altLang="en-US" sz="1000">
                <a:latin typeface="+mn-ea"/>
                <a:ea typeface="+mn-ea"/>
              </a:rPr>
              <a:t>　</a:t>
            </a:r>
            <a:r>
              <a:rPr lang="en-US" altLang="ja-JP" sz="1000">
                <a:latin typeface="+mn-ea"/>
                <a:ea typeface="+mn-ea"/>
              </a:rPr>
              <a:t>Development)</a:t>
            </a:r>
            <a:r>
              <a:rPr lang="ja-JP" altLang="en-US" sz="1000">
                <a:latin typeface="+mn-ea"/>
                <a:ea typeface="+mn-ea"/>
              </a:rPr>
              <a:t>という考え方を基礎とした行動に転換すべきであると提唱しました。</a:t>
            </a:r>
          </a:p>
          <a:p>
            <a:pPr eaLnBrk="1" hangingPunct="1">
              <a:lnSpc>
                <a:spcPct val="80000"/>
              </a:lnSpc>
              <a:defRPr/>
            </a:pPr>
            <a:endParaRPr lang="en-US" altLang="ja-JP" sz="1000"/>
          </a:p>
          <a:p>
            <a:pPr eaLnBrk="1" hangingPunct="1">
              <a:lnSpc>
                <a:spcPct val="80000"/>
              </a:lnSpc>
              <a:defRPr/>
            </a:pPr>
            <a:r>
              <a:rPr lang="ja-JP" altLang="en-US" sz="1000"/>
              <a:t>⑤</a:t>
            </a:r>
            <a:r>
              <a:rPr lang="en-US" altLang="ja-JP" sz="1000"/>
              <a:t>1992</a:t>
            </a:r>
            <a:r>
              <a:rPr lang="ja-JP" altLang="en-US" sz="1000"/>
              <a:t>年にはブラジルのリオデジャネイロで「国連環境開発会議」いわゆる地球サミットが開催され、国際社会が連携して地球環境問題解決に取り組んでいくための体制が整えられました。</a:t>
            </a:r>
            <a:endParaRPr lang="en-US" altLang="ja-JP" sz="1000"/>
          </a:p>
          <a:p>
            <a:pPr eaLnBrk="1" hangingPunct="1">
              <a:lnSpc>
                <a:spcPct val="80000"/>
              </a:lnSpc>
              <a:defRPr/>
            </a:pPr>
            <a:endParaRPr lang="ja-JP" altLang="en-US" sz="1000"/>
          </a:p>
          <a:p>
            <a:pPr eaLnBrk="1" hangingPunct="1">
              <a:lnSpc>
                <a:spcPct val="80000"/>
              </a:lnSpc>
              <a:defRPr/>
            </a:pPr>
            <a:r>
              <a:rPr lang="ja-JP" altLang="en-US" sz="1000"/>
              <a:t>⑥その後、紆余曲折しながらも、少しづつ進展し現在に至っています。</a:t>
            </a:r>
          </a:p>
          <a:p>
            <a:pPr eaLnBrk="1" hangingPunct="1">
              <a:lnSpc>
                <a:spcPct val="80000"/>
              </a:lnSpc>
              <a:defRPr/>
            </a:pPr>
            <a:endParaRPr lang="en-US" altLang="ja-JP" sz="100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94D5CFB0-108C-15E8-4757-77E997F7457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EBF47D6-1732-4EA0-A3BD-F8B5A8B3F1E1}" type="slidenum">
              <a:rPr kumimoji="0" lang="en-US" altLang="ja-JP" smtClean="0"/>
              <a:pPr/>
              <a:t>42</a:t>
            </a:fld>
            <a:endParaRPr kumimoji="0" lang="en-US" altLang="ja-JP"/>
          </a:p>
        </p:txBody>
      </p:sp>
      <p:sp>
        <p:nvSpPr>
          <p:cNvPr id="98307" name="Rectangle 2">
            <a:extLst>
              <a:ext uri="{FF2B5EF4-FFF2-40B4-BE49-F238E27FC236}">
                <a16:creationId xmlns:a16="http://schemas.microsoft.com/office/drawing/2014/main" id="{ECA4F96E-2B1F-86A1-82FB-39A64D968EF1}"/>
              </a:ext>
            </a:extLst>
          </p:cNvPr>
          <p:cNvSpPr>
            <a:spLocks noGrp="1" noRot="1" noChangeAspect="1" noChangeArrowheads="1" noTextEdit="1"/>
          </p:cNvSpPr>
          <p:nvPr>
            <p:ph type="sldImg"/>
          </p:nvPr>
        </p:nvSpPr>
        <p:spPr>
          <a:ln/>
        </p:spPr>
      </p:sp>
      <p:sp>
        <p:nvSpPr>
          <p:cNvPr id="114692" name="Rectangle 3">
            <a:extLst>
              <a:ext uri="{FF2B5EF4-FFF2-40B4-BE49-F238E27FC236}">
                <a16:creationId xmlns:a16="http://schemas.microsoft.com/office/drawing/2014/main" id="{E9D05FBE-7B8F-47A2-0D15-0AE21ADB2ED8}"/>
              </a:ext>
            </a:extLst>
          </p:cNvPr>
          <p:cNvSpPr>
            <a:spLocks noGrp="1" noChangeArrowheads="1"/>
          </p:cNvSpPr>
          <p:nvPr>
            <p:ph type="body" idx="1"/>
          </p:nvPr>
        </p:nvSpPr>
        <p:spPr bwMode="auto">
          <a:xfrm>
            <a:off x="769938" y="4894263"/>
            <a:ext cx="5683250" cy="3683000"/>
          </a:xfrm>
        </p:spPr>
        <p:txBody>
          <a:bodyPr/>
          <a:lstStyle/>
          <a:p>
            <a:pPr eaLnBrk="1" hangingPunct="1">
              <a:spcBef>
                <a:spcPct val="0"/>
              </a:spcBef>
              <a:defRPr/>
            </a:pPr>
            <a:r>
              <a:rPr lang="ja-JP" altLang="en-US" dirty="0">
                <a:latin typeface="+mn-ea"/>
                <a:ea typeface="+mn-ea"/>
              </a:rPr>
              <a:t>世界の一次エネルギーの大半は未だに石油・石炭・天然ガスで</a:t>
            </a:r>
            <a:r>
              <a:rPr lang="en-US" altLang="ja-JP" dirty="0">
                <a:latin typeface="+mn-ea"/>
                <a:ea typeface="+mn-ea"/>
              </a:rPr>
              <a:t>8</a:t>
            </a:r>
            <a:r>
              <a:rPr lang="ja-JP" altLang="en-US" dirty="0">
                <a:latin typeface="+mn-ea"/>
                <a:ea typeface="+mn-ea"/>
              </a:rPr>
              <a:t>割以上を占めています。</a:t>
            </a:r>
          </a:p>
          <a:p>
            <a:pPr eaLnBrk="1" hangingPunct="1">
              <a:spcBef>
                <a:spcPct val="0"/>
              </a:spcBef>
              <a:defRPr/>
            </a:pPr>
            <a:r>
              <a:rPr lang="ja-JP" altLang="en-US" dirty="0">
                <a:latin typeface="+mn-ea"/>
                <a:ea typeface="+mn-ea"/>
              </a:rPr>
              <a:t>近年、太陽光発電や風力発電のコストが低下しており、</a:t>
            </a:r>
            <a:r>
              <a:rPr lang="ja-JP" altLang="en-US" dirty="0">
                <a:solidFill>
                  <a:srgbClr val="FF0000"/>
                </a:solidFill>
                <a:latin typeface="+mn-ea"/>
                <a:ea typeface="+mn-ea"/>
              </a:rPr>
              <a:t>今後、再生可能エネルギーのシェアは拡大すると予想されます。</a:t>
            </a:r>
          </a:p>
          <a:p>
            <a:pPr eaLnBrk="1" hangingPunct="1">
              <a:defRPr/>
            </a:pPr>
            <a:endParaRPr lang="en-US" altLang="ja-JP"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id="{3F353A5A-B138-3B3C-E78B-E8B6F049498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EA925B8-5B84-41E2-80E9-C2FCAEFCA78D}" type="slidenum">
              <a:rPr kumimoji="0" lang="en-US" altLang="ja-JP" smtClean="0"/>
              <a:pPr/>
              <a:t>43</a:t>
            </a:fld>
            <a:endParaRPr kumimoji="0" lang="en-US" altLang="ja-JP"/>
          </a:p>
        </p:txBody>
      </p:sp>
      <p:sp>
        <p:nvSpPr>
          <p:cNvPr id="100355" name="Rectangle 2">
            <a:extLst>
              <a:ext uri="{FF2B5EF4-FFF2-40B4-BE49-F238E27FC236}">
                <a16:creationId xmlns:a16="http://schemas.microsoft.com/office/drawing/2014/main" id="{63D925A1-6E76-CCED-43A3-E208AEE4FA49}"/>
              </a:ext>
            </a:extLst>
          </p:cNvPr>
          <p:cNvSpPr>
            <a:spLocks noGrp="1" noRot="1" noChangeAspect="1" noChangeArrowheads="1" noTextEdit="1"/>
          </p:cNvSpPr>
          <p:nvPr>
            <p:ph type="sldImg"/>
          </p:nvPr>
        </p:nvSpPr>
        <p:spPr>
          <a:xfrm>
            <a:off x="1030288" y="741363"/>
            <a:ext cx="5116512" cy="3836987"/>
          </a:xfrm>
          <a:ln/>
        </p:spPr>
      </p:sp>
      <p:sp>
        <p:nvSpPr>
          <p:cNvPr id="100356" name="Rectangle 3">
            <a:extLst>
              <a:ext uri="{FF2B5EF4-FFF2-40B4-BE49-F238E27FC236}">
                <a16:creationId xmlns:a16="http://schemas.microsoft.com/office/drawing/2014/main" id="{C90EEEFD-067E-5ED4-AE79-201E81701910}"/>
              </a:ext>
            </a:extLst>
          </p:cNvPr>
          <p:cNvSpPr>
            <a:spLocks noGrp="1" noChangeArrowheads="1"/>
          </p:cNvSpPr>
          <p:nvPr>
            <p:ph type="body" idx="1"/>
          </p:nvPr>
        </p:nvSpPr>
        <p:spPr bwMode="auto">
          <a:xfrm>
            <a:off x="769938" y="4894263"/>
            <a:ext cx="5683250" cy="38592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ja-JP" altLang="en-US" dirty="0"/>
              <a:t>日本のエネルギー政策は、経済性に加え安定供給、そして環境配慮とその時代に応じて変化してきました。</a:t>
            </a:r>
            <a:endParaRPr lang="en-US" altLang="ja-JP" dirty="0"/>
          </a:p>
          <a:p>
            <a:pPr eaLnBrk="1" hangingPunct="1">
              <a:lnSpc>
                <a:spcPct val="90000"/>
              </a:lnSpc>
            </a:pPr>
            <a:r>
              <a:rPr lang="ja-JP" altLang="en-US" dirty="0"/>
              <a:t>福島第一原子力発電事故以降は安全性も重視され、３ＥプラスＳの政策になっています。</a:t>
            </a:r>
            <a:endParaRPr lang="en-US" altLang="ja-JP" dirty="0"/>
          </a:p>
          <a:p>
            <a:pPr eaLnBrk="1" hangingPunct="1">
              <a:lnSpc>
                <a:spcPct val="90000"/>
              </a:lnSpc>
            </a:pPr>
            <a:endParaRPr lang="en-US" altLang="ja-JP" dirty="0"/>
          </a:p>
          <a:p>
            <a:pPr eaLnBrk="1" hangingPunct="1">
              <a:lnSpc>
                <a:spcPct val="90000"/>
              </a:lnSpc>
            </a:pPr>
            <a:r>
              <a:rPr lang="ja-JP" altLang="en-US" dirty="0"/>
              <a:t>２０１８年第５次エネルギー基本計画では、</a:t>
            </a:r>
            <a:r>
              <a:rPr lang="en-US" altLang="ja-JP" dirty="0"/>
              <a:t>2030</a:t>
            </a:r>
            <a:r>
              <a:rPr lang="ja-JP" altLang="en-US" dirty="0"/>
              <a:t>年に向けたエネルギー源を多様化していくエネルギーミックスを強化していくことが強く打ち出されています。</a:t>
            </a:r>
            <a:endParaRPr lang="en-US" altLang="ja-JP" dirty="0"/>
          </a:p>
          <a:p>
            <a:pPr eaLnBrk="1" hangingPunct="1">
              <a:lnSpc>
                <a:spcPct val="90000"/>
              </a:lnSpc>
            </a:pPr>
            <a:r>
              <a:rPr lang="ja-JP" altLang="en-US" dirty="0"/>
              <a:t>特に再生可能エネルギーを２２～２３％へ、原子力発電は９～１０％、化石燃料は高効率化し出来る限り低炭素化に向けて取り組みます。</a:t>
            </a:r>
            <a:endParaRPr lang="en-US" altLang="ja-JP" dirty="0"/>
          </a:p>
          <a:p>
            <a:pPr eaLnBrk="1" hangingPunct="1">
              <a:lnSpc>
                <a:spcPct val="90000"/>
              </a:lnSpc>
            </a:pPr>
            <a:endParaRPr lang="en-US" altLang="ja-JP" dirty="0"/>
          </a:p>
          <a:p>
            <a:pPr eaLnBrk="1" hangingPunct="1">
              <a:lnSpc>
                <a:spcPct val="90000"/>
              </a:lnSpc>
            </a:pPr>
            <a:r>
              <a:rPr lang="ja-JP" altLang="en-US" dirty="0"/>
              <a:t>トップランナー制度とは、省エネ性能が優れている機器の性能以上に設定する制度。</a:t>
            </a:r>
          </a:p>
          <a:p>
            <a:pPr eaLnBrk="1" hangingPunct="1">
              <a:lnSpc>
                <a:spcPct val="90000"/>
              </a:lnSpc>
            </a:pPr>
            <a:r>
              <a:rPr lang="ja-JP" altLang="en-US" dirty="0"/>
              <a:t>乗用自動車、貨物自動車、エアコン、テレビ、電気冷蔵庫、ガス温水機器、</a:t>
            </a:r>
            <a:r>
              <a:rPr lang="en-US" altLang="ja-JP" dirty="0"/>
              <a:t>LED</a:t>
            </a:r>
            <a:r>
              <a:rPr lang="ja-JP" altLang="en-US" dirty="0"/>
              <a:t>ランプなどの</a:t>
            </a:r>
            <a:r>
              <a:rPr lang="en-US" altLang="ja-JP" dirty="0"/>
              <a:t>29</a:t>
            </a:r>
            <a:r>
              <a:rPr lang="ja-JP" altLang="en-US" dirty="0"/>
              <a:t>機器と</a:t>
            </a:r>
          </a:p>
          <a:p>
            <a:pPr eaLnBrk="1" hangingPunct="1">
              <a:lnSpc>
                <a:spcPct val="90000"/>
              </a:lnSpc>
            </a:pPr>
            <a:r>
              <a:rPr lang="ja-JP" altLang="en-US" dirty="0"/>
              <a:t>断熱材サッシ等の建材３品目の合計</a:t>
            </a:r>
            <a:r>
              <a:rPr lang="en-US" altLang="ja-JP" dirty="0"/>
              <a:t>32</a:t>
            </a:r>
            <a:r>
              <a:rPr lang="ja-JP" altLang="en-US" dirty="0"/>
              <a:t>品目が対象です。</a:t>
            </a:r>
            <a:endParaRPr lang="en-US" altLang="ja-JP" dirty="0"/>
          </a:p>
          <a:p>
            <a:pPr eaLnBrk="1" hangingPunct="1">
              <a:lnSpc>
                <a:spcPct val="90000"/>
              </a:lnSpc>
            </a:pPr>
            <a:endParaRPr lang="en-US" altLang="ja-JP" dirty="0"/>
          </a:p>
          <a:p>
            <a:pPr eaLnBrk="1" hangingPunct="1">
              <a:lnSpc>
                <a:spcPct val="90000"/>
              </a:lnSpc>
            </a:pPr>
            <a:endParaRPr lang="en-US" altLang="ja-JP" dirty="0"/>
          </a:p>
          <a:p>
            <a:pPr eaLnBrk="1" hangingPunct="1">
              <a:lnSpc>
                <a:spcPct val="90000"/>
              </a:lnSpc>
            </a:pPr>
            <a:endParaRPr lang="en-US" altLang="ja-JP"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9C18D27E-2C2E-550D-3A8B-9A6E67DF103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3AC1B0E-2030-4C5F-B296-A2F598B8F5A9}" type="slidenum">
              <a:rPr kumimoji="0" lang="en-US" altLang="ja-JP" smtClean="0"/>
              <a:pPr/>
              <a:t>44</a:t>
            </a:fld>
            <a:endParaRPr kumimoji="0" lang="en-US" altLang="ja-JP"/>
          </a:p>
        </p:txBody>
      </p:sp>
      <p:sp>
        <p:nvSpPr>
          <p:cNvPr id="102403" name="Rectangle 2">
            <a:extLst>
              <a:ext uri="{FF2B5EF4-FFF2-40B4-BE49-F238E27FC236}">
                <a16:creationId xmlns:a16="http://schemas.microsoft.com/office/drawing/2014/main" id="{F43AE706-5166-845F-DD3B-A08FFD301E51}"/>
              </a:ext>
            </a:extLst>
          </p:cNvPr>
          <p:cNvSpPr>
            <a:spLocks noGrp="1" noRot="1" noChangeAspect="1" noChangeArrowheads="1" noTextEdit="1"/>
          </p:cNvSpPr>
          <p:nvPr>
            <p:ph type="sldImg"/>
          </p:nvPr>
        </p:nvSpPr>
        <p:spPr>
          <a:ln/>
        </p:spPr>
      </p:sp>
      <p:sp>
        <p:nvSpPr>
          <p:cNvPr id="118788" name="Rectangle 3">
            <a:extLst>
              <a:ext uri="{FF2B5EF4-FFF2-40B4-BE49-F238E27FC236}">
                <a16:creationId xmlns:a16="http://schemas.microsoft.com/office/drawing/2014/main" id="{873D5B7B-0C10-4900-017E-DD9F1DF8B103}"/>
              </a:ext>
            </a:extLst>
          </p:cNvPr>
          <p:cNvSpPr>
            <a:spLocks noGrp="1" noChangeArrowheads="1"/>
          </p:cNvSpPr>
          <p:nvPr>
            <p:ph type="body" idx="1"/>
          </p:nvPr>
        </p:nvSpPr>
        <p:spPr bwMode="auto">
          <a:xfrm>
            <a:off x="769938" y="4894263"/>
            <a:ext cx="5683250" cy="4748212"/>
          </a:xfrm>
        </p:spPr>
        <p:txBody>
          <a:bodyPr/>
          <a:lstStyle/>
          <a:p>
            <a:pPr eaLnBrk="1" hangingPunct="1">
              <a:defRPr/>
            </a:pPr>
            <a:r>
              <a:rPr lang="ja-JP" altLang="en-US" dirty="0"/>
              <a:t>日本の一次エネルギー自給率は、</a:t>
            </a:r>
            <a:r>
              <a:rPr lang="en-US" altLang="ja-JP" dirty="0"/>
              <a:t>2014</a:t>
            </a:r>
            <a:r>
              <a:rPr lang="ja-JP" altLang="en-US" dirty="0"/>
              <a:t>年に</a:t>
            </a:r>
            <a:r>
              <a:rPr lang="en-US" altLang="ja-JP" dirty="0"/>
              <a:t>6.0</a:t>
            </a:r>
            <a:r>
              <a:rPr lang="ja-JP" altLang="en-US" dirty="0"/>
              <a:t>％まで低下しましたが、</a:t>
            </a:r>
            <a:endParaRPr lang="en-US" altLang="ja-JP" dirty="0"/>
          </a:p>
          <a:p>
            <a:pPr eaLnBrk="1" hangingPunct="1">
              <a:defRPr/>
            </a:pPr>
            <a:r>
              <a:rPr lang="ja-JP" altLang="en-US" dirty="0"/>
              <a:t>原子力発電再稼働により現在は</a:t>
            </a:r>
            <a:r>
              <a:rPr lang="en-US" altLang="ja-JP" dirty="0"/>
              <a:t>11</a:t>
            </a:r>
            <a:r>
              <a:rPr lang="ja-JP" altLang="en-US" dirty="0"/>
              <a:t>％になっています。</a:t>
            </a:r>
            <a:endParaRPr lang="en-US" altLang="ja-JP" dirty="0"/>
          </a:p>
          <a:p>
            <a:pPr eaLnBrk="1" hangingPunct="1">
              <a:defRPr/>
            </a:pPr>
            <a:endParaRPr lang="en-US" altLang="ja-JP" dirty="0"/>
          </a:p>
          <a:p>
            <a:pPr eaLnBrk="1" hangingPunct="1">
              <a:spcBef>
                <a:spcPct val="0"/>
              </a:spcBef>
              <a:defRPr/>
            </a:pPr>
            <a:r>
              <a:rPr lang="ja-JP" altLang="en-US" sz="1400" dirty="0">
                <a:latin typeface="+mn-ea"/>
                <a:ea typeface="+mn-ea"/>
              </a:rPr>
              <a:t>石炭は、</a:t>
            </a:r>
            <a:r>
              <a:rPr lang="ja-JP" altLang="en-US" dirty="0">
                <a:latin typeface="+mn-ea"/>
                <a:ea typeface="+mn-ea"/>
              </a:rPr>
              <a:t>世界各地で採掘され、もっとも低コストの燃料ですが、 </a:t>
            </a:r>
            <a:r>
              <a:rPr lang="ja-JP" altLang="en-US" dirty="0">
                <a:solidFill>
                  <a:srgbClr val="FF0000"/>
                </a:solidFill>
                <a:latin typeface="+mn-ea"/>
                <a:ea typeface="+mn-ea"/>
              </a:rPr>
              <a:t>二酸化炭素の排出量が大きく</a:t>
            </a:r>
            <a:r>
              <a:rPr lang="ja-JP" altLang="en-US" dirty="0">
                <a:latin typeface="+mn-ea"/>
                <a:ea typeface="+mn-ea"/>
              </a:rPr>
              <a:t>、硫黄酸化物など大気汚染物質を放出します。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石油は、</a:t>
            </a:r>
            <a:r>
              <a:rPr lang="ja-JP" altLang="en-US" dirty="0">
                <a:latin typeface="+mn-ea"/>
                <a:ea typeface="+mn-ea"/>
              </a:rPr>
              <a:t>液体であるため、輸送やハンドリングが容易で、日本は</a:t>
            </a:r>
            <a:r>
              <a:rPr lang="en-US" altLang="ja-JP" dirty="0">
                <a:latin typeface="+mn-ea"/>
                <a:ea typeface="+mn-ea"/>
              </a:rPr>
              <a:t>88.3</a:t>
            </a:r>
            <a:r>
              <a:rPr lang="ja-JP" altLang="en-US" dirty="0">
                <a:latin typeface="+mn-ea"/>
                <a:ea typeface="+mn-ea"/>
              </a:rPr>
              <a:t>％中東から輸入しています。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天然ガスの二酸化炭素</a:t>
            </a:r>
            <a:r>
              <a:rPr lang="ja-JP" altLang="en-US" dirty="0">
                <a:latin typeface="+mn-ea"/>
                <a:ea typeface="+mn-ea"/>
              </a:rPr>
              <a:t>排出量は石炭の</a:t>
            </a:r>
            <a:r>
              <a:rPr lang="en-US" altLang="ja-JP" dirty="0">
                <a:latin typeface="+mn-ea"/>
                <a:ea typeface="+mn-ea"/>
              </a:rPr>
              <a:t>1/2､</a:t>
            </a:r>
            <a:r>
              <a:rPr lang="ja-JP" altLang="en-US" dirty="0">
                <a:latin typeface="+mn-ea"/>
                <a:ea typeface="+mn-ea"/>
              </a:rPr>
              <a:t>石油の</a:t>
            </a:r>
            <a:r>
              <a:rPr lang="en-US" altLang="ja-JP" dirty="0">
                <a:latin typeface="+mn-ea"/>
                <a:ea typeface="+mn-ea"/>
              </a:rPr>
              <a:t>3/4</a:t>
            </a:r>
            <a:r>
              <a:rPr lang="ja-JP" altLang="en-US" dirty="0">
                <a:latin typeface="+mn-ea"/>
                <a:ea typeface="+mn-ea"/>
              </a:rPr>
              <a:t>で大気汚染物質の排出も少ないです。</a:t>
            </a:r>
            <a:endParaRPr lang="en-US" altLang="ja-JP" dirty="0">
              <a:latin typeface="+mn-ea"/>
              <a:ea typeface="+mn-ea"/>
            </a:endParaRPr>
          </a:p>
          <a:p>
            <a:pPr eaLnBrk="1" hangingPunct="1">
              <a:spcBef>
                <a:spcPct val="0"/>
              </a:spcBef>
              <a:defRPr/>
            </a:pPr>
            <a:r>
              <a:rPr lang="ja-JP" altLang="en-US" dirty="0">
                <a:latin typeface="+mn-ea"/>
                <a:ea typeface="+mn-ea"/>
              </a:rPr>
              <a:t>近年シェールガス・シェールオイルの 開発が進展しており、大きな資源量が見込まれます。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原子力発電は</a:t>
            </a:r>
            <a:r>
              <a:rPr lang="ja-JP" altLang="en-US" dirty="0">
                <a:latin typeface="+mn-ea"/>
                <a:ea typeface="+mn-ea"/>
              </a:rPr>
              <a:t>ＣＯ</a:t>
            </a:r>
            <a:r>
              <a:rPr lang="en-US" altLang="ja-JP" dirty="0">
                <a:latin typeface="+mn-ea"/>
                <a:ea typeface="+mn-ea"/>
              </a:rPr>
              <a:t>2</a:t>
            </a:r>
            <a:r>
              <a:rPr lang="ja-JP" altLang="en-US" dirty="0">
                <a:latin typeface="+mn-ea"/>
                <a:ea typeface="+mn-ea"/>
              </a:rPr>
              <a:t>を排出しないエネルギーとして。石油危機以来、代替エネルギｰとして増強してきた。</a:t>
            </a:r>
            <a:endParaRPr lang="en-US" altLang="ja-JP" dirty="0">
              <a:latin typeface="+mn-ea"/>
              <a:ea typeface="+mn-ea"/>
            </a:endParaRPr>
          </a:p>
          <a:p>
            <a:pPr eaLnBrk="1" hangingPunct="1">
              <a:spcBef>
                <a:spcPct val="0"/>
              </a:spcBef>
              <a:defRPr/>
            </a:pPr>
            <a:r>
              <a:rPr lang="ja-JP" altLang="en-US" dirty="0">
                <a:latin typeface="+mn-ea"/>
                <a:ea typeface="+mn-ea"/>
              </a:rPr>
              <a:t>福島第一原子力発電所事故後、原子力規制委員会が設立され、原子力の規制などの業務を一元化している。</a:t>
            </a:r>
            <a:endParaRPr lang="en-US" altLang="ja-JP" dirty="0">
              <a:latin typeface="+mn-ea"/>
              <a:ea typeface="+mn-ea"/>
            </a:endParaRPr>
          </a:p>
          <a:p>
            <a:pPr eaLnBrk="1" hangingPunct="1">
              <a:spcBef>
                <a:spcPct val="0"/>
              </a:spcBef>
              <a:defRPr/>
            </a:pPr>
            <a:r>
              <a:rPr lang="en-US" altLang="ja-JP" dirty="0">
                <a:latin typeface="+mn-ea"/>
                <a:ea typeface="+mn-ea"/>
              </a:rPr>
              <a:t>2010</a:t>
            </a:r>
            <a:r>
              <a:rPr lang="ja-JP" altLang="en-US" dirty="0">
                <a:latin typeface="+mn-ea"/>
                <a:ea typeface="+mn-ea"/>
              </a:rPr>
              <a:t>年</a:t>
            </a:r>
            <a:r>
              <a:rPr lang="en-US" altLang="ja-JP" dirty="0">
                <a:latin typeface="+mn-ea"/>
                <a:ea typeface="+mn-ea"/>
              </a:rPr>
              <a:t>54</a:t>
            </a:r>
            <a:r>
              <a:rPr lang="ja-JP" altLang="en-US" dirty="0">
                <a:latin typeface="+mn-ea"/>
                <a:ea typeface="+mn-ea"/>
              </a:rPr>
              <a:t>基稼働していたが、</a:t>
            </a:r>
            <a:r>
              <a:rPr lang="en-US" altLang="ja-JP" dirty="0">
                <a:latin typeface="+mn-ea"/>
                <a:ea typeface="+mn-ea"/>
              </a:rPr>
              <a:t>2020</a:t>
            </a:r>
            <a:r>
              <a:rPr lang="ja-JP" altLang="en-US" dirty="0">
                <a:latin typeface="+mn-ea"/>
                <a:ea typeface="+mn-ea"/>
              </a:rPr>
              <a:t>年</a:t>
            </a:r>
            <a:r>
              <a:rPr lang="en-US" altLang="ja-JP" dirty="0">
                <a:latin typeface="+mn-ea"/>
                <a:ea typeface="+mn-ea"/>
              </a:rPr>
              <a:t>7</a:t>
            </a:r>
            <a:r>
              <a:rPr lang="ja-JP" altLang="en-US" dirty="0">
                <a:latin typeface="+mn-ea"/>
                <a:ea typeface="+mn-ea"/>
              </a:rPr>
              <a:t>月現在：再稼働</a:t>
            </a:r>
            <a:r>
              <a:rPr lang="en-US" altLang="ja-JP" dirty="0">
                <a:latin typeface="+mn-ea"/>
                <a:ea typeface="+mn-ea"/>
              </a:rPr>
              <a:t>10</a:t>
            </a:r>
            <a:r>
              <a:rPr lang="ja-JP" altLang="en-US" dirty="0">
                <a:latin typeface="+mn-ea"/>
                <a:ea typeface="+mn-ea"/>
              </a:rPr>
              <a:t>基、新規制基準適合７基、審査中</a:t>
            </a:r>
            <a:r>
              <a:rPr lang="en-US" altLang="ja-JP" dirty="0">
                <a:latin typeface="+mn-ea"/>
                <a:ea typeface="+mn-ea"/>
              </a:rPr>
              <a:t>9</a:t>
            </a:r>
            <a:r>
              <a:rPr lang="ja-JP" altLang="en-US" dirty="0">
                <a:latin typeface="+mn-ea"/>
                <a:ea typeface="+mn-ea"/>
              </a:rPr>
              <a:t>基、未申請</a:t>
            </a:r>
            <a:r>
              <a:rPr lang="en-US" altLang="ja-JP" dirty="0">
                <a:latin typeface="+mn-ea"/>
                <a:ea typeface="+mn-ea"/>
              </a:rPr>
              <a:t>8</a:t>
            </a:r>
            <a:r>
              <a:rPr lang="ja-JP" altLang="en-US" dirty="0">
                <a:latin typeface="+mn-ea"/>
                <a:ea typeface="+mn-ea"/>
              </a:rPr>
              <a:t>基、廃炉</a:t>
            </a:r>
            <a:r>
              <a:rPr lang="en-US" altLang="ja-JP" dirty="0">
                <a:latin typeface="+mn-ea"/>
                <a:ea typeface="+mn-ea"/>
              </a:rPr>
              <a:t>21</a:t>
            </a:r>
            <a:r>
              <a:rPr lang="ja-JP" altLang="en-US" dirty="0">
                <a:latin typeface="+mn-ea"/>
                <a:ea typeface="+mn-ea"/>
              </a:rPr>
              <a:t>基となっています。</a:t>
            </a: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solidFill>
                  <a:srgbClr val="FF0000"/>
                </a:solidFill>
                <a:latin typeface="+mn-ea"/>
                <a:ea typeface="+mn-ea"/>
              </a:rPr>
              <a:t>再生可能エネルギーは、</a:t>
            </a:r>
            <a:r>
              <a:rPr lang="ja-JP" altLang="en-US" dirty="0">
                <a:latin typeface="+mn-ea"/>
                <a:ea typeface="+mn-ea"/>
              </a:rPr>
              <a:t>水力、地熱、太陽光、太陽熱、風力、バイオマスなどの自然のエネルギーの流れを利用する技術。</a:t>
            </a:r>
            <a:endParaRPr lang="en-US" altLang="ja-JP" dirty="0">
              <a:latin typeface="+mn-ea"/>
              <a:ea typeface="+mn-ea"/>
            </a:endParaRPr>
          </a:p>
          <a:p>
            <a:pPr eaLnBrk="1" hangingPunct="1">
              <a:spcBef>
                <a:spcPct val="0"/>
              </a:spcBef>
              <a:defRPr/>
            </a:pPr>
            <a:r>
              <a:rPr lang="ja-JP" altLang="en-US" dirty="0">
                <a:latin typeface="+mn-ea"/>
                <a:ea typeface="+mn-ea"/>
              </a:rPr>
              <a:t>エネルギー自給率を向上させ、</a:t>
            </a:r>
            <a:r>
              <a:rPr lang="ja-JP" altLang="en-US" dirty="0">
                <a:solidFill>
                  <a:srgbClr val="FF0000"/>
                </a:solidFill>
                <a:latin typeface="+mn-ea"/>
                <a:ea typeface="+mn-ea"/>
              </a:rPr>
              <a:t>枯渇せず永続的</a:t>
            </a:r>
            <a:r>
              <a:rPr lang="ja-JP" altLang="en-US" dirty="0">
                <a:latin typeface="+mn-ea"/>
                <a:ea typeface="+mn-ea"/>
              </a:rPr>
              <a:t>で、発電時に</a:t>
            </a:r>
            <a:r>
              <a:rPr lang="en-US" altLang="ja-JP" dirty="0">
                <a:solidFill>
                  <a:srgbClr val="FF0000"/>
                </a:solidFill>
                <a:latin typeface="+mn-ea"/>
                <a:ea typeface="+mn-ea"/>
              </a:rPr>
              <a:t>CO2</a:t>
            </a:r>
            <a:r>
              <a:rPr lang="ja-JP" altLang="en-US" dirty="0">
                <a:solidFill>
                  <a:srgbClr val="FF0000"/>
                </a:solidFill>
                <a:latin typeface="+mn-ea"/>
                <a:ea typeface="+mn-ea"/>
              </a:rPr>
              <a:t>を増やしません。</a:t>
            </a:r>
            <a:endParaRPr lang="ja-JP" altLang="en-US"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endParaRPr lang="en-US" altLang="ja-JP"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D36D0000-32A8-15CF-71F4-D8809B3B46B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86B3E3FF-4194-42E2-8C09-80721BB7F12A}" type="slidenum">
              <a:rPr kumimoji="0" lang="en-US" altLang="ja-JP" smtClean="0"/>
              <a:pPr/>
              <a:t>45</a:t>
            </a:fld>
            <a:endParaRPr kumimoji="0" lang="en-US" altLang="ja-JP"/>
          </a:p>
        </p:txBody>
      </p:sp>
      <p:sp>
        <p:nvSpPr>
          <p:cNvPr id="104451" name="Rectangle 2">
            <a:extLst>
              <a:ext uri="{FF2B5EF4-FFF2-40B4-BE49-F238E27FC236}">
                <a16:creationId xmlns:a16="http://schemas.microsoft.com/office/drawing/2014/main" id="{B17E7EF4-F763-8A91-9B09-B21EAB10B0E9}"/>
              </a:ext>
            </a:extLst>
          </p:cNvPr>
          <p:cNvSpPr>
            <a:spLocks noGrp="1" noRot="1" noChangeAspect="1" noChangeArrowheads="1" noTextEdit="1"/>
          </p:cNvSpPr>
          <p:nvPr>
            <p:ph type="sldImg"/>
          </p:nvPr>
        </p:nvSpPr>
        <p:spPr>
          <a:xfrm>
            <a:off x="1030288" y="741363"/>
            <a:ext cx="5116512" cy="3836987"/>
          </a:xfrm>
          <a:ln/>
        </p:spPr>
      </p:sp>
      <p:sp>
        <p:nvSpPr>
          <p:cNvPr id="121860" name="Rectangle 3">
            <a:extLst>
              <a:ext uri="{FF2B5EF4-FFF2-40B4-BE49-F238E27FC236}">
                <a16:creationId xmlns:a16="http://schemas.microsoft.com/office/drawing/2014/main" id="{205E85EF-DAE9-CF51-3B16-67DD2F223A52}"/>
              </a:ext>
            </a:extLst>
          </p:cNvPr>
          <p:cNvSpPr>
            <a:spLocks noGrp="1" noChangeArrowheads="1"/>
          </p:cNvSpPr>
          <p:nvPr>
            <p:ph type="body" idx="1"/>
          </p:nvPr>
        </p:nvSpPr>
        <p:spPr bwMode="auto">
          <a:xfrm>
            <a:off x="769938" y="4894263"/>
            <a:ext cx="5683250" cy="4897437"/>
          </a:xfrm>
        </p:spPr>
        <p:txBody>
          <a:bodyPr/>
          <a:lstStyle/>
          <a:p>
            <a:pPr eaLnBrk="1" hangingPunct="1">
              <a:lnSpc>
                <a:spcPct val="90000"/>
              </a:lnSpc>
              <a:defRPr/>
            </a:pPr>
            <a:r>
              <a:rPr lang="ja-JP" altLang="en-US" dirty="0"/>
              <a:t>再生可能エネルギーは</a:t>
            </a:r>
            <a:r>
              <a:rPr lang="ja-JP" altLang="en-US" dirty="0">
                <a:latin typeface="+mn-ea"/>
                <a:ea typeface="+mn-ea"/>
              </a:rPr>
              <a:t>①枯渇しない、②自給できる、③発電時に</a:t>
            </a:r>
            <a:r>
              <a:rPr lang="en-US" altLang="ja-JP" dirty="0">
                <a:latin typeface="+mn-ea"/>
                <a:ea typeface="+mn-ea"/>
              </a:rPr>
              <a:t>CO2</a:t>
            </a:r>
            <a:r>
              <a:rPr lang="ja-JP" altLang="en-US" dirty="0">
                <a:latin typeface="+mn-ea"/>
                <a:ea typeface="+mn-ea"/>
              </a:rPr>
              <a:t>を増加させない、④</a:t>
            </a:r>
            <a:r>
              <a:rPr lang="ja-JP" altLang="en-US" dirty="0">
                <a:solidFill>
                  <a:srgbClr val="FF0000"/>
                </a:solidFill>
                <a:latin typeface="+mn-ea"/>
                <a:ea typeface="+mn-ea"/>
              </a:rPr>
              <a:t>分散型エネルギーシステム</a:t>
            </a:r>
            <a:r>
              <a:rPr lang="ja-JP" altLang="en-US" dirty="0">
                <a:latin typeface="+mn-ea"/>
                <a:ea typeface="+mn-ea"/>
              </a:rPr>
              <a:t>に適しているという長所がある一方、</a:t>
            </a:r>
            <a:endParaRPr lang="en-US" altLang="ja-JP" dirty="0">
              <a:latin typeface="+mn-ea"/>
              <a:ea typeface="+mn-ea"/>
            </a:endParaRPr>
          </a:p>
          <a:p>
            <a:pPr eaLnBrk="1" hangingPunct="1">
              <a:spcBef>
                <a:spcPct val="0"/>
              </a:spcBef>
              <a:defRPr/>
            </a:pPr>
            <a:r>
              <a:rPr lang="ja-JP" altLang="en-US" dirty="0">
                <a:latin typeface="+mn-ea"/>
                <a:ea typeface="+mn-ea"/>
              </a:rPr>
              <a:t>①コストが高い、②出力が変動する、③広い面積が必要④電力系統安定化のためのインフラ整備が必要という短所もあります。</a:t>
            </a:r>
          </a:p>
          <a:p>
            <a:pPr eaLnBrk="1" hangingPunct="1">
              <a:spcBef>
                <a:spcPct val="0"/>
              </a:spcBef>
              <a:defRPr/>
            </a:pPr>
            <a:r>
              <a:rPr lang="ja-JP" altLang="en-US" dirty="0">
                <a:latin typeface="+mn-ea"/>
                <a:ea typeface="+mn-ea"/>
              </a:rPr>
              <a:t>潜在的可能性は大変大きく、例えば、</a:t>
            </a:r>
            <a:r>
              <a:rPr lang="ja-JP" altLang="en-US" dirty="0">
                <a:solidFill>
                  <a:srgbClr val="FF0000"/>
                </a:solidFill>
                <a:latin typeface="+mn-ea"/>
                <a:ea typeface="+mn-ea"/>
              </a:rPr>
              <a:t>洋上風力発電は、全発電量の</a:t>
            </a:r>
            <a:r>
              <a:rPr lang="en-US" altLang="ja-JP" dirty="0">
                <a:solidFill>
                  <a:srgbClr val="FF0000"/>
                </a:solidFill>
                <a:latin typeface="+mn-ea"/>
                <a:ea typeface="+mn-ea"/>
              </a:rPr>
              <a:t>4</a:t>
            </a:r>
            <a:r>
              <a:rPr lang="ja-JP" altLang="en-US" dirty="0">
                <a:solidFill>
                  <a:srgbClr val="FF0000"/>
                </a:solidFill>
                <a:latin typeface="+mn-ea"/>
                <a:ea typeface="+mn-ea"/>
              </a:rPr>
              <a:t>倍という試算です。</a:t>
            </a:r>
            <a:endParaRPr lang="en-US" altLang="ja-JP" dirty="0">
              <a:solidFill>
                <a:srgbClr val="FF0000"/>
              </a:solidFill>
              <a:latin typeface="+mn-ea"/>
              <a:ea typeface="+mn-ea"/>
            </a:endParaRPr>
          </a:p>
          <a:p>
            <a:pPr eaLnBrk="1" hangingPunct="1">
              <a:spcBef>
                <a:spcPct val="0"/>
              </a:spcBef>
              <a:defRPr/>
            </a:pPr>
            <a:endParaRPr lang="en-US" altLang="ja-JP" dirty="0">
              <a:solidFill>
                <a:srgbClr val="FF0000"/>
              </a:solidFill>
              <a:latin typeface="+mn-ea"/>
              <a:ea typeface="+mn-ea"/>
            </a:endParaRPr>
          </a:p>
          <a:p>
            <a:pPr eaLnBrk="1" hangingPunct="1">
              <a:spcBef>
                <a:spcPct val="0"/>
              </a:spcBef>
              <a:defRPr/>
            </a:pPr>
            <a:r>
              <a:rPr lang="ja-JP" altLang="en-US" sz="1400" dirty="0">
                <a:latin typeface="+mn-ea"/>
                <a:ea typeface="+mn-ea"/>
              </a:rPr>
              <a:t>太陽光発電は、</a:t>
            </a:r>
            <a:r>
              <a:rPr lang="ja-JP" altLang="en-US" dirty="0">
                <a:latin typeface="+mn-ea"/>
                <a:ea typeface="+mn-ea"/>
              </a:rPr>
              <a:t>太陽光を</a:t>
            </a:r>
            <a:r>
              <a:rPr lang="en-US" altLang="ja-JP" dirty="0">
                <a:latin typeface="+mn-ea"/>
                <a:ea typeface="+mn-ea"/>
              </a:rPr>
              <a:t>15</a:t>
            </a:r>
            <a:r>
              <a:rPr lang="ja-JP" altLang="en-US" dirty="0">
                <a:latin typeface="+mn-ea"/>
                <a:ea typeface="+mn-ea"/>
              </a:rPr>
              <a:t>～</a:t>
            </a:r>
            <a:r>
              <a:rPr lang="en-US" altLang="ja-JP" dirty="0">
                <a:latin typeface="+mn-ea"/>
                <a:ea typeface="+mn-ea"/>
              </a:rPr>
              <a:t>20%</a:t>
            </a:r>
            <a:r>
              <a:rPr lang="ja-JP" altLang="en-US" dirty="0">
                <a:latin typeface="+mn-ea"/>
                <a:ea typeface="+mn-ea"/>
              </a:rPr>
              <a:t>の効率で直接的に電力に変換します。</a:t>
            </a:r>
          </a:p>
          <a:p>
            <a:pPr eaLnBrk="1" hangingPunct="1">
              <a:spcBef>
                <a:spcPct val="0"/>
              </a:spcBef>
              <a:defRPr/>
            </a:pPr>
            <a:r>
              <a:rPr lang="ja-JP" altLang="en-US" dirty="0">
                <a:latin typeface="+mn-ea"/>
                <a:ea typeface="+mn-ea"/>
              </a:rPr>
              <a:t>大規模に作られた太陽光発電は</a:t>
            </a:r>
            <a:r>
              <a:rPr lang="ja-JP" altLang="en-US" dirty="0">
                <a:solidFill>
                  <a:srgbClr val="FF0000"/>
                </a:solidFill>
                <a:latin typeface="+mn-ea"/>
                <a:ea typeface="+mn-ea"/>
              </a:rPr>
              <a:t>メガソーラーといいます。</a:t>
            </a:r>
            <a:endParaRPr lang="ja-JP" altLang="en-US" dirty="0">
              <a:latin typeface="+mn-ea"/>
              <a:ea typeface="+mn-ea"/>
            </a:endParaRPr>
          </a:p>
          <a:p>
            <a:pPr eaLnBrk="1" hangingPunct="1">
              <a:spcBef>
                <a:spcPct val="0"/>
              </a:spcBef>
              <a:buFontTx/>
              <a:buNone/>
              <a:defRPr/>
            </a:pPr>
            <a:r>
              <a:rPr lang="ja-JP" altLang="en-US" sz="1200" b="0" dirty="0">
                <a:latin typeface="+mn-ea"/>
                <a:ea typeface="+mn-ea"/>
              </a:rPr>
              <a:t>日本は約</a:t>
            </a:r>
            <a:r>
              <a:rPr lang="en-US" altLang="ja-JP" sz="1200" b="0" dirty="0">
                <a:latin typeface="+mn-ea"/>
                <a:ea typeface="+mn-ea"/>
              </a:rPr>
              <a:t>7,187</a:t>
            </a:r>
            <a:r>
              <a:rPr lang="ja-JP" altLang="en-US" sz="1200" b="0" dirty="0">
                <a:latin typeface="+mn-ea"/>
                <a:ea typeface="+mn-ea"/>
              </a:rPr>
              <a:t>万</a:t>
            </a:r>
            <a:r>
              <a:rPr lang="en-US" altLang="ja-JP" sz="1200" b="0" dirty="0">
                <a:latin typeface="+mn-ea"/>
                <a:ea typeface="+mn-ea"/>
              </a:rPr>
              <a:t>kW</a:t>
            </a:r>
            <a:r>
              <a:rPr lang="ja-JP" altLang="en-US" sz="1200" b="0" dirty="0">
                <a:latin typeface="+mn-ea"/>
                <a:ea typeface="+mn-ea"/>
              </a:rPr>
              <a:t>：中国、米国に次いで世界第</a:t>
            </a:r>
            <a:r>
              <a:rPr lang="en-US" altLang="ja-JP" sz="1200" b="0" dirty="0">
                <a:latin typeface="+mn-ea"/>
                <a:ea typeface="+mn-ea"/>
              </a:rPr>
              <a:t>3</a:t>
            </a:r>
            <a:r>
              <a:rPr lang="ja-JP" altLang="en-US" sz="1200" b="0" dirty="0">
                <a:latin typeface="+mn-ea"/>
                <a:ea typeface="+mn-ea"/>
              </a:rPr>
              <a:t>位</a:t>
            </a:r>
            <a:r>
              <a:rPr lang="en-US" altLang="ja-JP" sz="1200" b="0" dirty="0">
                <a:latin typeface="+mn-ea"/>
                <a:ea typeface="+mn-ea"/>
              </a:rPr>
              <a:t>(2020</a:t>
            </a:r>
            <a:r>
              <a:rPr lang="ja-JP" altLang="en-US" sz="1200" b="0" dirty="0">
                <a:latin typeface="+mn-ea"/>
                <a:ea typeface="+mn-ea"/>
              </a:rPr>
              <a:t>年</a:t>
            </a:r>
            <a:r>
              <a:rPr lang="en-US" altLang="ja-JP" sz="1200" b="0" dirty="0">
                <a:latin typeface="+mn-ea"/>
                <a:ea typeface="+mn-ea"/>
              </a:rPr>
              <a:t>)</a:t>
            </a: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風力発電は</a:t>
            </a:r>
            <a:r>
              <a:rPr lang="ja-JP" altLang="en-US" dirty="0">
                <a:latin typeface="+mn-ea"/>
                <a:ea typeface="+mn-ea"/>
              </a:rPr>
              <a:t>風のもつ力の</a:t>
            </a:r>
            <a:r>
              <a:rPr lang="en-US" altLang="ja-JP" dirty="0">
                <a:latin typeface="+mn-ea"/>
                <a:ea typeface="+mn-ea"/>
              </a:rPr>
              <a:t>30</a:t>
            </a:r>
            <a:r>
              <a:rPr lang="ja-JP" altLang="en-US" dirty="0">
                <a:latin typeface="+mn-ea"/>
                <a:ea typeface="+mn-ea"/>
              </a:rPr>
              <a:t>～</a:t>
            </a:r>
            <a:r>
              <a:rPr lang="en-US" altLang="ja-JP" dirty="0">
                <a:latin typeface="+mn-ea"/>
                <a:ea typeface="+mn-ea"/>
              </a:rPr>
              <a:t>40%</a:t>
            </a:r>
            <a:r>
              <a:rPr lang="ja-JP" altLang="en-US" dirty="0">
                <a:latin typeface="+mn-ea"/>
                <a:ea typeface="+mn-ea"/>
              </a:rPr>
              <a:t>を電力に変換します。</a:t>
            </a:r>
          </a:p>
          <a:p>
            <a:pPr eaLnBrk="1" hangingPunct="1">
              <a:spcBef>
                <a:spcPct val="0"/>
              </a:spcBef>
              <a:defRPr/>
            </a:pPr>
            <a:r>
              <a:rPr lang="ja-JP" altLang="en-US" dirty="0">
                <a:latin typeface="+mn-ea"/>
                <a:ea typeface="+mn-ea"/>
              </a:rPr>
              <a:t>日本では北海道や東北中心に大規模な</a:t>
            </a:r>
            <a:r>
              <a:rPr lang="ja-JP" altLang="en-US" dirty="0">
                <a:solidFill>
                  <a:srgbClr val="FF0000"/>
                </a:solidFill>
                <a:latin typeface="+mn-ea"/>
                <a:ea typeface="+mn-ea"/>
              </a:rPr>
              <a:t>ウィンドファーム</a:t>
            </a:r>
            <a:r>
              <a:rPr lang="ja-JP" altLang="en-US" dirty="0">
                <a:latin typeface="+mn-ea"/>
                <a:ea typeface="+mn-ea"/>
              </a:rPr>
              <a:t>を建設しています。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バイオマスエネルギーとは、</a:t>
            </a:r>
            <a:r>
              <a:rPr lang="ja-JP" altLang="en-US" dirty="0">
                <a:latin typeface="+mn-ea"/>
                <a:ea typeface="+mn-ea"/>
              </a:rPr>
              <a:t>動植物に由来する有機物でエネルギｰ源で</a:t>
            </a:r>
            <a:r>
              <a:rPr lang="ja-JP" altLang="en-US" dirty="0">
                <a:solidFill>
                  <a:srgbClr val="FF0000"/>
                </a:solidFill>
                <a:latin typeface="+mn-ea"/>
                <a:ea typeface="+mn-ea"/>
              </a:rPr>
              <a:t>ｶｰﾎﾞﾝﾆｭｰﾄﾗﾙという特徴があります。</a:t>
            </a:r>
          </a:p>
          <a:p>
            <a:pPr eaLnBrk="1" hangingPunct="1">
              <a:spcBef>
                <a:spcPct val="0"/>
              </a:spcBef>
              <a:defRPr/>
            </a:pPr>
            <a:r>
              <a:rPr lang="ja-JP" altLang="en-US" dirty="0">
                <a:latin typeface="+mn-ea"/>
                <a:ea typeface="+mn-ea"/>
              </a:rPr>
              <a:t>廃棄物が燃料のバイオマス発電は、廃棄物の再利用や減少につながりますが、資源が広い地域に分散し、高コストな収集・運搬が課題です。</a:t>
            </a:r>
          </a:p>
          <a:p>
            <a:pPr eaLnBrk="1" hangingPunct="1">
              <a:spcBef>
                <a:spcPct val="0"/>
              </a:spcBef>
              <a:defRPr/>
            </a:pPr>
            <a:endParaRPr lang="en-US" altLang="ja-JP" dirty="0">
              <a:latin typeface="+mn-ea"/>
              <a:ea typeface="+mn-ea"/>
            </a:endParaRPr>
          </a:p>
          <a:p>
            <a:pPr eaLnBrk="1" hangingPunct="1">
              <a:spcBef>
                <a:spcPct val="0"/>
              </a:spcBef>
              <a:defRPr/>
            </a:pPr>
            <a:r>
              <a:rPr lang="ja-JP" altLang="en-US" sz="1400" dirty="0">
                <a:latin typeface="+mn-ea"/>
                <a:ea typeface="+mn-ea"/>
              </a:rPr>
              <a:t>水力発電は、</a:t>
            </a:r>
            <a:r>
              <a:rPr lang="ja-JP" altLang="en-US" dirty="0">
                <a:latin typeface="+mn-ea"/>
                <a:ea typeface="+mn-ea"/>
              </a:rPr>
              <a:t>古くから日本のエネルギー供給源で純国産です。</a:t>
            </a:r>
          </a:p>
          <a:p>
            <a:pPr eaLnBrk="1" hangingPunct="1">
              <a:spcBef>
                <a:spcPct val="0"/>
              </a:spcBef>
              <a:defRPr/>
            </a:pPr>
            <a:r>
              <a:rPr lang="ja-JP" altLang="en-US" dirty="0">
                <a:latin typeface="+mn-ea"/>
                <a:ea typeface="+mn-ea"/>
              </a:rPr>
              <a:t>近年は安定して水が流れている場所に作られる中小規模の水力発電が注目されています。</a:t>
            </a:r>
            <a:endParaRPr lang="en-US" altLang="ja-JP" dirty="0">
              <a:latin typeface="+mn-ea"/>
              <a:ea typeface="+mn-ea"/>
            </a:endParaRPr>
          </a:p>
          <a:p>
            <a:pPr eaLnBrk="1" hangingPunct="1">
              <a:spcBef>
                <a:spcPct val="0"/>
              </a:spcBef>
              <a:defRPr/>
            </a:pPr>
            <a:endParaRPr lang="en-US" altLang="ja-JP" dirty="0"/>
          </a:p>
          <a:p>
            <a:pPr eaLnBrk="1" hangingPunct="1">
              <a:spcBef>
                <a:spcPct val="0"/>
              </a:spcBef>
              <a:defRPr/>
            </a:pPr>
            <a:endParaRPr lang="ja-JP" altLang="en-US" dirty="0"/>
          </a:p>
          <a:p>
            <a:pPr eaLnBrk="1" hangingPunct="1">
              <a:lnSpc>
                <a:spcPct val="90000"/>
              </a:lnSpc>
              <a:spcBef>
                <a:spcPct val="0"/>
              </a:spcBef>
              <a:defRPr/>
            </a:pPr>
            <a:endParaRPr lang="ja-JP" altLang="en-US" b="1" dirty="0"/>
          </a:p>
          <a:p>
            <a:pPr eaLnBrk="1" hangingPunct="1">
              <a:lnSpc>
                <a:spcPct val="90000"/>
              </a:lnSpc>
              <a:spcBef>
                <a:spcPct val="0"/>
              </a:spcBef>
              <a:defRPr/>
            </a:pPr>
            <a:endParaRPr lang="ja-JP" altLang="en-US" b="1" dirty="0"/>
          </a:p>
          <a:p>
            <a:pPr eaLnBrk="1" hangingPunct="1">
              <a:lnSpc>
                <a:spcPct val="90000"/>
              </a:lnSpc>
              <a:defRPr/>
            </a:pPr>
            <a:r>
              <a:rPr lang="ja-JP" altLang="en-US" b="1" dirty="0"/>
              <a:t>＜メモ＞</a:t>
            </a:r>
          </a:p>
          <a:p>
            <a:pPr eaLnBrk="1" hangingPunct="1">
              <a:lnSpc>
                <a:spcPct val="90000"/>
              </a:lnSpc>
              <a:defRPr/>
            </a:pPr>
            <a:r>
              <a:rPr lang="ja-JP" altLang="en-US" b="1" dirty="0"/>
              <a:t>潮汐発電</a:t>
            </a:r>
          </a:p>
          <a:p>
            <a:pPr eaLnBrk="1" hangingPunct="1">
              <a:lnSpc>
                <a:spcPct val="90000"/>
              </a:lnSpc>
              <a:defRPr/>
            </a:pPr>
            <a:r>
              <a:rPr lang="ja-JP" altLang="en-US" b="1" dirty="0"/>
              <a:t>潮汐</a:t>
            </a:r>
            <a:r>
              <a:rPr lang="ja-JP" altLang="en-US" dirty="0"/>
              <a:t>（ちょうせき）は、主に他の</a:t>
            </a:r>
            <a:r>
              <a:rPr lang="ja-JP" altLang="en-US" dirty="0">
                <a:hlinkClick r:id="rId3"/>
              </a:rPr>
              <a:t>天体</a:t>
            </a:r>
            <a:r>
              <a:rPr lang="ja-JP" altLang="en-US" dirty="0"/>
              <a:t>の</a:t>
            </a:r>
            <a:r>
              <a:rPr lang="ja-JP" altLang="en-US" dirty="0">
                <a:hlinkClick r:id="rId4"/>
              </a:rPr>
              <a:t>潮汐力</a:t>
            </a:r>
            <a:r>
              <a:rPr lang="ja-JP" altLang="en-US" dirty="0"/>
              <a:t>により、天体の表面などが上下する現象である。</a:t>
            </a:r>
          </a:p>
          <a:p>
            <a:pPr eaLnBrk="1" hangingPunct="1">
              <a:lnSpc>
                <a:spcPct val="90000"/>
              </a:lnSpc>
              <a:defRPr/>
            </a:pPr>
            <a:r>
              <a:rPr lang="ja-JP" altLang="en-US" dirty="0">
                <a:hlinkClick r:id="rId5"/>
              </a:rPr>
              <a:t>地球</a:t>
            </a:r>
            <a:r>
              <a:rPr lang="ja-JP" altLang="en-US" dirty="0"/>
              <a:t>の</a:t>
            </a:r>
            <a:r>
              <a:rPr lang="ja-JP" altLang="en-US" dirty="0">
                <a:hlinkClick r:id="rId6"/>
              </a:rPr>
              <a:t>海面</a:t>
            </a:r>
            <a:r>
              <a:rPr lang="ja-JP" altLang="en-US" dirty="0"/>
              <a:t>の潮汐である</a:t>
            </a:r>
            <a:r>
              <a:rPr lang="ja-JP" altLang="en-US" b="1" dirty="0"/>
              <a:t>海洋潮汐</a:t>
            </a:r>
            <a:r>
              <a:rPr lang="ja-JP" altLang="en-US" dirty="0"/>
              <a:t>・</a:t>
            </a:r>
            <a:r>
              <a:rPr lang="ja-JP" altLang="en-US" b="1" dirty="0"/>
              <a:t>海面潮汐</a:t>
            </a:r>
            <a:r>
              <a:rPr lang="ja-JP" altLang="en-US" dirty="0"/>
              <a:t>が広く知られているが、</a:t>
            </a:r>
            <a:r>
              <a:rPr lang="ja-JP" altLang="en-US" dirty="0">
                <a:hlinkClick r:id="rId7"/>
              </a:rPr>
              <a:t>湖沼</a:t>
            </a:r>
            <a:r>
              <a:rPr lang="ja-JP" altLang="en-US" dirty="0"/>
              <a:t>でも</a:t>
            </a:r>
            <a:r>
              <a:rPr lang="ja-JP" altLang="en-US" dirty="0">
                <a:hlinkClick r:id="rId8"/>
              </a:rPr>
              <a:t>琵琶湖</a:t>
            </a:r>
            <a:r>
              <a:rPr lang="ja-JP" altLang="en-US" dirty="0"/>
              <a:t>、</a:t>
            </a:r>
            <a:r>
              <a:rPr lang="ja-JP" altLang="en-US" dirty="0">
                <a:hlinkClick r:id="rId9"/>
              </a:rPr>
              <a:t>霞ヶ浦</a:t>
            </a:r>
            <a:r>
              <a:rPr lang="ja-JP" altLang="en-US" dirty="0"/>
              <a:t>程度の大きさがあれば起こる。</a:t>
            </a:r>
            <a:endParaRPr lang="en-US" altLang="ja-JP" dirty="0"/>
          </a:p>
          <a:p>
            <a:pPr eaLnBrk="1" hangingPunct="1">
              <a:lnSpc>
                <a:spcPct val="90000"/>
              </a:lnSpc>
              <a:defRPr/>
            </a:pPr>
            <a:r>
              <a:rPr lang="ja-JP" altLang="en-US" dirty="0"/>
              <a:t>また</a:t>
            </a:r>
            <a:r>
              <a:rPr lang="ja-JP" altLang="en-US" dirty="0">
                <a:hlinkClick r:id="rId10"/>
              </a:rPr>
              <a:t>液体</a:t>
            </a:r>
            <a:r>
              <a:rPr lang="ja-JP" altLang="en-US" dirty="0"/>
              <a:t>でなくても、</a:t>
            </a:r>
            <a:r>
              <a:rPr lang="ja-JP" altLang="en-US" dirty="0">
                <a:hlinkClick r:id="rId11"/>
              </a:rPr>
              <a:t>大気</a:t>
            </a:r>
            <a:r>
              <a:rPr lang="ja-JP" altLang="en-US" dirty="0"/>
              <a:t>（</a:t>
            </a:r>
            <a:r>
              <a:rPr lang="ja-JP" altLang="en-US" dirty="0">
                <a:hlinkClick r:id="rId12"/>
              </a:rPr>
              <a:t>大気潮汐</a:t>
            </a:r>
            <a:r>
              <a:rPr lang="ja-JP" altLang="en-US" dirty="0"/>
              <a:t>）や</a:t>
            </a:r>
            <a:r>
              <a:rPr lang="ja-JP" altLang="en-US" dirty="0">
                <a:hlinkClick r:id="rId13"/>
              </a:rPr>
              <a:t>固体地球</a:t>
            </a:r>
            <a:r>
              <a:rPr lang="ja-JP" altLang="en-US" dirty="0"/>
              <a:t>（地球潮汐）にも、また他の天体でも起こる。</a:t>
            </a:r>
          </a:p>
          <a:p>
            <a:pPr eaLnBrk="1" hangingPunct="1">
              <a:lnSpc>
                <a:spcPct val="90000"/>
              </a:lnSpc>
              <a:defRPr/>
            </a:pPr>
            <a:endParaRPr lang="ja-JP" altLang="en-US" dirty="0"/>
          </a:p>
          <a:p>
            <a:pPr eaLnBrk="1" hangingPunct="1">
              <a:lnSpc>
                <a:spcPct val="90000"/>
              </a:lnSpc>
              <a:defRPr/>
            </a:pPr>
            <a:r>
              <a:rPr lang="en-US" altLang="ja-JP" b="1" dirty="0"/>
              <a:t>【</a:t>
            </a:r>
            <a:r>
              <a:rPr lang="ja-JP" altLang="en-US" b="1" dirty="0"/>
              <a:t>潮力</a:t>
            </a:r>
            <a:r>
              <a:rPr lang="en-US" altLang="ja-JP" b="1" dirty="0"/>
              <a:t>】</a:t>
            </a:r>
            <a:r>
              <a:rPr lang="ja-JP" altLang="en-US" b="1" dirty="0"/>
              <a:t>（ちょう</a:t>
            </a:r>
            <a:r>
              <a:rPr lang="en-US" altLang="ja-JP" b="1" dirty="0"/>
              <a:t>‐</a:t>
            </a:r>
            <a:r>
              <a:rPr lang="ja-JP" altLang="en-US" b="1" dirty="0"/>
              <a:t>りょく）</a:t>
            </a:r>
            <a:r>
              <a:rPr lang="ja-JP" altLang="en-US" dirty="0"/>
              <a:t> </a:t>
            </a:r>
            <a:br>
              <a:rPr lang="ja-JP" altLang="en-US" dirty="0"/>
            </a:br>
            <a:r>
              <a:rPr lang="ja-JP" altLang="en-US" dirty="0"/>
              <a:t>潮の</a:t>
            </a:r>
            <a:r>
              <a:rPr lang="ja-JP" altLang="en-US" dirty="0">
                <a:hlinkClick r:id="rId14"/>
              </a:rPr>
              <a:t>干満</a:t>
            </a:r>
            <a:r>
              <a:rPr lang="ja-JP" altLang="en-US" dirty="0"/>
              <a:t>による</a:t>
            </a:r>
            <a:r>
              <a:rPr lang="ja-JP" altLang="en-US" dirty="0">
                <a:hlinkClick r:id="rId15"/>
              </a:rPr>
              <a:t>海面</a:t>
            </a:r>
            <a:r>
              <a:rPr lang="ja-JP" altLang="en-US" dirty="0"/>
              <a:t>の</a:t>
            </a:r>
            <a:r>
              <a:rPr lang="ja-JP" altLang="en-US" dirty="0">
                <a:hlinkClick r:id="rId16"/>
              </a:rPr>
              <a:t>水位</a:t>
            </a:r>
            <a:r>
              <a:rPr lang="ja-JP" altLang="en-US" dirty="0"/>
              <a:t>の差によって生じる</a:t>
            </a:r>
            <a:r>
              <a:rPr lang="ja-JP" altLang="en-US" dirty="0">
                <a:hlinkClick r:id="rId17"/>
              </a:rPr>
              <a:t>エネルギー</a:t>
            </a:r>
            <a:r>
              <a:rPr lang="ja-JP" altLang="en-US" dirty="0"/>
              <a:t>。</a:t>
            </a:r>
            <a:br>
              <a:rPr lang="ja-JP" altLang="en-US" dirty="0"/>
            </a:br>
            <a:endParaRPr lang="ja-JP" alt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80F72FB4-A4A4-DC1A-140F-8597F5449F4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8E8CF1A-419D-4280-B096-0E3B013F973B}" type="slidenum">
              <a:rPr kumimoji="0" lang="en-US" altLang="ja-JP" smtClean="0"/>
              <a:pPr/>
              <a:t>46</a:t>
            </a:fld>
            <a:endParaRPr kumimoji="0" lang="en-US" altLang="ja-JP"/>
          </a:p>
        </p:txBody>
      </p:sp>
      <p:sp>
        <p:nvSpPr>
          <p:cNvPr id="106499" name="Rectangle 2">
            <a:extLst>
              <a:ext uri="{FF2B5EF4-FFF2-40B4-BE49-F238E27FC236}">
                <a16:creationId xmlns:a16="http://schemas.microsoft.com/office/drawing/2014/main" id="{EC6A3655-0B73-27A2-7AB1-363DAC0F0B82}"/>
              </a:ext>
            </a:extLst>
          </p:cNvPr>
          <p:cNvSpPr>
            <a:spLocks noGrp="1" noRot="1" noChangeAspect="1" noChangeArrowheads="1" noTextEdit="1"/>
          </p:cNvSpPr>
          <p:nvPr>
            <p:ph type="sldImg"/>
          </p:nvPr>
        </p:nvSpPr>
        <p:spPr>
          <a:xfrm>
            <a:off x="1030288" y="741363"/>
            <a:ext cx="5116512" cy="3836987"/>
          </a:xfrm>
          <a:ln/>
        </p:spPr>
      </p:sp>
      <p:sp>
        <p:nvSpPr>
          <p:cNvPr id="106500" name="Rectangle 3">
            <a:extLst>
              <a:ext uri="{FF2B5EF4-FFF2-40B4-BE49-F238E27FC236}">
                <a16:creationId xmlns:a16="http://schemas.microsoft.com/office/drawing/2014/main" id="{D3CDA0BB-B28E-A613-05CE-251F2DF4E302}"/>
              </a:ext>
            </a:extLst>
          </p:cNvPr>
          <p:cNvSpPr>
            <a:spLocks noGrp="1" noChangeArrowheads="1"/>
          </p:cNvSpPr>
          <p:nvPr>
            <p:ph type="body" idx="1"/>
          </p:nvPr>
        </p:nvSpPr>
        <p:spPr bwMode="auto">
          <a:xfrm>
            <a:off x="769938" y="4894263"/>
            <a:ext cx="5683250" cy="34147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ヒートポンプは、気体を圧縮すると温度が上昇し、膨張すると温度が下がる原理を利用して空気の熱を利用するシステム。</a:t>
            </a:r>
          </a:p>
          <a:p>
            <a:pPr eaLnBrk="1" hangingPunct="1"/>
            <a:r>
              <a:rPr lang="ja-JP" altLang="en-US" dirty="0"/>
              <a:t>消費電力の約</a:t>
            </a:r>
            <a:r>
              <a:rPr lang="en-US" altLang="ja-JP" dirty="0"/>
              <a:t>3</a:t>
            </a:r>
            <a:r>
              <a:rPr lang="ja-JP" altLang="en-US" dirty="0"/>
              <a:t>倍以上の熱エネルギーを生み出すことができるといわれており、エアコン、冷蔵庫など身近な家電製品に活用されています。</a:t>
            </a:r>
            <a:endParaRPr lang="en-US" altLang="ja-JP" dirty="0"/>
          </a:p>
          <a:p>
            <a:pPr eaLnBrk="1" hangingPunct="1"/>
            <a:endParaRPr lang="en-US" altLang="ja-JP" dirty="0"/>
          </a:p>
          <a:p>
            <a:pPr eaLnBrk="1" hangingPunct="1"/>
            <a:r>
              <a:rPr lang="ja-JP" altLang="en-US" dirty="0"/>
              <a:t>燃料電池は、水素と酸素を化学反応させて発電します。</a:t>
            </a:r>
            <a:endParaRPr lang="en-US" altLang="ja-JP" dirty="0"/>
          </a:p>
          <a:p>
            <a:pPr eaLnBrk="1" hangingPunct="1"/>
            <a:endParaRPr lang="en-US" altLang="ja-JP" dirty="0"/>
          </a:p>
          <a:p>
            <a:pPr eaLnBrk="1" hangingPunct="1"/>
            <a:r>
              <a:rPr lang="ja-JP" altLang="en-US" dirty="0"/>
              <a:t>インバーターは、交流の周波数を適切に変える装置です。</a:t>
            </a:r>
            <a:endParaRPr lang="en-US" altLang="ja-JP" dirty="0"/>
          </a:p>
          <a:p>
            <a:pPr eaLnBrk="1" hangingPunct="1"/>
            <a:endParaRPr lang="en-US" altLang="ja-JP" dirty="0"/>
          </a:p>
          <a:p>
            <a:pPr eaLnBrk="1" hangingPunct="1"/>
            <a:r>
              <a:rPr lang="ja-JP" altLang="en-US" dirty="0"/>
              <a:t>複層ガラス・断熱サッシは、断熱性に優れています。</a:t>
            </a:r>
            <a:endParaRPr lang="en-US" altLang="ja-JP" dirty="0"/>
          </a:p>
          <a:p>
            <a:pPr eaLnBrk="1" hangingPunct="1"/>
            <a:endParaRPr lang="en-US" altLang="ja-JP" dirty="0"/>
          </a:p>
          <a:p>
            <a:pPr eaLnBrk="1" hangingPunct="1"/>
            <a:r>
              <a:rPr lang="ja-JP" altLang="en-US" dirty="0"/>
              <a:t>ＬＥＤは、消費電力が少なく長寿命の照明です。</a:t>
            </a:r>
            <a:endParaRPr lang="en-US" altLang="ja-JP" dirty="0"/>
          </a:p>
          <a:p>
            <a:pPr eaLnBrk="1" hangingPunct="1"/>
            <a:endParaRPr lang="en-US" altLang="ja-JP" dirty="0"/>
          </a:p>
          <a:p>
            <a:pPr eaLnBrk="1" hangingPunct="1"/>
            <a:r>
              <a:rPr lang="ja-JP" altLang="en-US" dirty="0"/>
              <a:t>ＺＥＨは、太陽光発電などでエネルギーを生み出し、年間のエネルギー収支をゼロにした住宅です。</a:t>
            </a:r>
            <a:endParaRPr lang="en-US" altLang="ja-JP" dirty="0"/>
          </a:p>
          <a:p>
            <a:pPr eaLnBrk="1" hangingPunct="1"/>
            <a:endParaRPr lang="ja-JP" altLang="en-US" dirty="0"/>
          </a:p>
          <a:p>
            <a:pPr eaLnBrk="1" hangingPunct="1"/>
            <a:r>
              <a:rPr lang="ja-JP" altLang="en-US" dirty="0"/>
              <a:t>コージェネレーションは、発電機で発電するときに発生する排熱を有効利用するシステムです。</a:t>
            </a:r>
            <a:endParaRPr lang="en-US" altLang="ja-JP" dirty="0"/>
          </a:p>
          <a:p>
            <a:pPr eaLnBrk="1" hangingPunct="1"/>
            <a:endParaRPr lang="en-US" altLang="ja-JP" dirty="0"/>
          </a:p>
          <a:p>
            <a:pPr eaLnBrk="1" hangingPunct="1"/>
            <a:r>
              <a:rPr lang="ja-JP" altLang="en-US" dirty="0"/>
              <a:t>スマートグリッド・スマートコミュニティーは、次世代送電網で地域でエネルギーの効率化を計るものです。</a:t>
            </a:r>
            <a:endParaRPr lang="en-US" altLang="ja-JP" dirty="0"/>
          </a:p>
          <a:p>
            <a:pPr eaLnBrk="1" hangingPunct="1"/>
            <a:endParaRPr lang="en-US" altLang="ja-JP" dirty="0"/>
          </a:p>
          <a:p>
            <a:pPr eaLnBrk="1" hangingPunct="1"/>
            <a:r>
              <a:rPr lang="en-US" altLang="ja-JP" dirty="0"/>
              <a:t>ESCO</a:t>
            </a:r>
            <a:r>
              <a:rPr lang="ja-JP" altLang="en-US" dirty="0"/>
              <a:t>は、工場やビルの省エネをビジネスとしています。</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7513C0EB-074F-B75C-413B-F5E07EC8DBD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CF4C7ED-E37D-4B60-99CE-68C548998747}" type="slidenum">
              <a:rPr kumimoji="0" lang="en-US" altLang="ja-JP" smtClean="0"/>
              <a:pPr/>
              <a:t>47</a:t>
            </a:fld>
            <a:endParaRPr kumimoji="0" lang="en-US" altLang="ja-JP"/>
          </a:p>
        </p:txBody>
      </p:sp>
      <p:sp>
        <p:nvSpPr>
          <p:cNvPr id="110595" name="Rectangle 2">
            <a:extLst>
              <a:ext uri="{FF2B5EF4-FFF2-40B4-BE49-F238E27FC236}">
                <a16:creationId xmlns:a16="http://schemas.microsoft.com/office/drawing/2014/main" id="{49B0CAAF-50EC-CE2C-7776-319CA584D0FC}"/>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016B6370-5D2B-79F8-CE1E-7DA016506060}"/>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ここからは生物多様性と地球環境問題をとりあげます。</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D6CDD53E-4475-445B-6534-48E5143ED1E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303EE64-AE03-4A32-BB6D-6512674D4680}" type="slidenum">
              <a:rPr kumimoji="0" lang="en-US" altLang="ja-JP" smtClean="0"/>
              <a:pPr/>
              <a:t>48</a:t>
            </a:fld>
            <a:endParaRPr kumimoji="0" lang="en-US" altLang="ja-JP"/>
          </a:p>
        </p:txBody>
      </p:sp>
      <p:sp>
        <p:nvSpPr>
          <p:cNvPr id="112643" name="Rectangle 2">
            <a:extLst>
              <a:ext uri="{FF2B5EF4-FFF2-40B4-BE49-F238E27FC236}">
                <a16:creationId xmlns:a16="http://schemas.microsoft.com/office/drawing/2014/main" id="{426FCEC4-3808-4E05-9434-A24F19766CA8}"/>
              </a:ext>
            </a:extLst>
          </p:cNvPr>
          <p:cNvSpPr>
            <a:spLocks noGrp="1" noRot="1" noChangeAspect="1" noChangeArrowheads="1" noTextEdit="1"/>
          </p:cNvSpPr>
          <p:nvPr>
            <p:ph type="sldImg"/>
          </p:nvPr>
        </p:nvSpPr>
        <p:spPr>
          <a:ln/>
        </p:spPr>
      </p:sp>
      <p:sp>
        <p:nvSpPr>
          <p:cNvPr id="132100" name="Rectangle 3">
            <a:extLst>
              <a:ext uri="{FF2B5EF4-FFF2-40B4-BE49-F238E27FC236}">
                <a16:creationId xmlns:a16="http://schemas.microsoft.com/office/drawing/2014/main" id="{5F5299DE-3DF0-65C3-A546-2EF5AD9B3053}"/>
              </a:ext>
            </a:extLst>
          </p:cNvPr>
          <p:cNvSpPr>
            <a:spLocks noGrp="1" noChangeArrowheads="1"/>
          </p:cNvSpPr>
          <p:nvPr>
            <p:ph type="body" idx="1"/>
          </p:nvPr>
        </p:nvSpPr>
        <p:spPr bwMode="auto">
          <a:xfrm>
            <a:off x="769938" y="4894263"/>
            <a:ext cx="5683250" cy="4897437"/>
          </a:xfrm>
        </p:spPr>
        <p:txBody>
          <a:bodyPr/>
          <a:lstStyle/>
          <a:p>
            <a:pPr eaLnBrk="1" hangingPunct="1">
              <a:defRPr/>
            </a:pPr>
            <a:endParaRPr lang="en-US" altLang="ja-JP" dirty="0">
              <a:latin typeface="+mn-ea"/>
              <a:ea typeface="+mn-ea"/>
            </a:endParaRPr>
          </a:p>
          <a:p>
            <a:pPr eaLnBrk="1" hangingPunct="1">
              <a:defRPr/>
            </a:pPr>
            <a:r>
              <a:rPr lang="ja-JP" altLang="en-US" dirty="0">
                <a:latin typeface="+mn-ea"/>
                <a:ea typeface="+mn-ea"/>
              </a:rPr>
              <a:t>人類は、生物の多様性のもたらす恵沢を享受することにより生存しており、生物の多様性は人類の存続の基盤となっています。</a:t>
            </a:r>
            <a:endParaRPr lang="en-US" altLang="ja-JP" dirty="0">
              <a:latin typeface="+mn-ea"/>
              <a:ea typeface="+mn-ea"/>
            </a:endParaRPr>
          </a:p>
          <a:p>
            <a:pPr eaLnBrk="1" hangingPunct="1">
              <a:defRPr/>
            </a:pPr>
            <a:endParaRPr lang="en-US" altLang="ja-JP" dirty="0">
              <a:latin typeface="+mn-ea"/>
              <a:ea typeface="+mn-ea"/>
            </a:endParaRPr>
          </a:p>
          <a:p>
            <a:pPr eaLnBrk="1" hangingPunct="1">
              <a:defRPr/>
            </a:pPr>
            <a:r>
              <a:rPr lang="ja-JP" altLang="en-US" dirty="0"/>
              <a:t>①生態系の多様性は、干潟、さんご礁、森林、湿原、河川など色々なタイプがあります。</a:t>
            </a:r>
          </a:p>
          <a:p>
            <a:pPr eaLnBrk="1" hangingPunct="1">
              <a:defRPr/>
            </a:pPr>
            <a:r>
              <a:rPr lang="ja-JP" altLang="en-US" dirty="0"/>
              <a:t>②種の多様性は、バクテリアから大型動物まで色んな種類がいるということです。</a:t>
            </a:r>
          </a:p>
          <a:p>
            <a:pPr eaLnBrk="1" hangingPunct="1">
              <a:defRPr/>
            </a:pPr>
            <a:r>
              <a:rPr lang="ja-JP" altLang="en-US" dirty="0"/>
              <a:t>現在知られているだけでも１７３万種ですが、地球上には３０００万種の生物が存在するといわれています。</a:t>
            </a:r>
            <a:endParaRPr lang="en-US" altLang="ja-JP" dirty="0"/>
          </a:p>
          <a:p>
            <a:pPr eaLnBrk="1" hangingPunct="1">
              <a:defRPr/>
            </a:pPr>
            <a:endParaRPr lang="ja-JP" altLang="en-US" dirty="0"/>
          </a:p>
          <a:p>
            <a:pPr eaLnBrk="1" hangingPunct="1">
              <a:defRPr/>
            </a:pPr>
            <a:r>
              <a:rPr lang="ja-JP" altLang="en-US" dirty="0">
                <a:solidFill>
                  <a:srgbClr val="000000"/>
                </a:solidFill>
              </a:rPr>
              <a:t>③遺伝子の多様性は、個性です。人間でも顔形や肌の色が違うように、同じ種でも</a:t>
            </a:r>
          </a:p>
          <a:p>
            <a:pPr eaLnBrk="1" hangingPunct="1">
              <a:defRPr/>
            </a:pPr>
            <a:r>
              <a:rPr lang="ja-JP" altLang="en-US" dirty="0">
                <a:solidFill>
                  <a:srgbClr val="000000"/>
                </a:solidFill>
              </a:rPr>
              <a:t>遺伝子レベルでは違いがあります。実はこれが重要で、重大なウィルス等に感染してしまった場合、遺伝子に差がなければ、</a:t>
            </a:r>
            <a:endParaRPr lang="en-US" altLang="ja-JP" dirty="0">
              <a:solidFill>
                <a:srgbClr val="000000"/>
              </a:solidFill>
            </a:endParaRPr>
          </a:p>
          <a:p>
            <a:pPr eaLnBrk="1" hangingPunct="1">
              <a:defRPr/>
            </a:pPr>
            <a:r>
              <a:rPr lang="ja-JP" altLang="en-US" dirty="0">
                <a:solidFill>
                  <a:srgbClr val="000000"/>
                </a:solidFill>
              </a:rPr>
              <a:t>その個体は全滅してしまいますが、遺伝子レベルで違いがあるから誰かが生き残ることが出来るんです。</a:t>
            </a:r>
            <a:endParaRPr lang="en-US" altLang="ja-JP" dirty="0">
              <a:solidFill>
                <a:srgbClr val="000000"/>
              </a:solidFill>
            </a:endParaRPr>
          </a:p>
          <a:p>
            <a:pPr eaLnBrk="1" hangingPunct="1">
              <a:defRPr/>
            </a:pPr>
            <a:endParaRPr lang="en-US" altLang="ja-JP" dirty="0">
              <a:solidFill>
                <a:srgbClr val="000000"/>
              </a:solidFill>
            </a:endParaRPr>
          </a:p>
          <a:p>
            <a:pPr eaLnBrk="1" hangingPunct="1">
              <a:defRPr/>
            </a:pPr>
            <a:r>
              <a:rPr lang="ja-JP" altLang="en-US" dirty="0">
                <a:solidFill>
                  <a:srgbClr val="000000"/>
                </a:solidFill>
              </a:rPr>
              <a:t>私たちは生態系から多くのサービスを享受しています。</a:t>
            </a:r>
            <a:endParaRPr lang="en-US" altLang="ja-JP" dirty="0">
              <a:solidFill>
                <a:srgbClr val="000000"/>
              </a:solidFill>
            </a:endParaRPr>
          </a:p>
          <a:p>
            <a:pPr eaLnBrk="1" hangingPunct="1">
              <a:defRPr/>
            </a:pPr>
            <a:r>
              <a:rPr lang="ja-JP" altLang="en-US" dirty="0">
                <a:solidFill>
                  <a:srgbClr val="000000"/>
                </a:solidFill>
              </a:rPr>
              <a:t>まず、栄養塩の循環や土壌形成などの基盤サービスがあって、その上に３つのサービスがあります。</a:t>
            </a:r>
            <a:endParaRPr lang="en-US" altLang="ja-JP" dirty="0">
              <a:solidFill>
                <a:srgbClr val="000000"/>
              </a:solidFill>
            </a:endParaRPr>
          </a:p>
          <a:p>
            <a:pPr eaLnBrk="1" hangingPunct="1">
              <a:defRPr/>
            </a:pPr>
            <a:r>
              <a:rPr lang="ja-JP" altLang="en-US" dirty="0">
                <a:solidFill>
                  <a:srgbClr val="000000"/>
                </a:solidFill>
              </a:rPr>
              <a:t>供給サービスは、食料や淡水、木材及び繊維、燃料、医薬品の原料などを提供します。</a:t>
            </a:r>
            <a:endParaRPr lang="en-US" altLang="ja-JP" dirty="0">
              <a:solidFill>
                <a:srgbClr val="000000"/>
              </a:solidFill>
            </a:endParaRPr>
          </a:p>
          <a:p>
            <a:pPr eaLnBrk="1" hangingPunct="1">
              <a:defRPr/>
            </a:pPr>
            <a:r>
              <a:rPr lang="ja-JP" altLang="en-US" dirty="0">
                <a:solidFill>
                  <a:srgbClr val="000000"/>
                </a:solidFill>
              </a:rPr>
              <a:t>調整サービスは、気候の調整や洪水制御など自然災害の防止と被害の軽減、疾病制御や水の浄化などです。</a:t>
            </a:r>
            <a:endParaRPr lang="en-US" altLang="ja-JP" dirty="0">
              <a:solidFill>
                <a:srgbClr val="000000"/>
              </a:solidFill>
            </a:endParaRPr>
          </a:p>
          <a:p>
            <a:pPr eaLnBrk="1" hangingPunct="1">
              <a:defRPr/>
            </a:pPr>
            <a:r>
              <a:rPr lang="ja-JP" altLang="en-US" dirty="0">
                <a:solidFill>
                  <a:srgbClr val="000000"/>
                </a:solidFill>
              </a:rPr>
              <a:t>文化的サービスは、自然景観などの審美的価値や宗教などの精神的価値、教育やレクリエーションの場を提供します。</a:t>
            </a:r>
            <a:endParaRPr lang="en-US" altLang="ja-JP" dirty="0">
              <a:solidFill>
                <a:srgbClr val="000000"/>
              </a:solidFill>
            </a:endParaRPr>
          </a:p>
          <a:p>
            <a:pPr eaLnBrk="1" hangingPunct="1">
              <a:defRPr/>
            </a:pPr>
            <a:endParaRPr lang="en-US" altLang="ja-JP" dirty="0">
              <a:solidFill>
                <a:srgbClr val="000000"/>
              </a:solidFill>
            </a:endParaRPr>
          </a:p>
          <a:p>
            <a:pPr eaLnBrk="1" hangingPunct="1">
              <a:defRPr/>
            </a:pPr>
            <a:endParaRPr lang="ja-JP" altLang="en-US" dirty="0">
              <a:solidFill>
                <a:srgbClr val="000000"/>
              </a:solidFill>
            </a:endParaRPr>
          </a:p>
          <a:p>
            <a:pPr eaLnBrk="1" hangingPunct="1">
              <a:defRPr/>
            </a:pPr>
            <a:r>
              <a:rPr lang="ja-JP" altLang="en-US" dirty="0"/>
              <a:t>＜メモ＞</a:t>
            </a:r>
          </a:p>
          <a:p>
            <a:pPr eaLnBrk="1" hangingPunct="1">
              <a:defRPr/>
            </a:pPr>
            <a:r>
              <a:rPr lang="ja-JP" altLang="en-US" dirty="0"/>
              <a:t>・生態系サービス（Ｅｃｏｓｙｓｔｅｍ　Ｓｅｒｖｉｃｅ）　エコシステム　サービス</a:t>
            </a:r>
          </a:p>
          <a:p>
            <a:pPr eaLnBrk="1" hangingPunct="1">
              <a:defRPr/>
            </a:pPr>
            <a:r>
              <a:rPr lang="ja-JP" altLang="en-US" dirty="0"/>
              <a:t>・恵沢（けいだく）　　・審美的（しんびてき）　　</a:t>
            </a:r>
            <a:endParaRPr lang="en-US" altLang="ja-JP" dirty="0"/>
          </a:p>
          <a:p>
            <a:pPr eaLnBrk="1" hangingPunct="1">
              <a:defRPr/>
            </a:pPr>
            <a:endParaRPr lang="en-US" altLang="ja-JP" dirty="0"/>
          </a:p>
          <a:p>
            <a:pPr eaLnBrk="1" hangingPunct="1">
              <a:defRPr/>
            </a:pPr>
            <a:r>
              <a:rPr lang="ja-JP" altLang="en-US" dirty="0"/>
              <a:t>・栄養塩（えいようえん）</a:t>
            </a:r>
            <a:endParaRPr lang="en-US" altLang="ja-JP" dirty="0"/>
          </a:p>
          <a:p>
            <a:pPr eaLnBrk="1" hangingPunct="1">
              <a:defRPr/>
            </a:pPr>
            <a:r>
              <a:rPr lang="ja-JP" altLang="en-US" dirty="0"/>
              <a:t>植物が成長のために取り込む</a:t>
            </a:r>
            <a:r>
              <a:rPr lang="ja-JP" altLang="en-US" u="sng" dirty="0">
                <a:hlinkClick r:id="rId3"/>
              </a:rPr>
              <a:t>無機塩類</a:t>
            </a:r>
            <a:r>
              <a:rPr lang="ja-JP" altLang="en-US" dirty="0"/>
              <a:t>の総称。窒素を含む硝酸塩や</a:t>
            </a:r>
            <a:r>
              <a:rPr lang="ja-JP" altLang="en-US" u="sng" dirty="0">
                <a:hlinkClick r:id="rId4"/>
              </a:rPr>
              <a:t>亜硝酸塩</a:t>
            </a:r>
            <a:r>
              <a:rPr lang="ja-JP" altLang="en-US" dirty="0"/>
              <a:t>、リンを含む</a:t>
            </a:r>
            <a:r>
              <a:rPr lang="ja-JP" altLang="en-US" u="sng" dirty="0">
                <a:hlinkClick r:id="rId5"/>
              </a:rPr>
              <a:t>リン酸塩</a:t>
            </a:r>
            <a:r>
              <a:rPr lang="ja-JP" altLang="en-US" dirty="0"/>
              <a:t>などが代表格。</a:t>
            </a:r>
            <a:endParaRPr lang="en-US" altLang="ja-JP" dirty="0"/>
          </a:p>
          <a:p>
            <a:pPr eaLnBrk="1" hangingPunct="1">
              <a:defRPr/>
            </a:pPr>
            <a:r>
              <a:rPr lang="ja-JP" altLang="en-US" dirty="0"/>
              <a:t>海の</a:t>
            </a:r>
            <a:r>
              <a:rPr lang="ja-JP" altLang="en-US" u="sng" dirty="0">
                <a:hlinkClick r:id="rId6"/>
              </a:rPr>
              <a:t>植物プランクトン</a:t>
            </a:r>
            <a:r>
              <a:rPr lang="ja-JP" altLang="en-US" dirty="0"/>
              <a:t>には</a:t>
            </a:r>
            <a:r>
              <a:rPr lang="ja-JP" altLang="en-US" u="sng" dirty="0">
                <a:hlinkClick r:id="rId7"/>
              </a:rPr>
              <a:t>ケイ素</a:t>
            </a:r>
            <a:r>
              <a:rPr lang="ja-JP" altLang="en-US" dirty="0"/>
              <a:t>を必要とするケイ藻も多く、</a:t>
            </a:r>
            <a:r>
              <a:rPr lang="ja-JP" altLang="en-US" u="sng" dirty="0">
                <a:hlinkClick r:id="rId8"/>
              </a:rPr>
              <a:t>ケイ酸塩</a:t>
            </a:r>
            <a:r>
              <a:rPr lang="ja-JP" altLang="en-US" dirty="0"/>
              <a:t>も重要な栄養塩のひとつ。 </a:t>
            </a:r>
            <a:endParaRPr lang="en-US" altLang="ja-JP" dirty="0"/>
          </a:p>
          <a:p>
            <a:pPr eaLnBrk="1" hangingPunct="1">
              <a:defRPr/>
            </a:pPr>
            <a:r>
              <a:rPr lang="ja-JP" altLang="en-US" dirty="0">
                <a:solidFill>
                  <a:srgbClr val="4D5156"/>
                </a:solidFill>
              </a:rPr>
              <a:t>栄養塩とは、生物が普通の生活をするために必要な塩類のこと。一般に無機態を指す。 無機態と有機態を含め栄養塩類ともいう。</a:t>
            </a:r>
            <a:endParaRPr lang="en-US" altLang="ja-JP" dirty="0">
              <a:solidFill>
                <a:srgbClr val="4D5156"/>
              </a:solidFill>
            </a:endParaRPr>
          </a:p>
          <a:p>
            <a:pPr eaLnBrk="1" hangingPunct="1">
              <a:defRPr/>
            </a:pPr>
            <a:r>
              <a:rPr lang="ja-JP" altLang="en-US" dirty="0">
                <a:solidFill>
                  <a:srgbClr val="4D5156"/>
                </a:solidFill>
              </a:rPr>
              <a:t>対象となる生物により内容が異なり、 植物プランクトン 作物としての植物 動物としてのヒト の三つに分かれる。</a:t>
            </a:r>
            <a:endParaRPr lang="ja-JP" alt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DF459AC9-053C-5C32-887A-C97EE0E9A83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E00BE14-3F99-4D3B-8C19-34211A81F8D0}" type="slidenum">
              <a:rPr kumimoji="0" lang="en-US" altLang="ja-JP" smtClean="0"/>
              <a:pPr/>
              <a:t>49</a:t>
            </a:fld>
            <a:endParaRPr kumimoji="0" lang="en-US" altLang="ja-JP"/>
          </a:p>
        </p:txBody>
      </p:sp>
      <p:sp>
        <p:nvSpPr>
          <p:cNvPr id="114691" name="Rectangle 2">
            <a:extLst>
              <a:ext uri="{FF2B5EF4-FFF2-40B4-BE49-F238E27FC236}">
                <a16:creationId xmlns:a16="http://schemas.microsoft.com/office/drawing/2014/main" id="{E4F85AA1-AA74-B81D-97DD-325F002735E6}"/>
              </a:ext>
            </a:extLst>
          </p:cNvPr>
          <p:cNvSpPr>
            <a:spLocks noGrp="1" noRot="1" noChangeAspect="1" noChangeArrowheads="1" noTextEdit="1"/>
          </p:cNvSpPr>
          <p:nvPr>
            <p:ph type="sldImg"/>
          </p:nvPr>
        </p:nvSpPr>
        <p:spPr>
          <a:xfrm>
            <a:off x="1030288" y="741363"/>
            <a:ext cx="5116512" cy="3836987"/>
          </a:xfrm>
          <a:ln/>
        </p:spPr>
      </p:sp>
      <p:sp>
        <p:nvSpPr>
          <p:cNvPr id="134148" name="Rectangle 3">
            <a:extLst>
              <a:ext uri="{FF2B5EF4-FFF2-40B4-BE49-F238E27FC236}">
                <a16:creationId xmlns:a16="http://schemas.microsoft.com/office/drawing/2014/main" id="{A7855DC4-A37C-2E30-93C4-F6A01BAD99E9}"/>
              </a:ext>
            </a:extLst>
          </p:cNvPr>
          <p:cNvSpPr>
            <a:spLocks noGrp="1" noChangeArrowheads="1"/>
          </p:cNvSpPr>
          <p:nvPr>
            <p:ph type="body" idx="1"/>
          </p:nvPr>
        </p:nvSpPr>
        <p:spPr bwMode="auto">
          <a:xfrm>
            <a:off x="769938" y="4894263"/>
            <a:ext cx="5683250" cy="4972050"/>
          </a:xfrm>
        </p:spPr>
        <p:txBody>
          <a:bodyPr/>
          <a:lstStyle/>
          <a:p>
            <a:pPr eaLnBrk="1" hangingPunct="1">
              <a:defRPr/>
            </a:pPr>
            <a:r>
              <a:rPr lang="en-US" altLang="ja-JP" dirty="0"/>
              <a:t>5</a:t>
            </a:r>
            <a:r>
              <a:rPr lang="ja-JP" altLang="en-US" dirty="0"/>
              <a:t>億</a:t>
            </a:r>
            <a:r>
              <a:rPr lang="en-US" altLang="ja-JP" dirty="0"/>
              <a:t>4</a:t>
            </a:r>
            <a:r>
              <a:rPr lang="ja-JP" altLang="en-US" dirty="0"/>
              <a:t>千万年前のカンブリア紀以降に起こった生物の大絶滅は</a:t>
            </a:r>
            <a:r>
              <a:rPr lang="en-US" altLang="ja-JP" dirty="0"/>
              <a:t>5</a:t>
            </a:r>
            <a:r>
              <a:rPr lang="ja-JP" altLang="en-US" dirty="0"/>
              <a:t>回ありました。</a:t>
            </a:r>
            <a:endParaRPr lang="en-US" altLang="ja-JP" dirty="0"/>
          </a:p>
          <a:p>
            <a:pPr eaLnBrk="1" hangingPunct="1">
              <a:defRPr/>
            </a:pPr>
            <a:r>
              <a:rPr lang="ja-JP" altLang="en-US" dirty="0"/>
              <a:t>近年、</a:t>
            </a:r>
            <a:r>
              <a:rPr lang="ja-JP" altLang="en-US" b="1" dirty="0">
                <a:solidFill>
                  <a:srgbClr val="000000"/>
                </a:solidFill>
              </a:rPr>
              <a:t>年間</a:t>
            </a:r>
            <a:r>
              <a:rPr lang="en-US" altLang="ja-JP" b="1" dirty="0">
                <a:solidFill>
                  <a:srgbClr val="000000"/>
                </a:solidFill>
              </a:rPr>
              <a:t>4</a:t>
            </a:r>
            <a:r>
              <a:rPr lang="ja-JP" altLang="en-US" b="1" dirty="0">
                <a:solidFill>
                  <a:srgbClr val="000000"/>
                </a:solidFill>
              </a:rPr>
              <a:t>万種</a:t>
            </a:r>
            <a:r>
              <a:rPr lang="ja-JP" altLang="en-US" dirty="0"/>
              <a:t>！絶滅していて</a:t>
            </a:r>
            <a:r>
              <a:rPr lang="en-US" altLang="ja-JP" dirty="0"/>
              <a:t>6</a:t>
            </a:r>
            <a:r>
              <a:rPr lang="ja-JP" altLang="en-US" dirty="0"/>
              <a:t>回目の大絶滅が起こっていると考える学者もいます。</a:t>
            </a:r>
            <a:endParaRPr lang="en-US" altLang="ja-JP" dirty="0"/>
          </a:p>
          <a:p>
            <a:pPr eaLnBrk="1" hangingPunct="1">
              <a:defRPr/>
            </a:pPr>
            <a:endParaRPr lang="en-US" altLang="ja-JP" dirty="0"/>
          </a:p>
          <a:p>
            <a:pPr eaLnBrk="1" hangingPunct="1">
              <a:spcBef>
                <a:spcPct val="0"/>
              </a:spcBef>
              <a:defRPr/>
            </a:pPr>
            <a:r>
              <a:rPr lang="ja-JP" altLang="en-US" dirty="0">
                <a:latin typeface="+mn-ea"/>
                <a:ea typeface="+mn-ea"/>
              </a:rPr>
              <a:t>野生生物種減少の原因は、開発や森林伐採など生息環境の変化</a:t>
            </a:r>
          </a:p>
          <a:p>
            <a:pPr eaLnBrk="1" hangingPunct="1">
              <a:spcBef>
                <a:spcPct val="0"/>
              </a:spcBef>
              <a:defRPr/>
            </a:pPr>
            <a:r>
              <a:rPr lang="ja-JP" altLang="en-US" dirty="0">
                <a:latin typeface="+mn-ea"/>
                <a:ea typeface="+mn-ea"/>
              </a:rPr>
              <a:t>魚の乱獲など生物資源の過剰な利用、外来種の侵入、水質汚濁など過度の栄養塩負荷などがあります。</a:t>
            </a:r>
          </a:p>
          <a:p>
            <a:pPr eaLnBrk="1" hangingPunct="1">
              <a:defRPr/>
            </a:pPr>
            <a:endParaRPr lang="ja-JP" altLang="en-US" dirty="0"/>
          </a:p>
          <a:p>
            <a:pPr eaLnBrk="1" hangingPunct="1">
              <a:defRPr/>
            </a:pPr>
            <a:r>
              <a:rPr lang="ja-JP" altLang="en-US" dirty="0"/>
              <a:t>日本は島国ですので、日本にしか生息しない固有種が多いです。</a:t>
            </a:r>
            <a:endParaRPr lang="en-US" altLang="ja-JP" dirty="0"/>
          </a:p>
          <a:p>
            <a:pPr eaLnBrk="1" hangingPunct="1">
              <a:defRPr/>
            </a:pPr>
            <a:r>
              <a:rPr lang="ja-JP" altLang="en-US" dirty="0">
                <a:latin typeface="+mn-ea"/>
                <a:ea typeface="+mn-ea"/>
              </a:rPr>
              <a:t>日本に生息している陸生哺乳類、維管束植物（いかんそくしょくぶつ）の４割、爬虫類の６割、両生類の８割が固有種</a:t>
            </a:r>
            <a:endParaRPr lang="en-US" altLang="ja-JP" dirty="0">
              <a:latin typeface="+mn-ea"/>
              <a:ea typeface="+mn-ea"/>
            </a:endParaRPr>
          </a:p>
          <a:p>
            <a:pPr eaLnBrk="1" hangingPunct="1">
              <a:defRPr/>
            </a:pPr>
            <a:endParaRPr lang="en-US" altLang="ja-JP" dirty="0">
              <a:latin typeface="+mn-ea"/>
              <a:ea typeface="+mn-ea"/>
            </a:endParaRPr>
          </a:p>
          <a:p>
            <a:pPr eaLnBrk="1" hangingPunct="1">
              <a:defRPr/>
            </a:pPr>
            <a:r>
              <a:rPr lang="ja-JP" altLang="en-US" dirty="0">
                <a:latin typeface="+mn-ea"/>
                <a:ea typeface="+mn-ea"/>
              </a:rPr>
              <a:t>日本の生物多様性の危機は</a:t>
            </a:r>
            <a:endParaRPr lang="en-US" altLang="ja-JP" dirty="0">
              <a:latin typeface="+mn-ea"/>
              <a:ea typeface="+mn-ea"/>
            </a:endParaRPr>
          </a:p>
          <a:p>
            <a:pPr>
              <a:lnSpc>
                <a:spcPts val="1100"/>
              </a:lnSpc>
              <a:spcBef>
                <a:spcPct val="50000"/>
              </a:spcBef>
              <a:defRPr/>
            </a:pPr>
            <a:r>
              <a:rPr lang="ja-JP" altLang="en-US" dirty="0">
                <a:latin typeface="+mn-ea"/>
                <a:ea typeface="+mn-ea"/>
              </a:rPr>
              <a:t>①大規模開発など、人間活動拡大による危機</a:t>
            </a:r>
            <a:endParaRPr lang="en-US" altLang="ja-JP" dirty="0">
              <a:latin typeface="+mn-ea"/>
              <a:ea typeface="+mn-ea"/>
            </a:endParaRPr>
          </a:p>
          <a:p>
            <a:pPr>
              <a:lnSpc>
                <a:spcPts val="1100"/>
              </a:lnSpc>
              <a:spcBef>
                <a:spcPct val="50000"/>
              </a:spcBef>
              <a:defRPr/>
            </a:pPr>
            <a:r>
              <a:rPr lang="ja-JP" altLang="en-US" dirty="0">
                <a:latin typeface="+mn-ea"/>
                <a:ea typeface="+mn-ea"/>
              </a:rPr>
              <a:t>②里地里山の荒廃など自然に対する人間の働きかけの縮小による危機</a:t>
            </a:r>
          </a:p>
          <a:p>
            <a:pPr>
              <a:lnSpc>
                <a:spcPts val="1100"/>
              </a:lnSpc>
              <a:spcBef>
                <a:spcPct val="50000"/>
              </a:spcBef>
              <a:defRPr/>
            </a:pPr>
            <a:r>
              <a:rPr lang="ja-JP" altLang="en-US" dirty="0">
                <a:latin typeface="+mn-ea"/>
                <a:ea typeface="+mn-ea"/>
              </a:rPr>
              <a:t>③外来種などの人間により持ち込まれたものによる危機</a:t>
            </a:r>
          </a:p>
          <a:p>
            <a:pPr>
              <a:lnSpc>
                <a:spcPts val="1100"/>
              </a:lnSpc>
              <a:spcBef>
                <a:spcPct val="50000"/>
              </a:spcBef>
              <a:defRPr/>
            </a:pPr>
            <a:r>
              <a:rPr lang="ja-JP" altLang="en-US" dirty="0">
                <a:latin typeface="+mn-ea"/>
                <a:ea typeface="+mn-ea"/>
              </a:rPr>
              <a:t>④地球温暖化や海洋酸性化など地球環境の変化による危機</a:t>
            </a:r>
            <a:endParaRPr lang="en-US" altLang="ja-JP" dirty="0">
              <a:latin typeface="+mn-ea"/>
              <a:ea typeface="+mn-ea"/>
            </a:endParaRPr>
          </a:p>
          <a:p>
            <a:pPr>
              <a:lnSpc>
                <a:spcPts val="1100"/>
              </a:lnSpc>
              <a:spcBef>
                <a:spcPct val="50000"/>
              </a:spcBef>
              <a:defRPr/>
            </a:pPr>
            <a:r>
              <a:rPr lang="ja-JP" altLang="en-US" dirty="0">
                <a:latin typeface="+mn-ea"/>
                <a:ea typeface="+mn-ea"/>
              </a:rPr>
              <a:t>があります。</a:t>
            </a:r>
            <a:endParaRPr lang="en-US" altLang="ja-JP" dirty="0">
              <a:latin typeface="+mn-ea"/>
              <a:ea typeface="+mn-ea"/>
            </a:endParaRPr>
          </a:p>
          <a:p>
            <a:pPr>
              <a:lnSpc>
                <a:spcPts val="1100"/>
              </a:lnSpc>
              <a:spcBef>
                <a:spcPct val="50000"/>
              </a:spcBef>
              <a:defRPr/>
            </a:pPr>
            <a:endParaRPr lang="en-US" altLang="ja-JP" dirty="0">
              <a:latin typeface="+mn-ea"/>
              <a:ea typeface="+mn-ea"/>
            </a:endParaRPr>
          </a:p>
          <a:p>
            <a:pPr>
              <a:lnSpc>
                <a:spcPts val="1100"/>
              </a:lnSpc>
              <a:spcBef>
                <a:spcPct val="50000"/>
              </a:spcBef>
              <a:defRPr/>
            </a:pPr>
            <a:r>
              <a:rPr lang="ja-JP" altLang="en-US" dirty="0">
                <a:latin typeface="+mn-ea"/>
                <a:ea typeface="+mn-ea"/>
              </a:rPr>
              <a:t>「自然環境保全基礎調査」では、陸域、陸水域、海域の詳細な現地調査を行い、</a:t>
            </a:r>
            <a:endParaRPr lang="en-US" altLang="ja-JP" dirty="0">
              <a:latin typeface="+mn-ea"/>
              <a:ea typeface="+mn-ea"/>
            </a:endParaRPr>
          </a:p>
          <a:p>
            <a:pPr>
              <a:lnSpc>
                <a:spcPts val="1100"/>
              </a:lnSpc>
              <a:spcBef>
                <a:spcPct val="50000"/>
              </a:spcBef>
              <a:defRPr/>
            </a:pPr>
            <a:r>
              <a:rPr lang="ja-JP" altLang="en-US" dirty="0">
                <a:latin typeface="+mn-ea"/>
                <a:ea typeface="+mn-ea"/>
              </a:rPr>
              <a:t>全国の動植物の分布、植生、干潟、藻場、サンゴ礁の現状等を把握して生物多様性に関する基礎情報を収集しています。</a:t>
            </a:r>
            <a:endParaRPr lang="en-US" altLang="ja-JP" dirty="0">
              <a:latin typeface="+mn-ea"/>
              <a:ea typeface="+mn-ea"/>
            </a:endParaRPr>
          </a:p>
          <a:p>
            <a:pPr>
              <a:lnSpc>
                <a:spcPts val="1100"/>
              </a:lnSpc>
              <a:spcBef>
                <a:spcPct val="50000"/>
              </a:spcBef>
              <a:defRPr/>
            </a:pPr>
            <a:endParaRPr lang="en-US" altLang="ja-JP" dirty="0">
              <a:latin typeface="+mn-ea"/>
              <a:ea typeface="+mn-ea"/>
            </a:endParaRPr>
          </a:p>
          <a:p>
            <a:pPr>
              <a:lnSpc>
                <a:spcPts val="1100"/>
              </a:lnSpc>
              <a:spcBef>
                <a:spcPct val="50000"/>
              </a:spcBef>
              <a:defRPr/>
            </a:pPr>
            <a:r>
              <a:rPr lang="ja-JP" altLang="en-US" dirty="0">
                <a:latin typeface="+mn-ea"/>
                <a:ea typeface="+mn-ea"/>
              </a:rPr>
              <a:t>さまざまな生態系のタイプごとに自然環境の現状及び変化を長期的に定点調査するモニタリングサイト１０００では、</a:t>
            </a:r>
            <a:endParaRPr lang="en-US" altLang="ja-JP" dirty="0">
              <a:latin typeface="+mn-ea"/>
              <a:ea typeface="+mn-ea"/>
            </a:endParaRPr>
          </a:p>
          <a:p>
            <a:pPr>
              <a:lnSpc>
                <a:spcPts val="1100"/>
              </a:lnSpc>
              <a:spcBef>
                <a:spcPct val="50000"/>
              </a:spcBef>
              <a:defRPr/>
            </a:pPr>
            <a:r>
              <a:rPr lang="ja-JP" altLang="en-US" dirty="0">
                <a:latin typeface="+mn-ea"/>
                <a:ea typeface="+mn-ea"/>
              </a:rPr>
              <a:t>環境省生物多様センターが提供する「生物多様性情報システム</a:t>
            </a:r>
            <a:r>
              <a:rPr lang="en-US" altLang="ja-JP" dirty="0">
                <a:latin typeface="+mn-ea"/>
                <a:ea typeface="+mn-ea"/>
              </a:rPr>
              <a:t>(J-IBIS)</a:t>
            </a:r>
            <a:r>
              <a:rPr lang="ja-JP" altLang="en-US" dirty="0">
                <a:latin typeface="+mn-ea"/>
                <a:ea typeface="+mn-ea"/>
              </a:rPr>
              <a:t>」により公開されています。</a:t>
            </a:r>
          </a:p>
          <a:p>
            <a:pPr>
              <a:lnSpc>
                <a:spcPts val="1100"/>
              </a:lnSpc>
              <a:spcBef>
                <a:spcPct val="50000"/>
              </a:spcBef>
              <a:defRPr/>
            </a:pPr>
            <a:endParaRPr lang="en-US" altLang="ja-JP" dirty="0">
              <a:latin typeface="+mn-ea"/>
              <a:ea typeface="+mn-ea"/>
            </a:endParaRPr>
          </a:p>
          <a:p>
            <a:pPr>
              <a:lnSpc>
                <a:spcPts val="1100"/>
              </a:lnSpc>
              <a:spcBef>
                <a:spcPct val="50000"/>
              </a:spcBef>
              <a:defRPr/>
            </a:pPr>
            <a:endParaRPr lang="en-US" altLang="ja-JP" dirty="0">
              <a:latin typeface="+mn-ea"/>
              <a:ea typeface="+mn-ea"/>
            </a:endParaRPr>
          </a:p>
          <a:p>
            <a:pPr>
              <a:lnSpc>
                <a:spcPts val="1100"/>
              </a:lnSpc>
              <a:spcBef>
                <a:spcPct val="50000"/>
              </a:spcBef>
              <a:defRPr/>
            </a:pPr>
            <a:endParaRPr lang="ja-JP" altLang="en-US" dirty="0">
              <a:latin typeface="+mn-ea"/>
              <a:ea typeface="+mn-ea"/>
            </a:endParaRPr>
          </a:p>
          <a:p>
            <a:pPr eaLnBrk="1" hangingPunct="1">
              <a:defRPr/>
            </a:pPr>
            <a:endParaRPr lang="ja-JP" altLang="en-US" dirty="0">
              <a:latin typeface="+mn-ea"/>
              <a:ea typeface="+mn-ea"/>
            </a:endParaRPr>
          </a:p>
        </p:txBody>
      </p:sp>
      <p:graphicFrame>
        <p:nvGraphicFramePr>
          <p:cNvPr id="3" name="表 2">
            <a:extLst>
              <a:ext uri="{FF2B5EF4-FFF2-40B4-BE49-F238E27FC236}">
                <a16:creationId xmlns:a16="http://schemas.microsoft.com/office/drawing/2014/main" id="{D7A45D5B-75E0-2F1A-3BDA-8B708B2C5425}"/>
              </a:ext>
            </a:extLst>
          </p:cNvPr>
          <p:cNvGraphicFramePr>
            <a:graphicFrameLocks noGrp="1"/>
          </p:cNvGraphicFramePr>
          <p:nvPr/>
        </p:nvGraphicFramePr>
        <p:xfrm>
          <a:off x="449263" y="6502400"/>
          <a:ext cx="6205537" cy="3208338"/>
        </p:xfrm>
        <a:graphic>
          <a:graphicData uri="http://schemas.openxmlformats.org/drawingml/2006/table">
            <a:tbl>
              <a:tblPr firstRow="1" bandRow="1">
                <a:tableStyleId>{5C22544A-7EE6-4342-B048-85BDC9FD1C3A}</a:tableStyleId>
              </a:tblPr>
              <a:tblGrid>
                <a:gridCol w="764350">
                  <a:extLst>
                    <a:ext uri="{9D8B030D-6E8A-4147-A177-3AD203B41FA5}">
                      <a16:colId xmlns:a16="http://schemas.microsoft.com/office/drawing/2014/main" val="20000"/>
                    </a:ext>
                  </a:extLst>
                </a:gridCol>
                <a:gridCol w="1034754">
                  <a:extLst>
                    <a:ext uri="{9D8B030D-6E8A-4147-A177-3AD203B41FA5}">
                      <a16:colId xmlns:a16="http://schemas.microsoft.com/office/drawing/2014/main" val="20001"/>
                    </a:ext>
                  </a:extLst>
                </a:gridCol>
                <a:gridCol w="1353139">
                  <a:extLst>
                    <a:ext uri="{9D8B030D-6E8A-4147-A177-3AD203B41FA5}">
                      <a16:colId xmlns:a16="http://schemas.microsoft.com/office/drawing/2014/main" val="20002"/>
                    </a:ext>
                  </a:extLst>
                </a:gridCol>
                <a:gridCol w="984782">
                  <a:extLst>
                    <a:ext uri="{9D8B030D-6E8A-4147-A177-3AD203B41FA5}">
                      <a16:colId xmlns:a16="http://schemas.microsoft.com/office/drawing/2014/main" val="20003"/>
                    </a:ext>
                  </a:extLst>
                </a:gridCol>
                <a:gridCol w="1034256">
                  <a:extLst>
                    <a:ext uri="{9D8B030D-6E8A-4147-A177-3AD203B41FA5}">
                      <a16:colId xmlns:a16="http://schemas.microsoft.com/office/drawing/2014/main" val="20004"/>
                    </a:ext>
                  </a:extLst>
                </a:gridCol>
                <a:gridCol w="1034256">
                  <a:extLst>
                    <a:ext uri="{9D8B030D-6E8A-4147-A177-3AD203B41FA5}">
                      <a16:colId xmlns:a16="http://schemas.microsoft.com/office/drawing/2014/main" val="20005"/>
                    </a:ext>
                  </a:extLst>
                </a:gridCol>
              </a:tblGrid>
              <a:tr h="381754">
                <a:tc>
                  <a:txBody>
                    <a:bodyPr/>
                    <a:lstStyle/>
                    <a:p>
                      <a:pPr algn="ctr" rtl="0" fontAlgn="ctr"/>
                      <a:r>
                        <a:rPr lang="ja-JP" altLang="en-US" sz="1100" b="0" i="0" u="none" strike="noStrike" dirty="0">
                          <a:effectLst/>
                          <a:latin typeface="ＭＳ Ｐゴシック" panose="020B0600070205080204" pitchFamily="50" charset="-128"/>
                          <a:ea typeface="ＭＳ Ｐゴシック" panose="020B0600070205080204" pitchFamily="50" charset="-128"/>
                        </a:rPr>
                        <a:t>和名</a:t>
                      </a:r>
                    </a:p>
                  </a:txBody>
                  <a:tcPr marL="0" marR="0" marT="0" marB="0" anchor="ctr"/>
                </a:tc>
                <a:tc>
                  <a:txBody>
                    <a:bodyPr/>
                    <a:lstStyle/>
                    <a:p>
                      <a:pPr algn="ctr" fontAlgn="ctr"/>
                      <a:r>
                        <a:rPr lang="ja-JP" altLang="en-US" sz="1100" b="0" i="0" u="none" strike="noStrike" dirty="0">
                          <a:effectLst/>
                          <a:latin typeface="ＭＳ Ｐゴシック" panose="020B0600070205080204" pitchFamily="50" charset="-128"/>
                          <a:ea typeface="ＭＳ Ｐゴシック" panose="020B0600070205080204" pitchFamily="50" charset="-128"/>
                        </a:rPr>
                        <a:t>英名</a:t>
                      </a:r>
                    </a:p>
                  </a:txBody>
                  <a:tcPr marL="0" marR="0" marT="0" marB="0" anchor="ctr"/>
                </a:tc>
                <a:tc>
                  <a:txBody>
                    <a:bodyPr/>
                    <a:lstStyle/>
                    <a:p>
                      <a:pPr algn="ctr" fontAlgn="ctr"/>
                      <a:r>
                        <a:rPr lang="ja-JP" altLang="en-US" sz="1100" b="0" i="0" u="none" strike="noStrike">
                          <a:effectLst/>
                          <a:latin typeface="ＭＳ Ｐゴシック" panose="020B0600070205080204" pitchFamily="50" charset="-128"/>
                          <a:ea typeface="ＭＳ Ｐゴシック" panose="020B0600070205080204" pitchFamily="50" charset="-128"/>
                        </a:rPr>
                        <a:t>例：ヒト</a:t>
                      </a:r>
                    </a:p>
                  </a:txBody>
                  <a:tcPr marL="0" marR="0" marT="0" marB="0" anchor="ctr"/>
                </a:tc>
                <a:tc>
                  <a:txBody>
                    <a:bodyPr/>
                    <a:lstStyle/>
                    <a:p>
                      <a:pPr algn="ctr" fontAlgn="ctr"/>
                      <a:r>
                        <a:rPr lang="ja-JP" altLang="en-US" sz="1100" b="0" i="0" u="none" strike="noStrike">
                          <a:effectLst/>
                          <a:latin typeface="ＭＳ Ｐゴシック" panose="020B0600070205080204" pitchFamily="50" charset="-128"/>
                          <a:ea typeface="ＭＳ Ｐゴシック" panose="020B0600070205080204" pitchFamily="50" charset="-128"/>
                        </a:rPr>
                        <a:t>例：ローズマリー</a:t>
                      </a:r>
                    </a:p>
                  </a:txBody>
                  <a:tcPr marL="0" marR="0" marT="0" marB="0" anchor="ctr"/>
                </a:tc>
                <a:tc>
                  <a:txBody>
                    <a:bodyPr/>
                    <a:lstStyle/>
                    <a:p>
                      <a:pPr algn="ctr" fontAlgn="ctr"/>
                      <a:r>
                        <a:rPr lang="ja-JP" altLang="en-US" sz="1100" b="0" i="0" u="none" strike="noStrike">
                          <a:effectLst/>
                          <a:latin typeface="ＭＳ Ｐゴシック" panose="020B0600070205080204" pitchFamily="50" charset="-128"/>
                          <a:ea typeface="ＭＳ Ｐゴシック" panose="020B0600070205080204" pitchFamily="50" charset="-128"/>
                        </a:rPr>
                        <a:t>例：エノキタケ</a:t>
                      </a:r>
                    </a:p>
                  </a:txBody>
                  <a:tcPr marL="0" marR="0" marT="0" marB="0" anchor="ctr"/>
                </a:tc>
                <a:tc>
                  <a:txBody>
                    <a:bodyPr/>
                    <a:lstStyle/>
                    <a:p>
                      <a:pPr algn="ctr" fontAlgn="ctr"/>
                      <a:r>
                        <a:rPr lang="ja-JP" altLang="en-US" sz="1100" b="0" i="0" u="none" strike="noStrike">
                          <a:effectLst/>
                          <a:latin typeface="ＭＳ Ｐゴシック" panose="020B0600070205080204" pitchFamily="50" charset="-128"/>
                          <a:ea typeface="ＭＳ Ｐゴシック" panose="020B0600070205080204" pitchFamily="50" charset="-128"/>
                        </a:rPr>
                        <a:t>例：大腸菌</a:t>
                      </a:r>
                    </a:p>
                  </a:txBody>
                  <a:tcPr marL="0" marR="0" marT="0" marB="0" anchor="ctr"/>
                </a:tc>
                <a:extLst>
                  <a:ext uri="{0D108BD9-81ED-4DB2-BD59-A6C34878D82A}">
                    <a16:rowId xmlns:a16="http://schemas.microsoft.com/office/drawing/2014/main" val="10000"/>
                  </a:ext>
                </a:extLst>
              </a:tr>
              <a:tr h="381754">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ドメイン</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domain:</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真核生物</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真核生物</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真核生物</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細菌</a:t>
                      </a:r>
                    </a:p>
                  </a:txBody>
                  <a:tcPr marL="0" marR="0" marT="0" marB="0" anchor="ctr"/>
                </a:tc>
                <a:extLst>
                  <a:ext uri="{0D108BD9-81ED-4DB2-BD59-A6C34878D82A}">
                    <a16:rowId xmlns:a16="http://schemas.microsoft.com/office/drawing/2014/main" val="10001"/>
                  </a:ext>
                </a:extLst>
              </a:tr>
              <a:tr h="381754">
                <a:tc>
                  <a:txBody>
                    <a:bodyPr/>
                    <a:lstStyle/>
                    <a:p>
                      <a:pPr algn="l" fontAlgn="ctr"/>
                      <a:r>
                        <a:rPr lang="ja-JP" altLang="en-US" sz="1100" b="0" i="0" u="none" strike="noStrike" dirty="0">
                          <a:effectLst/>
                          <a:latin typeface="ＭＳ Ｐゴシック" panose="020B0600070205080204" pitchFamily="50" charset="-128"/>
                          <a:ea typeface="ＭＳ Ｐゴシック" panose="020B0600070205080204" pitchFamily="50" charset="-128"/>
                        </a:rPr>
                        <a:t>界</a:t>
                      </a:r>
                      <a:r>
                        <a:rPr lang="en-US" altLang="ja-JP" sz="1100" b="0" i="0" u="none" strike="noStrike" dirty="0">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kingdom:</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動物界</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植物界</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菌界</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なし</a:t>
                      </a:r>
                    </a:p>
                  </a:txBody>
                  <a:tcPr marL="0" marR="0" marT="0" marB="0" anchor="ctr"/>
                </a:tc>
                <a:extLst>
                  <a:ext uri="{0D108BD9-81ED-4DB2-BD59-A6C34878D82A}">
                    <a16:rowId xmlns:a16="http://schemas.microsoft.com/office/drawing/2014/main" val="10002"/>
                  </a:ext>
                </a:extLst>
              </a:tr>
              <a:tr h="381754">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門</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phylum</a:t>
                      </a:r>
                      <a:br>
                        <a:rPr lang="en-US" sz="1100" b="0" i="0" u="none" strike="noStrike">
                          <a:effectLst/>
                          <a:latin typeface="ＭＳ Ｐゴシック" panose="020B0600070205080204" pitchFamily="50" charset="-128"/>
                          <a:ea typeface="ＭＳ Ｐゴシック" panose="020B0600070205080204" pitchFamily="50" charset="-128"/>
                        </a:rPr>
                      </a:br>
                      <a:r>
                        <a:rPr lang="en-US" sz="1100" b="0" i="0" u="none" strike="noStrike">
                          <a:effectLst/>
                          <a:latin typeface="ＭＳ Ｐゴシック" panose="020B0600070205080204" pitchFamily="50" charset="-128"/>
                          <a:ea typeface="ＭＳ Ｐゴシック" panose="020B0600070205080204" pitchFamily="50" charset="-128"/>
                        </a:rPr>
                        <a:t>/division:</a:t>
                      </a:r>
                    </a:p>
                  </a:txBody>
                  <a:tcPr marL="0" marR="0" marT="0" marB="0" anchor="ctr"/>
                </a:tc>
                <a:tc>
                  <a:txBody>
                    <a:bodyPr/>
                    <a:lstStyle/>
                    <a:p>
                      <a:pPr algn="l" fontAlgn="ctr"/>
                      <a:r>
                        <a:rPr lang="zh-TW" altLang="en-US" sz="1100" b="0" i="0" u="none" strike="noStrike">
                          <a:effectLst/>
                          <a:latin typeface="ＭＳ Ｐゴシック" panose="020B0600070205080204" pitchFamily="50" charset="-128"/>
                          <a:ea typeface="ＭＳ Ｐゴシック" panose="020B0600070205080204" pitchFamily="50" charset="-128"/>
                        </a:rPr>
                        <a:t>脊索動物門</a:t>
                      </a:r>
                      <a:br>
                        <a:rPr lang="zh-TW" altLang="en-US" sz="1100" b="0" i="0" u="none" strike="noStrike">
                          <a:effectLst/>
                          <a:latin typeface="ＭＳ Ｐゴシック" panose="020B0600070205080204" pitchFamily="50" charset="-128"/>
                          <a:ea typeface="ＭＳ Ｐゴシック" panose="020B0600070205080204" pitchFamily="50" charset="-128"/>
                        </a:rPr>
                      </a:br>
                      <a:r>
                        <a:rPr lang="zh-TW" altLang="en-US" sz="1100" b="0" i="0" u="none" strike="noStrike">
                          <a:effectLst/>
                          <a:latin typeface="ＭＳ Ｐゴシック" panose="020B0600070205080204" pitchFamily="50" charset="-128"/>
                          <a:ea typeface="ＭＳ Ｐゴシック" panose="020B0600070205080204" pitchFamily="50" charset="-128"/>
                        </a:rPr>
                        <a:t>（脊椎動物亜門）</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被子植物門</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担子菌門</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プロテオバクテリア門</a:t>
                      </a:r>
                    </a:p>
                  </a:txBody>
                  <a:tcPr marL="0" marR="0" marT="0" marB="0" anchor="ctr"/>
                </a:tc>
                <a:extLst>
                  <a:ext uri="{0D108BD9-81ED-4DB2-BD59-A6C34878D82A}">
                    <a16:rowId xmlns:a16="http://schemas.microsoft.com/office/drawing/2014/main" val="10003"/>
                  </a:ext>
                </a:extLst>
              </a:tr>
              <a:tr h="345185">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綱</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class:</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哺乳綱</a:t>
                      </a:r>
                    </a:p>
                  </a:txBody>
                  <a:tcPr marL="0" marR="0" marT="0" marB="0" anchor="ctr"/>
                </a:tc>
                <a:tc>
                  <a:txBody>
                    <a:bodyPr/>
                    <a:lstStyle/>
                    <a:p>
                      <a:pPr algn="l" fontAlgn="ctr"/>
                      <a:r>
                        <a:rPr lang="zh-TW" altLang="en-US" sz="1100" b="0" i="0" u="none" strike="noStrike">
                          <a:effectLst/>
                          <a:latin typeface="ＭＳ Ｐゴシック" panose="020B0600070205080204" pitchFamily="50" charset="-128"/>
                          <a:ea typeface="ＭＳ Ｐゴシック" panose="020B0600070205080204" pitchFamily="50" charset="-128"/>
                        </a:rPr>
                        <a:t>双子葉植物綱</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菌蕈綱</a:t>
                      </a:r>
                    </a:p>
                  </a:txBody>
                  <a:tcPr marL="0" marR="0" marT="0" marB="0" anchor="ctr"/>
                </a:tc>
                <a:tc>
                  <a:txBody>
                    <a:bodyPr/>
                    <a:lstStyle/>
                    <a:p>
                      <a:pPr algn="l" fontAlgn="ctr"/>
                      <a:r>
                        <a:rPr lang="en-US" altLang="ja-JP" sz="1100" b="0" i="0" u="none" strike="noStrike">
                          <a:effectLst/>
                          <a:latin typeface="ＭＳ Ｐゴシック" panose="020B0600070205080204" pitchFamily="50" charset="-128"/>
                          <a:ea typeface="ＭＳ Ｐゴシック" panose="020B0600070205080204" pitchFamily="50" charset="-128"/>
                        </a:rPr>
                        <a:t>γ</a:t>
                      </a:r>
                      <a:r>
                        <a:rPr lang="ja-JP" altLang="en-US" sz="1100" b="0" i="0" u="none" strike="noStrike">
                          <a:effectLst/>
                          <a:latin typeface="ＭＳ Ｐゴシック" panose="020B0600070205080204" pitchFamily="50" charset="-128"/>
                          <a:ea typeface="ＭＳ Ｐゴシック" panose="020B0600070205080204" pitchFamily="50" charset="-128"/>
                        </a:rPr>
                        <a:t>プロテオバクテリア綱</a:t>
                      </a:r>
                    </a:p>
                  </a:txBody>
                  <a:tcPr marL="0" marR="0" marT="0" marB="0" anchor="ctr"/>
                </a:tc>
                <a:extLst>
                  <a:ext uri="{0D108BD9-81ED-4DB2-BD59-A6C34878D82A}">
                    <a16:rowId xmlns:a16="http://schemas.microsoft.com/office/drawing/2014/main" val="10004"/>
                  </a:ext>
                </a:extLst>
              </a:tr>
              <a:tr h="190877">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目</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order:</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サル目</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シソ目</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ハラタケ目</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腸内細菌目</a:t>
                      </a:r>
                    </a:p>
                  </a:txBody>
                  <a:tcPr marL="0" marR="0" marT="0" marB="0" anchor="ctr"/>
                </a:tc>
                <a:extLst>
                  <a:ext uri="{0D108BD9-81ED-4DB2-BD59-A6C34878D82A}">
                    <a16:rowId xmlns:a16="http://schemas.microsoft.com/office/drawing/2014/main" val="10005"/>
                  </a:ext>
                </a:extLst>
              </a:tr>
              <a:tr h="381754">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科</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family:</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ヒト科</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シソ科</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キシメジ科</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腸内細菌科</a:t>
                      </a:r>
                    </a:p>
                  </a:txBody>
                  <a:tcPr marL="0" marR="0" marT="0" marB="0" anchor="ctr"/>
                </a:tc>
                <a:extLst>
                  <a:ext uri="{0D108BD9-81ED-4DB2-BD59-A6C34878D82A}">
                    <a16:rowId xmlns:a16="http://schemas.microsoft.com/office/drawing/2014/main" val="10006"/>
                  </a:ext>
                </a:extLst>
              </a:tr>
              <a:tr h="381754">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属</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dirty="0">
                          <a:effectLst/>
                          <a:latin typeface="ＭＳ Ｐゴシック" panose="020B0600070205080204" pitchFamily="50" charset="-128"/>
                          <a:ea typeface="ＭＳ Ｐゴシック" panose="020B0600070205080204" pitchFamily="50" charset="-128"/>
                        </a:rPr>
                        <a:t>genus:</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ヒト属</a:t>
                      </a:r>
                      <a:br>
                        <a:rPr lang="ja-JP" altLang="en-US" sz="1100" b="0" i="0" u="none" strike="noStrike">
                          <a:effectLst/>
                          <a:latin typeface="ＭＳ Ｐゴシック" panose="020B0600070205080204" pitchFamily="50" charset="-128"/>
                          <a:ea typeface="ＭＳ Ｐゴシック" panose="020B0600070205080204" pitchFamily="50" charset="-128"/>
                        </a:rPr>
                      </a:br>
                      <a:r>
                        <a:rPr lang="en-US" sz="1100" b="0" i="0" u="none" strike="noStrike">
                          <a:effectLst/>
                          <a:latin typeface="ＭＳ Ｐゴシック" panose="020B0600070205080204" pitchFamily="50" charset="-128"/>
                          <a:ea typeface="ＭＳ Ｐゴシック" panose="020B0600070205080204" pitchFamily="50" charset="-128"/>
                        </a:rPr>
                        <a:t>Homo</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ローズマリー属</a:t>
                      </a:r>
                      <a:br>
                        <a:rPr lang="ja-JP" altLang="en-US" sz="1100" b="0" i="0" u="none" strike="noStrike">
                          <a:effectLst/>
                          <a:latin typeface="ＭＳ Ｐゴシック" panose="020B0600070205080204" pitchFamily="50" charset="-128"/>
                          <a:ea typeface="ＭＳ Ｐゴシック" panose="020B0600070205080204" pitchFamily="50" charset="-128"/>
                        </a:rPr>
                      </a:br>
                      <a:r>
                        <a:rPr lang="en-US" altLang="ja-JP" sz="1100" b="0" i="0" u="none" strike="noStrike">
                          <a:effectLst/>
                          <a:latin typeface="ＭＳ Ｐゴシック" panose="020B0600070205080204" pitchFamily="50" charset="-128"/>
                          <a:ea typeface="ＭＳ Ｐゴシック" panose="020B0600070205080204" pitchFamily="50" charset="-128"/>
                        </a:rPr>
                        <a:t>Rosemarinus</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エノキタケ属</a:t>
                      </a:r>
                      <a:br>
                        <a:rPr lang="ja-JP" altLang="en-US" sz="1100" b="0" i="0" u="none" strike="noStrike">
                          <a:effectLst/>
                          <a:latin typeface="ＭＳ Ｐゴシック" panose="020B0600070205080204" pitchFamily="50" charset="-128"/>
                          <a:ea typeface="ＭＳ Ｐゴシック" panose="020B0600070205080204" pitchFamily="50" charset="-128"/>
                        </a:rPr>
                      </a:br>
                      <a:r>
                        <a:rPr lang="en-US" altLang="ja-JP" sz="1100" b="0" i="0" u="none" strike="noStrike">
                          <a:effectLst/>
                          <a:latin typeface="ＭＳ Ｐゴシック" panose="020B0600070205080204" pitchFamily="50" charset="-128"/>
                          <a:ea typeface="ＭＳ Ｐゴシック" panose="020B0600070205080204" pitchFamily="50" charset="-128"/>
                        </a:rPr>
                        <a:t>Flammulina</a:t>
                      </a:r>
                    </a:p>
                  </a:txBody>
                  <a:tcPr marL="0" marR="0" marT="0" marB="0" anchor="ctr"/>
                </a:tc>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エスケリキア属</a:t>
                      </a:r>
                      <a:br>
                        <a:rPr lang="ja-JP" altLang="en-US" sz="1100" b="0" i="0" u="none" strike="noStrike">
                          <a:effectLst/>
                          <a:latin typeface="ＭＳ Ｐゴシック" panose="020B0600070205080204" pitchFamily="50" charset="-128"/>
                          <a:ea typeface="ＭＳ Ｐゴシック" panose="020B0600070205080204" pitchFamily="50" charset="-128"/>
                        </a:rPr>
                      </a:br>
                      <a:r>
                        <a:rPr lang="en-US" sz="1100" b="0" i="0" u="none" strike="noStrike">
                          <a:effectLst/>
                          <a:latin typeface="ＭＳ Ｐゴシック" panose="020B0600070205080204" pitchFamily="50" charset="-128"/>
                          <a:ea typeface="ＭＳ Ｐゴシック" panose="020B0600070205080204" pitchFamily="50" charset="-128"/>
                        </a:rPr>
                        <a:t>Escherichia</a:t>
                      </a:r>
                    </a:p>
                  </a:txBody>
                  <a:tcPr marL="0" marR="0" marT="0" marB="0" anchor="ctr"/>
                </a:tc>
                <a:extLst>
                  <a:ext uri="{0D108BD9-81ED-4DB2-BD59-A6C34878D82A}">
                    <a16:rowId xmlns:a16="http://schemas.microsoft.com/office/drawing/2014/main" val="10007"/>
                  </a:ext>
                </a:extLst>
              </a:tr>
              <a:tr h="381754">
                <a:tc>
                  <a:txBody>
                    <a:bodyPr/>
                    <a:lstStyle/>
                    <a:p>
                      <a:pPr algn="l" fontAlgn="ctr"/>
                      <a:r>
                        <a:rPr lang="ja-JP" altLang="en-US" sz="1100" b="0" i="0" u="none" strike="noStrike">
                          <a:effectLst/>
                          <a:latin typeface="ＭＳ Ｐゴシック" panose="020B0600070205080204" pitchFamily="50" charset="-128"/>
                          <a:ea typeface="ＭＳ Ｐゴシック" panose="020B0600070205080204" pitchFamily="50" charset="-128"/>
                        </a:rPr>
                        <a:t>種</a:t>
                      </a:r>
                      <a:r>
                        <a:rPr lang="en-US" altLang="ja-JP" sz="1100" b="0" i="0" u="none" strike="noStrike">
                          <a:effectLst/>
                          <a:latin typeface="ＭＳ Ｐゴシック" panose="020B0600070205080204" pitchFamily="50" charset="-128"/>
                          <a:ea typeface="ＭＳ Ｐゴシック" panose="020B0600070205080204" pitchFamily="50" charset="-128"/>
                        </a:rPr>
                        <a:t>:</a:t>
                      </a:r>
                    </a:p>
                  </a:txBody>
                  <a:tcPr marL="0" marR="0" marT="0" marB="0" anchor="ctr"/>
                </a:tc>
                <a:tc>
                  <a:txBody>
                    <a:bodyPr/>
                    <a:lstStyle/>
                    <a:p>
                      <a:pPr algn="l" fontAlgn="ctr"/>
                      <a:r>
                        <a:rPr lang="en-US" sz="1100" b="0" i="0" u="none" strike="noStrike">
                          <a:effectLst/>
                          <a:latin typeface="ＭＳ Ｐゴシック" panose="020B0600070205080204" pitchFamily="50" charset="-128"/>
                          <a:ea typeface="ＭＳ Ｐゴシック" panose="020B0600070205080204" pitchFamily="50" charset="-128"/>
                        </a:rPr>
                        <a:t>species:</a:t>
                      </a:r>
                    </a:p>
                  </a:txBody>
                  <a:tcPr marL="0" marR="0" marT="0" marB="0" anchor="ctr"/>
                </a:tc>
                <a:tc>
                  <a:txBody>
                    <a:bodyPr/>
                    <a:lstStyle/>
                    <a:p>
                      <a:pPr algn="l" fontAlgn="ctr"/>
                      <a:r>
                        <a:rPr lang="la-Latn" sz="1100" b="0" i="0" u="none" strike="noStrike">
                          <a:effectLst/>
                          <a:latin typeface="ＭＳ Ｐゴシック" panose="020B0600070205080204" pitchFamily="50" charset="-128"/>
                          <a:ea typeface="ＭＳ Ｐゴシック" panose="020B0600070205080204" pitchFamily="50" charset="-128"/>
                        </a:rPr>
                        <a:t>H. sapiens</a:t>
                      </a:r>
                    </a:p>
                  </a:txBody>
                  <a:tcPr marL="0" marR="0" marT="0" marB="0" anchor="ctr"/>
                </a:tc>
                <a:tc>
                  <a:txBody>
                    <a:bodyPr/>
                    <a:lstStyle/>
                    <a:p>
                      <a:pPr algn="l" fontAlgn="ctr"/>
                      <a:r>
                        <a:rPr lang="la-Latn" sz="1100" b="0" i="0" u="none" strike="noStrike">
                          <a:effectLst/>
                          <a:latin typeface="ＭＳ Ｐゴシック" panose="020B0600070205080204" pitchFamily="50" charset="-128"/>
                          <a:ea typeface="ＭＳ Ｐゴシック" panose="020B0600070205080204" pitchFamily="50" charset="-128"/>
                        </a:rPr>
                        <a:t>R. officinalis</a:t>
                      </a:r>
                    </a:p>
                  </a:txBody>
                  <a:tcPr marL="0" marR="0" marT="0" marB="0" anchor="ctr"/>
                </a:tc>
                <a:tc>
                  <a:txBody>
                    <a:bodyPr/>
                    <a:lstStyle/>
                    <a:p>
                      <a:pPr algn="l" fontAlgn="ctr"/>
                      <a:r>
                        <a:rPr lang="la-Latn" sz="1100" b="0" i="0" u="none" strike="noStrike">
                          <a:effectLst/>
                          <a:latin typeface="ＭＳ Ｐゴシック" panose="020B0600070205080204" pitchFamily="50" charset="-128"/>
                          <a:ea typeface="ＭＳ Ｐゴシック" panose="020B0600070205080204" pitchFamily="50" charset="-128"/>
                        </a:rPr>
                        <a:t>F. velutipes</a:t>
                      </a:r>
                    </a:p>
                  </a:txBody>
                  <a:tcPr marL="0" marR="0" marT="0" marB="0" anchor="ctr"/>
                </a:tc>
                <a:tc>
                  <a:txBody>
                    <a:bodyPr/>
                    <a:lstStyle/>
                    <a:p>
                      <a:pPr algn="l" fontAlgn="ctr"/>
                      <a:r>
                        <a:rPr lang="la-Latn" sz="1100" b="0" i="0" u="none" strike="noStrike" dirty="0">
                          <a:effectLst/>
                          <a:latin typeface="ＭＳ Ｐゴシック" panose="020B0600070205080204" pitchFamily="50" charset="-128"/>
                          <a:ea typeface="ＭＳ Ｐゴシック" panose="020B0600070205080204" pitchFamily="50" charset="-128"/>
                        </a:rPr>
                        <a:t>E. coli</a:t>
                      </a:r>
                    </a:p>
                  </a:txBody>
                  <a:tcPr marL="0" marR="0" marT="0" marB="0" anchor="ctr"/>
                </a:tc>
                <a:extLst>
                  <a:ext uri="{0D108BD9-81ED-4DB2-BD59-A6C34878D82A}">
                    <a16:rowId xmlns:a16="http://schemas.microsoft.com/office/drawing/2014/main" val="10008"/>
                  </a:ext>
                </a:extLst>
              </a:tr>
            </a:tbl>
          </a:graphicData>
        </a:graphic>
      </p:graphicFrame>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F37378CE-2EB1-D571-06AE-1CB811879B1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8A106BC-5975-483D-A6A8-A6CC4CE82A2E}" type="slidenum">
              <a:rPr kumimoji="0" lang="en-US" altLang="ja-JP" smtClean="0"/>
              <a:pPr/>
              <a:t>50</a:t>
            </a:fld>
            <a:endParaRPr kumimoji="0" lang="en-US" altLang="ja-JP"/>
          </a:p>
        </p:txBody>
      </p:sp>
      <p:sp>
        <p:nvSpPr>
          <p:cNvPr id="116739" name="Rectangle 2">
            <a:extLst>
              <a:ext uri="{FF2B5EF4-FFF2-40B4-BE49-F238E27FC236}">
                <a16:creationId xmlns:a16="http://schemas.microsoft.com/office/drawing/2014/main" id="{C633DF5C-B51E-D6F2-0733-8202251DC63E}"/>
              </a:ext>
            </a:extLst>
          </p:cNvPr>
          <p:cNvSpPr>
            <a:spLocks noGrp="1" noRot="1" noChangeAspect="1" noChangeArrowheads="1" noTextEdit="1"/>
          </p:cNvSpPr>
          <p:nvPr>
            <p:ph type="sldImg"/>
          </p:nvPr>
        </p:nvSpPr>
        <p:spPr>
          <a:ln/>
        </p:spPr>
      </p:sp>
      <p:sp>
        <p:nvSpPr>
          <p:cNvPr id="136196" name="Rectangle 3">
            <a:extLst>
              <a:ext uri="{FF2B5EF4-FFF2-40B4-BE49-F238E27FC236}">
                <a16:creationId xmlns:a16="http://schemas.microsoft.com/office/drawing/2014/main" id="{6C649776-86E4-7AD5-5F30-7225ECA55B08}"/>
              </a:ext>
            </a:extLst>
          </p:cNvPr>
          <p:cNvSpPr>
            <a:spLocks noGrp="1" noChangeArrowheads="1"/>
          </p:cNvSpPr>
          <p:nvPr>
            <p:ph type="body" idx="1"/>
          </p:nvPr>
        </p:nvSpPr>
        <p:spPr bwMode="auto">
          <a:xfrm>
            <a:off x="771525" y="4821238"/>
            <a:ext cx="5786438" cy="5045075"/>
          </a:xfrm>
        </p:spPr>
        <p:txBody>
          <a:bodyPr/>
          <a:lstStyle/>
          <a:p>
            <a:pPr eaLnBrk="1" hangingPunct="1">
              <a:lnSpc>
                <a:spcPct val="90000"/>
              </a:lnSpc>
              <a:defRPr/>
            </a:pPr>
            <a:r>
              <a:rPr lang="ja-JP" altLang="en-US" dirty="0">
                <a:solidFill>
                  <a:srgbClr val="000000"/>
                </a:solidFill>
              </a:rPr>
              <a:t>世界遺産には文化遺産と自然遺産と複合遺産の</a:t>
            </a:r>
            <a:r>
              <a:rPr lang="en-US" altLang="ja-JP" dirty="0">
                <a:solidFill>
                  <a:srgbClr val="000000"/>
                </a:solidFill>
              </a:rPr>
              <a:t>3</a:t>
            </a:r>
            <a:r>
              <a:rPr lang="ja-JP" altLang="en-US" dirty="0">
                <a:solidFill>
                  <a:srgbClr val="000000"/>
                </a:solidFill>
              </a:rPr>
              <a:t>種類</a:t>
            </a:r>
            <a:r>
              <a:rPr lang="ja-JP" altLang="en-US" dirty="0"/>
              <a:t>あって、日本の自然遺産は</a:t>
            </a:r>
            <a:r>
              <a:rPr lang="en-US" altLang="ja-JP" dirty="0"/>
              <a:t>4</a:t>
            </a:r>
            <a:r>
              <a:rPr lang="ja-JP" altLang="en-US" dirty="0"/>
              <a:t>件、文化遺産は１９件で複合遺産はありません。</a:t>
            </a:r>
            <a:endParaRPr lang="en-US" altLang="ja-JP" dirty="0"/>
          </a:p>
          <a:p>
            <a:pPr eaLnBrk="1" hangingPunct="1">
              <a:lnSpc>
                <a:spcPct val="90000"/>
              </a:lnSpc>
              <a:defRPr/>
            </a:pPr>
            <a:endParaRPr lang="en-US" altLang="ja-JP" dirty="0"/>
          </a:p>
          <a:p>
            <a:pPr eaLnBrk="1" hangingPunct="1">
              <a:lnSpc>
                <a:spcPct val="90000"/>
              </a:lnSpc>
              <a:defRPr/>
            </a:pPr>
            <a:r>
              <a:rPr lang="ja-JP" altLang="en-US" dirty="0">
                <a:solidFill>
                  <a:srgbClr val="000000"/>
                </a:solidFill>
              </a:rPr>
              <a:t>ラムサール条約は</a:t>
            </a:r>
            <a:r>
              <a:rPr lang="ja-JP" altLang="en-US" dirty="0">
                <a:latin typeface="ＭＳ ゴシック" panose="020B0609070205080204" pitchFamily="49" charset="-128"/>
                <a:ea typeface="ＭＳ ゴシック" panose="020B0609070205080204" pitchFamily="49" charset="-128"/>
              </a:rPr>
              <a:t>水鳥の生息地として重要な湿地に関する条約です。</a:t>
            </a:r>
          </a:p>
          <a:p>
            <a:pPr eaLnBrk="1" hangingPunct="1">
              <a:lnSpc>
                <a:spcPct val="90000"/>
              </a:lnSpc>
              <a:defRPr/>
            </a:pPr>
            <a:r>
              <a:rPr lang="ja-JP" altLang="en-US" dirty="0">
                <a:solidFill>
                  <a:srgbClr val="000000"/>
                </a:solidFill>
              </a:rPr>
              <a:t>ワシントン条約は</a:t>
            </a:r>
            <a:r>
              <a:rPr lang="ja-JP" altLang="en-US" dirty="0">
                <a:latin typeface="ＭＳ ゴシック" panose="020B0609070205080204" pitchFamily="49" charset="-128"/>
                <a:ea typeface="ＭＳ ゴシック" panose="020B0609070205080204" pitchFamily="49" charset="-128"/>
              </a:rPr>
              <a:t>野生動植物の国際取引を規制する条約　</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en-US" altLang="ja-JP" dirty="0">
                <a:latin typeface="ＭＳ ゴシック" panose="020B0609070205080204" pitchFamily="49" charset="-128"/>
                <a:ea typeface="ＭＳ ゴシック" panose="020B0609070205080204" pitchFamily="49" charset="-128"/>
              </a:rPr>
              <a:t>1992</a:t>
            </a:r>
            <a:r>
              <a:rPr lang="ja-JP" altLang="en-US" dirty="0">
                <a:latin typeface="ＭＳ ゴシック" panose="020B0609070205080204" pitchFamily="49" charset="-128"/>
                <a:ea typeface="ＭＳ ゴシック" panose="020B0609070205080204" pitchFamily="49" charset="-128"/>
              </a:rPr>
              <a:t>年の地球サミットでは、生物多様性条約の署名が開始されました。</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en-US" altLang="ja-JP" dirty="0">
                <a:latin typeface="ＭＳ ゴシック" panose="020B0609070205080204" pitchFamily="49" charset="-128"/>
                <a:ea typeface="ＭＳ ゴシック" panose="020B0609070205080204" pitchFamily="49" charset="-128"/>
              </a:rPr>
              <a:t>2003</a:t>
            </a:r>
            <a:r>
              <a:rPr lang="ja-JP" altLang="en-US" dirty="0">
                <a:latin typeface="ＭＳ ゴシック" panose="020B0609070205080204" pitchFamily="49" charset="-128"/>
                <a:ea typeface="ＭＳ ゴシック" panose="020B0609070205080204" pitchFamily="49" charset="-128"/>
              </a:rPr>
              <a:t>年　カルタヘナ議定書では、輸出国から輸入国へ</a:t>
            </a:r>
            <a:r>
              <a:rPr lang="en-US" altLang="ja-JP" dirty="0">
                <a:latin typeface="ＭＳ ゴシック" panose="020B0609070205080204" pitchFamily="49" charset="-128"/>
                <a:ea typeface="ＭＳ ゴシック" panose="020B0609070205080204" pitchFamily="49" charset="-128"/>
              </a:rPr>
              <a:t>｢</a:t>
            </a:r>
            <a:r>
              <a:rPr lang="ja-JP" altLang="en-US" dirty="0">
                <a:latin typeface="ＭＳ ゴシック" panose="020B0609070205080204" pitchFamily="49" charset="-128"/>
                <a:ea typeface="ＭＳ ゴシック" panose="020B0609070205080204" pitchFamily="49" charset="-128"/>
              </a:rPr>
              <a:t>遺伝子組み換え生物</a:t>
            </a:r>
            <a:r>
              <a:rPr lang="en-US" altLang="ja-JP" dirty="0">
                <a:latin typeface="ＭＳ ゴシック" panose="020B0609070205080204" pitchFamily="49" charset="-128"/>
                <a:ea typeface="ＭＳ ゴシック" panose="020B0609070205080204" pitchFamily="49" charset="-128"/>
              </a:rPr>
              <a:t>｣</a:t>
            </a:r>
            <a:r>
              <a:rPr lang="ja-JP" altLang="en-US" dirty="0">
                <a:latin typeface="ＭＳ ゴシック" panose="020B0609070205080204" pitchFamily="49" charset="-128"/>
                <a:ea typeface="ＭＳ ゴシック" panose="020B0609070205080204" pitchFamily="49" charset="-128"/>
              </a:rPr>
              <a:t>情報提供、事前同意などが定められています。</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endParaRPr lang="ja-JP" altLang="en-US"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en-US" altLang="ja-JP" dirty="0">
                <a:solidFill>
                  <a:srgbClr val="000000"/>
                </a:solidFill>
              </a:rPr>
              <a:t>2010</a:t>
            </a:r>
            <a:r>
              <a:rPr lang="ja-JP" altLang="en-US" dirty="0">
                <a:solidFill>
                  <a:srgbClr val="000000"/>
                </a:solidFill>
              </a:rPr>
              <a:t>年　名古屋で</a:t>
            </a:r>
            <a:r>
              <a:rPr lang="ja-JP" altLang="en-US" dirty="0">
                <a:latin typeface="ＭＳ ゴシック" panose="020B0609070205080204" pitchFamily="49" charset="-128"/>
                <a:ea typeface="ＭＳ ゴシック" panose="020B0609070205080204" pitchFamily="49" charset="-128"/>
              </a:rPr>
              <a:t>生物多様性条約</a:t>
            </a:r>
            <a:r>
              <a:rPr lang="en-US" altLang="ja-JP" dirty="0">
                <a:latin typeface="ＭＳ ゴシック" panose="020B0609070205080204" pitchFamily="49" charset="-128"/>
                <a:ea typeface="ＭＳ ゴシック" panose="020B0609070205080204" pitchFamily="49" charset="-128"/>
              </a:rPr>
              <a:t>COP10</a:t>
            </a:r>
            <a:r>
              <a:rPr lang="ja-JP" altLang="en-US" dirty="0">
                <a:latin typeface="ＭＳ ゴシック" panose="020B0609070205080204" pitchFamily="49" charset="-128"/>
                <a:ea typeface="ＭＳ ゴシック" panose="020B0609070205080204" pitchFamily="49" charset="-128"/>
              </a:rPr>
              <a:t>が開催されました。</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ja-JP" altLang="en-US" dirty="0">
                <a:latin typeface="ＭＳ ゴシック" panose="020B0609070205080204" pitchFamily="49" charset="-128"/>
                <a:ea typeface="ＭＳ ゴシック" panose="020B0609070205080204" pitchFamily="49" charset="-128"/>
              </a:rPr>
              <a:t>遺伝資源へのアクセスと利益配分の国際的な枠組みである名古屋議定書の採択、</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ja-JP" altLang="en-US" dirty="0">
                <a:latin typeface="ＭＳ ゴシック" panose="020B0609070205080204" pitchFamily="49" charset="-128"/>
                <a:ea typeface="ＭＳ ゴシック" panose="020B0609070205080204" pitchFamily="49" charset="-128"/>
              </a:rPr>
              <a:t>ＳＡＴＯＹＡＭＡイニシアティブ国際パートナーシップの発足</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r>
              <a:rPr lang="ja-JP" altLang="en-US" dirty="0">
                <a:latin typeface="ＭＳ ゴシック" panose="020B0609070205080204" pitchFamily="49" charset="-128"/>
                <a:ea typeface="ＭＳ ゴシック" panose="020B0609070205080204" pitchFamily="49" charset="-128"/>
              </a:rPr>
              <a:t>などの成果をあげました。</a:t>
            </a:r>
            <a:endParaRPr lang="en-US" altLang="ja-JP" dirty="0">
              <a:latin typeface="ＭＳ ゴシック" panose="020B0609070205080204" pitchFamily="49" charset="-128"/>
              <a:ea typeface="ＭＳ ゴシック" panose="020B0609070205080204" pitchFamily="49" charset="-128"/>
            </a:endParaRPr>
          </a:p>
          <a:p>
            <a:pPr eaLnBrk="1" hangingPunct="1">
              <a:lnSpc>
                <a:spcPct val="90000"/>
              </a:lnSpc>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90000"/>
              </a:lnSpc>
              <a:spcBef>
                <a:spcPct val="30000"/>
              </a:spcBef>
              <a:spcAft>
                <a:spcPct val="0"/>
              </a:spcAft>
              <a:buClrTx/>
              <a:buSzTx/>
              <a:buFontTx/>
              <a:buNone/>
              <a:tabLst/>
              <a:defRPr/>
            </a:pPr>
            <a:r>
              <a:rPr kumimoji="1" lang="ja-JP" altLang="en-US" sz="12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生物多様性の</a:t>
            </a:r>
            <a:r>
              <a:rPr kumimoji="1" lang="ja-JP" altLang="en-US" sz="1200" b="0" i="0" u="none" strike="noStrike" cap="none" normalizeH="0" baseline="0" dirty="0">
                <a:ln>
                  <a:noFill/>
                </a:ln>
                <a:solidFill>
                  <a:srgbClr val="C00000"/>
                </a:solidFill>
                <a:effectLst/>
                <a:highlight>
                  <a:srgbClr val="66FFFF"/>
                </a:highlight>
                <a:latin typeface="ＭＳ ゴシック" panose="020B0609070205080204" pitchFamily="49" charset="-128"/>
                <a:ea typeface="ＭＳ ゴシック" panose="020B0609070205080204" pitchFamily="49" charset="-128"/>
              </a:rPr>
              <a:t>経済学</a:t>
            </a:r>
            <a:r>
              <a:rPr kumimoji="1" lang="ja-JP" altLang="en-US" sz="1200" b="0" i="0" u="none" strike="noStrike" cap="none" normalizeH="0" baseline="0" dirty="0">
                <a:ln>
                  <a:noFill/>
                </a:ln>
                <a:solidFill>
                  <a:srgbClr val="000000"/>
                </a:solidFill>
                <a:effectLst/>
                <a:highlight>
                  <a:srgbClr val="66FFFF"/>
                </a:highlight>
                <a:latin typeface="ＭＳ ゴシック" panose="020B0609070205080204" pitchFamily="49" charset="-128"/>
                <a:ea typeface="ＭＳ ゴシック" panose="020B0609070205080204" pitchFamily="49" charset="-128"/>
              </a:rPr>
              <a:t>に、</a:t>
            </a:r>
            <a:r>
              <a:rPr kumimoji="1" lang="ja-JP" altLang="en-US" sz="12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ダスグプタレビューがくわわりました。</a:t>
            </a:r>
            <a:endParaRPr lang="ja-JP" altLang="en-US" b="0" dirty="0">
              <a:solidFill>
                <a:srgbClr val="000000"/>
              </a:solidFill>
            </a:endParaRPr>
          </a:p>
          <a:p>
            <a:pPr eaLnBrk="1" hangingPunct="1">
              <a:lnSpc>
                <a:spcPct val="90000"/>
              </a:lnSpc>
              <a:defRPr/>
            </a:pPr>
            <a:endParaRPr lang="en-US" altLang="ja-JP" dirty="0"/>
          </a:p>
          <a:p>
            <a:pPr eaLnBrk="1" hangingPunct="1">
              <a:spcBef>
                <a:spcPct val="0"/>
              </a:spcBef>
              <a:defRPr/>
            </a:pPr>
            <a:r>
              <a:rPr lang="ja-JP" altLang="en-US" dirty="0">
                <a:latin typeface="+mn-ea"/>
                <a:ea typeface="+mn-ea"/>
              </a:rPr>
              <a:t>生物圏保存地域は　生態系の保全と持続可能な利活用の調和を目的としたユネスコの事業です。</a:t>
            </a:r>
            <a:endParaRPr lang="en-US" altLang="ja-JP" dirty="0">
              <a:latin typeface="+mn-ea"/>
              <a:ea typeface="+mn-ea"/>
            </a:endParaRPr>
          </a:p>
          <a:p>
            <a:pPr eaLnBrk="1" hangingPunct="1">
              <a:spcBef>
                <a:spcPct val="0"/>
              </a:spcBef>
              <a:defRPr/>
            </a:pPr>
            <a:r>
              <a:rPr lang="ja-JP" altLang="en-US" dirty="0">
                <a:latin typeface="+mn-ea"/>
                <a:ea typeface="+mn-ea"/>
              </a:rPr>
              <a:t>ユネスコ世界ジオパークは、　国際的重要性を持つ地質学的遺産を地域社会の持続可能な発展に活用している地域です。</a:t>
            </a:r>
          </a:p>
          <a:p>
            <a:pPr eaLnBrk="1" hangingPunct="1">
              <a:spcBef>
                <a:spcPct val="0"/>
              </a:spcBef>
              <a:defRPr/>
            </a:pPr>
            <a:r>
              <a:rPr lang="ja-JP" altLang="en-US" dirty="0">
                <a:latin typeface="+mn-ea"/>
                <a:ea typeface="+mn-ea"/>
              </a:rPr>
              <a:t>世界農業遺産　：　地域環境を生かした伝統的農法や、生物多様性が守られた土地利用のシステムを保全し、次世代に継承することが目的です。</a:t>
            </a:r>
            <a:endParaRPr lang="en-US" altLang="ja-JP" dirty="0">
              <a:latin typeface="+mn-ea"/>
              <a:ea typeface="+mn-ea"/>
            </a:endParaRPr>
          </a:p>
          <a:p>
            <a:pPr eaLnBrk="1" hangingPunct="1">
              <a:lnSpc>
                <a:spcPct val="90000"/>
              </a:lnSpc>
              <a:defRPr/>
            </a:pPr>
            <a:endParaRPr lang="ja-JP" altLang="en-US" dirty="0"/>
          </a:p>
          <a:p>
            <a:pPr eaLnBrk="1" hangingPunct="1">
              <a:lnSpc>
                <a:spcPct val="90000"/>
              </a:lnSpc>
              <a:defRPr/>
            </a:pPr>
            <a:endParaRPr lang="ja-JP" altLang="en-US"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E1AB247B-0599-37E3-5F62-70B428F3376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B7D76C3C-F81A-476C-8FF9-711C6DADA4D1}" type="slidenum">
              <a:rPr kumimoji="0" lang="en-US" altLang="ja-JP" smtClean="0"/>
              <a:pPr/>
              <a:t>51</a:t>
            </a:fld>
            <a:endParaRPr kumimoji="0" lang="en-US" altLang="ja-JP"/>
          </a:p>
        </p:txBody>
      </p:sp>
      <p:sp>
        <p:nvSpPr>
          <p:cNvPr id="118787" name="Rectangle 2">
            <a:extLst>
              <a:ext uri="{FF2B5EF4-FFF2-40B4-BE49-F238E27FC236}">
                <a16:creationId xmlns:a16="http://schemas.microsoft.com/office/drawing/2014/main" id="{766B9B21-7DFB-13B0-7FF6-9389F474995E}"/>
              </a:ext>
            </a:extLst>
          </p:cNvPr>
          <p:cNvSpPr>
            <a:spLocks noGrp="1" noRot="1" noChangeAspect="1" noChangeArrowheads="1" noTextEdit="1"/>
          </p:cNvSpPr>
          <p:nvPr>
            <p:ph type="sldImg"/>
          </p:nvPr>
        </p:nvSpPr>
        <p:spPr>
          <a:xfrm>
            <a:off x="1030288" y="741363"/>
            <a:ext cx="5116512" cy="3836987"/>
          </a:xfrm>
          <a:ln/>
        </p:spPr>
      </p:sp>
      <p:sp>
        <p:nvSpPr>
          <p:cNvPr id="138244" name="Rectangle 3">
            <a:extLst>
              <a:ext uri="{FF2B5EF4-FFF2-40B4-BE49-F238E27FC236}">
                <a16:creationId xmlns:a16="http://schemas.microsoft.com/office/drawing/2014/main" id="{96D0E4DD-99F1-CC23-5825-E059B6C1B05C}"/>
              </a:ext>
            </a:extLst>
          </p:cNvPr>
          <p:cNvSpPr>
            <a:spLocks noGrp="1" noChangeArrowheads="1"/>
          </p:cNvSpPr>
          <p:nvPr>
            <p:ph type="body" idx="1"/>
          </p:nvPr>
        </p:nvSpPr>
        <p:spPr bwMode="auto">
          <a:xfrm>
            <a:off x="769938" y="4894263"/>
            <a:ext cx="5683250" cy="4824412"/>
          </a:xfrm>
        </p:spPr>
        <p:txBody>
          <a:bodyPr/>
          <a:lstStyle/>
          <a:p>
            <a:pPr eaLnBrk="1" hangingPunct="1">
              <a:spcBef>
                <a:spcPct val="0"/>
              </a:spcBef>
              <a:defRPr/>
            </a:pPr>
            <a:r>
              <a:rPr lang="en-US" altLang="ja-JP" dirty="0">
                <a:latin typeface="+mn-ea"/>
                <a:ea typeface="+mn-ea"/>
              </a:rPr>
              <a:t>2010</a:t>
            </a:r>
            <a:r>
              <a:rPr lang="ja-JP" altLang="en-US" dirty="0">
                <a:latin typeface="+mn-ea"/>
                <a:ea typeface="+mn-ea"/>
              </a:rPr>
              <a:t>年の</a:t>
            </a:r>
            <a:r>
              <a:rPr lang="en-US" altLang="ja-JP" dirty="0">
                <a:latin typeface="+mn-ea"/>
                <a:ea typeface="+mn-ea"/>
              </a:rPr>
              <a:t>COP10</a:t>
            </a:r>
            <a:r>
              <a:rPr lang="ja-JP" altLang="en-US" dirty="0">
                <a:latin typeface="+mn-ea"/>
                <a:ea typeface="+mn-ea"/>
              </a:rPr>
              <a:t>で、「愛知目標」を達成するため、</a:t>
            </a:r>
            <a:r>
              <a:rPr lang="en-US" altLang="ja-JP" dirty="0">
                <a:latin typeface="+mn-ea"/>
                <a:ea typeface="+mn-ea"/>
              </a:rPr>
              <a:t>2011</a:t>
            </a:r>
            <a:r>
              <a:rPr lang="ja-JP" altLang="en-US" dirty="0">
                <a:latin typeface="+mn-ea"/>
                <a:ea typeface="+mn-ea"/>
              </a:rPr>
              <a:t>年から</a:t>
            </a:r>
            <a:r>
              <a:rPr lang="en-US" altLang="ja-JP" dirty="0">
                <a:latin typeface="+mn-ea"/>
                <a:ea typeface="+mn-ea"/>
              </a:rPr>
              <a:t>2020</a:t>
            </a:r>
            <a:r>
              <a:rPr lang="ja-JP" altLang="en-US" dirty="0">
                <a:latin typeface="+mn-ea"/>
                <a:ea typeface="+mn-ea"/>
              </a:rPr>
              <a:t>年までの</a:t>
            </a:r>
            <a:r>
              <a:rPr lang="en-US" altLang="ja-JP" dirty="0">
                <a:latin typeface="+mn-ea"/>
                <a:ea typeface="+mn-ea"/>
              </a:rPr>
              <a:t>10</a:t>
            </a:r>
            <a:r>
              <a:rPr lang="ja-JP" altLang="en-US" dirty="0">
                <a:latin typeface="+mn-ea"/>
                <a:ea typeface="+mn-ea"/>
              </a:rPr>
              <a:t>年間を国際社会の</a:t>
            </a:r>
            <a:endParaRPr lang="en-US" altLang="ja-JP" dirty="0">
              <a:latin typeface="+mn-ea"/>
              <a:ea typeface="+mn-ea"/>
            </a:endParaRPr>
          </a:p>
          <a:p>
            <a:pPr eaLnBrk="1" hangingPunct="1">
              <a:spcBef>
                <a:spcPct val="0"/>
              </a:spcBef>
              <a:defRPr/>
            </a:pPr>
            <a:r>
              <a:rPr lang="ja-JP" altLang="en-US" dirty="0">
                <a:latin typeface="+mn-ea"/>
                <a:ea typeface="+mn-ea"/>
              </a:rPr>
              <a:t>あらゆる主体が連携して生物多様性の問題に取り組む「国連生物多様性の</a:t>
            </a:r>
            <a:r>
              <a:rPr lang="en-US" altLang="ja-JP" dirty="0">
                <a:latin typeface="+mn-ea"/>
                <a:ea typeface="+mn-ea"/>
              </a:rPr>
              <a:t>10</a:t>
            </a:r>
            <a:r>
              <a:rPr lang="ja-JP" altLang="en-US" dirty="0">
                <a:latin typeface="+mn-ea"/>
                <a:ea typeface="+mn-ea"/>
              </a:rPr>
              <a:t>年」とすることが採択されました。</a:t>
            </a:r>
          </a:p>
          <a:p>
            <a:pPr eaLnBrk="1" hangingPunct="1">
              <a:defRPr/>
            </a:pPr>
            <a:endParaRPr lang="en-US" altLang="ja-JP" dirty="0"/>
          </a:p>
          <a:p>
            <a:pPr eaLnBrk="1" hangingPunct="1">
              <a:defRPr/>
            </a:pPr>
            <a:endParaRPr lang="en-US" altLang="ja-JP" dirty="0"/>
          </a:p>
          <a:p>
            <a:pPr eaLnBrk="1" hangingPunct="1">
              <a:defRPr/>
            </a:pPr>
            <a:r>
              <a:rPr lang="ja-JP" altLang="en-US" dirty="0"/>
              <a:t>生態系と</a:t>
            </a:r>
            <a:r>
              <a:rPr lang="ja-JP" altLang="en-US" b="1" dirty="0">
                <a:solidFill>
                  <a:srgbClr val="000000"/>
                </a:solidFill>
              </a:rPr>
              <a:t>生物多様性の経済学（ＴＥＥＢ）</a:t>
            </a:r>
            <a:r>
              <a:rPr lang="ja-JP" altLang="en-US" dirty="0"/>
              <a:t>とは、　生物多様性と生態系サービスを経済的価値に変換し、その損失が経済に与える影響を定量的に指摘しています。</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ja-JP" sz="1200" b="0" dirty="0">
                <a:solidFill>
                  <a:srgbClr val="0000FF"/>
                </a:solidFill>
                <a:latin typeface="+mn-ea"/>
                <a:ea typeface="+mn-ea"/>
              </a:rPr>
              <a:t>2021</a:t>
            </a:r>
            <a:r>
              <a:rPr lang="ja-JP" altLang="en-US" sz="1200" b="0" dirty="0">
                <a:solidFill>
                  <a:srgbClr val="0000FF"/>
                </a:solidFill>
                <a:latin typeface="+mn-ea"/>
                <a:ea typeface="+mn-ea"/>
              </a:rPr>
              <a:t>年英国財務省「</a:t>
            </a:r>
            <a:r>
              <a:rPr lang="ja-JP" altLang="en-US" sz="1200" dirty="0">
                <a:solidFill>
                  <a:srgbClr val="FF0000"/>
                </a:solidFill>
                <a:latin typeface="+mn-ea"/>
                <a:ea typeface="+mn-ea"/>
              </a:rPr>
              <a:t>ダスグプタレビュー</a:t>
            </a:r>
            <a:r>
              <a:rPr lang="ja-JP" altLang="en-US" sz="1200" b="0" dirty="0">
                <a:solidFill>
                  <a:srgbClr val="0000FF"/>
                </a:solidFill>
                <a:latin typeface="+mn-ea"/>
                <a:ea typeface="+mn-ea"/>
              </a:rPr>
              <a:t>」で、あらためて自然資本が経済活動の基盤であるという国際認識になりました。</a:t>
            </a:r>
          </a:p>
          <a:p>
            <a:pPr eaLnBrk="1" hangingPunct="1">
              <a:defRPr/>
            </a:pPr>
            <a:endParaRPr lang="en-US" altLang="ja-JP" dirty="0"/>
          </a:p>
          <a:p>
            <a:pPr eaLnBrk="1" hangingPunct="1">
              <a:defRPr/>
            </a:pPr>
            <a:r>
              <a:rPr lang="ja-JP" altLang="en-US" dirty="0"/>
              <a:t>ＰＥＳペイメント　フォ　エコシステム　サービスとは、</a:t>
            </a:r>
            <a:endParaRPr lang="en-US" altLang="ja-JP" dirty="0"/>
          </a:p>
          <a:p>
            <a:pPr eaLnBrk="1" hangingPunct="1">
              <a:defRPr/>
            </a:pPr>
            <a:r>
              <a:rPr lang="ja-JP" altLang="en-US" dirty="0">
                <a:latin typeface="+mn-ea"/>
                <a:ea typeface="+mn-ea"/>
              </a:rPr>
              <a:t>人間の生活や企業活動の多くは生態系サービスに依存しているが、</a:t>
            </a:r>
            <a:endParaRPr lang="en-US" altLang="ja-JP" dirty="0">
              <a:latin typeface="+mn-ea"/>
              <a:ea typeface="+mn-ea"/>
            </a:endParaRPr>
          </a:p>
          <a:p>
            <a:pPr eaLnBrk="1" hangingPunct="1">
              <a:defRPr/>
            </a:pPr>
            <a:r>
              <a:rPr lang="ja-JP" altLang="en-US" dirty="0">
                <a:latin typeface="+mn-ea"/>
                <a:ea typeface="+mn-ea"/>
              </a:rPr>
              <a:t>そのサービスを持続させるためのコストとして、受益者がその対価を支払うという考え方です。</a:t>
            </a:r>
          </a:p>
          <a:p>
            <a:pPr eaLnBrk="1" hangingPunct="1">
              <a:defRPr/>
            </a:pPr>
            <a:endParaRPr lang="ja-JP" altLang="en-US" dirty="0"/>
          </a:p>
          <a:p>
            <a:pPr eaLnBrk="1" hangingPunct="1">
              <a:defRPr/>
            </a:pPr>
            <a:endParaRPr lang="ja-JP" altLang="en-US" dirty="0"/>
          </a:p>
          <a:p>
            <a:pPr eaLnBrk="1" hangingPunct="1">
              <a:defRPr/>
            </a:pPr>
            <a:r>
              <a:rPr lang="ja-JP" altLang="en-US" dirty="0"/>
              <a:t>ＩＰＢＥＳ（</a:t>
            </a:r>
            <a:r>
              <a:rPr lang="en-US" altLang="ja-JP" dirty="0"/>
              <a:t>intergovernmental science-policy platform on biodiversity and ecosystem services</a:t>
            </a:r>
            <a:r>
              <a:rPr lang="ja-JP" altLang="en-US" dirty="0"/>
              <a:t>）</a:t>
            </a:r>
          </a:p>
          <a:p>
            <a:pPr eaLnBrk="1" hangingPunct="1">
              <a:defRPr/>
            </a:pPr>
            <a:r>
              <a:rPr lang="ja-JP" altLang="en-US" dirty="0"/>
              <a:t>生物多様性及び生態系サービスに関する政府間科学政策プラットフォーム（</a:t>
            </a:r>
            <a:r>
              <a:rPr lang="en-US" altLang="ja-JP" dirty="0"/>
              <a:t>IPBES</a:t>
            </a:r>
            <a:r>
              <a:rPr lang="ja-JP" altLang="en-US" dirty="0"/>
              <a:t>）は、生物多様性と生態系サービスに関する動向を科学的に評価し、科学と政策のつながりを強化する政府間のプラットフォームとして、</a:t>
            </a:r>
            <a:r>
              <a:rPr lang="en-US" altLang="ja-JP" dirty="0"/>
              <a:t>2012</a:t>
            </a:r>
            <a:r>
              <a:rPr lang="ja-JP" altLang="en-US" dirty="0"/>
              <a:t>年４月に設立された政府間組織です。科学的評価、能力開発、知見生成、政策立案支援の４つの機能を柱とし、気候変動分野で同様の活動を進める</a:t>
            </a:r>
            <a:r>
              <a:rPr lang="en-US" altLang="ja-JP" dirty="0"/>
              <a:t>IPCC</a:t>
            </a:r>
            <a:r>
              <a:rPr lang="ja-JP" altLang="en-US" dirty="0"/>
              <a:t>の例から、生物多様性版の</a:t>
            </a:r>
            <a:r>
              <a:rPr lang="en-US" altLang="ja-JP" dirty="0"/>
              <a:t>IPCC</a:t>
            </a:r>
            <a:r>
              <a:rPr lang="ja-JP" altLang="en-US" dirty="0"/>
              <a:t>と呼ばれることもあります。 </a:t>
            </a:r>
          </a:p>
          <a:p>
            <a:pPr eaLnBrk="1" hangingPunct="1">
              <a:defRPr/>
            </a:pPr>
            <a:r>
              <a:rPr lang="ja-JP" altLang="en-US" dirty="0"/>
              <a:t>＜メモ＞</a:t>
            </a:r>
          </a:p>
          <a:p>
            <a:pPr eaLnBrk="1" hangingPunct="1">
              <a:defRPr/>
            </a:pPr>
            <a:r>
              <a:rPr lang="ja-JP" altLang="en-US" dirty="0"/>
              <a:t>ポツダムイニシアティブ⇒</a:t>
            </a:r>
            <a:r>
              <a:rPr lang="en-US" altLang="ja-JP" dirty="0"/>
              <a:t>2007</a:t>
            </a:r>
            <a:r>
              <a:rPr lang="ja-JP" altLang="en-US" dirty="0"/>
              <a:t>年　主要国首脳会議</a:t>
            </a:r>
            <a:r>
              <a:rPr lang="en-US" altLang="ja-JP" dirty="0"/>
              <a:t>(</a:t>
            </a:r>
            <a:r>
              <a:rPr lang="ja-JP" altLang="en-US" dirty="0"/>
              <a:t>Ｇ８</a:t>
            </a:r>
            <a:r>
              <a:rPr lang="en-US" altLang="ja-JP" dirty="0"/>
              <a:t>)</a:t>
            </a:r>
            <a:r>
              <a:rPr lang="ja-JP" altLang="en-US" dirty="0"/>
              <a:t>後、環境大臣会合で</a:t>
            </a:r>
          </a:p>
          <a:p>
            <a:pPr eaLnBrk="1" hangingPunct="1">
              <a:defRPr/>
            </a:pPr>
            <a:r>
              <a:rPr lang="ja-JP" altLang="en-US" dirty="0"/>
              <a:t>　　　　　　　　　　　　</a:t>
            </a:r>
            <a:r>
              <a:rPr lang="en-US" altLang="ja-JP" dirty="0"/>
              <a:t>｢</a:t>
            </a:r>
            <a:r>
              <a:rPr lang="ja-JP" altLang="en-US" dirty="0"/>
              <a:t>生態系と生物多様性の経済学</a:t>
            </a:r>
            <a:r>
              <a:rPr lang="en-US" altLang="ja-JP" dirty="0"/>
              <a:t>(</a:t>
            </a:r>
            <a:r>
              <a:rPr lang="ja-JP" altLang="en-US" dirty="0"/>
              <a:t>ＴＥＥＢ</a:t>
            </a:r>
            <a:r>
              <a:rPr lang="en-US" altLang="ja-JP" dirty="0"/>
              <a:t>)｣</a:t>
            </a:r>
            <a:r>
              <a:rPr lang="ja-JP" altLang="en-US" dirty="0"/>
              <a:t>の研究が始まった。</a:t>
            </a:r>
          </a:p>
          <a:p>
            <a:pPr eaLnBrk="1" hangingPunct="1">
              <a:defRPr/>
            </a:pPr>
            <a:r>
              <a:rPr lang="ja-JP" altLang="en-US" dirty="0"/>
              <a:t>ＴＥＥＢ　⇒　</a:t>
            </a:r>
            <a:r>
              <a:rPr lang="en-US" altLang="ja-JP" dirty="0"/>
              <a:t>the economics of ecosystems and biodiversity</a:t>
            </a:r>
          </a:p>
          <a:p>
            <a:pPr eaLnBrk="1" hangingPunct="1">
              <a:defRPr/>
            </a:pPr>
            <a:r>
              <a:rPr lang="ja-JP" altLang="en-US" dirty="0"/>
              <a:t>　　　　　　　　ジィ　エコノミクス　オブ　エコシステム　アンド　バイオダイバシティ</a:t>
            </a:r>
          </a:p>
          <a:p>
            <a:pPr eaLnBrk="1" hangingPunct="1">
              <a:defRPr/>
            </a:pPr>
            <a:endParaRPr lang="ja-JP" altLang="en-US" dirty="0"/>
          </a:p>
          <a:p>
            <a:pPr eaLnBrk="1" hangingPunct="1">
              <a:defRPr/>
            </a:pPr>
            <a:r>
              <a:rPr lang="ja-JP" altLang="en-US" dirty="0"/>
              <a:t>ＰＥＳ　⇒　Ｐａｙｍｅｎｔ　ｆｏｒ　</a:t>
            </a:r>
            <a:r>
              <a:rPr lang="en-US" altLang="ja-JP" dirty="0"/>
              <a:t>Ecosystem</a:t>
            </a:r>
            <a:r>
              <a:rPr lang="ja-JP" altLang="en-US" dirty="0"/>
              <a:t>　Ｓｅｒｖｉｃｅｓ</a:t>
            </a:r>
          </a:p>
          <a:p>
            <a:pPr eaLnBrk="1" hangingPunct="1">
              <a:defRPr/>
            </a:pPr>
            <a:r>
              <a:rPr lang="ja-JP" altLang="en-US" dirty="0"/>
              <a:t>　　　　　　　　ペイメント　フォ　エコシステム　サービス</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D4E7D510-515A-BDC0-33F8-D6B2BA4DEB6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8D6D3CE-BD01-4376-BE86-A764B73DBA1D}" type="slidenum">
              <a:rPr kumimoji="0" lang="en-US" altLang="ja-JP" smtClean="0"/>
              <a:pPr/>
              <a:t>5</a:t>
            </a:fld>
            <a:endParaRPr kumimoji="0" lang="en-US" altLang="ja-JP"/>
          </a:p>
        </p:txBody>
      </p:sp>
      <p:sp>
        <p:nvSpPr>
          <p:cNvPr id="20483" name="Rectangle 2">
            <a:extLst>
              <a:ext uri="{FF2B5EF4-FFF2-40B4-BE49-F238E27FC236}">
                <a16:creationId xmlns:a16="http://schemas.microsoft.com/office/drawing/2014/main" id="{52148360-B1FB-CB30-FF36-63D238E19D64}"/>
              </a:ext>
            </a:extLst>
          </p:cNvPr>
          <p:cNvSpPr>
            <a:spLocks noGrp="1" noRot="1" noChangeAspect="1" noChangeArrowheads="1" noTextEdit="1"/>
          </p:cNvSpPr>
          <p:nvPr>
            <p:ph type="sldImg"/>
          </p:nvPr>
        </p:nvSpPr>
        <p:spPr>
          <a:xfrm>
            <a:off x="1030288" y="741363"/>
            <a:ext cx="5116512" cy="3836987"/>
          </a:xfrm>
          <a:ln/>
        </p:spPr>
      </p:sp>
      <p:sp>
        <p:nvSpPr>
          <p:cNvPr id="32772" name="Rectangle 3">
            <a:extLst>
              <a:ext uri="{FF2B5EF4-FFF2-40B4-BE49-F238E27FC236}">
                <a16:creationId xmlns:a16="http://schemas.microsoft.com/office/drawing/2014/main" id="{E71B398A-9BF3-1373-00C7-795136F41877}"/>
              </a:ext>
            </a:extLst>
          </p:cNvPr>
          <p:cNvSpPr>
            <a:spLocks noGrp="1" noChangeArrowheads="1"/>
          </p:cNvSpPr>
          <p:nvPr>
            <p:ph type="body" idx="1"/>
          </p:nvPr>
        </p:nvSpPr>
        <p:spPr bwMode="auto">
          <a:xfrm>
            <a:off x="769938" y="4894263"/>
            <a:ext cx="5683250" cy="5046662"/>
          </a:xfrm>
        </p:spPr>
        <p:txBody>
          <a:bodyPr/>
          <a:lstStyle/>
          <a:p>
            <a:pPr eaLnBrk="1" hangingPunct="1">
              <a:lnSpc>
                <a:spcPct val="80000"/>
              </a:lnSpc>
              <a:defRPr/>
            </a:pPr>
            <a:r>
              <a:rPr lang="ja-JP" altLang="en-US" sz="1000"/>
              <a:t>①ストックホルム国連人間環境会議でＵＮＥＰ「国連環境計画」が設立され、国際協調が行われるようになり、</a:t>
            </a:r>
            <a:r>
              <a:rPr lang="ja-JP" altLang="en-US" sz="1000">
                <a:latin typeface="+mn-ea"/>
                <a:ea typeface="+mn-ea"/>
              </a:rPr>
              <a:t>水鳥とその生息地である湿地・湿原の保護のラムサール条約、絶滅のおそれのある野生動植物の種の保存のワシントン条約など</a:t>
            </a:r>
            <a:r>
              <a:rPr lang="ja-JP" altLang="en-US" sz="1000"/>
              <a:t>個別に様々な条約が発効されました。</a:t>
            </a:r>
            <a:endParaRPr lang="en-US" altLang="ja-JP" sz="1000"/>
          </a:p>
          <a:p>
            <a:pPr eaLnBrk="1" hangingPunct="1">
              <a:lnSpc>
                <a:spcPct val="80000"/>
              </a:lnSpc>
              <a:defRPr/>
            </a:pPr>
            <a:r>
              <a:rPr lang="ja-JP" altLang="en-US" sz="1000">
                <a:latin typeface="+mn-ea"/>
                <a:ea typeface="+mn-ea"/>
              </a:rPr>
              <a:t>②特に</a:t>
            </a:r>
            <a:r>
              <a:rPr lang="en-US" altLang="ja-JP" sz="1000">
                <a:latin typeface="+mn-ea"/>
                <a:ea typeface="+mn-ea"/>
              </a:rPr>
              <a:t>1992</a:t>
            </a:r>
            <a:r>
              <a:rPr lang="ja-JP" altLang="en-US" sz="1000">
                <a:latin typeface="+mn-ea"/>
                <a:ea typeface="+mn-ea"/>
              </a:rPr>
              <a:t>年の地球サミット「国連環境開発会議」では、</a:t>
            </a:r>
            <a:r>
              <a:rPr lang="ja-JP" altLang="en-US" sz="1000">
                <a:solidFill>
                  <a:srgbClr val="FF0000"/>
                </a:solidFill>
                <a:latin typeface="+mn-ea"/>
                <a:ea typeface="+mn-ea"/>
              </a:rPr>
              <a:t>「森林原則声明</a:t>
            </a:r>
            <a:r>
              <a:rPr lang="en-US" altLang="ja-JP" sz="1000">
                <a:solidFill>
                  <a:srgbClr val="FF0000"/>
                </a:solidFill>
                <a:latin typeface="+mn-ea"/>
                <a:ea typeface="+mn-ea"/>
              </a:rPr>
              <a:t>｣</a:t>
            </a:r>
            <a:r>
              <a:rPr lang="ja-JP" altLang="en-US" sz="1000">
                <a:solidFill>
                  <a:srgbClr val="FF0000"/>
                </a:solidFill>
                <a:latin typeface="+mn-ea"/>
                <a:ea typeface="+mn-ea"/>
              </a:rPr>
              <a:t>「気候変動枠組条約」「生物多様性条約」そして</a:t>
            </a:r>
            <a:r>
              <a:rPr lang="en-US" altLang="ja-JP" sz="1000">
                <a:solidFill>
                  <a:srgbClr val="FF0000"/>
                </a:solidFill>
                <a:latin typeface="+mn-ea"/>
                <a:ea typeface="+mn-ea"/>
              </a:rPr>
              <a:t>｢</a:t>
            </a:r>
            <a:r>
              <a:rPr lang="ja-JP" altLang="en-US" sz="1000">
                <a:solidFill>
                  <a:srgbClr val="FF0000"/>
                </a:solidFill>
                <a:latin typeface="+mn-ea"/>
                <a:ea typeface="+mn-ea"/>
              </a:rPr>
              <a:t>アジェンダ</a:t>
            </a:r>
            <a:r>
              <a:rPr lang="en-US" altLang="ja-JP" sz="1000">
                <a:solidFill>
                  <a:srgbClr val="FF0000"/>
                </a:solidFill>
                <a:latin typeface="+mn-ea"/>
                <a:ea typeface="+mn-ea"/>
              </a:rPr>
              <a:t>21</a:t>
            </a:r>
            <a:r>
              <a:rPr lang="ja-JP" altLang="en-US" sz="1000">
                <a:solidFill>
                  <a:srgbClr val="FF0000"/>
                </a:solidFill>
                <a:latin typeface="+mn-ea"/>
                <a:ea typeface="+mn-ea"/>
              </a:rPr>
              <a:t>」などの採択され、</a:t>
            </a:r>
            <a:endParaRPr lang="en-US" altLang="ja-JP" sz="1000">
              <a:solidFill>
                <a:srgbClr val="FF0000"/>
              </a:solidFill>
              <a:latin typeface="+mn-ea"/>
              <a:ea typeface="+mn-ea"/>
            </a:endParaRPr>
          </a:p>
          <a:p>
            <a:pPr eaLnBrk="1" hangingPunct="1">
              <a:lnSpc>
                <a:spcPct val="80000"/>
              </a:lnSpc>
              <a:defRPr/>
            </a:pPr>
            <a:r>
              <a:rPr lang="ja-JP" altLang="en-US" sz="1000">
                <a:solidFill>
                  <a:srgbClr val="FF0000"/>
                </a:solidFill>
                <a:latin typeface="+mn-ea"/>
                <a:ea typeface="+mn-ea"/>
              </a:rPr>
              <a:t>国際社会が連携して地球環境問題の解決に向けて取り組んでいくための体制が整えられました。</a:t>
            </a:r>
            <a:endParaRPr lang="ja-JP" altLang="en-US" sz="1000"/>
          </a:p>
          <a:p>
            <a:pPr eaLnBrk="1" hangingPunct="1">
              <a:lnSpc>
                <a:spcPct val="80000"/>
              </a:lnSpc>
              <a:defRPr/>
            </a:pPr>
            <a:r>
              <a:rPr lang="ja-JP" altLang="en-US" sz="1000"/>
              <a:t>③</a:t>
            </a:r>
            <a:r>
              <a:rPr lang="en-US" altLang="ja-JP" sz="1000"/>
              <a:t>2015</a:t>
            </a:r>
            <a:r>
              <a:rPr lang="ja-JP" altLang="en-US" sz="1000"/>
              <a:t>年には、持続可能な開発のための２０３０アジェンダが採択され、ＳＤＧｓがスタートしました。</a:t>
            </a:r>
            <a:endParaRPr lang="en-US" altLang="ja-JP" sz="1000"/>
          </a:p>
          <a:p>
            <a:pPr eaLnBrk="1" hangingPunct="1">
              <a:lnSpc>
                <a:spcPct val="80000"/>
              </a:lnSpc>
              <a:defRPr/>
            </a:pPr>
            <a:r>
              <a:rPr lang="ja-JP" altLang="en-US" sz="1000"/>
              <a:t>更に、気候変動枠組み条約締約国会議ＣＯＰ２１において、パリ協定が採択され、</a:t>
            </a:r>
            <a:r>
              <a:rPr lang="ja-JP" altLang="en-US" sz="1000">
                <a:latin typeface="+mn-ea"/>
                <a:ea typeface="+mn-ea"/>
              </a:rPr>
              <a:t>温室効果ガス削減のための</a:t>
            </a:r>
            <a:r>
              <a:rPr lang="en-US" altLang="ja-JP" sz="1000">
                <a:latin typeface="+mn-ea"/>
                <a:ea typeface="+mn-ea"/>
              </a:rPr>
              <a:t>2020</a:t>
            </a:r>
            <a:r>
              <a:rPr lang="ja-JP" altLang="en-US" sz="1000">
                <a:latin typeface="+mn-ea"/>
                <a:ea typeface="+mn-ea"/>
              </a:rPr>
              <a:t>年以降の国際的取組の枠組みが合意されました。</a:t>
            </a:r>
            <a:endParaRPr lang="en-US" altLang="ja-JP" sz="1000">
              <a:solidFill>
                <a:srgbClr val="000000"/>
              </a:solidFill>
            </a:endParaRPr>
          </a:p>
          <a:p>
            <a:pPr eaLnBrk="1" hangingPunct="1">
              <a:lnSpc>
                <a:spcPct val="80000"/>
              </a:lnSpc>
              <a:defRPr/>
            </a:pPr>
            <a:endParaRPr lang="ja-JP" altLang="en-US" sz="1000">
              <a:solidFill>
                <a:srgbClr val="000000"/>
              </a:solidFill>
            </a:endParaRPr>
          </a:p>
          <a:p>
            <a:pPr eaLnBrk="1" hangingPunct="1">
              <a:lnSpc>
                <a:spcPct val="80000"/>
              </a:lnSpc>
              <a:defRPr/>
            </a:pPr>
            <a:r>
              <a:rPr lang="ja-JP" altLang="en-US" sz="1000"/>
              <a:t>＜メモ＞</a:t>
            </a:r>
          </a:p>
          <a:p>
            <a:pPr eaLnBrk="1" hangingPunct="1">
              <a:lnSpc>
                <a:spcPct val="80000"/>
              </a:lnSpc>
              <a:defRPr/>
            </a:pPr>
            <a:r>
              <a:rPr lang="ja-JP" altLang="en-US" sz="1000" b="1">
                <a:solidFill>
                  <a:srgbClr val="000000"/>
                </a:solidFill>
              </a:rPr>
              <a:t>ワルシャワメカニズム</a:t>
            </a:r>
          </a:p>
          <a:p>
            <a:pPr eaLnBrk="1" hangingPunct="1">
              <a:lnSpc>
                <a:spcPct val="80000"/>
              </a:lnSpc>
              <a:defRPr/>
            </a:pPr>
            <a:r>
              <a:rPr lang="ja-JP" altLang="en-US" sz="1000"/>
              <a:t>今までの「緩和策」「適応策」に加え「</a:t>
            </a:r>
            <a:r>
              <a:rPr lang="ja-JP" altLang="en-US" sz="1000" b="1">
                <a:solidFill>
                  <a:srgbClr val="000000"/>
                </a:solidFill>
              </a:rPr>
              <a:t>損失と被害</a:t>
            </a:r>
            <a:r>
              <a:rPr lang="ja-JP" altLang="en-US" sz="1000"/>
              <a:t>」という３つ目の概念が生まれた。</a:t>
            </a:r>
          </a:p>
          <a:p>
            <a:pPr eaLnBrk="1" hangingPunct="1">
              <a:lnSpc>
                <a:spcPct val="80000"/>
              </a:lnSpc>
              <a:defRPr/>
            </a:pPr>
            <a:r>
              <a:rPr lang="ja-JP" altLang="en-US" sz="1000"/>
              <a:t>これは、フィリピン台風３０号（死者行方不明者約７０００人）がきっかけ</a:t>
            </a:r>
          </a:p>
          <a:p>
            <a:pPr eaLnBrk="1" hangingPunct="1">
              <a:lnSpc>
                <a:spcPct val="80000"/>
              </a:lnSpc>
              <a:defRPr/>
            </a:pPr>
            <a:r>
              <a:rPr lang="ja-JP" altLang="en-US" sz="1000"/>
              <a:t>今までの対策の延長線上では救いきれない、ミクロネシアやポリネシアなど小島嶼国（しょうとうしょこく）などの救済を先進国でおこなうもの</a:t>
            </a:r>
            <a:endParaRPr lang="ja-JP" altLang="en-US" sz="1000"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a:extLst>
              <a:ext uri="{FF2B5EF4-FFF2-40B4-BE49-F238E27FC236}">
                <a16:creationId xmlns:a16="http://schemas.microsoft.com/office/drawing/2014/main" id="{2C9BBC46-9B91-4556-04F3-6AD7733092D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4D4F187-BA5C-4015-9ADF-251A2BB2F556}" type="slidenum">
              <a:rPr kumimoji="0" lang="en-US" altLang="ja-JP" smtClean="0"/>
              <a:pPr/>
              <a:t>52</a:t>
            </a:fld>
            <a:endParaRPr kumimoji="0" lang="en-US" altLang="ja-JP"/>
          </a:p>
        </p:txBody>
      </p:sp>
      <p:sp>
        <p:nvSpPr>
          <p:cNvPr id="120835" name="Rectangle 2">
            <a:extLst>
              <a:ext uri="{FF2B5EF4-FFF2-40B4-BE49-F238E27FC236}">
                <a16:creationId xmlns:a16="http://schemas.microsoft.com/office/drawing/2014/main" id="{BDBC6F42-A484-0CAD-1578-EC85B37869D4}"/>
              </a:ext>
            </a:extLst>
          </p:cNvPr>
          <p:cNvSpPr>
            <a:spLocks noGrp="1" noRot="1" noChangeAspect="1" noChangeArrowheads="1" noTextEdit="1"/>
          </p:cNvSpPr>
          <p:nvPr>
            <p:ph type="sldImg"/>
          </p:nvPr>
        </p:nvSpPr>
        <p:spPr>
          <a:xfrm>
            <a:off x="1030288" y="741363"/>
            <a:ext cx="5116512" cy="3836987"/>
          </a:xfrm>
          <a:ln/>
        </p:spPr>
      </p:sp>
      <p:sp>
        <p:nvSpPr>
          <p:cNvPr id="140292" name="Rectangle 3">
            <a:extLst>
              <a:ext uri="{FF2B5EF4-FFF2-40B4-BE49-F238E27FC236}">
                <a16:creationId xmlns:a16="http://schemas.microsoft.com/office/drawing/2014/main" id="{44C99751-E1D3-93AF-CB0F-4157F19EE708}"/>
              </a:ext>
            </a:extLst>
          </p:cNvPr>
          <p:cNvSpPr>
            <a:spLocks noGrp="1" noChangeArrowheads="1"/>
          </p:cNvSpPr>
          <p:nvPr>
            <p:ph type="body" idx="1"/>
          </p:nvPr>
        </p:nvSpPr>
        <p:spPr bwMode="auto">
          <a:xfrm>
            <a:off x="769938" y="4894263"/>
            <a:ext cx="5683250" cy="4008437"/>
          </a:xfrm>
        </p:spPr>
        <p:txBody>
          <a:bodyPr/>
          <a:lstStyle/>
          <a:p>
            <a:pPr eaLnBrk="1" hangingPunct="1">
              <a:defRPr/>
            </a:pPr>
            <a:r>
              <a:rPr lang="ja-JP" altLang="en-US" dirty="0"/>
              <a:t>日本は重要地域の保全を目的に、各種保護区や法律が定められています。</a:t>
            </a:r>
            <a:endParaRPr lang="en-US" altLang="ja-JP" dirty="0"/>
          </a:p>
          <a:p>
            <a:pPr eaLnBrk="1" hangingPunct="1">
              <a:spcBef>
                <a:spcPct val="0"/>
              </a:spcBef>
              <a:defRPr/>
            </a:pPr>
            <a:endParaRPr lang="en-US" altLang="ja-JP" dirty="0">
              <a:latin typeface="+mn-ea"/>
              <a:ea typeface="+mn-ea"/>
            </a:endParaRPr>
          </a:p>
          <a:p>
            <a:pPr eaLnBrk="1" hangingPunct="1">
              <a:spcBef>
                <a:spcPct val="0"/>
              </a:spcBef>
              <a:defRPr/>
            </a:pPr>
            <a:r>
              <a:rPr lang="ja-JP" altLang="en-US" dirty="0">
                <a:latin typeface="+mn-ea"/>
                <a:ea typeface="+mn-ea"/>
              </a:rPr>
              <a:t>原生自然環境保全地域は、　ほとんど人の活動の影響を受けることなく原生の状態を維持している地域です。</a:t>
            </a:r>
          </a:p>
          <a:p>
            <a:pPr eaLnBrk="1" hangingPunct="1">
              <a:spcBef>
                <a:spcPct val="0"/>
              </a:spcBef>
              <a:defRPr/>
            </a:pPr>
            <a:r>
              <a:rPr lang="ja-JP" altLang="en-US" dirty="0">
                <a:latin typeface="+mn-ea"/>
                <a:ea typeface="+mn-ea"/>
              </a:rPr>
              <a:t>自然環境保全地域・都道府県自然環境保全地域⇒ 自然環境の保全と生物多様性の確保のために指定された地域です。</a:t>
            </a:r>
            <a:endParaRPr lang="en-US" altLang="ja-JP" dirty="0"/>
          </a:p>
          <a:p>
            <a:pPr eaLnBrk="1" hangingPunct="1">
              <a:defRPr/>
            </a:pPr>
            <a:r>
              <a:rPr lang="ja-JP" altLang="en-US" dirty="0"/>
              <a:t>国立公園や都道府県立公園は誰が認定するか、よく出題されます。</a:t>
            </a:r>
          </a:p>
          <a:p>
            <a:pPr eaLnBrk="1" hangingPunct="1">
              <a:defRPr/>
            </a:pPr>
            <a:endParaRPr lang="ja-JP" altLang="en-US" dirty="0"/>
          </a:p>
          <a:p>
            <a:pPr>
              <a:defRPr/>
            </a:pPr>
            <a:r>
              <a:rPr lang="ja-JP" altLang="en-US" dirty="0"/>
              <a:t>国土のグランドデザインとして、自然再生を推進しています。</a:t>
            </a:r>
            <a:endParaRPr lang="en-US" altLang="ja-JP" dirty="0"/>
          </a:p>
          <a:p>
            <a:pPr>
              <a:defRPr/>
            </a:pPr>
            <a:r>
              <a:rPr lang="ja-JP" altLang="en-US" dirty="0">
                <a:latin typeface="+mn-ea"/>
                <a:ea typeface="+mn-ea"/>
              </a:rPr>
              <a:t>たとえば重要地域の保全・生物の生態特性に応じた生息・生育空間を適切につなぐ生態系ネットワークのように</a:t>
            </a:r>
            <a:endParaRPr lang="en-US" altLang="ja-JP" dirty="0">
              <a:latin typeface="+mn-ea"/>
              <a:ea typeface="+mn-ea"/>
            </a:endParaRPr>
          </a:p>
          <a:p>
            <a:pPr>
              <a:defRPr/>
            </a:pPr>
            <a:r>
              <a:rPr lang="ja-JP" altLang="en-US" dirty="0">
                <a:latin typeface="+mn-ea"/>
                <a:ea typeface="+mn-ea"/>
              </a:rPr>
              <a:t>点と点を線で結び、やがて面へと広げていく取組みが行われています。</a:t>
            </a:r>
            <a:endParaRPr lang="en-US" altLang="ja-JP" dirty="0">
              <a:latin typeface="+mn-ea"/>
              <a:ea typeface="+mn-ea"/>
            </a:endParaRPr>
          </a:p>
          <a:p>
            <a:pPr>
              <a:defRPr/>
            </a:pPr>
            <a:r>
              <a:rPr lang="ja-JP" altLang="en-US" dirty="0">
                <a:latin typeface="+mn-ea"/>
                <a:ea typeface="+mn-ea"/>
              </a:rPr>
              <a:t>生態系ネットワークはエコロジカルネットワークとも呼ばれます。</a:t>
            </a:r>
            <a:endParaRPr lang="en-US" altLang="ja-JP" dirty="0">
              <a:latin typeface="+mn-ea"/>
              <a:ea typeface="+mn-ea"/>
            </a:endParaRPr>
          </a:p>
          <a:p>
            <a:pPr>
              <a:defRPr/>
            </a:pPr>
            <a:endParaRPr lang="en-US" altLang="ja-JP" dirty="0">
              <a:latin typeface="+mn-ea"/>
              <a:ea typeface="+mn-ea"/>
            </a:endParaRPr>
          </a:p>
          <a:p>
            <a:pPr eaLnBrk="1" hangingPunct="1">
              <a:defRPr/>
            </a:pPr>
            <a:endParaRPr lang="en-US" altLang="ja-JP" dirty="0"/>
          </a:p>
          <a:p>
            <a:pPr eaLnBrk="1" hangingPunct="1">
              <a:defRPr/>
            </a:pPr>
            <a:endParaRPr lang="ja-JP" altLang="en-US" dirty="0"/>
          </a:p>
          <a:p>
            <a:pPr eaLnBrk="1" hangingPunct="1">
              <a:defRPr/>
            </a:pPr>
            <a:r>
              <a:rPr lang="ja-JP" altLang="en-US" dirty="0"/>
              <a:t>＜メモ＞</a:t>
            </a:r>
          </a:p>
          <a:p>
            <a:pPr eaLnBrk="1" hangingPunct="1">
              <a:defRPr/>
            </a:pPr>
            <a:r>
              <a:rPr lang="ja-JP" altLang="en-US" b="1" dirty="0"/>
              <a:t>脊梁山脈</a:t>
            </a:r>
            <a:r>
              <a:rPr lang="ja-JP" altLang="en-US" dirty="0"/>
              <a:t>　セキリョウサンミャク</a:t>
            </a:r>
          </a:p>
          <a:p>
            <a:pPr eaLnBrk="1" hangingPunct="1">
              <a:defRPr/>
            </a:pPr>
            <a:r>
              <a:rPr lang="ja-JP" altLang="en-US" dirty="0"/>
              <a:t>ある地域を分断して長く連なり、主要な分水嶺となる山脈。</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382DD167-052C-7802-FBC9-D164B6B7130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6653398-B6B4-481E-8A9C-C2DD5FC32442}" type="slidenum">
              <a:rPr kumimoji="0" lang="en-US" altLang="ja-JP" smtClean="0"/>
              <a:pPr/>
              <a:t>53</a:t>
            </a:fld>
            <a:endParaRPr kumimoji="0" lang="en-US" altLang="ja-JP"/>
          </a:p>
        </p:txBody>
      </p:sp>
      <p:sp>
        <p:nvSpPr>
          <p:cNvPr id="122883" name="Rectangle 2">
            <a:extLst>
              <a:ext uri="{FF2B5EF4-FFF2-40B4-BE49-F238E27FC236}">
                <a16:creationId xmlns:a16="http://schemas.microsoft.com/office/drawing/2014/main" id="{24BE3530-5A76-3BD7-4534-E3FEAAD79EAB}"/>
              </a:ext>
            </a:extLst>
          </p:cNvPr>
          <p:cNvSpPr>
            <a:spLocks noGrp="1" noRot="1" noChangeAspect="1" noChangeArrowheads="1" noTextEdit="1"/>
          </p:cNvSpPr>
          <p:nvPr>
            <p:ph type="sldImg"/>
          </p:nvPr>
        </p:nvSpPr>
        <p:spPr>
          <a:xfrm>
            <a:off x="1030288" y="741363"/>
            <a:ext cx="5116512" cy="3836987"/>
          </a:xfrm>
          <a:ln/>
        </p:spPr>
      </p:sp>
      <p:sp>
        <p:nvSpPr>
          <p:cNvPr id="142340" name="Rectangle 3">
            <a:extLst>
              <a:ext uri="{FF2B5EF4-FFF2-40B4-BE49-F238E27FC236}">
                <a16:creationId xmlns:a16="http://schemas.microsoft.com/office/drawing/2014/main" id="{107C0BA0-D961-D166-FAFB-4D90C6062F48}"/>
              </a:ext>
            </a:extLst>
          </p:cNvPr>
          <p:cNvSpPr>
            <a:spLocks noGrp="1" noChangeArrowheads="1"/>
          </p:cNvSpPr>
          <p:nvPr>
            <p:ph type="body" idx="1"/>
          </p:nvPr>
        </p:nvSpPr>
        <p:spPr bwMode="auto">
          <a:xfrm>
            <a:off x="769938" y="4894263"/>
            <a:ext cx="5683250" cy="4008437"/>
          </a:xfrm>
        </p:spPr>
        <p:txBody>
          <a:bodyPr/>
          <a:lstStyle/>
          <a:p>
            <a:pPr eaLnBrk="1" hangingPunct="1">
              <a:defRPr/>
            </a:pPr>
            <a:r>
              <a:rPr lang="ja-JP" altLang="en-US" dirty="0">
                <a:solidFill>
                  <a:srgbClr val="000000"/>
                </a:solidFill>
              </a:rPr>
              <a:t>種の保存法では、絶滅の危機にある、国内希少野生動植物種</a:t>
            </a:r>
            <a:r>
              <a:rPr lang="ja-JP" altLang="en-US" dirty="0"/>
              <a:t>３５６種の</a:t>
            </a:r>
          </a:p>
          <a:p>
            <a:pPr eaLnBrk="1" hangingPunct="1">
              <a:defRPr/>
            </a:pPr>
            <a:r>
              <a:rPr lang="ja-JP" altLang="en-US" dirty="0"/>
              <a:t>販売、捕獲・採取、殺傷・損傷、輸出入などを原則禁止しています。</a:t>
            </a:r>
          </a:p>
          <a:p>
            <a:pPr eaLnBrk="1" hangingPunct="1">
              <a:defRPr/>
            </a:pPr>
            <a:endParaRPr lang="en-US" altLang="ja-JP" dirty="0"/>
          </a:p>
          <a:p>
            <a:pPr eaLnBrk="1" hangingPunct="1">
              <a:defRPr/>
            </a:pPr>
            <a:r>
              <a:rPr lang="ja-JP" altLang="en-US" dirty="0"/>
              <a:t>日本には</a:t>
            </a:r>
            <a:r>
              <a:rPr lang="en-US" altLang="ja-JP" dirty="0"/>
              <a:t>2000</a:t>
            </a:r>
            <a:r>
              <a:rPr lang="ja-JP" altLang="en-US" dirty="0"/>
              <a:t>種を超える外来生物がいて、特に大きな被害を及ぼす</a:t>
            </a:r>
            <a:r>
              <a:rPr lang="ja-JP" altLang="en-US" dirty="0">
                <a:solidFill>
                  <a:srgbClr val="000000"/>
                </a:solidFill>
              </a:rPr>
              <a:t>特定外来生物に</a:t>
            </a:r>
            <a:r>
              <a:rPr lang="en-US" altLang="ja-JP" dirty="0"/>
              <a:t>148</a:t>
            </a:r>
            <a:r>
              <a:rPr lang="ja-JP" altLang="en-US" dirty="0"/>
              <a:t>種を指定しています。</a:t>
            </a:r>
            <a:endParaRPr lang="en-US" altLang="ja-JP" dirty="0"/>
          </a:p>
          <a:p>
            <a:pPr eaLnBrk="1" hangingPunct="1">
              <a:defRPr/>
            </a:pPr>
            <a:r>
              <a:rPr lang="ja-JP" altLang="en-US" dirty="0"/>
              <a:t>侵略的な外来種は、</a:t>
            </a:r>
            <a:r>
              <a:rPr lang="ja-JP" altLang="en-US" dirty="0">
                <a:solidFill>
                  <a:srgbClr val="000000"/>
                </a:solidFill>
              </a:rPr>
              <a:t>「入れない」「捨てない」「拡げない」</a:t>
            </a:r>
            <a:r>
              <a:rPr lang="ja-JP" altLang="en-US" dirty="0"/>
              <a:t>ことが重要です！</a:t>
            </a:r>
            <a:endParaRPr lang="en-US" altLang="ja-JP" dirty="0"/>
          </a:p>
          <a:p>
            <a:pPr eaLnBrk="1" hangingPunct="1">
              <a:defRPr/>
            </a:pPr>
            <a:endParaRPr lang="en-US" altLang="ja-JP" dirty="0"/>
          </a:p>
          <a:p>
            <a:pPr eaLnBrk="1" hangingPunct="1">
              <a:defRPr/>
            </a:pPr>
            <a:r>
              <a:rPr lang="ja-JP" altLang="en-US" dirty="0"/>
              <a:t>Ｅｃｏ検定にはちょっとしたコツがあります。</a:t>
            </a:r>
            <a:endParaRPr lang="en-US" altLang="ja-JP" dirty="0"/>
          </a:p>
          <a:p>
            <a:pPr eaLnBrk="1" hangingPunct="1">
              <a:defRPr/>
            </a:pPr>
            <a:r>
              <a:rPr lang="ja-JP" altLang="en-US" dirty="0"/>
              <a:t>エコ・ツーリズム推進法の、推進っという言葉は、ガンガンやっちゃいましょう　っという意味でなので、</a:t>
            </a:r>
            <a:endParaRPr lang="en-US" altLang="ja-JP" dirty="0"/>
          </a:p>
          <a:p>
            <a:pPr eaLnBrk="1" hangingPunct="1">
              <a:defRPr/>
            </a:pPr>
            <a:r>
              <a:rPr lang="ja-JP" altLang="en-US" dirty="0"/>
              <a:t>推進法により規制されているっという問題が出たらバツです。</a:t>
            </a:r>
            <a:endParaRPr lang="en-US" altLang="ja-JP" dirty="0"/>
          </a:p>
          <a:p>
            <a:pPr eaLnBrk="1" hangingPunct="1">
              <a:defRPr/>
            </a:pPr>
            <a:r>
              <a:rPr lang="ja-JP" altLang="en-US" dirty="0"/>
              <a:t>推進しているのに規制されるわけないですからね。</a:t>
            </a:r>
            <a:endParaRPr lang="en-US" altLang="ja-JP" dirty="0"/>
          </a:p>
          <a:p>
            <a:pPr eaLnBrk="1" hangingPunct="1">
              <a:defRPr/>
            </a:pPr>
            <a:endParaRPr lang="en-US" altLang="ja-JP" dirty="0"/>
          </a:p>
          <a:p>
            <a:pPr eaLnBrk="1" hangingPunct="1">
              <a:defRPr/>
            </a:pPr>
            <a:endParaRPr lang="en-US" altLang="ja-JP" dirty="0"/>
          </a:p>
          <a:p>
            <a:pPr eaLnBrk="1" hangingPunct="1">
              <a:defRPr/>
            </a:pPr>
            <a:r>
              <a:rPr lang="ja-JP" altLang="en-US" dirty="0"/>
              <a:t>＜メモ＞</a:t>
            </a:r>
          </a:p>
          <a:p>
            <a:pPr eaLnBrk="1" hangingPunct="1">
              <a:defRPr/>
            </a:pPr>
            <a:r>
              <a:rPr lang="ja-JP" altLang="en-US" b="1" dirty="0"/>
              <a:t>脊梁山脈</a:t>
            </a:r>
            <a:r>
              <a:rPr lang="ja-JP" altLang="en-US" dirty="0"/>
              <a:t>　セキリョウサンミャク</a:t>
            </a:r>
          </a:p>
          <a:p>
            <a:pPr eaLnBrk="1" hangingPunct="1">
              <a:defRPr/>
            </a:pPr>
            <a:r>
              <a:rPr lang="ja-JP" altLang="en-US" dirty="0"/>
              <a:t>ある地域を分断して長く連なり、主要な分水嶺となる山脈。</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A1465D3B-6D00-D8D6-984C-50C0726223E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465C427-200A-4D29-8524-C1A1C556F402}" type="slidenum">
              <a:rPr kumimoji="0" lang="en-US" altLang="ja-JP" smtClean="0"/>
              <a:pPr/>
              <a:t>54</a:t>
            </a:fld>
            <a:endParaRPr kumimoji="0" lang="en-US" altLang="ja-JP"/>
          </a:p>
        </p:txBody>
      </p:sp>
      <p:sp>
        <p:nvSpPr>
          <p:cNvPr id="124931" name="Rectangle 2">
            <a:extLst>
              <a:ext uri="{FF2B5EF4-FFF2-40B4-BE49-F238E27FC236}">
                <a16:creationId xmlns:a16="http://schemas.microsoft.com/office/drawing/2014/main" id="{F4906760-7B4A-341D-45B1-4A737EEC6D21}"/>
              </a:ext>
            </a:extLst>
          </p:cNvPr>
          <p:cNvSpPr>
            <a:spLocks noGrp="1" noRot="1" noChangeAspect="1" noChangeArrowheads="1" noTextEdit="1"/>
          </p:cNvSpPr>
          <p:nvPr>
            <p:ph type="sldImg"/>
          </p:nvPr>
        </p:nvSpPr>
        <p:spPr>
          <a:xfrm>
            <a:off x="1030288" y="741363"/>
            <a:ext cx="5116512" cy="3836987"/>
          </a:xfrm>
          <a:ln/>
        </p:spPr>
      </p:sp>
      <p:sp>
        <p:nvSpPr>
          <p:cNvPr id="144388" name="Rectangle 3">
            <a:extLst>
              <a:ext uri="{FF2B5EF4-FFF2-40B4-BE49-F238E27FC236}">
                <a16:creationId xmlns:a16="http://schemas.microsoft.com/office/drawing/2014/main" id="{C76C12A3-333A-8683-B537-B843687E2202}"/>
              </a:ext>
            </a:extLst>
          </p:cNvPr>
          <p:cNvSpPr>
            <a:spLocks noGrp="1" noChangeArrowheads="1"/>
          </p:cNvSpPr>
          <p:nvPr>
            <p:ph type="body" idx="1"/>
          </p:nvPr>
        </p:nvSpPr>
        <p:spPr bwMode="auto">
          <a:xfrm>
            <a:off x="769938" y="4894263"/>
            <a:ext cx="5683250" cy="4972050"/>
          </a:xfrm>
        </p:spPr>
        <p:txBody>
          <a:bodyPr/>
          <a:lstStyle/>
          <a:p>
            <a:pPr eaLnBrk="1" hangingPunct="1">
              <a:spcBef>
                <a:spcPct val="0"/>
              </a:spcBef>
              <a:defRPr/>
            </a:pPr>
            <a:r>
              <a:rPr lang="ja-JP" altLang="en-US" dirty="0">
                <a:latin typeface="+mn-ea"/>
                <a:ea typeface="+mn-ea"/>
              </a:rPr>
              <a:t>生態系サービスの供給圏は主に地方だが、恩恵は都市も受けています。</a:t>
            </a:r>
            <a:endParaRPr lang="en-US" altLang="ja-JP" dirty="0">
              <a:latin typeface="+mn-ea"/>
              <a:ea typeface="+mn-ea"/>
            </a:endParaRPr>
          </a:p>
          <a:p>
            <a:pPr eaLnBrk="1" hangingPunct="1">
              <a:spcBef>
                <a:spcPct val="0"/>
              </a:spcBef>
              <a:defRPr/>
            </a:pPr>
            <a:r>
              <a:rPr lang="ja-JP" altLang="en-US" dirty="0">
                <a:solidFill>
                  <a:srgbClr val="FF0000"/>
                </a:solidFill>
                <a:latin typeface="+mn-ea"/>
                <a:ea typeface="+mn-ea"/>
              </a:rPr>
              <a:t>自然共生圏</a:t>
            </a:r>
            <a:r>
              <a:rPr lang="ja-JP" altLang="en-US" dirty="0">
                <a:latin typeface="+mn-ea"/>
                <a:ea typeface="+mn-ea"/>
              </a:rPr>
              <a:t>は、このように生態系サービスの需給でつながる地域や人々を一体として捉え、</a:t>
            </a:r>
            <a:endParaRPr lang="en-US" altLang="ja-JP" dirty="0">
              <a:latin typeface="+mn-ea"/>
              <a:ea typeface="+mn-ea"/>
            </a:endParaRPr>
          </a:p>
          <a:p>
            <a:pPr eaLnBrk="1" hangingPunct="1">
              <a:spcBef>
                <a:spcPct val="0"/>
              </a:spcBef>
              <a:defRPr/>
            </a:pPr>
            <a:r>
              <a:rPr lang="ja-JP" altLang="en-US" dirty="0">
                <a:latin typeface="+mn-ea"/>
                <a:ea typeface="+mn-ea"/>
              </a:rPr>
              <a:t>その中で連携や交流を深めていき相互に支え合っていくという考え方です。</a:t>
            </a:r>
            <a:endParaRPr lang="en-US" altLang="ja-JP" dirty="0">
              <a:latin typeface="+mn-ea"/>
              <a:ea typeface="+mn-ea"/>
            </a:endParaRPr>
          </a:p>
          <a:p>
            <a:pPr eaLnBrk="1" hangingPunct="1">
              <a:spcBef>
                <a:spcPct val="0"/>
              </a:spcBef>
              <a:defRPr/>
            </a:pPr>
            <a:endParaRPr lang="ja-JP" altLang="en-US" dirty="0"/>
          </a:p>
          <a:p>
            <a:pPr eaLnBrk="1" hangingPunct="1">
              <a:spcBef>
                <a:spcPct val="0"/>
              </a:spcBef>
              <a:defRPr/>
            </a:pPr>
            <a:r>
              <a:rPr lang="ja-JP" altLang="en-US" dirty="0">
                <a:latin typeface="+mn-ea"/>
                <a:ea typeface="+mn-ea"/>
              </a:rPr>
              <a:t>●里地里山は都市と山の間に点在し、人が手を入れることで保たれることで生態系が保たれている地域で、　固有種を含む多くの野生生物を育んでいます。</a:t>
            </a:r>
            <a:endParaRPr lang="en-US" altLang="ja-JP" dirty="0">
              <a:latin typeface="+mn-ea"/>
              <a:ea typeface="+mn-ea"/>
            </a:endParaRPr>
          </a:p>
          <a:p>
            <a:pPr eaLnBrk="1" hangingPunct="1">
              <a:spcBef>
                <a:spcPct val="0"/>
              </a:spcBef>
              <a:defRPr/>
            </a:pPr>
            <a:r>
              <a:rPr lang="ja-JP" altLang="en-US" dirty="0">
                <a:latin typeface="+mn-ea"/>
                <a:ea typeface="+mn-ea"/>
              </a:rPr>
              <a:t>●里地里山、里海の多くは、人口の減少や高齢化の進行、産業構造の　変化により人間活動が縮小してきており、大きな環境の変化を受け、</a:t>
            </a:r>
            <a:endParaRPr lang="en-US" altLang="ja-JP" dirty="0">
              <a:latin typeface="+mn-ea"/>
              <a:ea typeface="+mn-ea"/>
            </a:endParaRPr>
          </a:p>
          <a:p>
            <a:pPr eaLnBrk="1" hangingPunct="1">
              <a:spcBef>
                <a:spcPct val="0"/>
              </a:spcBef>
              <a:defRPr/>
            </a:pPr>
            <a:r>
              <a:rPr lang="ja-JP" altLang="en-US" dirty="0">
                <a:latin typeface="+mn-ea"/>
                <a:ea typeface="+mn-ea"/>
              </a:rPr>
              <a:t>　生物多様性は質と量の両面から劣化が懸念されています。</a:t>
            </a:r>
          </a:p>
          <a:p>
            <a:pPr eaLnBrk="1" hangingPunct="1">
              <a:defRPr/>
            </a:pPr>
            <a:endParaRPr lang="en-US" altLang="ja-JP" dirty="0"/>
          </a:p>
          <a:p>
            <a:pPr eaLnBrk="1" hangingPunct="1">
              <a:defRPr/>
            </a:pPr>
            <a:r>
              <a:rPr lang="ja-JP" altLang="en-US" dirty="0"/>
              <a:t>鳥獣害とは、日本狼の絶滅、猛禽類の減少などにより、生態系ピラミッドが崩れ、食物連鎖の環が途切れた事も原因の一つです。</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BAD3D198-9114-DBFE-6D97-B10B3EE3803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6BC1812-C065-4CC0-81C1-7F92B88BEEE7}" type="slidenum">
              <a:rPr kumimoji="0" lang="en-US" altLang="ja-JP" smtClean="0"/>
              <a:pPr/>
              <a:t>55</a:t>
            </a:fld>
            <a:endParaRPr kumimoji="0" lang="en-US" altLang="ja-JP"/>
          </a:p>
        </p:txBody>
      </p:sp>
      <p:sp>
        <p:nvSpPr>
          <p:cNvPr id="129027" name="Rectangle 2">
            <a:extLst>
              <a:ext uri="{FF2B5EF4-FFF2-40B4-BE49-F238E27FC236}">
                <a16:creationId xmlns:a16="http://schemas.microsoft.com/office/drawing/2014/main" id="{D88DEBF1-D57C-D2F8-6E38-4D3C35BE6F4C}"/>
              </a:ext>
            </a:extLst>
          </p:cNvPr>
          <p:cNvSpPr>
            <a:spLocks noGrp="1" noRot="1" noChangeAspect="1" noChangeArrowheads="1" noTextEdit="1"/>
          </p:cNvSpPr>
          <p:nvPr>
            <p:ph type="sldImg"/>
          </p:nvPr>
        </p:nvSpPr>
        <p:spPr>
          <a:ln/>
        </p:spPr>
      </p:sp>
      <p:sp>
        <p:nvSpPr>
          <p:cNvPr id="129028" name="Rectangle 3">
            <a:extLst>
              <a:ext uri="{FF2B5EF4-FFF2-40B4-BE49-F238E27FC236}">
                <a16:creationId xmlns:a16="http://schemas.microsoft.com/office/drawing/2014/main" id="{E0037E03-C306-83A2-8980-1592EB103892}"/>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次に、地球環境問題、循環型社会について解説していきます。</a:t>
            </a:r>
            <a:endParaRPr lang="ja-JP" altLang="ja-JP"/>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AD07D42C-6108-C0E9-7D76-00C19A3D36D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072CF0B-A1C2-493B-B2C2-BFB13215AC10}" type="slidenum">
              <a:rPr kumimoji="0" lang="en-US" altLang="ja-JP" smtClean="0"/>
              <a:pPr/>
              <a:t>56</a:t>
            </a:fld>
            <a:endParaRPr kumimoji="0" lang="en-US" altLang="ja-JP"/>
          </a:p>
        </p:txBody>
      </p:sp>
      <p:sp>
        <p:nvSpPr>
          <p:cNvPr id="131075" name="Rectangle 2">
            <a:extLst>
              <a:ext uri="{FF2B5EF4-FFF2-40B4-BE49-F238E27FC236}">
                <a16:creationId xmlns:a16="http://schemas.microsoft.com/office/drawing/2014/main" id="{A93ECEE4-C465-2641-C26D-9998EDF7E734}"/>
              </a:ext>
            </a:extLst>
          </p:cNvPr>
          <p:cNvSpPr>
            <a:spLocks noGrp="1" noRot="1" noChangeAspect="1" noChangeArrowheads="1" noTextEdit="1"/>
          </p:cNvSpPr>
          <p:nvPr>
            <p:ph type="sldImg"/>
          </p:nvPr>
        </p:nvSpPr>
        <p:spPr>
          <a:xfrm>
            <a:off x="1030288" y="741363"/>
            <a:ext cx="5116512" cy="3836987"/>
          </a:xfrm>
          <a:ln/>
        </p:spPr>
      </p:sp>
      <p:sp>
        <p:nvSpPr>
          <p:cNvPr id="131076" name="Rectangle 3">
            <a:extLst>
              <a:ext uri="{FF2B5EF4-FFF2-40B4-BE49-F238E27FC236}">
                <a16:creationId xmlns:a16="http://schemas.microsoft.com/office/drawing/2014/main" id="{185A4B15-6A1C-E2A8-FE0D-3F855C6C493C}"/>
              </a:ext>
            </a:extLst>
          </p:cNvPr>
          <p:cNvSpPr>
            <a:spLocks noGrp="1" noChangeArrowheads="1"/>
          </p:cNvSpPr>
          <p:nvPr>
            <p:ph type="body" idx="1"/>
          </p:nvPr>
        </p:nvSpPr>
        <p:spPr bwMode="auto">
          <a:xfrm>
            <a:off x="769938" y="4894263"/>
            <a:ext cx="5683250" cy="47625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ja-JP" altLang="en-US" dirty="0"/>
              <a:t>オゾン層は地上から１０ｋｍ～５０ｋｍの</a:t>
            </a:r>
            <a:r>
              <a:rPr lang="ja-JP" altLang="en-US" dirty="0">
                <a:solidFill>
                  <a:srgbClr val="000000"/>
                </a:solidFill>
              </a:rPr>
              <a:t>成層圏</a:t>
            </a:r>
            <a:r>
              <a:rPr lang="ja-JP" altLang="en-US" dirty="0"/>
              <a:t>にあります。</a:t>
            </a:r>
            <a:endParaRPr lang="en-US" altLang="ja-JP" dirty="0"/>
          </a:p>
          <a:p>
            <a:pPr eaLnBrk="1" hangingPunct="1">
              <a:lnSpc>
                <a:spcPct val="90000"/>
              </a:lnSpc>
            </a:pPr>
            <a:r>
              <a:rPr lang="ja-JP" altLang="en-US" dirty="0">
                <a:solidFill>
                  <a:srgbClr val="000000"/>
                </a:solidFill>
              </a:rPr>
              <a:t>太陽からの有害な紫外線を吸収し地上に届く量を減らす役割があるのですが、</a:t>
            </a:r>
            <a:endParaRPr lang="en-US" altLang="ja-JP" dirty="0">
              <a:solidFill>
                <a:srgbClr val="000000"/>
              </a:solidFill>
            </a:endParaRPr>
          </a:p>
          <a:p>
            <a:pPr eaLnBrk="1" hangingPunct="1">
              <a:lnSpc>
                <a:spcPct val="90000"/>
              </a:lnSpc>
            </a:pPr>
            <a:r>
              <a:rPr lang="ja-JP" altLang="en-US" dirty="0">
                <a:solidFill>
                  <a:srgbClr val="000000"/>
                </a:solidFill>
              </a:rPr>
              <a:t>人工的に作られた</a:t>
            </a:r>
            <a:r>
              <a:rPr lang="ja-JP" altLang="en-US" dirty="0"/>
              <a:t>特定フロン（ＣＦＣ）</a:t>
            </a:r>
            <a:r>
              <a:rPr lang="ja-JP" altLang="en-US" dirty="0">
                <a:solidFill>
                  <a:srgbClr val="000000"/>
                </a:solidFill>
              </a:rPr>
              <a:t>などにより破壊が進行し、１９７０年にはオゾンホールが出来ました。</a:t>
            </a:r>
            <a:endParaRPr lang="en-US" altLang="ja-JP" dirty="0">
              <a:solidFill>
                <a:srgbClr val="000000"/>
              </a:solidFill>
            </a:endParaRPr>
          </a:p>
          <a:p>
            <a:pPr eaLnBrk="1" hangingPunct="1">
              <a:lnSpc>
                <a:spcPct val="90000"/>
              </a:lnSpc>
            </a:pPr>
            <a:endParaRPr lang="ja-JP" altLang="en-US" dirty="0">
              <a:solidFill>
                <a:srgbClr val="000000"/>
              </a:solidFill>
            </a:endParaRPr>
          </a:p>
          <a:p>
            <a:pPr eaLnBrk="1" hangingPunct="1">
              <a:lnSpc>
                <a:spcPct val="90000"/>
              </a:lnSpc>
            </a:pPr>
            <a:r>
              <a:rPr lang="ja-JP" altLang="en-US" dirty="0"/>
              <a:t>オゾン層を保護するため　</a:t>
            </a:r>
            <a:r>
              <a:rPr lang="en-US" altLang="ja-JP" dirty="0"/>
              <a:t>1985</a:t>
            </a:r>
            <a:r>
              <a:rPr lang="ja-JP" altLang="en-US" dirty="0"/>
              <a:t>年ウイーン条約でオゾン層保護のための情報交換</a:t>
            </a:r>
          </a:p>
          <a:p>
            <a:pPr eaLnBrk="1" hangingPunct="1">
              <a:lnSpc>
                <a:spcPct val="90000"/>
              </a:lnSpc>
            </a:pPr>
            <a:r>
              <a:rPr lang="en-US" altLang="ja-JP" dirty="0"/>
              <a:t>1987</a:t>
            </a:r>
            <a:r>
              <a:rPr lang="ja-JP" altLang="en-US" dirty="0"/>
              <a:t>年のモントリオール議定書では　特定フロンＣＦＣの全廃スケジュールが決まりました。</a:t>
            </a:r>
            <a:endParaRPr lang="en-US" altLang="ja-JP" dirty="0"/>
          </a:p>
          <a:p>
            <a:pPr eaLnBrk="1" hangingPunct="1">
              <a:lnSpc>
                <a:spcPct val="90000"/>
              </a:lnSpc>
            </a:pPr>
            <a:endParaRPr lang="en-US" altLang="ja-JP" dirty="0"/>
          </a:p>
          <a:p>
            <a:pPr eaLnBrk="1" hangingPunct="1">
              <a:lnSpc>
                <a:spcPct val="90000"/>
              </a:lnSpc>
            </a:pPr>
            <a:r>
              <a:rPr lang="ja-JP" altLang="en-US" dirty="0"/>
              <a:t>代替フロンであるＨＦＣは、オゾン層を破壊しないものの、二酸化炭素の数万倍という強烈な温室効果がすであることから</a:t>
            </a:r>
            <a:endParaRPr lang="en-US" altLang="ja-JP" dirty="0"/>
          </a:p>
          <a:p>
            <a:pPr eaLnBrk="1" hangingPunct="1">
              <a:lnSpc>
                <a:spcPct val="90000"/>
              </a:lnSpc>
            </a:pPr>
            <a:r>
              <a:rPr lang="en-US" altLang="ja-JP" dirty="0"/>
              <a:t>2016</a:t>
            </a:r>
            <a:r>
              <a:rPr lang="ja-JP" altLang="en-US" dirty="0"/>
              <a:t>年、モントリオール議定書が改訂されＨＦＣについても削減が始まっています。</a:t>
            </a:r>
            <a:endParaRPr lang="en-US" altLang="ja-JP" dirty="0"/>
          </a:p>
          <a:p>
            <a:pPr eaLnBrk="1" hangingPunct="1">
              <a:lnSpc>
                <a:spcPct val="90000"/>
              </a:lnSpc>
            </a:pPr>
            <a:endParaRPr lang="ja-JP" altLang="en-US" dirty="0"/>
          </a:p>
          <a:p>
            <a:pPr eaLnBrk="1" hangingPunct="1">
              <a:lnSpc>
                <a:spcPct val="90000"/>
              </a:lnSpc>
            </a:pPr>
            <a:r>
              <a:rPr lang="ja-JP" altLang="en-US" dirty="0"/>
              <a:t>・現在日本では、</a:t>
            </a:r>
            <a:r>
              <a:rPr lang="ja-JP" altLang="en-US" dirty="0">
                <a:solidFill>
                  <a:srgbClr val="000000"/>
                </a:solidFill>
              </a:rPr>
              <a:t>フロン回収破懐法から</a:t>
            </a:r>
            <a:r>
              <a:rPr lang="en-US" altLang="ja-JP" dirty="0">
                <a:solidFill>
                  <a:srgbClr val="000000"/>
                </a:solidFill>
              </a:rPr>
              <a:t>2015</a:t>
            </a:r>
            <a:r>
              <a:rPr lang="ja-JP" altLang="en-US" dirty="0">
                <a:solidFill>
                  <a:srgbClr val="000000"/>
                </a:solidFill>
              </a:rPr>
              <a:t>年</a:t>
            </a:r>
            <a:r>
              <a:rPr lang="en-US" altLang="ja-JP" dirty="0">
                <a:solidFill>
                  <a:srgbClr val="000000"/>
                </a:solidFill>
              </a:rPr>
              <a:t>4</a:t>
            </a:r>
            <a:r>
              <a:rPr lang="ja-JP" altLang="en-US" dirty="0">
                <a:solidFill>
                  <a:srgbClr val="000000"/>
                </a:solidFill>
              </a:rPr>
              <a:t>月　フロン排出抑制法が施行され、フロン冷媒を使う業務用機器からのフロン排出を規制しています。</a:t>
            </a:r>
          </a:p>
          <a:p>
            <a:pPr eaLnBrk="1" hangingPunct="1">
              <a:lnSpc>
                <a:spcPct val="90000"/>
              </a:lnSpc>
            </a:pPr>
            <a:r>
              <a:rPr lang="ja-JP" altLang="en-US" dirty="0"/>
              <a:t>また家電リサイクル法、自動車リサイクル法で家庭用冷蔵庫・エアコン、カーエアコンなどを回収しています。</a:t>
            </a:r>
          </a:p>
          <a:p>
            <a:pPr eaLnBrk="1" hangingPunct="1">
              <a:lnSpc>
                <a:spcPct val="90000"/>
              </a:lnSpc>
            </a:pPr>
            <a:endParaRPr lang="ja-JP" altLang="en-US" dirty="0"/>
          </a:p>
          <a:p>
            <a:pPr eaLnBrk="1" hangingPunct="1">
              <a:lnSpc>
                <a:spcPct val="90000"/>
              </a:lnSpc>
            </a:pPr>
            <a:r>
              <a:rPr lang="ja-JP" altLang="en-US" dirty="0"/>
              <a:t>・北半球の中緯度地方では</a:t>
            </a:r>
            <a:r>
              <a:rPr lang="en-US" altLang="ja-JP" dirty="0"/>
              <a:t>2050</a:t>
            </a:r>
            <a:r>
              <a:rPr lang="ja-JP" altLang="en-US" dirty="0"/>
              <a:t>年頃、南極では</a:t>
            </a:r>
            <a:r>
              <a:rPr lang="en-US" altLang="ja-JP" dirty="0"/>
              <a:t>2075</a:t>
            </a:r>
            <a:r>
              <a:rPr lang="ja-JP" altLang="en-US" dirty="0"/>
              <a:t>年ごろにはオゾン層が</a:t>
            </a:r>
            <a:r>
              <a:rPr lang="en-US" altLang="ja-JP" dirty="0"/>
              <a:t>1980</a:t>
            </a:r>
            <a:r>
              <a:rPr lang="ja-JP" altLang="en-US" dirty="0"/>
              <a:t>年レベルまで回復すると予測されている。</a:t>
            </a:r>
          </a:p>
          <a:p>
            <a:pPr eaLnBrk="1" hangingPunct="1">
              <a:lnSpc>
                <a:spcPct val="90000"/>
              </a:lnSpc>
            </a:pPr>
            <a:endParaRPr lang="ja-JP" altLang="en-US" dirty="0"/>
          </a:p>
          <a:p>
            <a:pPr eaLnBrk="1" hangingPunct="1">
              <a:lnSpc>
                <a:spcPct val="90000"/>
              </a:lnSpc>
            </a:pPr>
            <a:endParaRPr lang="en-US" altLang="ja-JP"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6DA20E2D-D31A-35D0-3FB7-E64850DE046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DBAFDF1-D224-4C7B-B059-E3FEC1C9D3E3}" type="slidenum">
              <a:rPr kumimoji="0" lang="en-US" altLang="ja-JP" smtClean="0"/>
              <a:pPr/>
              <a:t>57</a:t>
            </a:fld>
            <a:endParaRPr kumimoji="0" lang="en-US" altLang="ja-JP"/>
          </a:p>
        </p:txBody>
      </p:sp>
      <p:sp>
        <p:nvSpPr>
          <p:cNvPr id="133123" name="Rectangle 2">
            <a:extLst>
              <a:ext uri="{FF2B5EF4-FFF2-40B4-BE49-F238E27FC236}">
                <a16:creationId xmlns:a16="http://schemas.microsoft.com/office/drawing/2014/main" id="{15925214-DADC-8579-D862-7D13C1BE4F48}"/>
              </a:ext>
            </a:extLst>
          </p:cNvPr>
          <p:cNvSpPr>
            <a:spLocks noGrp="1" noRot="1" noChangeAspect="1" noChangeArrowheads="1" noTextEdit="1"/>
          </p:cNvSpPr>
          <p:nvPr>
            <p:ph type="sldImg"/>
          </p:nvPr>
        </p:nvSpPr>
        <p:spPr>
          <a:xfrm>
            <a:off x="1030288" y="741363"/>
            <a:ext cx="5116512" cy="3836987"/>
          </a:xfrm>
          <a:ln/>
        </p:spPr>
      </p:sp>
      <p:sp>
        <p:nvSpPr>
          <p:cNvPr id="154628" name="Rectangle 3">
            <a:extLst>
              <a:ext uri="{FF2B5EF4-FFF2-40B4-BE49-F238E27FC236}">
                <a16:creationId xmlns:a16="http://schemas.microsoft.com/office/drawing/2014/main" id="{D7700A05-0299-AFEE-50CD-0232EBFB3DA5}"/>
              </a:ext>
            </a:extLst>
          </p:cNvPr>
          <p:cNvSpPr>
            <a:spLocks noGrp="1" noChangeArrowheads="1"/>
          </p:cNvSpPr>
          <p:nvPr>
            <p:ph type="body" idx="1"/>
          </p:nvPr>
        </p:nvSpPr>
        <p:spPr bwMode="auto">
          <a:xfrm>
            <a:off x="769938" y="4894263"/>
            <a:ext cx="5683250" cy="4978400"/>
          </a:xfrm>
        </p:spPr>
        <p:txBody>
          <a:bodyPr/>
          <a:lstStyle/>
          <a:p>
            <a:pPr eaLnBrk="1" hangingPunct="1">
              <a:lnSpc>
                <a:spcPct val="90000"/>
              </a:lnSpc>
              <a:defRPr/>
            </a:pPr>
            <a:r>
              <a:rPr lang="ja-JP" altLang="en-US" sz="1000" dirty="0"/>
              <a:t>地球上の水は</a:t>
            </a:r>
            <a:r>
              <a:rPr lang="en-US" altLang="ja-JP" sz="1000" dirty="0"/>
              <a:t>97.5%</a:t>
            </a:r>
            <a:r>
              <a:rPr lang="ja-JP" altLang="en-US" sz="1000" dirty="0"/>
              <a:t>が海水で、淡水は</a:t>
            </a:r>
            <a:r>
              <a:rPr lang="en-US" altLang="ja-JP" sz="1000" dirty="0"/>
              <a:t>2.5</a:t>
            </a:r>
            <a:r>
              <a:rPr lang="ja-JP" altLang="en-US" sz="1000" dirty="0"/>
              <a:t>％ですが、利用可能は淡水</a:t>
            </a:r>
            <a:r>
              <a:rPr lang="en-US" altLang="ja-JP" sz="1000" dirty="0"/>
              <a:t>0.8%</a:t>
            </a:r>
            <a:r>
              <a:rPr lang="ja-JP" altLang="en-US" sz="1000" dirty="0"/>
              <a:t>しかありません。</a:t>
            </a:r>
          </a:p>
          <a:p>
            <a:pPr eaLnBrk="1" hangingPunct="1">
              <a:lnSpc>
                <a:spcPct val="90000"/>
              </a:lnSpc>
              <a:defRPr/>
            </a:pPr>
            <a:r>
              <a:rPr lang="ja-JP" altLang="en-US" sz="1000" dirty="0"/>
              <a:t>利用可能な淡水</a:t>
            </a:r>
            <a:r>
              <a:rPr lang="en-US" altLang="ja-JP" sz="1000" dirty="0"/>
              <a:t>0.8%</a:t>
            </a:r>
            <a:r>
              <a:rPr lang="ja-JP" altLang="en-US" sz="1000" dirty="0"/>
              <a:t>の内訳は地下水</a:t>
            </a:r>
            <a:r>
              <a:rPr lang="en-US" altLang="ja-JP" sz="1000" dirty="0"/>
              <a:t>0.76%</a:t>
            </a:r>
            <a:r>
              <a:rPr lang="ja-JP" altLang="en-US" sz="1000" dirty="0"/>
              <a:t>　河川や湖沼など</a:t>
            </a:r>
            <a:r>
              <a:rPr lang="en-US" altLang="ja-JP" sz="1000" dirty="0"/>
              <a:t>0.01</a:t>
            </a:r>
            <a:r>
              <a:rPr lang="ja-JP" altLang="en-US" sz="1000" dirty="0"/>
              <a:t>％です。</a:t>
            </a:r>
          </a:p>
          <a:p>
            <a:pPr eaLnBrk="1" hangingPunct="1">
              <a:lnSpc>
                <a:spcPct val="90000"/>
              </a:lnSpc>
              <a:defRPr/>
            </a:pPr>
            <a:r>
              <a:rPr lang="ja-JP" altLang="en-US" sz="1000" dirty="0"/>
              <a:t>循環</a:t>
            </a:r>
            <a:r>
              <a:rPr lang="en-US" altLang="ja-JP" sz="1000" dirty="0"/>
              <a:t>､</a:t>
            </a:r>
            <a:r>
              <a:rPr lang="ja-JP" altLang="en-US" sz="1000" dirty="0"/>
              <a:t>再生する利用可能な水の量は僅か年間</a:t>
            </a:r>
            <a:r>
              <a:rPr lang="en-US" altLang="ja-JP" sz="1000" dirty="0"/>
              <a:t>5.5</a:t>
            </a:r>
            <a:r>
              <a:rPr lang="ja-JP" altLang="en-US" sz="1000" dirty="0"/>
              <a:t>万</a:t>
            </a:r>
            <a:r>
              <a:rPr lang="en-US" altLang="ja-JP" sz="1000" dirty="0"/>
              <a:t>km3</a:t>
            </a:r>
            <a:r>
              <a:rPr lang="ja-JP" altLang="en-US" sz="1000" dirty="0"/>
              <a:t>で、</a:t>
            </a:r>
            <a:r>
              <a:rPr lang="en-US" altLang="ja-JP" sz="1000" dirty="0"/>
              <a:t>0.00</a:t>
            </a:r>
            <a:r>
              <a:rPr lang="ja-JP" altLang="en-US" sz="1000" dirty="0"/>
              <a:t>４％しかありません、</a:t>
            </a:r>
          </a:p>
          <a:p>
            <a:pPr eaLnBrk="1" hangingPunct="1">
              <a:lnSpc>
                <a:spcPct val="90000"/>
              </a:lnSpc>
              <a:defRPr/>
            </a:pPr>
            <a:r>
              <a:rPr lang="ja-JP" altLang="en-US" sz="1000" dirty="0"/>
              <a:t>水資源賦存量</a:t>
            </a:r>
            <a:r>
              <a:rPr lang="en-US" altLang="ja-JP" sz="1000" dirty="0"/>
              <a:t>(</a:t>
            </a:r>
            <a:r>
              <a:rPr lang="ja-JP" altLang="en-US" sz="1000" dirty="0"/>
              <a:t>人間が最大限利用可能な水の量</a:t>
            </a:r>
            <a:r>
              <a:rPr lang="en-US" altLang="ja-JP" sz="1000" dirty="0"/>
              <a:t>)</a:t>
            </a:r>
            <a:r>
              <a:rPr lang="ja-JP" altLang="en-US" sz="1000" dirty="0"/>
              <a:t>は地域によって大きな差がある。</a:t>
            </a:r>
          </a:p>
          <a:p>
            <a:pPr eaLnBrk="1" hangingPunct="1">
              <a:lnSpc>
                <a:spcPct val="90000"/>
              </a:lnSpc>
              <a:defRPr/>
            </a:pPr>
            <a:r>
              <a:rPr lang="ja-JP" altLang="en-US" sz="1000" dirty="0"/>
              <a:t>水の使用量は</a:t>
            </a:r>
            <a:r>
              <a:rPr lang="en-US" altLang="ja-JP" sz="1000" dirty="0"/>
              <a:t>100</a:t>
            </a:r>
            <a:r>
              <a:rPr lang="ja-JP" altLang="en-US" sz="1000" dirty="0"/>
              <a:t>年で</a:t>
            </a:r>
            <a:r>
              <a:rPr lang="en-US" altLang="ja-JP" sz="1000" dirty="0"/>
              <a:t>6</a:t>
            </a:r>
            <a:r>
              <a:rPr lang="ja-JP" altLang="en-US" sz="1000" dirty="0"/>
              <a:t>倍の</a:t>
            </a:r>
            <a:r>
              <a:rPr lang="en-US" altLang="ja-JP" sz="1000" dirty="0"/>
              <a:t>4600㎦</a:t>
            </a:r>
            <a:r>
              <a:rPr lang="ja-JP" altLang="en-US" sz="1000" dirty="0"/>
              <a:t>ですが、繰返し循環・再生している水は僅か</a:t>
            </a:r>
            <a:r>
              <a:rPr lang="en-US" altLang="ja-JP" sz="1000" dirty="0"/>
              <a:t>5.5</a:t>
            </a:r>
            <a:r>
              <a:rPr lang="ja-JP" altLang="en-US" sz="1000" dirty="0"/>
              <a:t>万</a:t>
            </a:r>
            <a:r>
              <a:rPr lang="en-US" altLang="ja-JP" sz="1000" dirty="0"/>
              <a:t>㎦</a:t>
            </a:r>
            <a:r>
              <a:rPr lang="ja-JP" altLang="en-US" sz="1000" dirty="0"/>
              <a:t>しかありません。</a:t>
            </a:r>
          </a:p>
          <a:p>
            <a:pPr eaLnBrk="1" hangingPunct="1">
              <a:lnSpc>
                <a:spcPct val="90000"/>
              </a:lnSpc>
              <a:defRPr/>
            </a:pPr>
            <a:r>
              <a:rPr lang="en-US" altLang="ja-JP" sz="1000" dirty="0"/>
              <a:t>2050</a:t>
            </a:r>
            <a:r>
              <a:rPr lang="ja-JP" altLang="en-US" sz="1000" dirty="0"/>
              <a:t>年には</a:t>
            </a:r>
            <a:r>
              <a:rPr lang="en-US" altLang="ja-JP" sz="1000" dirty="0"/>
              <a:t>5500</a:t>
            </a:r>
            <a:r>
              <a:rPr lang="ja-JP" altLang="en-US" sz="1000" dirty="0"/>
              <a:t>～</a:t>
            </a:r>
            <a:r>
              <a:rPr lang="en-US" altLang="ja-JP" sz="1000" dirty="0"/>
              <a:t>6000㎦</a:t>
            </a:r>
            <a:r>
              <a:rPr lang="ja-JP" altLang="en-US" sz="1000" dirty="0"/>
              <a:t>が必要とされ、深刻な水不足が予想されています。</a:t>
            </a:r>
          </a:p>
          <a:p>
            <a:pPr eaLnBrk="1" hangingPunct="1">
              <a:lnSpc>
                <a:spcPct val="90000"/>
              </a:lnSpc>
              <a:defRPr/>
            </a:pPr>
            <a:r>
              <a:rPr lang="ja-JP" altLang="en-US" sz="1000" dirty="0"/>
              <a:t>使われる水の</a:t>
            </a:r>
            <a:r>
              <a:rPr lang="en-US" altLang="ja-JP" sz="1000" dirty="0"/>
              <a:t>70%</a:t>
            </a:r>
            <a:r>
              <a:rPr lang="ja-JP" altLang="en-US" sz="1000" dirty="0"/>
              <a:t>は農業用水で灌漑用水が大半です。</a:t>
            </a:r>
            <a:endParaRPr lang="en-US" altLang="ja-JP" sz="1000" dirty="0"/>
          </a:p>
          <a:p>
            <a:pPr eaLnBrk="1" hangingPunct="1">
              <a:lnSpc>
                <a:spcPct val="90000"/>
              </a:lnSpc>
              <a:defRPr/>
            </a:pPr>
            <a:r>
              <a:rPr lang="ja-JP" altLang="en-US" sz="1000" dirty="0">
                <a:solidFill>
                  <a:srgbClr val="000000"/>
                </a:solidFill>
              </a:rPr>
              <a:t>ウォーターフットプリント</a:t>
            </a:r>
            <a:r>
              <a:rPr lang="ja-JP" altLang="en-US" sz="1000" dirty="0"/>
              <a:t>は、製品などを生産される過程で、消費されたり汚染された水の量です。</a:t>
            </a:r>
          </a:p>
          <a:p>
            <a:pPr eaLnBrk="1" hangingPunct="1">
              <a:lnSpc>
                <a:spcPct val="90000"/>
              </a:lnSpc>
              <a:defRPr/>
            </a:pPr>
            <a:endParaRPr lang="en-US" altLang="ja-JP" sz="1000" dirty="0">
              <a:solidFill>
                <a:srgbClr val="000000"/>
              </a:solidFill>
            </a:endParaRPr>
          </a:p>
          <a:p>
            <a:pPr eaLnBrk="1" hangingPunct="1">
              <a:lnSpc>
                <a:spcPct val="90000"/>
              </a:lnSpc>
              <a:defRPr/>
            </a:pPr>
            <a:r>
              <a:rPr lang="ja-JP" altLang="en-US" sz="1000" dirty="0">
                <a:solidFill>
                  <a:srgbClr val="000000"/>
                </a:solidFill>
              </a:rPr>
              <a:t>水資源問題の原因は、人口の増加と食料の増産や産業の発展による需要増が基本的な原因です。</a:t>
            </a:r>
          </a:p>
          <a:p>
            <a:pPr eaLnBrk="1" hangingPunct="1">
              <a:lnSpc>
                <a:spcPct val="90000"/>
              </a:lnSpc>
              <a:defRPr/>
            </a:pPr>
            <a:r>
              <a:rPr lang="ja-JP" altLang="en-US" sz="1000" dirty="0">
                <a:solidFill>
                  <a:srgbClr val="000000"/>
                </a:solidFill>
              </a:rPr>
              <a:t>気候変動が、洪水や干ばつの頻度や深刻さを更に増やしています。</a:t>
            </a:r>
          </a:p>
          <a:p>
            <a:pPr eaLnBrk="1" hangingPunct="1">
              <a:lnSpc>
                <a:spcPct val="90000"/>
              </a:lnSpc>
              <a:defRPr/>
            </a:pPr>
            <a:r>
              <a:rPr lang="ja-JP" altLang="en-US" sz="1000" dirty="0">
                <a:solidFill>
                  <a:srgbClr val="000000"/>
                </a:solidFill>
              </a:rPr>
              <a:t>バーチャルウォーターは、年平均</a:t>
            </a:r>
            <a:r>
              <a:rPr lang="en-US" altLang="ja-JP" sz="1000" dirty="0">
                <a:solidFill>
                  <a:srgbClr val="000000"/>
                </a:solidFill>
              </a:rPr>
              <a:t>2,320</a:t>
            </a:r>
            <a:r>
              <a:rPr lang="en-US" altLang="ja-JP" sz="1000" dirty="0"/>
              <a:t>㎦</a:t>
            </a:r>
            <a:r>
              <a:rPr lang="ja-JP" altLang="en-US" sz="1000" dirty="0">
                <a:solidFill>
                  <a:srgbClr val="000000"/>
                </a:solidFill>
              </a:rPr>
              <a:t>で、８割弱が農産物です。</a:t>
            </a:r>
          </a:p>
          <a:p>
            <a:pPr eaLnBrk="1" hangingPunct="1">
              <a:lnSpc>
                <a:spcPct val="90000"/>
              </a:lnSpc>
              <a:defRPr/>
            </a:pPr>
            <a:r>
              <a:rPr lang="ja-JP" altLang="en-US" sz="1000" dirty="0">
                <a:solidFill>
                  <a:srgbClr val="000000"/>
                </a:solidFill>
              </a:rPr>
              <a:t>輸出国側の水資源の過剰利用を引き起こす恐れがあります。</a:t>
            </a:r>
            <a:endParaRPr lang="en-US" altLang="ja-JP" sz="1000" dirty="0">
              <a:solidFill>
                <a:srgbClr val="000000"/>
              </a:solidFill>
            </a:endParaRPr>
          </a:p>
          <a:p>
            <a:pPr eaLnBrk="1" hangingPunct="1">
              <a:lnSpc>
                <a:spcPct val="90000"/>
              </a:lnSpc>
              <a:defRPr/>
            </a:pPr>
            <a:endParaRPr lang="en-US" altLang="ja-JP" sz="1000" dirty="0">
              <a:solidFill>
                <a:srgbClr val="000000"/>
              </a:solidFill>
            </a:endParaRPr>
          </a:p>
          <a:p>
            <a:pPr eaLnBrk="1" hangingPunct="1">
              <a:spcBef>
                <a:spcPct val="0"/>
              </a:spcBef>
              <a:defRPr/>
            </a:pPr>
            <a:r>
              <a:rPr lang="zh-TW" altLang="en-US" sz="1000" dirty="0">
                <a:latin typeface="+mn-ea"/>
                <a:ea typeface="+mn-ea"/>
              </a:rPr>
              <a:t>ＳＤＧｓ目標</a:t>
            </a:r>
            <a:r>
              <a:rPr lang="ja-JP" altLang="en-US" sz="1000" dirty="0">
                <a:latin typeface="+mn-ea"/>
                <a:ea typeface="+mn-ea"/>
              </a:rPr>
              <a:t>の</a:t>
            </a:r>
            <a:r>
              <a:rPr lang="zh-TW" altLang="en-US" sz="1000" dirty="0">
                <a:latin typeface="+mn-ea"/>
                <a:ea typeface="+mn-ea"/>
              </a:rPr>
              <a:t>６</a:t>
            </a:r>
            <a:r>
              <a:rPr lang="ja-JP" altLang="en-US" sz="1000" dirty="0">
                <a:latin typeface="+mn-ea"/>
                <a:ea typeface="+mn-ea"/>
              </a:rPr>
              <a:t>番では、「すべての人々の水と衛生の利用可能性と持続可能な管理を確保する」としています。</a:t>
            </a:r>
          </a:p>
          <a:p>
            <a:pPr eaLnBrk="1" hangingPunct="1">
              <a:spcBef>
                <a:spcPct val="0"/>
              </a:spcBef>
              <a:defRPr/>
            </a:pPr>
            <a:r>
              <a:rPr lang="ja-JP" altLang="en-US" sz="1000" dirty="0">
                <a:latin typeface="+mn-ea"/>
                <a:ea typeface="+mn-ea"/>
              </a:rPr>
              <a:t>現在、</a:t>
            </a:r>
            <a:r>
              <a:rPr lang="ja-JP" altLang="en-US" sz="1000" b="0" dirty="0">
                <a:latin typeface="+mn-ea"/>
                <a:ea typeface="+mn-ea"/>
              </a:rPr>
              <a:t>世界の</a:t>
            </a:r>
            <a:r>
              <a:rPr lang="en-US" altLang="ja-JP" sz="1000" b="0" dirty="0">
                <a:latin typeface="+mn-ea"/>
                <a:ea typeface="+mn-ea"/>
              </a:rPr>
              <a:t>26% (20</a:t>
            </a:r>
            <a:r>
              <a:rPr lang="ja-JP" altLang="en-US" sz="1000" b="0" dirty="0">
                <a:latin typeface="+mn-ea"/>
                <a:ea typeface="+mn-ea"/>
              </a:rPr>
              <a:t>億人）が安全に管理された水を利用できず、</a:t>
            </a:r>
            <a:r>
              <a:rPr lang="en-US" altLang="ja-JP" sz="1000" b="0" dirty="0">
                <a:latin typeface="+mn-ea"/>
                <a:ea typeface="+mn-ea"/>
              </a:rPr>
              <a:t>46% (36</a:t>
            </a:r>
            <a:r>
              <a:rPr lang="ja-JP" altLang="en-US" sz="1000" b="0" dirty="0">
                <a:latin typeface="+mn-ea"/>
                <a:ea typeface="+mn-ea"/>
              </a:rPr>
              <a:t>億人）が衛生的なトイレが利用できない。</a:t>
            </a:r>
            <a:endParaRPr lang="en-US" altLang="ja-JP" sz="1000" b="0" dirty="0">
              <a:latin typeface="+mn-ea"/>
              <a:ea typeface="+mn-ea"/>
            </a:endParaRPr>
          </a:p>
          <a:p>
            <a:pPr eaLnBrk="1" hangingPunct="1">
              <a:lnSpc>
                <a:spcPct val="90000"/>
              </a:lnSpc>
              <a:defRPr/>
            </a:pPr>
            <a:endParaRPr lang="ja-JP" altLang="en-US" sz="1000" dirty="0">
              <a:solidFill>
                <a:srgbClr val="000000"/>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DC9ED71D-1937-3C87-31C4-0DF46296A4A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E01ED75-CC14-415E-A68C-A91D17D1A01A}" type="slidenum">
              <a:rPr kumimoji="0" lang="en-US" altLang="ja-JP" smtClean="0"/>
              <a:pPr/>
              <a:t>58</a:t>
            </a:fld>
            <a:endParaRPr kumimoji="0" lang="en-US" altLang="ja-JP"/>
          </a:p>
        </p:txBody>
      </p:sp>
      <p:sp>
        <p:nvSpPr>
          <p:cNvPr id="135171" name="Rectangle 2">
            <a:extLst>
              <a:ext uri="{FF2B5EF4-FFF2-40B4-BE49-F238E27FC236}">
                <a16:creationId xmlns:a16="http://schemas.microsoft.com/office/drawing/2014/main" id="{663EF105-1BD6-0327-ED2A-B6E1B275D6EB}"/>
              </a:ext>
            </a:extLst>
          </p:cNvPr>
          <p:cNvSpPr>
            <a:spLocks noGrp="1" noRot="1" noChangeAspect="1" noChangeArrowheads="1" noTextEdit="1"/>
          </p:cNvSpPr>
          <p:nvPr>
            <p:ph type="sldImg"/>
          </p:nvPr>
        </p:nvSpPr>
        <p:spPr>
          <a:xfrm>
            <a:off x="1030288" y="741363"/>
            <a:ext cx="5116512" cy="3836987"/>
          </a:xfrm>
          <a:ln/>
        </p:spPr>
      </p:sp>
      <p:sp>
        <p:nvSpPr>
          <p:cNvPr id="156676" name="Rectangle 3">
            <a:extLst>
              <a:ext uri="{FF2B5EF4-FFF2-40B4-BE49-F238E27FC236}">
                <a16:creationId xmlns:a16="http://schemas.microsoft.com/office/drawing/2014/main" id="{635224AB-52BD-4F31-9210-88E68B7F539F}"/>
              </a:ext>
            </a:extLst>
          </p:cNvPr>
          <p:cNvSpPr>
            <a:spLocks noGrp="1" noChangeArrowheads="1"/>
          </p:cNvSpPr>
          <p:nvPr>
            <p:ph type="body" idx="1"/>
          </p:nvPr>
        </p:nvSpPr>
        <p:spPr bwMode="auto">
          <a:xfrm>
            <a:off x="769938" y="4894263"/>
            <a:ext cx="5683250" cy="4978400"/>
          </a:xfrm>
        </p:spPr>
        <p:txBody>
          <a:bodyPr/>
          <a:lstStyle/>
          <a:p>
            <a:pPr eaLnBrk="1" hangingPunct="1">
              <a:spcBef>
                <a:spcPct val="0"/>
              </a:spcBef>
              <a:defRPr/>
            </a:pPr>
            <a:r>
              <a:rPr lang="en-US" altLang="ja-JP" sz="1000" dirty="0">
                <a:latin typeface="+mn-ea"/>
                <a:ea typeface="+mn-ea"/>
              </a:rPr>
              <a:t>2018</a:t>
            </a:r>
            <a:r>
              <a:rPr lang="ja-JP" altLang="en-US" sz="1000" dirty="0">
                <a:latin typeface="+mn-ea"/>
                <a:ea typeface="+mn-ea"/>
              </a:rPr>
              <a:t>年、国連「持続可能な開発のための水の</a:t>
            </a:r>
            <a:r>
              <a:rPr lang="en-US" altLang="ja-JP" sz="1000" dirty="0">
                <a:latin typeface="+mn-ea"/>
                <a:ea typeface="+mn-ea"/>
              </a:rPr>
              <a:t>10</a:t>
            </a:r>
            <a:r>
              <a:rPr lang="ja-JP" altLang="en-US" sz="1000" dirty="0">
                <a:latin typeface="+mn-ea"/>
                <a:ea typeface="+mn-ea"/>
              </a:rPr>
              <a:t>年」がはじまりました。</a:t>
            </a:r>
            <a:endParaRPr lang="en-US" altLang="ja-JP" sz="1000" dirty="0">
              <a:latin typeface="+mn-ea"/>
              <a:ea typeface="+mn-ea"/>
            </a:endParaRPr>
          </a:p>
          <a:p>
            <a:pPr eaLnBrk="1" hangingPunct="1">
              <a:spcBef>
                <a:spcPct val="0"/>
              </a:spcBef>
              <a:defRPr/>
            </a:pPr>
            <a:r>
              <a:rPr lang="ja-JP" altLang="en-US" sz="1000" dirty="0">
                <a:latin typeface="+mn-ea"/>
                <a:ea typeface="+mn-ea"/>
              </a:rPr>
              <a:t>世界水フォーラムでも、水インフラへの投資の増加の呼びかけています。</a:t>
            </a:r>
            <a:endParaRPr lang="en-US" altLang="ja-JP" sz="1000" dirty="0">
              <a:latin typeface="+mn-ea"/>
              <a:ea typeface="+mn-ea"/>
            </a:endParaRPr>
          </a:p>
          <a:p>
            <a:pPr eaLnBrk="1" hangingPunct="1">
              <a:spcBef>
                <a:spcPct val="0"/>
              </a:spcBef>
              <a:defRPr/>
            </a:pPr>
            <a:r>
              <a:rPr lang="ja-JP" altLang="en-US" sz="1000" dirty="0">
                <a:latin typeface="+mn-ea"/>
                <a:ea typeface="+mn-ea"/>
              </a:rPr>
              <a:t>Ｅｃｏ検定には出題されませんが、アメリカでは水の先物取引もおこなわれるようになっているようです。</a:t>
            </a:r>
          </a:p>
          <a:p>
            <a:pPr eaLnBrk="1" hangingPunct="1">
              <a:spcBef>
                <a:spcPct val="0"/>
              </a:spcBef>
              <a:defRPr/>
            </a:pPr>
            <a:r>
              <a:rPr lang="ja-JP" altLang="en-US" sz="1000" dirty="0">
                <a:latin typeface="+mn-ea"/>
                <a:ea typeface="+mn-ea"/>
              </a:rPr>
              <a:t>ＳＤＧｓは</a:t>
            </a:r>
            <a:r>
              <a:rPr lang="en-US" altLang="ja-JP" sz="1000" dirty="0">
                <a:latin typeface="+mn-ea"/>
                <a:ea typeface="+mn-ea"/>
              </a:rPr>
              <a:t>2030</a:t>
            </a:r>
            <a:r>
              <a:rPr lang="ja-JP" altLang="en-US" sz="1000" dirty="0">
                <a:latin typeface="+mn-ea"/>
                <a:ea typeface="+mn-ea"/>
              </a:rPr>
              <a:t>年達成の目標ですが、</a:t>
            </a:r>
            <a:r>
              <a:rPr lang="en-US" altLang="ja-JP" sz="1000" dirty="0">
                <a:latin typeface="+mn-ea"/>
                <a:ea typeface="+mn-ea"/>
              </a:rPr>
              <a:t>2017</a:t>
            </a:r>
            <a:r>
              <a:rPr lang="ja-JP" altLang="en-US" sz="1000" dirty="0">
                <a:latin typeface="+mn-ea"/>
                <a:ea typeface="+mn-ea"/>
              </a:rPr>
              <a:t>年のアジア・太平洋水サミットで</a:t>
            </a:r>
            <a:r>
              <a:rPr lang="en-US" altLang="ja-JP" sz="1000" dirty="0">
                <a:latin typeface="+mn-ea"/>
                <a:ea typeface="+mn-ea"/>
              </a:rPr>
              <a:t>2025</a:t>
            </a:r>
            <a:r>
              <a:rPr lang="ja-JP" altLang="en-US" sz="1000" dirty="0">
                <a:latin typeface="+mn-ea"/>
                <a:ea typeface="+mn-ea"/>
              </a:rPr>
              <a:t>年までの目標６の達成を宣言しています。</a:t>
            </a:r>
          </a:p>
          <a:p>
            <a:pPr eaLnBrk="1" hangingPunct="1">
              <a:spcBef>
                <a:spcPct val="0"/>
              </a:spcBef>
              <a:defRPr/>
            </a:pPr>
            <a:r>
              <a:rPr lang="ja-JP" altLang="en-US" sz="1000" dirty="0">
                <a:solidFill>
                  <a:srgbClr val="0000FF"/>
                </a:solidFill>
                <a:latin typeface="+mn-ea"/>
                <a:ea typeface="+mn-ea"/>
              </a:rPr>
              <a:t>海外インフラ展開法では、開発途上国の上水道の漏水の低減技術やノウハウなどを丸ごと輸出する水ビジネスを推進しています。</a:t>
            </a:r>
            <a:endParaRPr lang="ja-JP" altLang="en-US" sz="900" dirty="0">
              <a:latin typeface="+mn-ea"/>
              <a:ea typeface="+mn-ea"/>
            </a:endParaRPr>
          </a:p>
          <a:p>
            <a:pPr eaLnBrk="1" hangingPunct="1">
              <a:lnSpc>
                <a:spcPct val="90000"/>
              </a:lnSpc>
              <a:defRPr/>
            </a:pPr>
            <a:endParaRPr lang="en-US" altLang="ja-JP" sz="1000" dirty="0"/>
          </a:p>
          <a:p>
            <a:pPr eaLnBrk="1" hangingPunct="1">
              <a:spcBef>
                <a:spcPct val="0"/>
              </a:spcBef>
              <a:defRPr/>
            </a:pPr>
            <a:r>
              <a:rPr lang="en-US" altLang="ja-JP" sz="1000" dirty="0">
                <a:solidFill>
                  <a:srgbClr val="0000FF"/>
                </a:solidFill>
                <a:latin typeface="+mn-ea"/>
                <a:ea typeface="+mn-ea"/>
              </a:rPr>
              <a:t>Renewable(</a:t>
            </a:r>
            <a:r>
              <a:rPr lang="ja-JP" altLang="en-US" sz="1000" dirty="0">
                <a:solidFill>
                  <a:srgbClr val="0000FF"/>
                </a:solidFill>
                <a:latin typeface="+mn-ea"/>
                <a:ea typeface="+mn-ea"/>
              </a:rPr>
              <a:t>再生可能</a:t>
            </a:r>
            <a:r>
              <a:rPr lang="en-US" altLang="ja-JP" sz="1000" dirty="0">
                <a:solidFill>
                  <a:srgbClr val="0000FF"/>
                </a:solidFill>
                <a:latin typeface="+mn-ea"/>
                <a:ea typeface="+mn-ea"/>
              </a:rPr>
              <a:t>)</a:t>
            </a:r>
            <a:r>
              <a:rPr lang="ja-JP" altLang="en-US" sz="1000" dirty="0">
                <a:solidFill>
                  <a:srgbClr val="0000FF"/>
                </a:solidFill>
                <a:latin typeface="+mn-ea"/>
                <a:ea typeface="+mn-ea"/>
              </a:rPr>
              <a:t>リニュボー</a:t>
            </a:r>
            <a:endParaRPr lang="en-US" altLang="ja-JP" sz="1000" dirty="0">
              <a:solidFill>
                <a:srgbClr val="0000FF"/>
              </a:solidFill>
              <a:latin typeface="+mn-ea"/>
              <a:ea typeface="+mn-ea"/>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23E7581A-B5A5-C586-9B42-4598A55DEEF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06FE2D66-CFB9-4DB4-B14C-E9BA371EEDDA}" type="slidenum">
              <a:rPr kumimoji="0" lang="en-US" altLang="ja-JP" smtClean="0"/>
              <a:pPr/>
              <a:t>59</a:t>
            </a:fld>
            <a:endParaRPr kumimoji="0" lang="en-US" altLang="ja-JP"/>
          </a:p>
        </p:txBody>
      </p:sp>
      <p:sp>
        <p:nvSpPr>
          <p:cNvPr id="137219" name="Rectangle 2">
            <a:extLst>
              <a:ext uri="{FF2B5EF4-FFF2-40B4-BE49-F238E27FC236}">
                <a16:creationId xmlns:a16="http://schemas.microsoft.com/office/drawing/2014/main" id="{43D22236-5DBA-DCA5-892B-2857B2B7FF4F}"/>
              </a:ext>
            </a:extLst>
          </p:cNvPr>
          <p:cNvSpPr>
            <a:spLocks noGrp="1" noRot="1" noChangeAspect="1" noChangeArrowheads="1" noTextEdit="1"/>
          </p:cNvSpPr>
          <p:nvPr>
            <p:ph type="sldImg"/>
          </p:nvPr>
        </p:nvSpPr>
        <p:spPr>
          <a:ln/>
        </p:spPr>
      </p:sp>
      <p:sp>
        <p:nvSpPr>
          <p:cNvPr id="158724" name="Rectangle 3">
            <a:extLst>
              <a:ext uri="{FF2B5EF4-FFF2-40B4-BE49-F238E27FC236}">
                <a16:creationId xmlns:a16="http://schemas.microsoft.com/office/drawing/2014/main" id="{9B38C388-7F30-3A79-D4CB-8E669ACF2510}"/>
              </a:ext>
            </a:extLst>
          </p:cNvPr>
          <p:cNvSpPr>
            <a:spLocks noGrp="1" noChangeArrowheads="1"/>
          </p:cNvSpPr>
          <p:nvPr>
            <p:ph type="body" idx="1"/>
          </p:nvPr>
        </p:nvSpPr>
        <p:spPr bwMode="auto">
          <a:xfrm>
            <a:off x="769938" y="4894263"/>
            <a:ext cx="5683250" cy="4978400"/>
          </a:xfrm>
        </p:spPr>
        <p:txBody>
          <a:bodyPr/>
          <a:lstStyle/>
          <a:p>
            <a:pPr eaLnBrk="1" hangingPunct="1">
              <a:spcBef>
                <a:spcPct val="0"/>
              </a:spcBef>
              <a:defRPr/>
            </a:pPr>
            <a:r>
              <a:rPr lang="ja-JP" altLang="en-US" dirty="0">
                <a:latin typeface="+mn-ea"/>
                <a:ea typeface="+mn-ea"/>
              </a:rPr>
              <a:t>隣国で発生した硫黄酸化物や窒素酸化物</a:t>
            </a:r>
            <a:r>
              <a:rPr lang="en-US" altLang="ja-JP" dirty="0">
                <a:latin typeface="+mn-ea"/>
                <a:ea typeface="+mn-ea"/>
              </a:rPr>
              <a:t>､</a:t>
            </a:r>
            <a:r>
              <a:rPr lang="ja-JP" altLang="en-US" dirty="0">
                <a:latin typeface="+mn-ea"/>
                <a:ea typeface="+mn-ea"/>
              </a:rPr>
              <a:t>黄砂が偏西風によって日本に飛来して酸性雨をもたらし最近では光化学オキシダントや　ＰＭ２</a:t>
            </a:r>
            <a:r>
              <a:rPr lang="en-US" altLang="ja-JP" dirty="0">
                <a:latin typeface="+mn-ea"/>
                <a:ea typeface="+mn-ea"/>
              </a:rPr>
              <a:t>.</a:t>
            </a:r>
            <a:r>
              <a:rPr lang="ja-JP" altLang="en-US" dirty="0">
                <a:latin typeface="+mn-ea"/>
                <a:ea typeface="+mn-ea"/>
              </a:rPr>
              <a:t>５も問題となっています。</a:t>
            </a:r>
            <a:endParaRPr lang="en-US" altLang="ja-JP" dirty="0">
              <a:latin typeface="+mn-ea"/>
              <a:ea typeface="+mn-ea"/>
            </a:endParaRPr>
          </a:p>
          <a:p>
            <a:pPr eaLnBrk="1" hangingPunct="1">
              <a:defRPr/>
            </a:pPr>
            <a:endParaRPr lang="en-US" altLang="ja-JP" dirty="0"/>
          </a:p>
          <a:p>
            <a:pPr eaLnBrk="1" hangingPunct="1">
              <a:defRPr/>
            </a:pPr>
            <a:r>
              <a:rPr lang="ja-JP" altLang="en-US" dirty="0"/>
              <a:t>酸性雨は先進国以外にも、中国や東南アジアなどにも広がり、湖沼での生物の生息環境の悪化森林の衰退が問題になっています。</a:t>
            </a:r>
          </a:p>
          <a:p>
            <a:pPr eaLnBrk="1" hangingPunct="1">
              <a:defRPr/>
            </a:pPr>
            <a:r>
              <a:rPr lang="ja-JP" altLang="en-US" dirty="0"/>
              <a:t>日本では環境省が酸性雨長期モニタリング計画によって観測を行っており、</a:t>
            </a:r>
          </a:p>
          <a:p>
            <a:pPr eaLnBrk="1" hangingPunct="1">
              <a:defRPr/>
            </a:pPr>
            <a:r>
              <a:rPr lang="en-US" altLang="ja-JP" dirty="0"/>
              <a:t>2013</a:t>
            </a:r>
            <a:r>
              <a:rPr lang="ja-JP" altLang="en-US" dirty="0"/>
              <a:t>～</a:t>
            </a:r>
            <a:r>
              <a:rPr lang="en-US" altLang="ja-JP" dirty="0"/>
              <a:t>2017</a:t>
            </a:r>
            <a:r>
              <a:rPr lang="ja-JP" altLang="en-US" dirty="0"/>
              <a:t>年では</a:t>
            </a:r>
            <a:r>
              <a:rPr lang="en-US" altLang="ja-JP" dirty="0"/>
              <a:t>pH4.58</a:t>
            </a:r>
            <a:r>
              <a:rPr lang="ja-JP" altLang="en-US" dirty="0"/>
              <a:t>～</a:t>
            </a:r>
            <a:r>
              <a:rPr lang="en-US" altLang="ja-JP" dirty="0"/>
              <a:t>5.17</a:t>
            </a:r>
            <a:r>
              <a:rPr lang="ja-JP" altLang="en-US" dirty="0"/>
              <a:t>の値を観測し全平均は</a:t>
            </a:r>
            <a:r>
              <a:rPr lang="en-US" altLang="ja-JP" dirty="0"/>
              <a:t>pH4.77</a:t>
            </a:r>
            <a:r>
              <a:rPr lang="ja-JP" altLang="en-US" dirty="0"/>
              <a:t>と依然として高い酸性雨が観測されています。</a:t>
            </a:r>
            <a:endParaRPr lang="en-US" altLang="ja-JP" dirty="0"/>
          </a:p>
          <a:p>
            <a:pPr eaLnBrk="1" hangingPunct="1">
              <a:defRPr/>
            </a:pPr>
            <a:endParaRPr lang="en-US" altLang="ja-JP" dirty="0"/>
          </a:p>
          <a:p>
            <a:pPr eaLnBrk="1" hangingPunct="1">
              <a:defRPr/>
            </a:pPr>
            <a:r>
              <a:rPr lang="ja-JP" altLang="en-US" dirty="0"/>
              <a:t>酸性雨の影響は、湖沼の生物生息環境の悪化</a:t>
            </a:r>
            <a:r>
              <a:rPr lang="en-US" altLang="ja-JP" dirty="0"/>
              <a:t>､</a:t>
            </a:r>
            <a:r>
              <a:rPr lang="ja-JP" altLang="en-US" dirty="0"/>
              <a:t>森林の衰退</a:t>
            </a:r>
            <a:r>
              <a:rPr lang="en-US" altLang="ja-JP" dirty="0"/>
              <a:t>､</a:t>
            </a:r>
            <a:r>
              <a:rPr lang="ja-JP" altLang="en-US" dirty="0"/>
              <a:t>建造物の溶解をもたらします。</a:t>
            </a:r>
            <a:endParaRPr lang="en-US" altLang="ja-JP" dirty="0"/>
          </a:p>
          <a:p>
            <a:pPr eaLnBrk="1" hangingPunct="1">
              <a:defRPr/>
            </a:pPr>
            <a:r>
              <a:rPr lang="ja-JP" altLang="en-US" dirty="0"/>
              <a:t>パルテノン神殿やデンマークの人魚像、など歴史的建造物が溶解し。</a:t>
            </a:r>
            <a:endParaRPr lang="en-US" altLang="ja-JP" dirty="0"/>
          </a:p>
          <a:p>
            <a:pPr eaLnBrk="1" hangingPunct="1">
              <a:defRPr/>
            </a:pPr>
            <a:r>
              <a:rPr lang="ja-JP" altLang="en-US" dirty="0"/>
              <a:t>ドイツの黒い森と言われてたシュバルツバルトの針葉樹が黄色く変色し枯れているのも、事例として出題されたことがあります。</a:t>
            </a:r>
          </a:p>
          <a:p>
            <a:pPr eaLnBrk="1" hangingPunct="1">
              <a:defRPr/>
            </a:pPr>
            <a:endParaRPr lang="en-US" altLang="ja-JP" dirty="0"/>
          </a:p>
          <a:p>
            <a:pPr eaLnBrk="1" hangingPunct="1">
              <a:defRPr/>
            </a:pPr>
            <a:r>
              <a:rPr lang="ja-JP" altLang="en-US" dirty="0"/>
              <a:t>長距離越境大気汚染条約とヘルシンキ議定書、ソフィア議定書はセットで覚えて下さい。</a:t>
            </a:r>
          </a:p>
          <a:p>
            <a:pPr eaLnBrk="1" hangingPunct="1">
              <a:spcBef>
                <a:spcPct val="0"/>
              </a:spcBef>
              <a:defRPr/>
            </a:pPr>
            <a:r>
              <a:rPr lang="ja-JP" altLang="en-US" dirty="0"/>
              <a:t>長距離越境大気汚染条約を元にヘルシンキは硫黄、ソフィアは窒素！の排出削減が定められました。</a:t>
            </a:r>
          </a:p>
          <a:p>
            <a:pPr eaLnBrk="1" hangingPunct="1">
              <a:spcBef>
                <a:spcPct val="0"/>
              </a:spcBef>
              <a:defRPr/>
            </a:pPr>
            <a:endParaRPr lang="ja-JP" altLang="en-US" dirty="0"/>
          </a:p>
          <a:p>
            <a:pPr eaLnBrk="1" hangingPunct="1">
              <a:defRPr/>
            </a:pPr>
            <a:r>
              <a:rPr lang="ja-JP" altLang="en-US" dirty="0">
                <a:solidFill>
                  <a:srgbClr val="0000FF"/>
                </a:solidFill>
                <a:latin typeface="+mn-ea"/>
                <a:ea typeface="+mn-ea"/>
              </a:rPr>
              <a:t>アジア太平洋クリーン・エア・パートナーシップは、</a:t>
            </a:r>
            <a:endParaRPr lang="en-US" altLang="ja-JP" dirty="0">
              <a:solidFill>
                <a:srgbClr val="0000FF"/>
              </a:solidFill>
              <a:latin typeface="+mn-ea"/>
              <a:ea typeface="+mn-ea"/>
            </a:endParaRPr>
          </a:p>
          <a:p>
            <a:pPr eaLnBrk="1" hangingPunct="1">
              <a:defRPr/>
            </a:pPr>
            <a:r>
              <a:rPr lang="ja-JP" altLang="en-US" dirty="0">
                <a:solidFill>
                  <a:srgbClr val="0000FF"/>
                </a:solidFill>
                <a:latin typeface="+mn-ea"/>
                <a:ea typeface="+mn-ea"/>
              </a:rPr>
              <a:t>国連環境計画によって</a:t>
            </a:r>
            <a:r>
              <a:rPr lang="en-US" altLang="ja-JP" dirty="0">
                <a:solidFill>
                  <a:srgbClr val="0000FF"/>
                </a:solidFill>
                <a:latin typeface="+mn-ea"/>
                <a:ea typeface="+mn-ea"/>
              </a:rPr>
              <a:t>2014</a:t>
            </a:r>
            <a:r>
              <a:rPr lang="ja-JP" altLang="en-US" dirty="0">
                <a:solidFill>
                  <a:srgbClr val="0000FF"/>
                </a:solidFill>
                <a:latin typeface="+mn-ea"/>
                <a:ea typeface="+mn-ea"/>
              </a:rPr>
              <a:t>年設立、大気環境の改善に向けた情報交換や汚染対策の提案などを行っています</a:t>
            </a:r>
          </a:p>
          <a:p>
            <a:pPr eaLnBrk="1" hangingPunct="1">
              <a:defRPr/>
            </a:pPr>
            <a:endParaRPr lang="ja-JP" altLang="en-US" dirty="0"/>
          </a:p>
          <a:p>
            <a:pPr eaLnBrk="1" hangingPunct="1">
              <a:defRPr/>
            </a:pPr>
            <a:endParaRPr lang="ja-JP" altLang="en-US" dirty="0"/>
          </a:p>
          <a:p>
            <a:pPr eaLnBrk="1" hangingPunct="1">
              <a:defRPr/>
            </a:pPr>
            <a:endParaRPr lang="ja-JP" altLang="en-US" dirty="0"/>
          </a:p>
          <a:p>
            <a:pPr eaLnBrk="1" hangingPunct="1">
              <a:defRPr/>
            </a:pPr>
            <a:r>
              <a:rPr lang="ja-JP" altLang="en-US" dirty="0"/>
              <a:t>＜メモ＞</a:t>
            </a:r>
          </a:p>
          <a:p>
            <a:pPr eaLnBrk="1" hangingPunct="1">
              <a:defRPr/>
            </a:pPr>
            <a:r>
              <a:rPr lang="ja-JP" altLang="ja-JP" dirty="0"/>
              <a:t>the </a:t>
            </a:r>
            <a:r>
              <a:rPr lang="ja-JP" altLang="ja-JP" dirty="0">
                <a:solidFill>
                  <a:srgbClr val="000000"/>
                </a:solidFill>
              </a:rPr>
              <a:t>Acid Deposition</a:t>
            </a:r>
            <a:r>
              <a:rPr lang="ja-JP" altLang="ja-JP" dirty="0"/>
              <a:t> Monitoring Network in East Asia：EANET</a:t>
            </a:r>
          </a:p>
          <a:p>
            <a:pPr eaLnBrk="1" hangingPunct="1">
              <a:defRPr/>
            </a:pPr>
            <a:r>
              <a:rPr lang="ja-JP" altLang="ja-JP" dirty="0"/>
              <a:t>　　　　</a:t>
            </a:r>
            <a:r>
              <a:rPr lang="ja-JP" altLang="en-US" dirty="0">
                <a:solidFill>
                  <a:srgbClr val="000000"/>
                </a:solidFill>
              </a:rPr>
              <a:t>酸性降下物</a:t>
            </a:r>
            <a:r>
              <a:rPr lang="ja-JP" altLang="en-US" dirty="0"/>
              <a:t> </a:t>
            </a:r>
          </a:p>
          <a:p>
            <a:pPr eaLnBrk="1" hangingPunct="1">
              <a:defRPr/>
            </a:pPr>
            <a:r>
              <a:rPr lang="ja-JP" altLang="en-US" dirty="0"/>
              <a:t>ｻﾞｧ　ｱｾｪﾄﾞ　ﾀﾞﾎﾟｾﾞｪｰｼｮﾝ　ﾓﾆﾀﾘﾝｸﾞ　ﾈｯﾄﾜｰｸ　ｲﾝ　ｲｰｽﾄ　ｱｼﾞｱ　</a:t>
            </a:r>
          </a:p>
          <a:p>
            <a:pPr eaLnBrk="1" hangingPunct="1">
              <a:defRPr/>
            </a:pPr>
            <a:endParaRPr lang="en-US" altLang="ja-JP"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84CF70FB-5AF1-E930-0649-5593CD29004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8B060896-3081-4A9F-8B96-2DD34596B1FC}" type="slidenum">
              <a:rPr kumimoji="0" lang="en-US" altLang="ja-JP" smtClean="0"/>
              <a:pPr/>
              <a:t>60</a:t>
            </a:fld>
            <a:endParaRPr kumimoji="0" lang="en-US" altLang="ja-JP"/>
          </a:p>
        </p:txBody>
      </p:sp>
      <p:sp>
        <p:nvSpPr>
          <p:cNvPr id="139267" name="Rectangle 2">
            <a:extLst>
              <a:ext uri="{FF2B5EF4-FFF2-40B4-BE49-F238E27FC236}">
                <a16:creationId xmlns:a16="http://schemas.microsoft.com/office/drawing/2014/main" id="{9B8D568A-89FC-57D9-3683-22A42E9DA4DE}"/>
              </a:ext>
            </a:extLst>
          </p:cNvPr>
          <p:cNvSpPr>
            <a:spLocks noGrp="1" noRot="1" noChangeAspect="1" noChangeArrowheads="1" noTextEdit="1"/>
          </p:cNvSpPr>
          <p:nvPr>
            <p:ph type="sldImg"/>
          </p:nvPr>
        </p:nvSpPr>
        <p:spPr>
          <a:xfrm>
            <a:off x="1030288" y="741363"/>
            <a:ext cx="5116512" cy="3836987"/>
          </a:xfrm>
          <a:ln/>
        </p:spPr>
      </p:sp>
      <p:sp>
        <p:nvSpPr>
          <p:cNvPr id="160772" name="Rectangle 3">
            <a:extLst>
              <a:ext uri="{FF2B5EF4-FFF2-40B4-BE49-F238E27FC236}">
                <a16:creationId xmlns:a16="http://schemas.microsoft.com/office/drawing/2014/main" id="{9AFB771A-0642-25E9-786E-96DBE5152D27}"/>
              </a:ext>
            </a:extLst>
          </p:cNvPr>
          <p:cNvSpPr>
            <a:spLocks noGrp="1" noChangeArrowheads="1"/>
          </p:cNvSpPr>
          <p:nvPr>
            <p:ph type="body" idx="1"/>
          </p:nvPr>
        </p:nvSpPr>
        <p:spPr bwMode="auto">
          <a:xfrm>
            <a:off x="769938" y="4894263"/>
            <a:ext cx="5683250" cy="4978400"/>
          </a:xfrm>
        </p:spPr>
        <p:txBody>
          <a:bodyPr/>
          <a:lstStyle/>
          <a:p>
            <a:pPr eaLnBrk="1" hangingPunct="1">
              <a:spcBef>
                <a:spcPct val="0"/>
              </a:spcBef>
              <a:defRPr/>
            </a:pPr>
            <a:r>
              <a:rPr lang="ja-JP" altLang="en-US" sz="1000" dirty="0"/>
              <a:t>森林面積は４０億ｈａ強で陸地面積の約</a:t>
            </a:r>
            <a:r>
              <a:rPr lang="en-US" altLang="ja-JP" sz="1000" dirty="0"/>
              <a:t>3</a:t>
            </a:r>
            <a:r>
              <a:rPr lang="ja-JP" altLang="en-US" sz="1000" dirty="0"/>
              <a:t>割で、森林は毎年四国２．６個分づつ減っています。特に南米とアフリカが深刻です。</a:t>
            </a:r>
          </a:p>
          <a:p>
            <a:pPr eaLnBrk="1" hangingPunct="1">
              <a:spcBef>
                <a:spcPct val="0"/>
              </a:spcBef>
              <a:defRPr/>
            </a:pPr>
            <a:r>
              <a:rPr lang="ja-JP" altLang="en-US" sz="1000" dirty="0"/>
              <a:t>日本は国土面積の６</a:t>
            </a:r>
            <a:r>
              <a:rPr lang="en-US" altLang="ja-JP" sz="1000" dirty="0"/>
              <a:t>7</a:t>
            </a:r>
            <a:r>
              <a:rPr lang="ja-JP" altLang="en-US" sz="1000" dirty="0"/>
              <a:t>％が森林で世界有数の森林大国です。</a:t>
            </a:r>
          </a:p>
          <a:p>
            <a:pPr eaLnBrk="1" hangingPunct="1">
              <a:spcBef>
                <a:spcPct val="0"/>
              </a:spcBef>
              <a:defRPr/>
            </a:pPr>
            <a:r>
              <a:rPr lang="ja-JP" altLang="en-US" sz="1000" dirty="0"/>
              <a:t>森林・林業基本計画では２０３０年の目標として、</a:t>
            </a:r>
            <a:r>
              <a:rPr lang="ja-JP" altLang="en-US" sz="1000" dirty="0">
                <a:solidFill>
                  <a:srgbClr val="000000"/>
                </a:solidFill>
              </a:rPr>
              <a:t>面積はそのままに森林蓄積を５５．５億㎥、約１</a:t>
            </a:r>
            <a:r>
              <a:rPr lang="en-US" altLang="ja-JP" sz="1000" dirty="0">
                <a:solidFill>
                  <a:srgbClr val="000000"/>
                </a:solidFill>
              </a:rPr>
              <a:t>0</a:t>
            </a:r>
            <a:r>
              <a:rPr lang="ja-JP" altLang="en-US" sz="1000" dirty="0">
                <a:solidFill>
                  <a:srgbClr val="000000"/>
                </a:solidFill>
              </a:rPr>
              <a:t>％増加させる計画です。</a:t>
            </a:r>
          </a:p>
          <a:p>
            <a:pPr eaLnBrk="1" hangingPunct="1">
              <a:spcBef>
                <a:spcPct val="0"/>
              </a:spcBef>
              <a:defRPr/>
            </a:pPr>
            <a:r>
              <a:rPr lang="ja-JP" altLang="en-US" sz="1000" dirty="0"/>
              <a:t>森林蓄積とは、</a:t>
            </a:r>
            <a:r>
              <a:rPr lang="ja-JP" altLang="en-US" sz="1000" dirty="0">
                <a:solidFill>
                  <a:srgbClr val="000000"/>
                </a:solidFill>
              </a:rPr>
              <a:t>森林の体積のことです。</a:t>
            </a:r>
            <a:endParaRPr lang="ja-JP" altLang="en-US" sz="1000" dirty="0"/>
          </a:p>
          <a:p>
            <a:pPr eaLnBrk="1" hangingPunct="1">
              <a:spcBef>
                <a:spcPct val="0"/>
              </a:spcBef>
              <a:defRPr/>
            </a:pPr>
            <a:endParaRPr lang="ja-JP" altLang="en-US" sz="1000" b="1" dirty="0"/>
          </a:p>
          <a:p>
            <a:pPr eaLnBrk="1" hangingPunct="1">
              <a:defRPr/>
            </a:pPr>
            <a:r>
              <a:rPr lang="ja-JP" altLang="en-US" sz="1000" dirty="0"/>
              <a:t>森林減少の主な原因は</a:t>
            </a:r>
            <a:r>
              <a:rPr lang="ja-JP" altLang="en-US" sz="1000" b="1" dirty="0"/>
              <a:t>、</a:t>
            </a:r>
            <a:r>
              <a:rPr lang="ja-JP" altLang="en-US" sz="1000" dirty="0"/>
              <a:t>①非伝統的な焼畑耕作 ②薪炭材（シンタンザイ）の過剰伐採③農地への転用</a:t>
            </a:r>
            <a:endParaRPr lang="en-US" altLang="ja-JP" sz="1000" dirty="0"/>
          </a:p>
          <a:p>
            <a:pPr eaLnBrk="1" hangingPunct="1">
              <a:defRPr/>
            </a:pPr>
            <a:r>
              <a:rPr lang="ja-JP" altLang="en-US" sz="1000" dirty="0"/>
              <a:t> ④</a:t>
            </a:r>
            <a:r>
              <a:rPr lang="ja-JP" altLang="en-US" sz="1000" dirty="0">
                <a:solidFill>
                  <a:srgbClr val="000000"/>
                </a:solidFill>
              </a:rPr>
              <a:t>過剰放牧</a:t>
            </a:r>
            <a:r>
              <a:rPr lang="ja-JP" altLang="en-US" sz="1000" dirty="0"/>
              <a:t> ⑤</a:t>
            </a:r>
            <a:r>
              <a:rPr lang="ja-JP" altLang="en-US" sz="1000" dirty="0">
                <a:solidFill>
                  <a:srgbClr val="000000"/>
                </a:solidFill>
              </a:rPr>
              <a:t>不適切な商業伐採</a:t>
            </a:r>
            <a:r>
              <a:rPr lang="ja-JP" altLang="en-US" sz="1000" dirty="0"/>
              <a:t> ⑥森林火災 ⑦酸性雨の影響などがあります。</a:t>
            </a:r>
          </a:p>
          <a:p>
            <a:pPr eaLnBrk="1" hangingPunct="1">
              <a:defRPr/>
            </a:pPr>
            <a:endParaRPr lang="en-US" altLang="ja-JP" sz="1000" dirty="0"/>
          </a:p>
          <a:p>
            <a:pPr eaLnBrk="1" hangingPunct="1">
              <a:defRPr/>
            </a:pPr>
            <a:r>
              <a:rPr lang="ja-JP" altLang="en-US" sz="1000" dirty="0"/>
              <a:t>森林破壊の影響は、木材資源、食料・農産物の減少、土壌流出、洪水、土砂災害など生活基盤そのものを喪失させます。</a:t>
            </a:r>
          </a:p>
          <a:p>
            <a:pPr eaLnBrk="1" hangingPunct="1">
              <a:defRPr/>
            </a:pPr>
            <a:r>
              <a:rPr lang="ja-JP" altLang="en-US" sz="1000" dirty="0"/>
              <a:t>また全生物種の半分以上生息している熱帯林の減少は生物多様性に大きなダメージを与えます。</a:t>
            </a:r>
          </a:p>
          <a:p>
            <a:pPr eaLnBrk="1" hangingPunct="1">
              <a:defRPr/>
            </a:pPr>
            <a:r>
              <a:rPr lang="ja-JP" altLang="en-US" sz="1000" dirty="0"/>
              <a:t>森林減少・劣化由来の二酸化炭素排出は世界総排出量の約</a:t>
            </a:r>
            <a:r>
              <a:rPr lang="en-US" altLang="ja-JP" sz="1000" dirty="0"/>
              <a:t>1</a:t>
            </a:r>
            <a:r>
              <a:rPr lang="ja-JP" altLang="en-US" sz="1000" dirty="0"/>
              <a:t>割に達すると言われています。</a:t>
            </a:r>
            <a:endParaRPr lang="en-US" altLang="ja-JP" sz="1000" dirty="0"/>
          </a:p>
          <a:p>
            <a:pPr eaLnBrk="1" hangingPunct="1">
              <a:defRPr/>
            </a:pPr>
            <a:endParaRPr lang="en-US" altLang="ja-JP" sz="1000" dirty="0"/>
          </a:p>
          <a:p>
            <a:pPr eaLnBrk="1" hangingPunct="1">
              <a:spcBef>
                <a:spcPct val="0"/>
              </a:spcBef>
              <a:defRPr/>
            </a:pPr>
            <a:r>
              <a:rPr lang="ja-JP" altLang="en-US" sz="1000" dirty="0">
                <a:latin typeface="+mn-ea"/>
                <a:ea typeface="+mn-ea"/>
              </a:rPr>
              <a:t>森林破壊に対する取組みは、</a:t>
            </a:r>
            <a:r>
              <a:rPr lang="en-US" altLang="ja-JP" sz="1000" dirty="0">
                <a:latin typeface="+mn-ea"/>
                <a:ea typeface="+mn-ea"/>
              </a:rPr>
              <a:t>1992</a:t>
            </a:r>
            <a:r>
              <a:rPr lang="ja-JP" altLang="en-US" sz="1000" dirty="0">
                <a:latin typeface="+mn-ea"/>
                <a:ea typeface="+mn-ea"/>
              </a:rPr>
              <a:t>年の森林原則声明からはじまり、</a:t>
            </a:r>
          </a:p>
          <a:p>
            <a:pPr eaLnBrk="1" hangingPunct="1">
              <a:spcBef>
                <a:spcPct val="0"/>
              </a:spcBef>
              <a:defRPr/>
            </a:pPr>
            <a:r>
              <a:rPr lang="ja-JP" altLang="en-US" sz="1000" dirty="0">
                <a:latin typeface="+mn-ea"/>
                <a:ea typeface="+mn-ea"/>
              </a:rPr>
              <a:t>国連森林フォーラムの国連森林戦略計画</a:t>
            </a:r>
            <a:r>
              <a:rPr lang="en-US" altLang="ja-JP" sz="1000" dirty="0">
                <a:latin typeface="+mn-ea"/>
                <a:ea typeface="+mn-ea"/>
              </a:rPr>
              <a:t>2017</a:t>
            </a:r>
            <a:r>
              <a:rPr lang="ja-JP" altLang="en-US" sz="1000" dirty="0" err="1">
                <a:latin typeface="+mn-ea"/>
                <a:ea typeface="+mn-ea"/>
              </a:rPr>
              <a:t>ｰ</a:t>
            </a:r>
            <a:r>
              <a:rPr lang="en-US" altLang="ja-JP" sz="1000" dirty="0">
                <a:latin typeface="+mn-ea"/>
                <a:ea typeface="+mn-ea"/>
              </a:rPr>
              <a:t>2030</a:t>
            </a:r>
            <a:r>
              <a:rPr lang="ja-JP" altLang="en-US" sz="1000" dirty="0">
                <a:latin typeface="+mn-ea"/>
                <a:ea typeface="+mn-ea"/>
              </a:rPr>
              <a:t>の間に</a:t>
            </a:r>
            <a:r>
              <a:rPr lang="en-US" altLang="ja-JP" sz="1000" dirty="0">
                <a:latin typeface="+mn-ea"/>
                <a:ea typeface="+mn-ea"/>
              </a:rPr>
              <a:t>3%</a:t>
            </a:r>
            <a:r>
              <a:rPr lang="ja-JP" altLang="en-US" sz="1000" dirty="0">
                <a:latin typeface="+mn-ea"/>
                <a:ea typeface="+mn-ea"/>
              </a:rPr>
              <a:t>増目指すとしましたが、未達成です。</a:t>
            </a:r>
          </a:p>
          <a:p>
            <a:pPr eaLnBrk="1" hangingPunct="1">
              <a:spcBef>
                <a:spcPct val="0"/>
              </a:spcBef>
              <a:defRPr/>
            </a:pPr>
            <a:r>
              <a:rPr lang="en-US" altLang="ja-JP" sz="1000" dirty="0">
                <a:latin typeface="+mn-ea"/>
                <a:ea typeface="+mn-ea"/>
              </a:rPr>
              <a:t>2016</a:t>
            </a:r>
            <a:r>
              <a:rPr lang="ja-JP" altLang="en-US" sz="1000" dirty="0">
                <a:latin typeface="+mn-ea"/>
                <a:ea typeface="+mn-ea"/>
              </a:rPr>
              <a:t>年のクリーンウッド法では、</a:t>
            </a:r>
            <a:r>
              <a:rPr lang="ja-JP" altLang="en-US" sz="1000" dirty="0">
                <a:latin typeface="+mn-ea"/>
              </a:rPr>
              <a:t>海外で違法に伐採された木材の輸入や流通の防止しています。</a:t>
            </a:r>
            <a:endParaRPr lang="ja-JP" altLang="en-US" sz="1000" dirty="0">
              <a:latin typeface="+mn-ea"/>
              <a:ea typeface="+mn-ea"/>
            </a:endParaRPr>
          </a:p>
          <a:p>
            <a:pPr eaLnBrk="1" hangingPunct="1">
              <a:defRPr/>
            </a:pPr>
            <a:endParaRPr lang="ja-JP" altLang="en-US" sz="1000" dirty="0"/>
          </a:p>
        </p:txBody>
      </p:sp>
      <p:pic>
        <p:nvPicPr>
          <p:cNvPr id="139269" name="Picture 6">
            <a:extLst>
              <a:ext uri="{FF2B5EF4-FFF2-40B4-BE49-F238E27FC236}">
                <a16:creationId xmlns:a16="http://schemas.microsoft.com/office/drawing/2014/main" id="{052DC382-D9FC-8443-A2A4-244CE6197F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0750" y="8382000"/>
            <a:ext cx="36068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AEA7CCD5-2BD4-55BC-45B2-319A9AAACA5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BBC5D3E-D5A9-425B-BF52-56A1F4C8A45F}" type="slidenum">
              <a:rPr kumimoji="0" lang="en-US" altLang="ja-JP" smtClean="0"/>
              <a:pPr/>
              <a:t>61</a:t>
            </a:fld>
            <a:endParaRPr kumimoji="0" lang="en-US" altLang="ja-JP"/>
          </a:p>
        </p:txBody>
      </p:sp>
      <p:sp>
        <p:nvSpPr>
          <p:cNvPr id="141315" name="Rectangle 2">
            <a:extLst>
              <a:ext uri="{FF2B5EF4-FFF2-40B4-BE49-F238E27FC236}">
                <a16:creationId xmlns:a16="http://schemas.microsoft.com/office/drawing/2014/main" id="{F6A0D4CB-CECF-1D88-4AF7-563EA124E66B}"/>
              </a:ext>
            </a:extLst>
          </p:cNvPr>
          <p:cNvSpPr>
            <a:spLocks noGrp="1" noRot="1" noChangeAspect="1" noChangeArrowheads="1" noTextEdit="1"/>
          </p:cNvSpPr>
          <p:nvPr>
            <p:ph type="sldImg"/>
          </p:nvPr>
        </p:nvSpPr>
        <p:spPr>
          <a:xfrm>
            <a:off x="1030288" y="741363"/>
            <a:ext cx="5116512" cy="3836987"/>
          </a:xfrm>
          <a:ln/>
        </p:spPr>
      </p:sp>
      <p:sp>
        <p:nvSpPr>
          <p:cNvPr id="141316" name="Rectangle 3">
            <a:extLst>
              <a:ext uri="{FF2B5EF4-FFF2-40B4-BE49-F238E27FC236}">
                <a16:creationId xmlns:a16="http://schemas.microsoft.com/office/drawing/2014/main" id="{1CCA29A5-A4E3-37EF-08B2-8728B82556E3}"/>
              </a:ext>
            </a:extLst>
          </p:cNvPr>
          <p:cNvSpPr>
            <a:spLocks noGrp="1" noChangeArrowheads="1"/>
          </p:cNvSpPr>
          <p:nvPr>
            <p:ph type="body" idx="1"/>
          </p:nvPr>
        </p:nvSpPr>
        <p:spPr bwMode="auto">
          <a:xfrm>
            <a:off x="769938" y="4894263"/>
            <a:ext cx="5683250" cy="48244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ja-JP" altLang="en-US"/>
              <a:t>地球上の</a:t>
            </a:r>
            <a:r>
              <a:rPr lang="ja-JP" altLang="en-US">
                <a:solidFill>
                  <a:srgbClr val="000000"/>
                </a:solidFill>
              </a:rPr>
              <a:t>乾燥地域は地表面積の約４１％</a:t>
            </a:r>
            <a:r>
              <a:rPr lang="ja-JP" altLang="en-US"/>
              <a:t>を占め、そこには</a:t>
            </a:r>
            <a:r>
              <a:rPr lang="ja-JP" altLang="en-US">
                <a:solidFill>
                  <a:srgbClr val="000000"/>
                </a:solidFill>
              </a:rPr>
              <a:t>世界人口の１／３以上</a:t>
            </a:r>
            <a:r>
              <a:rPr lang="ja-JP" altLang="en-US"/>
              <a:t>の人々が暮らしています。　</a:t>
            </a:r>
            <a:endParaRPr lang="en-US" altLang="ja-JP"/>
          </a:p>
          <a:p>
            <a:pPr eaLnBrk="1" hangingPunct="1">
              <a:lnSpc>
                <a:spcPct val="90000"/>
              </a:lnSpc>
            </a:pPr>
            <a:r>
              <a:rPr lang="ja-JP" altLang="en-US"/>
              <a:t>特にｱｼﾞｱ、アフリカ、南アメリカ、オーストラリアで乾燥化が進んでいます。</a:t>
            </a:r>
          </a:p>
          <a:p>
            <a:pPr eaLnBrk="1" hangingPunct="1">
              <a:lnSpc>
                <a:spcPct val="90000"/>
              </a:lnSpc>
            </a:pPr>
            <a:r>
              <a:rPr lang="en-US" altLang="ja-JP"/>
              <a:t>1960</a:t>
            </a:r>
            <a:r>
              <a:rPr lang="ja-JP" altLang="en-US"/>
              <a:t>～</a:t>
            </a:r>
            <a:r>
              <a:rPr lang="en-US" altLang="ja-JP"/>
              <a:t>70</a:t>
            </a:r>
            <a:r>
              <a:rPr lang="ja-JP" altLang="en-US"/>
              <a:t>年代にかけてサハラ砂漠の南、サヘル地域で大干ばつが発生、</a:t>
            </a:r>
          </a:p>
          <a:p>
            <a:pPr eaLnBrk="1" hangingPunct="1">
              <a:lnSpc>
                <a:spcPct val="90000"/>
              </a:lnSpc>
            </a:pPr>
            <a:r>
              <a:rPr lang="ja-JP" altLang="en-US"/>
              <a:t>これをきっかけに</a:t>
            </a:r>
            <a:r>
              <a:rPr lang="en-US" altLang="ja-JP"/>
              <a:t>1977</a:t>
            </a:r>
            <a:r>
              <a:rPr lang="ja-JP" altLang="en-US"/>
              <a:t>年国連砂漠化防止会議が開催されました。</a:t>
            </a:r>
          </a:p>
          <a:p>
            <a:pPr eaLnBrk="1" hangingPunct="1">
              <a:lnSpc>
                <a:spcPct val="90000"/>
              </a:lnSpc>
            </a:pPr>
            <a:r>
              <a:rPr lang="ja-JP" altLang="en-US"/>
              <a:t>その後も、世界のあちらこちらで砂漠化が進んでいるため、</a:t>
            </a:r>
            <a:r>
              <a:rPr lang="en-US" altLang="ja-JP"/>
              <a:t>1994</a:t>
            </a:r>
            <a:r>
              <a:rPr lang="ja-JP" altLang="en-US"/>
              <a:t>年に </a:t>
            </a:r>
            <a:r>
              <a:rPr lang="ja-JP" altLang="en-US">
                <a:solidFill>
                  <a:srgbClr val="000000"/>
                </a:solidFill>
              </a:rPr>
              <a:t>国連砂漠化対処条約が</a:t>
            </a:r>
            <a:r>
              <a:rPr lang="ja-JP" altLang="en-US"/>
              <a:t>採択され１９９６年に発効されました。</a:t>
            </a:r>
          </a:p>
          <a:p>
            <a:pPr eaLnBrk="1" hangingPunct="1">
              <a:lnSpc>
                <a:spcPct val="90000"/>
              </a:lnSpc>
            </a:pPr>
            <a:endParaRPr lang="en-US" altLang="ja-JP"/>
          </a:p>
          <a:p>
            <a:pPr eaLnBrk="1" hangingPunct="1">
              <a:lnSpc>
                <a:spcPct val="90000"/>
              </a:lnSpc>
            </a:pPr>
            <a:endParaRPr lang="ja-JP" altLang="en-US"/>
          </a:p>
          <a:p>
            <a:pPr eaLnBrk="1" hangingPunct="1">
              <a:lnSpc>
                <a:spcPct val="90000"/>
              </a:lnSpc>
            </a:pPr>
            <a:r>
              <a:rPr lang="ja-JP" altLang="en-US"/>
              <a:t>＜メモ＞</a:t>
            </a:r>
          </a:p>
          <a:p>
            <a:pPr eaLnBrk="1" hangingPunct="1">
              <a:lnSpc>
                <a:spcPct val="90000"/>
              </a:lnSpc>
            </a:pPr>
            <a:r>
              <a:rPr lang="ja-JP" altLang="en-US"/>
              <a:t>ミレニアム開発目標は、３－４　</a:t>
            </a:r>
            <a:r>
              <a:rPr lang="en-US" altLang="ja-JP"/>
              <a:t>02</a:t>
            </a:r>
            <a:r>
              <a:rPr lang="ja-JP" altLang="en-US"/>
              <a:t>　で説明している。</a:t>
            </a:r>
          </a:p>
          <a:p>
            <a:pPr eaLnBrk="1" hangingPunct="1">
              <a:lnSpc>
                <a:spcPct val="90000"/>
              </a:lnSpc>
            </a:pPr>
            <a:r>
              <a:rPr lang="ja-JP" altLang="en-US" b="1">
                <a:solidFill>
                  <a:srgbClr val="000000"/>
                </a:solidFill>
              </a:rPr>
              <a:t>国連砂漠化対処条約（ＵＮＣＣＤ）１９９４年採択　１９９６年発効</a:t>
            </a:r>
            <a:endParaRPr lang="ja-JP" altLang="en-US"/>
          </a:p>
          <a:p>
            <a:pPr eaLnBrk="1" hangingPunct="1">
              <a:lnSpc>
                <a:spcPct val="90000"/>
              </a:lnSpc>
            </a:pPr>
            <a:r>
              <a:rPr lang="en-US" altLang="ja-JP"/>
              <a:t>United Nations Convention to Combat Desertification</a:t>
            </a:r>
          </a:p>
          <a:p>
            <a:pPr eaLnBrk="1" hangingPunct="1">
              <a:lnSpc>
                <a:spcPct val="90000"/>
              </a:lnSpc>
            </a:pPr>
            <a:r>
              <a:rPr lang="ja-JP" altLang="en-US"/>
              <a:t>ﾕﾅｲﾃｯﾄﾞ　ﾈｰｼｮﾝ　ｺﾝﾊﾞﾝｼｮﾝ　ﾄｳ　ｺﾝﾊﾞｯﾄ　ﾃﾞｪｿｰﾙﾄｹｰｼｮﾝ</a:t>
            </a:r>
          </a:p>
          <a:p>
            <a:pPr eaLnBrk="1" hangingPunct="1">
              <a:lnSpc>
                <a:spcPct val="90000"/>
              </a:lnSpc>
            </a:pPr>
            <a:endParaRPr lang="ja-JP" altLang="en-US"/>
          </a:p>
          <a:p>
            <a:pPr eaLnBrk="1" hangingPunct="1">
              <a:lnSpc>
                <a:spcPct val="90000"/>
              </a:lnSpc>
            </a:pPr>
            <a:r>
              <a:rPr lang="ja-JP" altLang="en-US"/>
              <a:t>シリア内戦（アサド政権による弾圧）</a:t>
            </a:r>
          </a:p>
          <a:p>
            <a:pPr eaLnBrk="1" hangingPunct="1">
              <a:lnSpc>
                <a:spcPct val="90000"/>
              </a:lnSpc>
            </a:pPr>
            <a:r>
              <a:rPr lang="ja-JP" altLang="en-US"/>
              <a:t>気候難民、</a:t>
            </a:r>
            <a:r>
              <a:rPr lang="en-US" altLang="ja-JP"/>
              <a:t>2006</a:t>
            </a:r>
            <a:r>
              <a:rPr lang="ja-JP" altLang="en-US"/>
              <a:t>年～</a:t>
            </a:r>
            <a:r>
              <a:rPr lang="en-US" altLang="ja-JP"/>
              <a:t>2008</a:t>
            </a:r>
            <a:r>
              <a:rPr lang="ja-JP" altLang="en-US"/>
              <a:t>年、農地の</a:t>
            </a:r>
            <a:r>
              <a:rPr lang="en-US" altLang="ja-JP"/>
              <a:t>60</a:t>
            </a:r>
            <a:r>
              <a:rPr lang="ja-JP" altLang="en-US"/>
              <a:t>％が荒廃、家畜の</a:t>
            </a:r>
            <a:r>
              <a:rPr lang="en-US" altLang="ja-JP"/>
              <a:t>80</a:t>
            </a:r>
            <a:r>
              <a:rPr lang="ja-JP" altLang="en-US"/>
              <a:t>％が餓死</a:t>
            </a:r>
          </a:p>
          <a:p>
            <a:pPr eaLnBrk="1" hangingPunct="1">
              <a:lnSpc>
                <a:spcPct val="90000"/>
              </a:lnSpc>
            </a:pPr>
            <a:endParaRPr lang="ja-JP" altLang="en-US"/>
          </a:p>
          <a:p>
            <a:pPr eaLnBrk="1" hangingPunct="1">
              <a:lnSpc>
                <a:spcPct val="90000"/>
              </a:lnSpc>
            </a:pPr>
            <a:r>
              <a:rPr lang="ja-JP" altLang="en-US" sz="1000" b="1"/>
              <a:t>団粒構造</a:t>
            </a:r>
            <a:r>
              <a:rPr lang="ja-JP" altLang="en-US" sz="1000"/>
              <a:t>は土壌粒子がばらばらに存在している単</a:t>
            </a:r>
            <a:r>
              <a:rPr lang="ja-JP" altLang="en-US" sz="1000" b="1"/>
              <a:t>粒構造</a:t>
            </a:r>
            <a:r>
              <a:rPr lang="ja-JP" altLang="en-US" sz="1000"/>
              <a:t>にくらべ，大小さまざまの孔隙（こうげき）に富み，通気・通水性，保水性にすぐれ，土壌生物の活動も盛んで，植物生育も良好である。 </a:t>
            </a:r>
            <a:r>
              <a:rPr lang="ja-JP" altLang="en-US" sz="1000" b="1"/>
              <a:t>団粒</a:t>
            </a:r>
            <a:r>
              <a:rPr lang="ja-JP" altLang="en-US" sz="1000"/>
              <a:t>の生成には粘土，有機物，カルシウム，鉄，アルミナ（</a:t>
            </a:r>
            <a:r>
              <a:rPr lang="ja-JP" altLang="en-US">
                <a:solidFill>
                  <a:srgbClr val="202124"/>
                </a:solidFill>
              </a:rPr>
              <a:t>酸化アルミニウム）</a:t>
            </a:r>
            <a:r>
              <a:rPr lang="ja-JP" altLang="en-US" sz="1000"/>
              <a:t>，土壌微生物の分泌する粘質物および菌糸，植物根などが結合物質として働いている。</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id="{F6A8C1BF-374C-B218-1325-EEF628CDE55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D6B5726-3E7C-4198-B684-3FE05BCD00C0}" type="slidenum">
              <a:rPr kumimoji="0" lang="en-US" altLang="ja-JP" smtClean="0"/>
              <a:pPr/>
              <a:t>6</a:t>
            </a:fld>
            <a:endParaRPr kumimoji="0" lang="en-US" altLang="ja-JP"/>
          </a:p>
        </p:txBody>
      </p:sp>
      <p:sp>
        <p:nvSpPr>
          <p:cNvPr id="22531" name="Rectangle 2">
            <a:extLst>
              <a:ext uri="{FF2B5EF4-FFF2-40B4-BE49-F238E27FC236}">
                <a16:creationId xmlns:a16="http://schemas.microsoft.com/office/drawing/2014/main" id="{9CD4CFCA-BCB6-3633-ADA5-F3E8FC0276B7}"/>
              </a:ext>
            </a:extLst>
          </p:cNvPr>
          <p:cNvSpPr>
            <a:spLocks noGrp="1" noRot="1" noChangeAspect="1" noChangeArrowheads="1" noTextEdit="1"/>
          </p:cNvSpPr>
          <p:nvPr>
            <p:ph type="sldImg"/>
          </p:nvPr>
        </p:nvSpPr>
        <p:spPr>
          <a:ln/>
        </p:spPr>
      </p:sp>
      <p:sp>
        <p:nvSpPr>
          <p:cNvPr id="22532" name="Rectangle 3">
            <a:extLst>
              <a:ext uri="{FF2B5EF4-FFF2-40B4-BE49-F238E27FC236}">
                <a16:creationId xmlns:a16="http://schemas.microsoft.com/office/drawing/2014/main" id="{7AF5B893-0AA4-A166-E121-AAF2C9FBEA7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①最後に２の付く年に、大きな国際会議があります。それに加えて、</a:t>
            </a:r>
            <a:endParaRPr lang="en-US" altLang="ja-JP"/>
          </a:p>
          <a:p>
            <a:pPr eaLnBrk="1" hangingPunct="1"/>
            <a:r>
              <a:rPr lang="ja-JP" altLang="en-US"/>
              <a:t>　</a:t>
            </a:r>
            <a:r>
              <a:rPr lang="en-US" altLang="ja-JP"/>
              <a:t>1987</a:t>
            </a:r>
            <a:r>
              <a:rPr lang="ja-JP" altLang="en-US"/>
              <a:t>のＷＣＥＤ環境と開発に関する世界委員会で発表された報告書「我ら共有の未来」では</a:t>
            </a:r>
            <a:endParaRPr lang="en-US" altLang="ja-JP"/>
          </a:p>
          <a:p>
            <a:pPr eaLnBrk="1" hangingPunct="1"/>
            <a:r>
              <a:rPr lang="ja-JP" altLang="en-US"/>
              <a:t>　「持続可能な開発」という考え方を提唱しました。</a:t>
            </a:r>
          </a:p>
          <a:p>
            <a:pPr eaLnBrk="1" hangingPunct="1"/>
            <a:endParaRPr lang="en-US" altLang="ja-JP"/>
          </a:p>
          <a:p>
            <a:pPr eaLnBrk="1" hangingPunct="1"/>
            <a:r>
              <a:rPr lang="ja-JP" altLang="en-US"/>
              <a:t>②</a:t>
            </a:r>
            <a:r>
              <a:rPr lang="en-US" altLang="ja-JP"/>
              <a:t>2015</a:t>
            </a:r>
            <a:r>
              <a:rPr lang="ja-JP" altLang="en-US"/>
              <a:t>年、国連に加盟する</a:t>
            </a:r>
            <a:r>
              <a:rPr lang="en-US" altLang="ja-JP"/>
              <a:t>193</a:t>
            </a:r>
            <a:r>
              <a:rPr lang="ja-JP" altLang="en-US"/>
              <a:t>のすべての国・地域により</a:t>
            </a:r>
            <a:r>
              <a:rPr lang="en-US" altLang="ja-JP"/>
              <a:t>2030</a:t>
            </a:r>
            <a:r>
              <a:rPr lang="ja-JP" altLang="en-US"/>
              <a:t>アジェンダが採択されました。</a:t>
            </a:r>
          </a:p>
          <a:p>
            <a:pPr eaLnBrk="1" hangingPunct="1"/>
            <a:r>
              <a:rPr lang="ja-JP" altLang="en-US"/>
              <a:t>このアジェンダが掲げるＳＤＧＳ（持続可能な開発目標）は、世界の貧困の撲滅と持続可能な社会の実現を目指すための</a:t>
            </a:r>
          </a:p>
          <a:p>
            <a:pPr eaLnBrk="1" hangingPunct="1"/>
            <a:r>
              <a:rPr lang="ja-JP" altLang="en-US"/>
              <a:t>１７の目標と</a:t>
            </a:r>
            <a:r>
              <a:rPr lang="en-US" altLang="ja-JP"/>
              <a:t>169</a:t>
            </a:r>
            <a:r>
              <a:rPr lang="ja-JP" altLang="en-US"/>
              <a:t>のターゲットから構成されています</a:t>
            </a:r>
            <a:endParaRPr lang="en-US" altLang="ja-JP"/>
          </a:p>
          <a:p>
            <a:pPr eaLnBrk="1" hangingPunct="1"/>
            <a:endParaRPr lang="en-US" altLang="ja-JP"/>
          </a:p>
          <a:p>
            <a:pPr eaLnBrk="1" hangingPunct="1"/>
            <a:r>
              <a:rPr lang="ja-JP" altLang="en-US"/>
              <a:t>＜メモ＞</a:t>
            </a:r>
            <a:endParaRPr lang="en-US" altLang="ja-JP"/>
          </a:p>
          <a:p>
            <a:pPr eaLnBrk="1" hangingPunct="1"/>
            <a:r>
              <a:rPr lang="ja-JP" altLang="en-US"/>
              <a:t>ＷＣＥＤ⇒</a:t>
            </a:r>
            <a:r>
              <a:rPr lang="en-US" altLang="ja-JP"/>
              <a:t>World Commission on Environment and Development</a:t>
            </a:r>
          </a:p>
          <a:p>
            <a:pPr eaLnBrk="1" hangingPunct="1"/>
            <a:endParaRPr lang="ja-JP" alt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a:extLst>
              <a:ext uri="{FF2B5EF4-FFF2-40B4-BE49-F238E27FC236}">
                <a16:creationId xmlns:a16="http://schemas.microsoft.com/office/drawing/2014/main" id="{D152E94F-9FCB-925D-DB16-BB9AD78AB7F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33E8E97-4710-447F-9834-C54AD7737C7B}" type="slidenum">
              <a:rPr kumimoji="0" lang="en-US" altLang="ja-JP" smtClean="0"/>
              <a:pPr/>
              <a:t>62</a:t>
            </a:fld>
            <a:endParaRPr kumimoji="0" lang="en-US" altLang="ja-JP"/>
          </a:p>
        </p:txBody>
      </p:sp>
      <p:sp>
        <p:nvSpPr>
          <p:cNvPr id="143363" name="Rectangle 2">
            <a:extLst>
              <a:ext uri="{FF2B5EF4-FFF2-40B4-BE49-F238E27FC236}">
                <a16:creationId xmlns:a16="http://schemas.microsoft.com/office/drawing/2014/main" id="{6CDAC85B-7E3B-C808-E170-01F414DB9D1A}"/>
              </a:ext>
            </a:extLst>
          </p:cNvPr>
          <p:cNvSpPr>
            <a:spLocks noGrp="1" noRot="1" noChangeAspect="1" noChangeArrowheads="1" noTextEdit="1"/>
          </p:cNvSpPr>
          <p:nvPr>
            <p:ph type="sldImg"/>
          </p:nvPr>
        </p:nvSpPr>
        <p:spPr>
          <a:ln/>
        </p:spPr>
      </p:sp>
      <p:sp>
        <p:nvSpPr>
          <p:cNvPr id="167940" name="Rectangle 3">
            <a:extLst>
              <a:ext uri="{FF2B5EF4-FFF2-40B4-BE49-F238E27FC236}">
                <a16:creationId xmlns:a16="http://schemas.microsoft.com/office/drawing/2014/main" id="{F01067B4-4A55-FBBF-D8A7-87105B8D6B5E}"/>
              </a:ext>
            </a:extLst>
          </p:cNvPr>
          <p:cNvSpPr>
            <a:spLocks noGrp="1" noChangeArrowheads="1"/>
          </p:cNvSpPr>
          <p:nvPr>
            <p:ph type="body" idx="1"/>
          </p:nvPr>
        </p:nvSpPr>
        <p:spPr bwMode="auto">
          <a:xfrm>
            <a:off x="769938" y="4894263"/>
            <a:ext cx="5683250" cy="4602162"/>
          </a:xfrm>
        </p:spPr>
        <p:txBody>
          <a:bodyPr/>
          <a:lstStyle/>
          <a:p>
            <a:pPr eaLnBrk="1" hangingPunct="1">
              <a:defRPr/>
            </a:pPr>
            <a:r>
              <a:rPr lang="ja-JP" altLang="en-US" dirty="0">
                <a:latin typeface="+mn-ea"/>
                <a:ea typeface="+mn-ea"/>
              </a:rPr>
              <a:t>持続可能な社会を実現するためには、大量消費、大量廃棄の「一方通行」型の社会経済システムから、</a:t>
            </a:r>
            <a:endParaRPr lang="en-US" altLang="ja-JP" dirty="0">
              <a:latin typeface="+mn-ea"/>
              <a:ea typeface="+mn-ea"/>
            </a:endParaRPr>
          </a:p>
          <a:p>
            <a:pPr eaLnBrk="1" hangingPunct="1">
              <a:defRPr/>
            </a:pPr>
            <a:r>
              <a:rPr lang="ja-JP" altLang="en-US" dirty="0">
                <a:latin typeface="+mn-ea"/>
                <a:ea typeface="+mn-ea"/>
              </a:rPr>
              <a:t>物質の循環の輪を途切れさせない「循環」型のシステムに変えていく必要があります。</a:t>
            </a:r>
          </a:p>
          <a:p>
            <a:pPr eaLnBrk="1" hangingPunct="1">
              <a:defRPr/>
            </a:pPr>
            <a:r>
              <a:rPr lang="ja-JP" altLang="en-US" dirty="0"/>
              <a:t>循環型社会にもリデュース、リユース、リサイクルという優先順位があることを覚えて下さい。</a:t>
            </a:r>
          </a:p>
          <a:p>
            <a:pPr eaLnBrk="1" hangingPunct="1">
              <a:defRPr/>
            </a:pPr>
            <a:endParaRPr lang="en-US" altLang="ja-JP" dirty="0"/>
          </a:p>
          <a:p>
            <a:pPr eaLnBrk="1" hangingPunct="1">
              <a:spcBef>
                <a:spcPct val="0"/>
              </a:spcBef>
              <a:defRPr/>
            </a:pPr>
            <a:r>
              <a:rPr lang="en-US" altLang="ja-JP" dirty="0">
                <a:latin typeface="+mn-ea"/>
                <a:ea typeface="+mn-ea"/>
              </a:rPr>
              <a:t>2018</a:t>
            </a:r>
            <a:r>
              <a:rPr lang="ja-JP" altLang="en-US" dirty="0">
                <a:latin typeface="+mn-ea"/>
                <a:ea typeface="+mn-ea"/>
              </a:rPr>
              <a:t>年、第</a:t>
            </a:r>
            <a:r>
              <a:rPr lang="en-US" altLang="ja-JP" dirty="0">
                <a:latin typeface="+mn-ea"/>
                <a:ea typeface="+mn-ea"/>
              </a:rPr>
              <a:t>4</a:t>
            </a:r>
            <a:r>
              <a:rPr lang="ja-JP" altLang="en-US" dirty="0">
                <a:latin typeface="+mn-ea"/>
                <a:ea typeface="+mn-ea"/>
              </a:rPr>
              <a:t>次循環基本計画では</a:t>
            </a:r>
            <a:endParaRPr lang="en-US" altLang="ja-JP" dirty="0">
              <a:latin typeface="+mn-ea"/>
              <a:ea typeface="+mn-ea"/>
            </a:endParaRPr>
          </a:p>
          <a:p>
            <a:pPr eaLnBrk="1" hangingPunct="1">
              <a:spcBef>
                <a:spcPct val="0"/>
              </a:spcBef>
              <a:defRPr/>
            </a:pPr>
            <a:r>
              <a:rPr lang="ja-JP" altLang="en-US" dirty="0">
                <a:latin typeface="+mn-ea"/>
                <a:ea typeface="+mn-ea"/>
              </a:rPr>
              <a:t>①地域循環共生圏形成による地域活性化</a:t>
            </a:r>
          </a:p>
          <a:p>
            <a:pPr eaLnBrk="1" hangingPunct="1">
              <a:spcBef>
                <a:spcPct val="0"/>
              </a:spcBef>
              <a:defRPr/>
            </a:pPr>
            <a:r>
              <a:rPr lang="ja-JP" altLang="en-US" dirty="0">
                <a:latin typeface="+mn-ea"/>
                <a:ea typeface="+mn-ea"/>
              </a:rPr>
              <a:t>②ライフサイクル全体での徹底的な資源循環</a:t>
            </a:r>
          </a:p>
          <a:p>
            <a:pPr eaLnBrk="1" hangingPunct="1">
              <a:spcBef>
                <a:spcPct val="0"/>
              </a:spcBef>
              <a:defRPr/>
            </a:pPr>
            <a:r>
              <a:rPr lang="ja-JP" altLang="en-US" dirty="0">
                <a:latin typeface="+mn-ea"/>
                <a:ea typeface="+mn-ea"/>
              </a:rPr>
              <a:t>③適正処理の更なる推進と環境再生</a:t>
            </a:r>
          </a:p>
          <a:p>
            <a:pPr eaLnBrk="1" hangingPunct="1">
              <a:spcBef>
                <a:spcPct val="0"/>
              </a:spcBef>
              <a:defRPr/>
            </a:pPr>
            <a:r>
              <a:rPr lang="ja-JP" altLang="en-US" dirty="0">
                <a:latin typeface="+mn-ea"/>
                <a:ea typeface="+mn-ea"/>
              </a:rPr>
              <a:t>④災害廃棄物処理体制の構築</a:t>
            </a:r>
          </a:p>
          <a:p>
            <a:pPr eaLnBrk="1" hangingPunct="1">
              <a:spcBef>
                <a:spcPct val="0"/>
              </a:spcBef>
              <a:defRPr/>
            </a:pPr>
            <a:r>
              <a:rPr lang="ja-JP" altLang="en-US" dirty="0">
                <a:latin typeface="+mn-ea"/>
                <a:ea typeface="+mn-ea"/>
              </a:rPr>
              <a:t>⑤適正な国際資源循環体制の構築と循環産業の海外展開</a:t>
            </a:r>
            <a:endParaRPr lang="en-US" altLang="ja-JP" dirty="0">
              <a:latin typeface="+mn-ea"/>
              <a:ea typeface="+mn-ea"/>
            </a:endParaRPr>
          </a:p>
          <a:p>
            <a:pPr eaLnBrk="1" hangingPunct="1">
              <a:defRPr/>
            </a:pPr>
            <a:r>
              <a:rPr lang="ja-JP" altLang="en-US" dirty="0"/>
              <a:t>を掲げています。</a:t>
            </a:r>
            <a:endParaRPr lang="en-US" altLang="ja-JP" dirty="0"/>
          </a:p>
          <a:p>
            <a:pPr eaLnBrk="1" hangingPunct="1">
              <a:defRPr/>
            </a:pPr>
            <a:endParaRPr lang="ja-JP" altLang="en-US" dirty="0"/>
          </a:p>
          <a:p>
            <a:pPr eaLnBrk="1" hangingPunct="1">
              <a:defRPr/>
            </a:pPr>
            <a:r>
              <a:rPr lang="ja-JP" altLang="en-US" dirty="0"/>
              <a:t>資源生産性はＧＤＰ／天然資源等投入量で表されます。よく引っ掛けで総物質投入量で割るって出題されるので気を付けて下さい。</a:t>
            </a:r>
          </a:p>
          <a:p>
            <a:pPr eaLnBrk="1" hangingPunct="1">
              <a:defRPr/>
            </a:pPr>
            <a:endParaRPr lang="ja-JP" altLang="en-US" dirty="0"/>
          </a:p>
          <a:p>
            <a:pPr eaLnBrk="1" hangingPunct="1">
              <a:defRPr/>
            </a:pPr>
            <a:r>
              <a:rPr lang="ja-JP" altLang="en-US" dirty="0"/>
              <a:t>隠れたフローは第２章で説明した関与物質総量のことです。</a:t>
            </a:r>
          </a:p>
          <a:p>
            <a:pPr eaLnBrk="1" hangingPunct="1">
              <a:defRPr/>
            </a:pPr>
            <a:r>
              <a:rPr lang="ja-JP" altLang="en-US" dirty="0"/>
              <a:t>金１ｇ取り出すのに金鉱石が</a:t>
            </a:r>
            <a:r>
              <a:rPr lang="en-US" altLang="ja-JP" dirty="0"/>
              <a:t>1.1</a:t>
            </a:r>
            <a:r>
              <a:rPr lang="ja-JP" altLang="en-US" dirty="0"/>
              <a:t>トン必要だと説明しましたね。</a:t>
            </a:r>
          </a:p>
          <a:p>
            <a:pPr eaLnBrk="1" hangingPunct="1">
              <a:defRPr/>
            </a:pPr>
            <a:r>
              <a:rPr lang="ja-JP" altLang="en-US" dirty="0"/>
              <a:t>この物質フローには、資源採掘によって掘り返された土砂・鉱石は含まれていません。</a:t>
            </a:r>
          </a:p>
          <a:p>
            <a:pPr eaLnBrk="1" hangingPunct="1">
              <a:defRPr/>
            </a:pPr>
            <a:endParaRPr lang="ja-JP" altLang="en-US" dirty="0"/>
          </a:p>
          <a:p>
            <a:pPr eaLnBrk="1" hangingPunct="1">
              <a:defRPr/>
            </a:pPr>
            <a:r>
              <a:rPr lang="ja-JP" altLang="en-US" dirty="0"/>
              <a:t>排出者責任は、廃棄物を出した人が責任をもつ。</a:t>
            </a:r>
          </a:p>
          <a:p>
            <a:pPr eaLnBrk="1" hangingPunct="1">
              <a:defRPr/>
            </a:pPr>
            <a:r>
              <a:rPr lang="ja-JP" altLang="en-US" dirty="0"/>
              <a:t>拡大生産者責任は、製品を作った企業が責任をもつ。</a:t>
            </a:r>
          </a:p>
          <a:p>
            <a:pPr eaLnBrk="1" hangingPunct="1">
              <a:defRPr/>
            </a:pPr>
            <a:r>
              <a:rPr lang="ja-JP" altLang="en-US" dirty="0"/>
              <a:t>という考え方です。</a:t>
            </a:r>
          </a:p>
          <a:p>
            <a:pPr eaLnBrk="1" hangingPunct="1">
              <a:spcBef>
                <a:spcPct val="0"/>
              </a:spcBef>
              <a:defRPr/>
            </a:pPr>
            <a:endParaRPr lang="en-US" altLang="ja-JP" dirty="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a:extLst>
              <a:ext uri="{FF2B5EF4-FFF2-40B4-BE49-F238E27FC236}">
                <a16:creationId xmlns:a16="http://schemas.microsoft.com/office/drawing/2014/main" id="{6F5C364D-AA2D-275D-5366-3183D0789E6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7DA7D14-A516-414F-AA02-875280DF2218}" type="slidenum">
              <a:rPr kumimoji="0" lang="en-US" altLang="ja-JP" smtClean="0"/>
              <a:pPr/>
              <a:t>63</a:t>
            </a:fld>
            <a:endParaRPr kumimoji="0" lang="en-US" altLang="ja-JP"/>
          </a:p>
        </p:txBody>
      </p:sp>
      <p:sp>
        <p:nvSpPr>
          <p:cNvPr id="145411" name="Rectangle 2">
            <a:extLst>
              <a:ext uri="{FF2B5EF4-FFF2-40B4-BE49-F238E27FC236}">
                <a16:creationId xmlns:a16="http://schemas.microsoft.com/office/drawing/2014/main" id="{36F1D0A5-36CD-40F2-DF95-2DD535D2409C}"/>
              </a:ext>
            </a:extLst>
          </p:cNvPr>
          <p:cNvSpPr>
            <a:spLocks noGrp="1" noRot="1" noChangeAspect="1" noChangeArrowheads="1" noTextEdit="1"/>
          </p:cNvSpPr>
          <p:nvPr>
            <p:ph type="sldImg"/>
          </p:nvPr>
        </p:nvSpPr>
        <p:spPr>
          <a:ln/>
        </p:spPr>
      </p:sp>
      <p:sp>
        <p:nvSpPr>
          <p:cNvPr id="169988" name="Rectangle 3">
            <a:extLst>
              <a:ext uri="{FF2B5EF4-FFF2-40B4-BE49-F238E27FC236}">
                <a16:creationId xmlns:a16="http://schemas.microsoft.com/office/drawing/2014/main" id="{C2AAAF4C-D069-AC65-FAB8-61962AB2EB88}"/>
              </a:ext>
            </a:extLst>
          </p:cNvPr>
          <p:cNvSpPr>
            <a:spLocks noGrp="1" noChangeArrowheads="1"/>
          </p:cNvSpPr>
          <p:nvPr>
            <p:ph type="body" idx="1"/>
          </p:nvPr>
        </p:nvSpPr>
        <p:spPr bwMode="auto">
          <a:xfrm>
            <a:off x="769938" y="4894263"/>
            <a:ext cx="5683250" cy="3394075"/>
          </a:xfrm>
        </p:spPr>
        <p:txBody>
          <a:bodyPr/>
          <a:lstStyle/>
          <a:p>
            <a:pPr eaLnBrk="1" hangingPunct="1">
              <a:spcBef>
                <a:spcPct val="0"/>
              </a:spcBef>
              <a:defRPr/>
            </a:pPr>
            <a:r>
              <a:rPr lang="ja-JP" altLang="en-US" dirty="0">
                <a:latin typeface="+mn-ea"/>
                <a:ea typeface="+mn-ea"/>
              </a:rPr>
              <a:t>先進国の有害な廃棄物が発展途上国に持ち込まれ、深刻な環境汚染につながっていた。</a:t>
            </a:r>
          </a:p>
          <a:p>
            <a:pPr eaLnBrk="1" hangingPunct="1">
              <a:spcBef>
                <a:spcPct val="0"/>
              </a:spcBef>
              <a:defRPr/>
            </a:pPr>
            <a:r>
              <a:rPr lang="ja-JP" altLang="en-US" dirty="0">
                <a:latin typeface="+mn-ea"/>
                <a:ea typeface="+mn-ea"/>
              </a:rPr>
              <a:t>●</a:t>
            </a:r>
            <a:r>
              <a:rPr lang="en-US" altLang="ja-JP" dirty="0">
                <a:latin typeface="+mn-ea"/>
                <a:ea typeface="+mn-ea"/>
              </a:rPr>
              <a:t>1989</a:t>
            </a:r>
            <a:r>
              <a:rPr lang="ja-JP" altLang="en-US" dirty="0">
                <a:latin typeface="+mn-ea"/>
                <a:ea typeface="+mn-ea"/>
              </a:rPr>
              <a:t>年バーゼル条約の採択により、国境を越える廃棄物の移動等の国際的な枠組みが決まり、</a:t>
            </a:r>
            <a:endParaRPr lang="en-US" altLang="ja-JP" dirty="0">
              <a:latin typeface="+mn-ea"/>
              <a:ea typeface="+mn-ea"/>
            </a:endParaRPr>
          </a:p>
          <a:p>
            <a:pPr eaLnBrk="1" hangingPunct="1">
              <a:spcBef>
                <a:spcPct val="0"/>
              </a:spcBef>
              <a:defRPr/>
            </a:pPr>
            <a:r>
              <a:rPr lang="ja-JP" altLang="en-US" dirty="0">
                <a:latin typeface="+mn-ea"/>
                <a:ea typeface="+mn-ea"/>
              </a:rPr>
              <a:t>不適切な輸出行為は再輸入義務などが規定されています。</a:t>
            </a:r>
            <a:endParaRPr lang="en-US" altLang="ja-JP" dirty="0">
              <a:latin typeface="+mn-ea"/>
              <a:ea typeface="+mn-ea"/>
            </a:endParaRPr>
          </a:p>
          <a:p>
            <a:pPr eaLnBrk="1" hangingPunct="1">
              <a:spcBef>
                <a:spcPct val="0"/>
              </a:spcBef>
              <a:defRPr/>
            </a:pPr>
            <a:r>
              <a:rPr lang="ja-JP" altLang="en-US" dirty="0">
                <a:solidFill>
                  <a:srgbClr val="0000FF"/>
                </a:solidFill>
                <a:latin typeface="+mn-ea"/>
                <a:ea typeface="+mn-ea"/>
              </a:rPr>
              <a:t>●</a:t>
            </a:r>
            <a:r>
              <a:rPr lang="en-US" altLang="ja-JP" dirty="0">
                <a:solidFill>
                  <a:srgbClr val="0000FF"/>
                </a:solidFill>
                <a:latin typeface="+mn-ea"/>
                <a:ea typeface="+mn-ea"/>
              </a:rPr>
              <a:t>2021</a:t>
            </a:r>
            <a:r>
              <a:rPr lang="ja-JP" altLang="en-US" dirty="0">
                <a:solidFill>
                  <a:srgbClr val="0000FF"/>
                </a:solidFill>
                <a:latin typeface="+mn-ea"/>
                <a:ea typeface="+mn-ea"/>
              </a:rPr>
              <a:t>年よりプラスチックも規制対象になりました。</a:t>
            </a:r>
            <a:endParaRPr lang="en-US" altLang="ja-JP" dirty="0">
              <a:solidFill>
                <a:srgbClr val="0000FF"/>
              </a:solidFill>
              <a:latin typeface="+mn-ea"/>
              <a:ea typeface="+mn-ea"/>
            </a:endParaRPr>
          </a:p>
          <a:p>
            <a:pPr eaLnBrk="1" hangingPunct="1">
              <a:spcBef>
                <a:spcPct val="0"/>
              </a:spcBef>
              <a:defRPr/>
            </a:pPr>
            <a:endParaRPr lang="en-US" altLang="ja-JP" dirty="0">
              <a:solidFill>
                <a:srgbClr val="0000FF"/>
              </a:solidFill>
              <a:latin typeface="+mn-ea"/>
              <a:ea typeface="+mn-ea"/>
            </a:endParaRPr>
          </a:p>
          <a:p>
            <a:pPr eaLnBrk="1" hangingPunct="1">
              <a:spcBef>
                <a:spcPct val="0"/>
              </a:spcBef>
              <a:defRPr/>
            </a:pPr>
            <a:r>
              <a:rPr lang="ja-JP" altLang="en-US" dirty="0">
                <a:solidFill>
                  <a:srgbClr val="0000FF"/>
                </a:solidFill>
                <a:latin typeface="+mn-ea"/>
                <a:ea typeface="+mn-ea"/>
              </a:rPr>
              <a:t>そもそも発展途上国が廃棄物を受け入れなければ良いじゃないかと思いますが、</a:t>
            </a:r>
            <a:endParaRPr lang="en-US" altLang="ja-JP" dirty="0">
              <a:solidFill>
                <a:srgbClr val="0000FF"/>
              </a:solidFill>
              <a:latin typeface="+mn-ea"/>
              <a:ea typeface="+mn-ea"/>
            </a:endParaRPr>
          </a:p>
          <a:p>
            <a:pPr eaLnBrk="1" hangingPunct="1">
              <a:spcBef>
                <a:spcPct val="0"/>
              </a:spcBef>
              <a:defRPr/>
            </a:pPr>
            <a:r>
              <a:rPr lang="ja-JP" altLang="en-US" dirty="0"/>
              <a:t>廃棄物には、レアメタルなど、お金になる材料が含まれているからです。</a:t>
            </a:r>
          </a:p>
          <a:p>
            <a:pPr eaLnBrk="1" hangingPunct="1">
              <a:defRPr/>
            </a:pPr>
            <a:r>
              <a:rPr lang="ja-JP" altLang="en-US" dirty="0"/>
              <a:t>レアメタルを取り出すのに化学薬品などを使うこともあり、地域を汚染しています。</a:t>
            </a:r>
          </a:p>
          <a:p>
            <a:pPr eaLnBrk="1" hangingPunct="1">
              <a:defRPr/>
            </a:pPr>
            <a:endParaRPr lang="ja-JP" altLang="en-US" dirty="0"/>
          </a:p>
          <a:p>
            <a:pPr eaLnBrk="1" hangingPunct="1">
              <a:defRPr/>
            </a:pPr>
            <a:r>
              <a:rPr lang="ja-JP" altLang="en-US" dirty="0"/>
              <a:t>＜メモ＞</a:t>
            </a:r>
          </a:p>
          <a:p>
            <a:pPr eaLnBrk="1" hangingPunct="1">
              <a:defRPr/>
            </a:pPr>
            <a:r>
              <a:rPr lang="ja-JP" altLang="en-US" dirty="0"/>
              <a:t>Ｅ－Ｗａｓｔｅ（イー　ウエスト）</a:t>
            </a:r>
            <a:endParaRPr lang="ja-JP" altLang="en-US" b="1" dirty="0">
              <a:solidFill>
                <a:srgbClr val="000000"/>
              </a:solidFill>
            </a:endParaRPr>
          </a:p>
          <a:p>
            <a:pPr eaLnBrk="1" hangingPunct="1">
              <a:defRPr/>
            </a:pPr>
            <a:r>
              <a:rPr lang="ja-JP" altLang="en-US" dirty="0"/>
              <a:t>電子ごみとは、電子機器や家電製品などの廃棄物の総称である。 </a:t>
            </a:r>
          </a:p>
        </p:txBody>
      </p:sp>
      <p:sp>
        <p:nvSpPr>
          <p:cNvPr id="145413" name="Line 4">
            <a:extLst>
              <a:ext uri="{FF2B5EF4-FFF2-40B4-BE49-F238E27FC236}">
                <a16:creationId xmlns:a16="http://schemas.microsoft.com/office/drawing/2014/main" id="{A7FB182C-4AAA-9C5C-7758-AE580A10D82C}"/>
              </a:ext>
            </a:extLst>
          </p:cNvPr>
          <p:cNvSpPr>
            <a:spLocks noChangeShapeType="1"/>
          </p:cNvSpPr>
          <p:nvPr/>
        </p:nvSpPr>
        <p:spPr bwMode="auto">
          <a:xfrm>
            <a:off x="846138" y="5861050"/>
            <a:ext cx="5638800" cy="8159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
        <p:nvSpPr>
          <p:cNvPr id="145414" name="Line 5">
            <a:extLst>
              <a:ext uri="{FF2B5EF4-FFF2-40B4-BE49-F238E27FC236}">
                <a16:creationId xmlns:a16="http://schemas.microsoft.com/office/drawing/2014/main" id="{A89818B8-EF33-8142-E0A5-4B04AF1EECB6}"/>
              </a:ext>
            </a:extLst>
          </p:cNvPr>
          <p:cNvSpPr>
            <a:spLocks noChangeShapeType="1"/>
          </p:cNvSpPr>
          <p:nvPr/>
        </p:nvSpPr>
        <p:spPr bwMode="auto">
          <a:xfrm flipV="1">
            <a:off x="846138" y="5861050"/>
            <a:ext cx="5411787" cy="89217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lIns="94656" tIns="47327" rIns="94656" bIns="47327"/>
          <a:lstStyle/>
          <a:p>
            <a:endParaRPr lang="ja-JP"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a:extLst>
              <a:ext uri="{FF2B5EF4-FFF2-40B4-BE49-F238E27FC236}">
                <a16:creationId xmlns:a16="http://schemas.microsoft.com/office/drawing/2014/main" id="{C40B5E01-C5EB-4BCE-1488-24C9155B763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8A6AF09-EDAC-4207-9C14-B2AC00D9A63C}" type="slidenum">
              <a:rPr kumimoji="0" lang="en-US" altLang="ja-JP" smtClean="0"/>
              <a:pPr/>
              <a:t>64</a:t>
            </a:fld>
            <a:endParaRPr kumimoji="0" lang="en-US" altLang="ja-JP"/>
          </a:p>
        </p:txBody>
      </p:sp>
      <p:sp>
        <p:nvSpPr>
          <p:cNvPr id="147459" name="Rectangle 2">
            <a:extLst>
              <a:ext uri="{FF2B5EF4-FFF2-40B4-BE49-F238E27FC236}">
                <a16:creationId xmlns:a16="http://schemas.microsoft.com/office/drawing/2014/main" id="{3E062520-22A1-4265-1C00-C5E3A3570135}"/>
              </a:ext>
            </a:extLst>
          </p:cNvPr>
          <p:cNvSpPr>
            <a:spLocks noGrp="1" noRot="1" noChangeAspect="1" noChangeArrowheads="1" noTextEdit="1"/>
          </p:cNvSpPr>
          <p:nvPr>
            <p:ph type="sldImg"/>
          </p:nvPr>
        </p:nvSpPr>
        <p:spPr>
          <a:ln/>
        </p:spPr>
      </p:sp>
      <p:sp>
        <p:nvSpPr>
          <p:cNvPr id="176132" name="Rectangle 3">
            <a:extLst>
              <a:ext uri="{FF2B5EF4-FFF2-40B4-BE49-F238E27FC236}">
                <a16:creationId xmlns:a16="http://schemas.microsoft.com/office/drawing/2014/main" id="{850EEEBA-C68D-A4C8-2A31-2F62DF48ED85}"/>
              </a:ext>
            </a:extLst>
          </p:cNvPr>
          <p:cNvSpPr>
            <a:spLocks noGrp="1" noChangeArrowheads="1"/>
          </p:cNvSpPr>
          <p:nvPr>
            <p:ph type="body" idx="1"/>
          </p:nvPr>
        </p:nvSpPr>
        <p:spPr bwMode="auto">
          <a:xfrm>
            <a:off x="769938" y="4894263"/>
            <a:ext cx="5683250" cy="4546600"/>
          </a:xfrm>
        </p:spPr>
        <p:txBody>
          <a:bodyPr/>
          <a:lstStyle/>
          <a:p>
            <a:pPr eaLnBrk="1" hangingPunct="1">
              <a:defRPr/>
            </a:pPr>
            <a:r>
              <a:rPr lang="ja-JP" altLang="en-US" dirty="0"/>
              <a:t>まず、廃棄部物は産業廃棄物と一般廃棄物に分けられます。</a:t>
            </a:r>
          </a:p>
          <a:p>
            <a:pPr eaLnBrk="1" hangingPunct="1">
              <a:defRPr/>
            </a:pPr>
            <a:r>
              <a:rPr lang="ja-JP" altLang="en-US" dirty="0"/>
              <a:t>産業廃棄物は法令で定められた</a:t>
            </a:r>
            <a:r>
              <a:rPr lang="ja-JP" altLang="en-US" b="1" dirty="0">
                <a:solidFill>
                  <a:srgbClr val="000000"/>
                </a:solidFill>
              </a:rPr>
              <a:t>２０</a:t>
            </a:r>
            <a:r>
              <a:rPr lang="ja-JP" altLang="en-US" dirty="0"/>
              <a:t>種類と、危険な特別管理産業廃棄物があります。</a:t>
            </a:r>
          </a:p>
          <a:p>
            <a:pPr eaLnBrk="1" hangingPunct="1">
              <a:defRPr/>
            </a:pPr>
            <a:r>
              <a:rPr lang="ja-JP" altLang="en-US" dirty="0"/>
              <a:t>一般廃棄物は</a:t>
            </a:r>
            <a:r>
              <a:rPr lang="ja-JP" altLang="en-US" dirty="0">
                <a:latin typeface="+mn-ea"/>
                <a:ea typeface="+mn-ea"/>
              </a:rPr>
              <a:t>産業廃棄物以外の、</a:t>
            </a:r>
            <a:r>
              <a:rPr lang="ja-JP" altLang="en-US" dirty="0"/>
              <a:t>し尿と家庭系ゴミ、事務系ゴミの他に、有害な特別管理一般廃棄物があります。</a:t>
            </a:r>
            <a:endParaRPr lang="en-US" altLang="ja-JP" dirty="0"/>
          </a:p>
          <a:p>
            <a:pPr eaLnBrk="1" hangingPunct="1">
              <a:defRPr/>
            </a:pPr>
            <a:endParaRPr lang="en-US" altLang="ja-JP" dirty="0"/>
          </a:p>
          <a:p>
            <a:pPr eaLnBrk="1" hangingPunct="1">
              <a:defRPr/>
            </a:pPr>
            <a:r>
              <a:rPr lang="ja-JP" altLang="en-US" dirty="0"/>
              <a:t>ｅｃｏ検定では、廃棄物を誰が処理責任を負うか必ず出題されます。</a:t>
            </a:r>
            <a:endParaRPr lang="en-US" altLang="ja-JP" dirty="0"/>
          </a:p>
          <a:p>
            <a:pPr eaLnBrk="1" hangingPunct="1">
              <a:defRPr/>
            </a:pPr>
            <a:r>
              <a:rPr lang="ja-JP" altLang="en-US" dirty="0"/>
              <a:t>一般廃棄物は市町村、産業廃棄物は事業者です。</a:t>
            </a:r>
          </a:p>
          <a:p>
            <a:pPr eaLnBrk="1" hangingPunct="1">
              <a:defRPr/>
            </a:pPr>
            <a:endParaRPr lang="ja-JP" altLang="en-US" dirty="0"/>
          </a:p>
          <a:p>
            <a:pPr eaLnBrk="1" hangingPunct="1">
              <a:defRPr/>
            </a:pPr>
            <a:r>
              <a:rPr lang="ja-JP" altLang="en-US" dirty="0">
                <a:solidFill>
                  <a:srgbClr val="000000"/>
                </a:solidFill>
              </a:rPr>
              <a:t>マニフェスト</a:t>
            </a:r>
            <a:r>
              <a:rPr lang="ja-JP" altLang="en-US" dirty="0"/>
              <a:t>は重要です！（</a:t>
            </a:r>
            <a:r>
              <a:rPr lang="ja-JP" altLang="en-US" b="1" dirty="0">
                <a:solidFill>
                  <a:srgbClr val="000000"/>
                </a:solidFill>
              </a:rPr>
              <a:t>排出者責任</a:t>
            </a:r>
            <a:r>
              <a:rPr lang="ja-JP" altLang="en-US" dirty="0"/>
              <a:t>）</a:t>
            </a:r>
          </a:p>
          <a:p>
            <a:pPr eaLnBrk="1" hangingPunct="1">
              <a:defRPr/>
            </a:pPr>
            <a:r>
              <a:rPr lang="ja-JP" altLang="en-US" dirty="0"/>
              <a:t>例えば、企業が廃棄物収集業者にお金を払って、引き取ってもらた場合。</a:t>
            </a:r>
          </a:p>
          <a:p>
            <a:pPr eaLnBrk="1" hangingPunct="1">
              <a:defRPr/>
            </a:pPr>
            <a:r>
              <a:rPr lang="ja-JP" altLang="en-US" dirty="0"/>
              <a:t>その廃棄物収集業者が適正処理せず、不法投棄した場合！その責任は企業に及びます。お金を払ったからと言っても言い逃れは出来ません。</a:t>
            </a:r>
          </a:p>
          <a:p>
            <a:pPr eaLnBrk="1" hangingPunct="1">
              <a:defRPr/>
            </a:pPr>
            <a:r>
              <a:rPr lang="ja-JP" altLang="en-US" dirty="0"/>
              <a:t>不法投棄を防ぐため、マニフェストを発行し、最終処分場から、最終処分証明をもらうことで、不法投棄を防いでいます。</a:t>
            </a:r>
          </a:p>
          <a:p>
            <a:pPr eaLnBrk="1" hangingPunct="1">
              <a:defRPr/>
            </a:pPr>
            <a:endParaRPr lang="ja-JP" altLang="en-US" dirty="0"/>
          </a:p>
          <a:p>
            <a:pPr eaLnBrk="1" hangingPunct="1">
              <a:defRPr/>
            </a:pPr>
            <a:r>
              <a:rPr lang="ja-JP" altLang="en-US" dirty="0"/>
              <a:t>一般廃棄物の最終処分場の残余容量は減少！　産業廃棄物は横ばいです。</a:t>
            </a:r>
          </a:p>
          <a:p>
            <a:pPr eaLnBrk="1" hangingPunct="1">
              <a:defRPr/>
            </a:pPr>
            <a:r>
              <a:rPr lang="ja-JP" altLang="en-US" dirty="0"/>
              <a:t>残余年数は一般も産廃も増加傾向です。</a:t>
            </a:r>
          </a:p>
          <a:p>
            <a:pPr eaLnBrk="1" hangingPunct="1">
              <a:defRPr/>
            </a:pPr>
            <a:r>
              <a:rPr lang="ja-JP" altLang="en-US" dirty="0"/>
              <a:t>これはリサイクルの徹底でゴミの排出量が減っているためです。しかし、狭い国土・・まだまだ厳しい状況に変わりありません。</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a:extLst>
              <a:ext uri="{FF2B5EF4-FFF2-40B4-BE49-F238E27FC236}">
                <a16:creationId xmlns:a16="http://schemas.microsoft.com/office/drawing/2014/main" id="{74177D01-B830-128A-9903-3810D2DD1E9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4B525064-F1FD-4804-AD8E-F8B02E9EEB84}" type="slidenum">
              <a:rPr kumimoji="0" lang="en-US" altLang="ja-JP" smtClean="0"/>
              <a:pPr/>
              <a:t>65</a:t>
            </a:fld>
            <a:endParaRPr kumimoji="0" lang="en-US" altLang="ja-JP"/>
          </a:p>
        </p:txBody>
      </p:sp>
      <p:sp>
        <p:nvSpPr>
          <p:cNvPr id="149507" name="Rectangle 2">
            <a:extLst>
              <a:ext uri="{FF2B5EF4-FFF2-40B4-BE49-F238E27FC236}">
                <a16:creationId xmlns:a16="http://schemas.microsoft.com/office/drawing/2014/main" id="{76FF0B36-D291-2D0B-D8C5-EE97BAE7D5C9}"/>
              </a:ext>
            </a:extLst>
          </p:cNvPr>
          <p:cNvSpPr>
            <a:spLocks noGrp="1" noRot="1" noChangeAspect="1" noChangeArrowheads="1" noTextEdit="1"/>
          </p:cNvSpPr>
          <p:nvPr>
            <p:ph type="sldImg"/>
          </p:nvPr>
        </p:nvSpPr>
        <p:spPr>
          <a:ln/>
        </p:spPr>
      </p:sp>
      <p:sp>
        <p:nvSpPr>
          <p:cNvPr id="149508" name="Rectangle 3">
            <a:extLst>
              <a:ext uri="{FF2B5EF4-FFF2-40B4-BE49-F238E27FC236}">
                <a16:creationId xmlns:a16="http://schemas.microsoft.com/office/drawing/2014/main" id="{4E28D767-ACC6-20F6-0DAA-21DA924EA068}"/>
              </a:ext>
            </a:extLst>
          </p:cNvPr>
          <p:cNvSpPr>
            <a:spLocks noGrp="1" noChangeArrowheads="1"/>
          </p:cNvSpPr>
          <p:nvPr>
            <p:ph type="body" idx="1"/>
          </p:nvPr>
        </p:nvSpPr>
        <p:spPr bwMode="auto">
          <a:xfrm>
            <a:off x="769938" y="4894263"/>
            <a:ext cx="5683250" cy="4546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ポリ塩化ビフェニル（ＰＣＢ）はトランス</a:t>
            </a:r>
            <a:r>
              <a:rPr lang="en-US" altLang="ja-JP"/>
              <a:t>､</a:t>
            </a:r>
            <a:r>
              <a:rPr lang="ja-JP" altLang="en-US"/>
              <a:t>コンデンサー等の電気製品に広く使用されていた。</a:t>
            </a:r>
          </a:p>
          <a:p>
            <a:pPr eaLnBrk="1" hangingPunct="1"/>
            <a:r>
              <a:rPr lang="ja-JP" altLang="en-US"/>
              <a:t>しかし発がん性があることから、</a:t>
            </a:r>
            <a:r>
              <a:rPr lang="en-US" altLang="ja-JP"/>
              <a:t>1972</a:t>
            </a:r>
            <a:r>
              <a:rPr lang="ja-JP" altLang="en-US"/>
              <a:t>年製造禁止になりました。</a:t>
            </a:r>
          </a:p>
          <a:p>
            <a:pPr eaLnBrk="1" hangingPunct="1"/>
            <a:r>
              <a:rPr lang="en-US" altLang="ja-JP"/>
              <a:t>2001</a:t>
            </a:r>
            <a:r>
              <a:rPr lang="ja-JP" altLang="en-US"/>
              <a:t>年、ＰＣＢ廃棄物特別措置法制定</a:t>
            </a:r>
            <a:r>
              <a:rPr lang="en-US" altLang="ja-JP"/>
              <a:t>､2004</a:t>
            </a:r>
            <a:r>
              <a:rPr lang="ja-JP" altLang="en-US"/>
              <a:t>年から処理が進められ</a:t>
            </a:r>
            <a:r>
              <a:rPr lang="en-US" altLang="ja-JP"/>
              <a:t>2022</a:t>
            </a:r>
            <a:r>
              <a:rPr lang="ja-JP" altLang="en-US"/>
              <a:t>年度末を処理期限としている。</a:t>
            </a:r>
          </a:p>
          <a:p>
            <a:pPr eaLnBrk="1" hangingPunct="1"/>
            <a:r>
              <a:rPr lang="ja-JP" altLang="en-US"/>
              <a:t>（一部の可燃性高濃度ＰＣＢ廃棄物は</a:t>
            </a:r>
            <a:r>
              <a:rPr lang="en-US" altLang="ja-JP"/>
              <a:t>2027</a:t>
            </a:r>
            <a:r>
              <a:rPr lang="ja-JP" altLang="en-US"/>
              <a:t>年</a:t>
            </a:r>
            <a:r>
              <a:rPr lang="en-US" altLang="ja-JP"/>
              <a:t>3</a:t>
            </a:r>
            <a:r>
              <a:rPr lang="ja-JP" altLang="en-US"/>
              <a:t>月末まで延長）</a:t>
            </a:r>
            <a:endParaRPr lang="en-US" altLang="ja-JP"/>
          </a:p>
          <a:p>
            <a:pPr eaLnBrk="1" hangingPunct="1"/>
            <a:endParaRPr lang="ja-JP" altLang="en-US"/>
          </a:p>
          <a:p>
            <a:pPr eaLnBrk="1" hangingPunct="1"/>
            <a:r>
              <a:rPr lang="ja-JP" altLang="en-US"/>
              <a:t>不法投棄は減少傾向ですが、残存の物が多く残っており、税金で処理せざるおえない状況です。</a:t>
            </a:r>
            <a:endParaRPr lang="en-US" altLang="ja-JP"/>
          </a:p>
          <a:p>
            <a:pPr eaLnBrk="1" hangingPunct="1"/>
            <a:r>
              <a:rPr lang="en-US" altLang="ja-JP"/>
              <a:t>1988</a:t>
            </a:r>
            <a:r>
              <a:rPr lang="ja-JP" altLang="en-US"/>
              <a:t>年</a:t>
            </a:r>
            <a:r>
              <a:rPr lang="en-US" altLang="ja-JP"/>
              <a:t>6</a:t>
            </a:r>
            <a:r>
              <a:rPr lang="ja-JP" altLang="en-US"/>
              <a:t>月</a:t>
            </a:r>
            <a:r>
              <a:rPr lang="en-US" altLang="ja-JP"/>
              <a:t>16</a:t>
            </a:r>
            <a:r>
              <a:rPr lang="ja-JP" altLang="en-US"/>
              <a:t>日以前に物は、産業廃棄物特別措置法により処理、</a:t>
            </a:r>
            <a:endParaRPr lang="en-US" altLang="ja-JP"/>
          </a:p>
          <a:p>
            <a:pPr eaLnBrk="1" hangingPunct="1"/>
            <a:r>
              <a:rPr lang="ja-JP" altLang="en-US"/>
              <a:t>それ以降の物は、産業廃棄物石製処理推進基金で処理されています。</a:t>
            </a:r>
          </a:p>
          <a:p>
            <a:pPr eaLnBrk="1" hangingPunct="1"/>
            <a:endParaRPr lang="en-US" altLang="ja-JP"/>
          </a:p>
          <a:p>
            <a:pPr eaLnBrk="1" hangingPunct="1"/>
            <a:r>
              <a:rPr lang="ja-JP" altLang="en-US"/>
              <a:t>近年、豪雨や地震などの大災害が頻発。</a:t>
            </a:r>
          </a:p>
          <a:p>
            <a:pPr eaLnBrk="1" hangingPunct="1"/>
            <a:r>
              <a:rPr lang="ja-JP" altLang="en-US"/>
              <a:t>大規模災害時には、さまざまな種類の廃棄物が一度に大量に発生します。</a:t>
            </a:r>
          </a:p>
          <a:p>
            <a:pPr eaLnBrk="1" hangingPunct="1"/>
            <a:r>
              <a:rPr lang="ja-JP" altLang="en-US"/>
              <a:t>災害廃棄物の適正かつ円滑・迅速な処理は、生活環境の保全や被災地域の</a:t>
            </a:r>
          </a:p>
          <a:p>
            <a:pPr eaLnBrk="1" hangingPunct="1"/>
            <a:r>
              <a:rPr lang="ja-JP" altLang="en-US"/>
              <a:t>復旧・復興に重要なため、国、地方公共団体、研究機関、民間事業者等の連携を促進し、</a:t>
            </a:r>
          </a:p>
          <a:p>
            <a:pPr eaLnBrk="1" hangingPunct="1"/>
            <a:r>
              <a:rPr lang="ja-JP" altLang="en-US"/>
              <a:t>都道府県域を超えた広域連携体制の構築が進められています。</a:t>
            </a:r>
          </a:p>
          <a:p>
            <a:pPr eaLnBrk="1" hangingPunct="1"/>
            <a:endParaRPr lang="ja-JP" altLang="en-US"/>
          </a:p>
          <a:p>
            <a:pPr eaLnBrk="1" hangingPunct="1"/>
            <a:r>
              <a:rPr lang="ja-JP" altLang="en-US"/>
              <a:t>＜メモ＞</a:t>
            </a:r>
          </a:p>
          <a:p>
            <a:pPr eaLnBrk="1" hangingPunct="1"/>
            <a:r>
              <a:rPr lang="ja-JP" altLang="en-US"/>
              <a:t>現在の豊島　⇒　アートの島</a:t>
            </a:r>
          </a:p>
          <a:p>
            <a:pPr eaLnBrk="1" hangingPunct="1"/>
            <a:endParaRPr lang="en-US" altLang="ja-JP"/>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a:extLst>
              <a:ext uri="{FF2B5EF4-FFF2-40B4-BE49-F238E27FC236}">
                <a16:creationId xmlns:a16="http://schemas.microsoft.com/office/drawing/2014/main" id="{E8A4A604-BAA4-2180-EE6C-E30832E1D4C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8E3E71B-25EB-4C22-9C81-1779F6B5F811}" type="slidenum">
              <a:rPr kumimoji="0" lang="en-US" altLang="ja-JP" smtClean="0"/>
              <a:pPr/>
              <a:t>66</a:t>
            </a:fld>
            <a:endParaRPr kumimoji="0" lang="en-US" altLang="ja-JP"/>
          </a:p>
        </p:txBody>
      </p:sp>
      <p:sp>
        <p:nvSpPr>
          <p:cNvPr id="151555" name="Rectangle 2">
            <a:extLst>
              <a:ext uri="{FF2B5EF4-FFF2-40B4-BE49-F238E27FC236}">
                <a16:creationId xmlns:a16="http://schemas.microsoft.com/office/drawing/2014/main" id="{0D1C1D82-8E20-A2C6-ACDA-93195238D5DC}"/>
              </a:ext>
            </a:extLst>
          </p:cNvPr>
          <p:cNvSpPr>
            <a:spLocks noGrp="1" noRot="1" noChangeAspect="1" noChangeArrowheads="1" noTextEdit="1"/>
          </p:cNvSpPr>
          <p:nvPr>
            <p:ph type="sldImg"/>
          </p:nvPr>
        </p:nvSpPr>
        <p:spPr>
          <a:xfrm>
            <a:off x="1030288" y="741363"/>
            <a:ext cx="5116512" cy="3836987"/>
          </a:xfrm>
          <a:ln/>
        </p:spPr>
      </p:sp>
      <p:sp>
        <p:nvSpPr>
          <p:cNvPr id="180228" name="Rectangle 3">
            <a:extLst>
              <a:ext uri="{FF2B5EF4-FFF2-40B4-BE49-F238E27FC236}">
                <a16:creationId xmlns:a16="http://schemas.microsoft.com/office/drawing/2014/main" id="{AF5575BD-6F0D-1BF5-706D-79260BBDF08C}"/>
              </a:ext>
            </a:extLst>
          </p:cNvPr>
          <p:cNvSpPr>
            <a:spLocks noGrp="1" noChangeArrowheads="1"/>
          </p:cNvSpPr>
          <p:nvPr>
            <p:ph type="body" idx="1"/>
          </p:nvPr>
        </p:nvSpPr>
        <p:spPr bwMode="auto">
          <a:xfrm>
            <a:off x="769938" y="4894263"/>
            <a:ext cx="5683250" cy="4081462"/>
          </a:xfrm>
        </p:spPr>
        <p:txBody>
          <a:bodyPr/>
          <a:lstStyle/>
          <a:p>
            <a:pPr eaLnBrk="1" hangingPunct="1">
              <a:defRPr/>
            </a:pPr>
            <a:r>
              <a:rPr lang="ja-JP" altLang="en-US" dirty="0"/>
              <a:t>容器包装廃棄物は、</a:t>
            </a:r>
            <a:r>
              <a:rPr lang="ja-JP" altLang="en-US" dirty="0">
                <a:latin typeface="+mn-ea"/>
                <a:ea typeface="+mn-ea"/>
              </a:rPr>
              <a:t>日本で初めて拡大生産者責任（製造業者等へ再商品化義務）の考え方が取り入れられた</a:t>
            </a:r>
            <a:r>
              <a:rPr lang="ja-JP" altLang="en-US" dirty="0">
                <a:solidFill>
                  <a:srgbClr val="FF0000"/>
                </a:solidFill>
                <a:latin typeface="+mn-ea"/>
                <a:ea typeface="+mn-ea"/>
              </a:rPr>
              <a:t>容器包装リサイクル法によってリサイクルされます。</a:t>
            </a:r>
            <a:endParaRPr lang="en-US" altLang="ja-JP" dirty="0">
              <a:latin typeface="+mn-ea"/>
              <a:ea typeface="+mn-ea"/>
            </a:endParaRPr>
          </a:p>
          <a:p>
            <a:pPr eaLnBrk="1" hangingPunct="1">
              <a:defRPr/>
            </a:pPr>
            <a:r>
              <a:rPr lang="ja-JP" altLang="en-US" dirty="0">
                <a:latin typeface="+mn-ea"/>
                <a:ea typeface="+mn-ea"/>
              </a:rPr>
              <a:t>消費者が分別排出、市町村が分別収集、事業者が再商品化（リサイクル）するという三者の役割分担で運用されています。</a:t>
            </a:r>
          </a:p>
          <a:p>
            <a:pPr>
              <a:defRPr/>
            </a:pPr>
            <a:r>
              <a:rPr lang="ja-JP" altLang="en-US" dirty="0">
                <a:latin typeface="+mn-ea"/>
                <a:ea typeface="+mn-ea"/>
              </a:rPr>
              <a:t>事業者は自らの事業において利用した容器包装に対して費用を負担しています。</a:t>
            </a:r>
          </a:p>
          <a:p>
            <a:pPr>
              <a:defRPr/>
            </a:pPr>
            <a:r>
              <a:rPr lang="ja-JP" altLang="en-US" dirty="0">
                <a:latin typeface="+mn-ea"/>
                <a:ea typeface="+mn-ea"/>
              </a:rPr>
              <a:t>ガラス製容器、ペットボトル、スチール製容器、アルミ製容器、段ボール製容器の５品目において</a:t>
            </a:r>
            <a:r>
              <a:rPr lang="ja-JP" altLang="en-US" dirty="0">
                <a:solidFill>
                  <a:srgbClr val="FF0000"/>
                </a:solidFill>
                <a:latin typeface="+mn-ea"/>
                <a:ea typeface="+mn-ea"/>
              </a:rPr>
              <a:t>９割以上の市町村が分別収集を実施。</a:t>
            </a:r>
            <a:endParaRPr lang="en-US" altLang="ja-JP" dirty="0">
              <a:solidFill>
                <a:srgbClr val="FF0000"/>
              </a:solidFill>
              <a:latin typeface="+mn-ea"/>
              <a:ea typeface="+mn-ea"/>
            </a:endParaRPr>
          </a:p>
          <a:p>
            <a:pPr>
              <a:defRPr/>
            </a:pPr>
            <a:r>
              <a:rPr lang="ja-JP" altLang="en-US" dirty="0">
                <a:latin typeface="+mn-ea"/>
                <a:ea typeface="+mn-ea"/>
              </a:rPr>
              <a:t>分別収集見込量に対する再商品化量は、容器包装全体で８割を超えています。</a:t>
            </a:r>
          </a:p>
          <a:p>
            <a:pPr>
              <a:defRPr/>
            </a:pPr>
            <a:r>
              <a:rPr lang="ja-JP" altLang="en-US" dirty="0">
                <a:latin typeface="+mn-ea"/>
                <a:ea typeface="+mn-ea"/>
              </a:rPr>
              <a:t>分別精度が高いとリサイクル費用が下がり、下げた分の半額を事業者が市町村へ支払う制度になっています。</a:t>
            </a:r>
            <a:endParaRPr lang="en-US" altLang="ja-JP" dirty="0">
              <a:latin typeface="+mn-ea"/>
              <a:ea typeface="+mn-ea"/>
            </a:endParaRPr>
          </a:p>
          <a:p>
            <a:pPr>
              <a:defRPr/>
            </a:pPr>
            <a:r>
              <a:rPr lang="ja-JP" altLang="en-US" dirty="0">
                <a:latin typeface="+mn-ea"/>
                <a:ea typeface="+mn-ea"/>
              </a:rPr>
              <a:t>2020年７月１日：海洋生分解性プラスチックやバイオマス素材の配合率が一定以上等のプラスチック製買物袋以外のレジ袋の全国一律有料化が始まりました。</a:t>
            </a:r>
          </a:p>
          <a:p>
            <a:pPr eaLnBrk="1" hangingPunct="1">
              <a:defRPr/>
            </a:pPr>
            <a:endParaRPr lang="en-US" altLang="ja-JP" dirty="0"/>
          </a:p>
          <a:p>
            <a:pPr>
              <a:defRPr/>
            </a:pPr>
            <a:r>
              <a:rPr lang="ja-JP" altLang="en-US" dirty="0"/>
              <a:t>家電リサイクル法は</a:t>
            </a:r>
            <a:r>
              <a:rPr lang="ja-JP" altLang="en-US" dirty="0">
                <a:latin typeface="+mn-ea"/>
                <a:ea typeface="+mn-ea"/>
              </a:rPr>
              <a:t>エアコン､テレビ､電気冷蔵庫･冷凍庫､電気洗濯機･衣類乾燥機の４品目が対象で</a:t>
            </a:r>
            <a:r>
              <a:rPr lang="ja-JP" altLang="en-US" dirty="0"/>
              <a:t>、再商品化が義務づけられています。</a:t>
            </a:r>
          </a:p>
          <a:p>
            <a:pPr eaLnBrk="1" hangingPunct="1">
              <a:defRPr/>
            </a:pPr>
            <a:r>
              <a:rPr lang="ja-JP" altLang="en-US" dirty="0"/>
              <a:t>小型家電リサイクル法は、レアメタル回収が目的で、携帯電話やデジカメなどが対象です。都市部で多く使われているので都市鉱山とも言われます。</a:t>
            </a:r>
          </a:p>
          <a:p>
            <a:pPr eaLnBrk="1" hangingPunct="1">
              <a:defRPr/>
            </a:pPr>
            <a:endParaRPr lang="en-US" altLang="ja-JP" b="1" dirty="0">
              <a:solidFill>
                <a:srgbClr val="000000"/>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a:extLst>
              <a:ext uri="{FF2B5EF4-FFF2-40B4-BE49-F238E27FC236}">
                <a16:creationId xmlns:a16="http://schemas.microsoft.com/office/drawing/2014/main" id="{A83D0F89-6F38-7F31-9C5A-4DBC88D7A12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10F2DE4A-2E4B-4E73-B8EE-4D1B0DD989B8}" type="slidenum">
              <a:rPr kumimoji="0" lang="en-US" altLang="ja-JP" smtClean="0"/>
              <a:pPr/>
              <a:t>67</a:t>
            </a:fld>
            <a:endParaRPr kumimoji="0" lang="en-US" altLang="ja-JP"/>
          </a:p>
        </p:txBody>
      </p:sp>
      <p:sp>
        <p:nvSpPr>
          <p:cNvPr id="153603" name="Rectangle 2">
            <a:extLst>
              <a:ext uri="{FF2B5EF4-FFF2-40B4-BE49-F238E27FC236}">
                <a16:creationId xmlns:a16="http://schemas.microsoft.com/office/drawing/2014/main" id="{3417859E-3686-6F66-38A4-B90F5A2EB0EE}"/>
              </a:ext>
            </a:extLst>
          </p:cNvPr>
          <p:cNvSpPr>
            <a:spLocks noGrp="1" noRot="1" noChangeAspect="1" noChangeArrowheads="1" noTextEdit="1"/>
          </p:cNvSpPr>
          <p:nvPr>
            <p:ph type="sldImg"/>
          </p:nvPr>
        </p:nvSpPr>
        <p:spPr>
          <a:xfrm>
            <a:off x="1030288" y="741363"/>
            <a:ext cx="5116512" cy="3836987"/>
          </a:xfrm>
          <a:ln/>
        </p:spPr>
      </p:sp>
      <p:sp>
        <p:nvSpPr>
          <p:cNvPr id="182276" name="Rectangle 3">
            <a:extLst>
              <a:ext uri="{FF2B5EF4-FFF2-40B4-BE49-F238E27FC236}">
                <a16:creationId xmlns:a16="http://schemas.microsoft.com/office/drawing/2014/main" id="{6750D3EF-71FC-1591-C458-BFAA36DDAF27}"/>
              </a:ext>
            </a:extLst>
          </p:cNvPr>
          <p:cNvSpPr>
            <a:spLocks noGrp="1" noChangeArrowheads="1"/>
          </p:cNvSpPr>
          <p:nvPr>
            <p:ph type="body" idx="1"/>
          </p:nvPr>
        </p:nvSpPr>
        <p:spPr bwMode="auto">
          <a:xfrm>
            <a:off x="769938" y="4894263"/>
            <a:ext cx="5683250" cy="4081462"/>
          </a:xfrm>
        </p:spPr>
        <p:txBody>
          <a:bodyPr/>
          <a:lstStyle/>
          <a:p>
            <a:pPr eaLnBrk="1" hangingPunct="1">
              <a:defRPr/>
            </a:pPr>
            <a:r>
              <a:rPr lang="ja-JP" altLang="en-US" dirty="0"/>
              <a:t>建設廃棄物は</a:t>
            </a:r>
            <a:r>
              <a:rPr lang="ja-JP" altLang="en-US" dirty="0">
                <a:latin typeface="+mn-ea"/>
                <a:ea typeface="+mn-ea"/>
              </a:rPr>
              <a:t>産業廃棄物の最終処分量の約４割を占めています。</a:t>
            </a:r>
            <a:endParaRPr lang="ja-JP" altLang="en-US" dirty="0"/>
          </a:p>
          <a:p>
            <a:pPr eaLnBrk="1" hangingPunct="1">
              <a:defRPr/>
            </a:pPr>
            <a:r>
              <a:rPr lang="ja-JP" altLang="en-US" dirty="0"/>
              <a:t>建設リサイクル法は、分別解体・再商品化義務があります。</a:t>
            </a:r>
            <a:endParaRPr lang="en-US" altLang="ja-JP" dirty="0"/>
          </a:p>
          <a:p>
            <a:pPr eaLnBrk="1" hangingPunct="1">
              <a:defRPr/>
            </a:pPr>
            <a:r>
              <a:rPr lang="ja-JP" altLang="en-US" dirty="0">
                <a:latin typeface="+mn-ea"/>
                <a:ea typeface="+mn-ea"/>
              </a:rPr>
              <a:t>加工食品の製造過程の残渣や流通過程で生じる売れ残り食品、消費　段階での食べ残し、</a:t>
            </a:r>
            <a:endParaRPr lang="en-US" altLang="ja-JP" dirty="0">
              <a:latin typeface="+mn-ea"/>
              <a:ea typeface="+mn-ea"/>
            </a:endParaRPr>
          </a:p>
          <a:p>
            <a:pPr eaLnBrk="1" hangingPunct="1">
              <a:defRPr/>
            </a:pPr>
            <a:r>
              <a:rPr lang="ja-JP" altLang="en-US" dirty="0">
                <a:latin typeface="+mn-ea"/>
                <a:ea typeface="+mn-ea"/>
              </a:rPr>
              <a:t>調理くずなどを、再生利用事業者が肥料、飼料などに再生利用及び熱回収などを行っています。</a:t>
            </a:r>
            <a:endParaRPr lang="en-US" altLang="ja-JP" dirty="0"/>
          </a:p>
          <a:p>
            <a:pPr eaLnBrk="1" hangingPunct="1">
              <a:defRPr/>
            </a:pPr>
            <a:endParaRPr lang="en-US" altLang="ja-JP" dirty="0"/>
          </a:p>
          <a:p>
            <a:pPr eaLnBrk="1" hangingPunct="1">
              <a:defRPr/>
            </a:pPr>
            <a:r>
              <a:rPr lang="ja-JP" altLang="en-US" dirty="0"/>
              <a:t>自動車リサイクル法は、</a:t>
            </a:r>
            <a:r>
              <a:rPr lang="ja-JP" altLang="en-US" dirty="0">
                <a:latin typeface="+mn-ea"/>
                <a:ea typeface="+mn-ea"/>
              </a:rPr>
              <a:t>自動車リサイクルにかかる費用は、自動車を購人した際に支払う（先払い）再資源化預託金により賄われます</a:t>
            </a:r>
            <a:endParaRPr lang="en-US" altLang="ja-JP" dirty="0">
              <a:latin typeface="+mn-ea"/>
              <a:ea typeface="+mn-ea"/>
            </a:endParaRPr>
          </a:p>
          <a:p>
            <a:pPr eaLnBrk="1" hangingPunct="1">
              <a:defRPr/>
            </a:pPr>
            <a:r>
              <a:rPr lang="ja-JP" altLang="en-US" dirty="0"/>
              <a:t>シュレッダーダスト、フロン類、エアバックが対象になります。</a:t>
            </a:r>
          </a:p>
          <a:p>
            <a:pPr eaLnBrk="1" hangingPunct="1">
              <a:defRPr/>
            </a:pPr>
            <a:endParaRPr lang="en-US" altLang="ja-JP" b="1" dirty="0">
              <a:solidFill>
                <a:srgbClr val="000000"/>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22724E70-1C70-65C1-0CC2-79B837F0D8D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E211286-0844-4E96-8295-C41042822AF4}" type="slidenum">
              <a:rPr kumimoji="0" lang="en-US" altLang="ja-JP" smtClean="0"/>
              <a:pPr/>
              <a:t>68</a:t>
            </a:fld>
            <a:endParaRPr kumimoji="0" lang="en-US" altLang="ja-JP"/>
          </a:p>
        </p:txBody>
      </p:sp>
      <p:sp>
        <p:nvSpPr>
          <p:cNvPr id="157699" name="Rectangle 2">
            <a:extLst>
              <a:ext uri="{FF2B5EF4-FFF2-40B4-BE49-F238E27FC236}">
                <a16:creationId xmlns:a16="http://schemas.microsoft.com/office/drawing/2014/main" id="{AAA231D1-0505-CCDC-CA1E-C9346EF6F6BB}"/>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C60C1767-E889-A382-3FA7-0D1B0921D16B}"/>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３章の６は地域環境問題です。</a:t>
            </a:r>
            <a:endParaRPr lang="ja-JP" altLang="ja-JP"/>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a:extLst>
              <a:ext uri="{FF2B5EF4-FFF2-40B4-BE49-F238E27FC236}">
                <a16:creationId xmlns:a16="http://schemas.microsoft.com/office/drawing/2014/main" id="{8D4C7B0B-209D-724C-3525-26B290443C0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3472D92-74E8-41A6-8FC5-B1BF755E9B1E}" type="slidenum">
              <a:rPr kumimoji="0" lang="en-US" altLang="ja-JP" smtClean="0"/>
              <a:pPr/>
              <a:t>69</a:t>
            </a:fld>
            <a:endParaRPr kumimoji="0" lang="en-US" altLang="ja-JP"/>
          </a:p>
        </p:txBody>
      </p:sp>
      <p:sp>
        <p:nvSpPr>
          <p:cNvPr id="159747" name="Rectangle 2">
            <a:extLst>
              <a:ext uri="{FF2B5EF4-FFF2-40B4-BE49-F238E27FC236}">
                <a16:creationId xmlns:a16="http://schemas.microsoft.com/office/drawing/2014/main" id="{8A2AE5A4-34C1-E29F-CE83-60E2F7B8D858}"/>
              </a:ext>
            </a:extLst>
          </p:cNvPr>
          <p:cNvSpPr>
            <a:spLocks noGrp="1" noRot="1" noChangeAspect="1" noChangeArrowheads="1" noTextEdit="1"/>
          </p:cNvSpPr>
          <p:nvPr>
            <p:ph type="sldImg"/>
          </p:nvPr>
        </p:nvSpPr>
        <p:spPr>
          <a:xfrm>
            <a:off x="1030288" y="741363"/>
            <a:ext cx="5116512" cy="3836987"/>
          </a:xfrm>
          <a:ln/>
        </p:spPr>
      </p:sp>
      <p:sp>
        <p:nvSpPr>
          <p:cNvPr id="188420" name="Rectangle 3">
            <a:extLst>
              <a:ext uri="{FF2B5EF4-FFF2-40B4-BE49-F238E27FC236}">
                <a16:creationId xmlns:a16="http://schemas.microsoft.com/office/drawing/2014/main" id="{349487EE-EA3C-5289-6ADF-6FDB1A420E3E}"/>
              </a:ext>
            </a:extLst>
          </p:cNvPr>
          <p:cNvSpPr>
            <a:spLocks noGrp="1" noChangeArrowheads="1"/>
          </p:cNvSpPr>
          <p:nvPr>
            <p:ph type="body" idx="1"/>
          </p:nvPr>
        </p:nvSpPr>
        <p:spPr bwMode="auto">
          <a:xfrm>
            <a:off x="769938" y="4894263"/>
            <a:ext cx="5683250" cy="4762500"/>
          </a:xfrm>
        </p:spPr>
        <p:txBody>
          <a:bodyPr/>
          <a:lstStyle/>
          <a:p>
            <a:pPr eaLnBrk="1" hangingPunct="1">
              <a:spcBef>
                <a:spcPct val="0"/>
              </a:spcBef>
              <a:defRPr/>
            </a:pPr>
            <a:r>
              <a:rPr lang="ja-JP" altLang="en-US" dirty="0">
                <a:latin typeface="+mn-ea"/>
                <a:ea typeface="+mn-ea"/>
              </a:rPr>
              <a:t>事業活動その他の人の活動に伴って生ずる</a:t>
            </a:r>
            <a:r>
              <a:rPr lang="en-US" altLang="ja-JP" dirty="0">
                <a:latin typeface="+mn-ea"/>
                <a:ea typeface="+mn-ea"/>
              </a:rPr>
              <a:t>､</a:t>
            </a:r>
            <a:r>
              <a:rPr lang="ja-JP" altLang="en-US" dirty="0">
                <a:latin typeface="+mn-ea"/>
                <a:ea typeface="+mn-ea"/>
              </a:rPr>
              <a:t>健康又は生活環境に係る被害が生じる、</a:t>
            </a:r>
            <a:endParaRPr lang="en-US" altLang="ja-JP" dirty="0">
              <a:latin typeface="+mn-ea"/>
              <a:ea typeface="+mn-ea"/>
            </a:endParaRPr>
          </a:p>
          <a:p>
            <a:pPr eaLnBrk="1" hangingPunct="1">
              <a:spcBef>
                <a:spcPct val="0"/>
              </a:spcBef>
              <a:defRPr/>
            </a:pPr>
            <a:r>
              <a:rPr lang="ja-JP" altLang="en-US" dirty="0">
                <a:latin typeface="+mn-ea"/>
                <a:ea typeface="+mn-ea"/>
              </a:rPr>
              <a:t>①大気の汚染　②水質の汚濁　③土壌の汚染　④</a:t>
            </a:r>
            <a:r>
              <a:rPr lang="ja-JP" altLang="en-US" dirty="0">
                <a:solidFill>
                  <a:srgbClr val="FF0000"/>
                </a:solidFill>
                <a:latin typeface="+mn-ea"/>
                <a:ea typeface="+mn-ea"/>
              </a:rPr>
              <a:t>騒音</a:t>
            </a:r>
            <a:r>
              <a:rPr lang="ja-JP" altLang="en-US" dirty="0">
                <a:latin typeface="+mn-ea"/>
                <a:ea typeface="+mn-ea"/>
              </a:rPr>
              <a:t>　⑤</a:t>
            </a:r>
            <a:r>
              <a:rPr lang="ja-JP" altLang="en-US" dirty="0">
                <a:solidFill>
                  <a:srgbClr val="FF0000"/>
                </a:solidFill>
                <a:latin typeface="+mn-ea"/>
                <a:ea typeface="+mn-ea"/>
              </a:rPr>
              <a:t>振動</a:t>
            </a:r>
            <a:r>
              <a:rPr lang="ja-JP" altLang="en-US" dirty="0">
                <a:latin typeface="+mn-ea"/>
                <a:ea typeface="+mn-ea"/>
              </a:rPr>
              <a:t>　⑥地盤沈下　⑦</a:t>
            </a:r>
            <a:r>
              <a:rPr lang="ja-JP" altLang="en-US" dirty="0">
                <a:solidFill>
                  <a:srgbClr val="FF0000"/>
                </a:solidFill>
                <a:latin typeface="+mn-ea"/>
                <a:ea typeface="+mn-ea"/>
              </a:rPr>
              <a:t>悪臭</a:t>
            </a:r>
            <a:r>
              <a:rPr lang="ja-JP" altLang="en-US" dirty="0">
                <a:latin typeface="+mn-ea"/>
                <a:ea typeface="+mn-ea"/>
              </a:rPr>
              <a:t>　を典型７公害といいます</a:t>
            </a:r>
            <a:endParaRPr lang="en-US" altLang="ja-JP" dirty="0">
              <a:latin typeface="+mn-ea"/>
              <a:ea typeface="+mn-ea"/>
            </a:endParaRPr>
          </a:p>
          <a:p>
            <a:pPr eaLnBrk="1" hangingPunct="1">
              <a:spcBef>
                <a:spcPct val="0"/>
              </a:spcBef>
              <a:defRPr/>
            </a:pPr>
            <a:r>
              <a:rPr lang="ja-JP" altLang="en-US" dirty="0">
                <a:latin typeface="+mn-ea"/>
                <a:ea typeface="+mn-ea"/>
              </a:rPr>
              <a:t>その中で人の感覚で感じる公害を感覚公害といいます。</a:t>
            </a:r>
            <a:endParaRPr lang="en-US" altLang="ja-JP" dirty="0">
              <a:latin typeface="+mn-ea"/>
              <a:ea typeface="+mn-ea"/>
            </a:endParaRPr>
          </a:p>
          <a:p>
            <a:pPr eaLnBrk="1" hangingPunct="1">
              <a:defRPr/>
            </a:pPr>
            <a:endParaRPr lang="ja-JP" altLang="en-US" dirty="0"/>
          </a:p>
          <a:p>
            <a:pPr>
              <a:defRPr/>
            </a:pPr>
            <a:r>
              <a:rPr lang="en-US" altLang="ja-JP" dirty="0">
                <a:latin typeface="+mn-ea"/>
                <a:ea typeface="+mn-ea"/>
              </a:rPr>
              <a:t>1967</a:t>
            </a:r>
            <a:r>
              <a:rPr lang="ja-JP" altLang="en-US" dirty="0">
                <a:latin typeface="+mn-ea"/>
                <a:ea typeface="+mn-ea"/>
              </a:rPr>
              <a:t>年に施行の公害対策基本法　：　日本の公害防止対策の根本をなしている法律です。</a:t>
            </a:r>
          </a:p>
          <a:p>
            <a:pPr>
              <a:defRPr/>
            </a:pPr>
            <a:r>
              <a:rPr lang="ja-JP" altLang="en-US" dirty="0">
                <a:latin typeface="+mn-ea"/>
                <a:ea typeface="+mn-ea"/>
              </a:rPr>
              <a:t>公害の定義や国、地方公共団体、事業者の責務、白書の作成などを定めました。</a:t>
            </a:r>
          </a:p>
          <a:p>
            <a:pPr>
              <a:defRPr/>
            </a:pPr>
            <a:r>
              <a:rPr lang="en-US" altLang="ja-JP" dirty="0">
                <a:latin typeface="+mn-ea"/>
                <a:ea typeface="+mn-ea"/>
              </a:rPr>
              <a:t>1993</a:t>
            </a:r>
            <a:r>
              <a:rPr lang="ja-JP" altLang="en-US" dirty="0">
                <a:latin typeface="+mn-ea"/>
                <a:ea typeface="+mn-ea"/>
              </a:rPr>
              <a:t>年の「環境基本法」成立により廃止となったが、内容の大部分は引き継がれています。</a:t>
            </a:r>
            <a:endParaRPr lang="en-US" altLang="ja-JP" dirty="0">
              <a:latin typeface="+mn-ea"/>
              <a:ea typeface="+mn-ea"/>
            </a:endParaRPr>
          </a:p>
          <a:p>
            <a:pPr>
              <a:defRPr/>
            </a:pPr>
            <a:r>
              <a:rPr lang="ja-JP" altLang="en-US" dirty="0">
                <a:latin typeface="+mn-ea"/>
                <a:ea typeface="+mn-ea"/>
              </a:rPr>
              <a:t>公害対策基本法に基づき、　</a:t>
            </a:r>
            <a:r>
              <a:rPr lang="en-US" altLang="ja-JP" dirty="0">
                <a:latin typeface="+mn-ea"/>
                <a:ea typeface="+mn-ea"/>
              </a:rPr>
              <a:t>1970</a:t>
            </a:r>
            <a:r>
              <a:rPr lang="ja-JP" altLang="en-US" dirty="0">
                <a:latin typeface="+mn-ea"/>
                <a:ea typeface="+mn-ea"/>
              </a:rPr>
              <a:t>年</a:t>
            </a:r>
            <a:r>
              <a:rPr lang="en-US" altLang="ja-JP" dirty="0">
                <a:latin typeface="+mn-ea"/>
                <a:ea typeface="+mn-ea"/>
              </a:rPr>
              <a:t>11</a:t>
            </a:r>
            <a:r>
              <a:rPr lang="ja-JP" altLang="en-US" dirty="0">
                <a:latin typeface="+mn-ea"/>
                <a:ea typeface="+mn-ea"/>
              </a:rPr>
              <a:t>月末に開かれた臨時国会は</a:t>
            </a:r>
            <a:endParaRPr lang="en-US" altLang="ja-JP" dirty="0">
              <a:latin typeface="+mn-ea"/>
              <a:ea typeface="+mn-ea"/>
            </a:endParaRPr>
          </a:p>
          <a:p>
            <a:pPr>
              <a:defRPr/>
            </a:pPr>
            <a:r>
              <a:rPr lang="ja-JP" altLang="en-US" dirty="0">
                <a:latin typeface="+mn-ea"/>
                <a:ea typeface="+mn-ea"/>
              </a:rPr>
              <a:t>公害国会　とも呼ばれ（第</a:t>
            </a:r>
            <a:r>
              <a:rPr lang="en-US" altLang="ja-JP" dirty="0">
                <a:latin typeface="+mn-ea"/>
                <a:ea typeface="+mn-ea"/>
              </a:rPr>
              <a:t>64</a:t>
            </a:r>
            <a:r>
              <a:rPr lang="ja-JP" altLang="en-US" dirty="0">
                <a:latin typeface="+mn-ea"/>
                <a:ea typeface="+mn-ea"/>
              </a:rPr>
              <a:t>回国会）公害関係法令が</a:t>
            </a:r>
            <a:r>
              <a:rPr lang="en-US" altLang="ja-JP" dirty="0">
                <a:solidFill>
                  <a:srgbClr val="FF0000"/>
                </a:solidFill>
                <a:latin typeface="+mn-ea"/>
                <a:ea typeface="+mn-ea"/>
              </a:rPr>
              <a:t>14</a:t>
            </a:r>
            <a:r>
              <a:rPr lang="ja-JP" altLang="en-US" dirty="0">
                <a:solidFill>
                  <a:srgbClr val="FF0000"/>
                </a:solidFill>
                <a:latin typeface="+mn-ea"/>
                <a:ea typeface="+mn-ea"/>
              </a:rPr>
              <a:t>法案</a:t>
            </a:r>
            <a:r>
              <a:rPr lang="ja-JP" altLang="en-US" dirty="0">
                <a:latin typeface="+mn-ea"/>
                <a:ea typeface="+mn-ea"/>
              </a:rPr>
              <a:t>が通りました。</a:t>
            </a:r>
          </a:p>
          <a:p>
            <a:pPr eaLnBrk="1" hangingPunct="1">
              <a:defRPr/>
            </a:pPr>
            <a:endParaRPr lang="en-US" altLang="ja-JP"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a:extLst>
              <a:ext uri="{FF2B5EF4-FFF2-40B4-BE49-F238E27FC236}">
                <a16:creationId xmlns:a16="http://schemas.microsoft.com/office/drawing/2014/main" id="{FFD8C3B6-6C1B-CF01-9BE3-49A46A112C4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D360A4AC-CBA0-43C5-83EE-EC804811F7FB}" type="slidenum">
              <a:rPr kumimoji="0" lang="en-US" altLang="ja-JP" smtClean="0"/>
              <a:pPr/>
              <a:t>70</a:t>
            </a:fld>
            <a:endParaRPr kumimoji="0" lang="en-US" altLang="ja-JP"/>
          </a:p>
        </p:txBody>
      </p:sp>
      <p:sp>
        <p:nvSpPr>
          <p:cNvPr id="161795" name="Rectangle 2">
            <a:extLst>
              <a:ext uri="{FF2B5EF4-FFF2-40B4-BE49-F238E27FC236}">
                <a16:creationId xmlns:a16="http://schemas.microsoft.com/office/drawing/2014/main" id="{844D9600-1C16-4BD9-B3B6-9557B871446A}"/>
              </a:ext>
            </a:extLst>
          </p:cNvPr>
          <p:cNvSpPr>
            <a:spLocks noGrp="1" noRot="1" noChangeAspect="1" noChangeArrowheads="1" noTextEdit="1"/>
          </p:cNvSpPr>
          <p:nvPr>
            <p:ph type="sldImg"/>
          </p:nvPr>
        </p:nvSpPr>
        <p:spPr>
          <a:ln/>
        </p:spPr>
      </p:sp>
      <p:sp>
        <p:nvSpPr>
          <p:cNvPr id="190468" name="Rectangle 3">
            <a:extLst>
              <a:ext uri="{FF2B5EF4-FFF2-40B4-BE49-F238E27FC236}">
                <a16:creationId xmlns:a16="http://schemas.microsoft.com/office/drawing/2014/main" id="{8DE3ABEE-7FB0-7CB3-F993-10FAF5DBA3D5}"/>
              </a:ext>
            </a:extLst>
          </p:cNvPr>
          <p:cNvSpPr>
            <a:spLocks noGrp="1" noChangeArrowheads="1"/>
          </p:cNvSpPr>
          <p:nvPr>
            <p:ph type="body" idx="1"/>
          </p:nvPr>
        </p:nvSpPr>
        <p:spPr bwMode="auto">
          <a:xfrm>
            <a:off x="769938" y="4894263"/>
            <a:ext cx="5683250" cy="5122862"/>
          </a:xfrm>
        </p:spPr>
        <p:txBody>
          <a:bodyPr/>
          <a:lstStyle/>
          <a:p>
            <a:pPr>
              <a:defRPr/>
            </a:pPr>
            <a:r>
              <a:rPr lang="ja-JP" altLang="en-US" dirty="0">
                <a:solidFill>
                  <a:srgbClr val="000000"/>
                </a:solidFill>
              </a:rPr>
              <a:t>有害大気汚染物質には、</a:t>
            </a:r>
            <a:r>
              <a:rPr lang="ja-JP" altLang="en-US" dirty="0">
                <a:latin typeface="+mn-ea"/>
                <a:ea typeface="+mn-ea"/>
              </a:rPr>
              <a:t>「有害大気汚染物質に該当する可能性がある物質」</a:t>
            </a:r>
            <a:r>
              <a:rPr lang="en-US" altLang="ja-JP" dirty="0">
                <a:latin typeface="+mn-ea"/>
                <a:ea typeface="+mn-ea"/>
              </a:rPr>
              <a:t>248</a:t>
            </a:r>
            <a:r>
              <a:rPr lang="ja-JP" altLang="en-US" dirty="0">
                <a:latin typeface="+mn-ea"/>
                <a:ea typeface="+mn-ea"/>
              </a:rPr>
              <a:t>物質。</a:t>
            </a:r>
          </a:p>
          <a:p>
            <a:pPr>
              <a:defRPr/>
            </a:pPr>
            <a:r>
              <a:rPr lang="ja-JP" altLang="en-US" dirty="0">
                <a:latin typeface="+mn-ea"/>
                <a:ea typeface="+mn-ea"/>
              </a:rPr>
              <a:t>「優先取組物質」</a:t>
            </a:r>
            <a:r>
              <a:rPr lang="en-US" altLang="ja-JP" dirty="0">
                <a:latin typeface="+mn-ea"/>
                <a:ea typeface="+mn-ea"/>
              </a:rPr>
              <a:t>23</a:t>
            </a:r>
            <a:r>
              <a:rPr lang="ja-JP" altLang="en-US" dirty="0">
                <a:latin typeface="+mn-ea"/>
                <a:ea typeface="+mn-ea"/>
              </a:rPr>
              <a:t>物質。　　「排出抑制基準の指定物質」ベンゼンやジクロロメタンなど４物質があります。</a:t>
            </a:r>
            <a:endParaRPr lang="en-US" altLang="ja-JP" dirty="0">
              <a:solidFill>
                <a:srgbClr val="000000"/>
              </a:solidFill>
            </a:endParaRPr>
          </a:p>
          <a:p>
            <a:pPr eaLnBrk="1" hangingPunct="1">
              <a:spcBef>
                <a:spcPct val="0"/>
              </a:spcBef>
              <a:defRPr/>
            </a:pPr>
            <a:endParaRPr lang="en-US" altLang="ja-JP" dirty="0">
              <a:solidFill>
                <a:srgbClr val="000000"/>
              </a:solidFill>
            </a:endParaRPr>
          </a:p>
          <a:p>
            <a:pPr eaLnBrk="1" hangingPunct="1">
              <a:spcBef>
                <a:spcPct val="0"/>
              </a:spcBef>
              <a:defRPr/>
            </a:pPr>
            <a:r>
              <a:rPr lang="ja-JP" altLang="en-US" dirty="0">
                <a:solidFill>
                  <a:srgbClr val="000000"/>
                </a:solidFill>
              </a:rPr>
              <a:t>揮発性有機化合物</a:t>
            </a:r>
            <a:r>
              <a:rPr lang="ja-JP" altLang="en-US" dirty="0">
                <a:latin typeface="+mn-ea"/>
                <a:ea typeface="+mn-ea"/>
              </a:rPr>
              <a:t>常温常圧で大気中に容易に揮発する有機化合物（塗料やｲﾝｸ</a:t>
            </a:r>
          </a:p>
          <a:p>
            <a:pPr eaLnBrk="1" hangingPunct="1">
              <a:spcBef>
                <a:spcPct val="0"/>
              </a:spcBef>
              <a:defRPr/>
            </a:pPr>
            <a:r>
              <a:rPr lang="ja-JP" altLang="en-US" dirty="0">
                <a:latin typeface="+mn-ea"/>
                <a:ea typeface="+mn-ea"/>
              </a:rPr>
              <a:t>などの</a:t>
            </a:r>
            <a:r>
              <a:rPr lang="ja-JP" altLang="en-US" dirty="0">
                <a:solidFill>
                  <a:srgbClr val="FF0000"/>
                </a:solidFill>
                <a:latin typeface="+mn-ea"/>
                <a:ea typeface="+mn-ea"/>
              </a:rPr>
              <a:t>溶剤</a:t>
            </a:r>
            <a:r>
              <a:rPr lang="ja-JP" altLang="en-US" dirty="0">
                <a:latin typeface="+mn-ea"/>
                <a:ea typeface="+mn-ea"/>
              </a:rPr>
              <a:t>などに含まれる</a:t>
            </a:r>
            <a:r>
              <a:rPr lang="ja-JP" altLang="en-US" dirty="0">
                <a:solidFill>
                  <a:srgbClr val="FF0000"/>
                </a:solidFill>
                <a:latin typeface="+mn-ea"/>
                <a:ea typeface="+mn-ea"/>
              </a:rPr>
              <a:t>トルエン・キシレン</a:t>
            </a:r>
            <a:r>
              <a:rPr lang="ja-JP" altLang="en-US" dirty="0">
                <a:latin typeface="+mn-ea"/>
                <a:ea typeface="+mn-ea"/>
              </a:rPr>
              <a:t>など</a:t>
            </a:r>
            <a:r>
              <a:rPr lang="en-US" altLang="ja-JP" dirty="0">
                <a:latin typeface="+mn-ea"/>
                <a:ea typeface="+mn-ea"/>
              </a:rPr>
              <a:t>)</a:t>
            </a:r>
            <a:r>
              <a:rPr lang="ja-JP" altLang="en-US" dirty="0">
                <a:latin typeface="+mn-ea"/>
                <a:ea typeface="+mn-ea"/>
              </a:rPr>
              <a:t>の総称です。</a:t>
            </a:r>
          </a:p>
          <a:p>
            <a:pPr eaLnBrk="1" hangingPunct="1">
              <a:defRPr/>
            </a:pPr>
            <a:endParaRPr lang="en-US" altLang="ja-JP" dirty="0">
              <a:solidFill>
                <a:srgbClr val="000000"/>
              </a:solidFill>
            </a:endParaRPr>
          </a:p>
          <a:p>
            <a:pPr eaLnBrk="1" hangingPunct="1">
              <a:defRPr/>
            </a:pPr>
            <a:r>
              <a:rPr lang="ja-JP" altLang="en-US" dirty="0">
                <a:solidFill>
                  <a:srgbClr val="000000"/>
                </a:solidFill>
              </a:rPr>
              <a:t>揮発性有機化合物や窒素酸化物が紫外線を受けて</a:t>
            </a:r>
            <a:r>
              <a:rPr lang="ja-JP" altLang="en-US" dirty="0">
                <a:solidFill>
                  <a:schemeClr val="bg1"/>
                </a:solidFill>
                <a:latin typeface="+mn-ea"/>
                <a:ea typeface="+mn-ea"/>
              </a:rPr>
              <a:t>光化学オキシダント</a:t>
            </a:r>
            <a:r>
              <a:rPr lang="ja-JP" altLang="en-US" dirty="0">
                <a:solidFill>
                  <a:srgbClr val="000000"/>
                </a:solidFill>
              </a:rPr>
              <a:t>が発生します。</a:t>
            </a:r>
          </a:p>
          <a:p>
            <a:pPr eaLnBrk="1" hangingPunct="1">
              <a:defRPr/>
            </a:pPr>
            <a:r>
              <a:rPr lang="ja-JP" altLang="en-US" dirty="0">
                <a:solidFill>
                  <a:srgbClr val="000000"/>
                </a:solidFill>
              </a:rPr>
              <a:t>Ｏｘが高濃度になると光化学スモッグになります。</a:t>
            </a:r>
          </a:p>
          <a:p>
            <a:pPr eaLnBrk="1" hangingPunct="1">
              <a:defRPr/>
            </a:pPr>
            <a:r>
              <a:rPr lang="ja-JP" altLang="en-US" dirty="0">
                <a:solidFill>
                  <a:srgbClr val="000000"/>
                </a:solidFill>
              </a:rPr>
              <a:t>ＶＯＣは他にもシックハウス症候群の原因物質にもなります。</a:t>
            </a:r>
          </a:p>
          <a:p>
            <a:pPr eaLnBrk="1" hangingPunct="1">
              <a:defRPr/>
            </a:pPr>
            <a:endParaRPr lang="ja-JP" altLang="en-US" dirty="0">
              <a:solidFill>
                <a:srgbClr val="000000"/>
              </a:solidFill>
            </a:endParaRPr>
          </a:p>
          <a:p>
            <a:pPr eaLnBrk="1" hangingPunct="1">
              <a:defRPr/>
            </a:pPr>
            <a:r>
              <a:rPr lang="ja-JP" altLang="en-US" dirty="0">
                <a:solidFill>
                  <a:srgbClr val="000000"/>
                </a:solidFill>
              </a:rPr>
              <a:t>硫黄酸化物（ＳＯｘ）はぜんそくや酸性雨の原因ですが、</a:t>
            </a:r>
          </a:p>
          <a:p>
            <a:pPr eaLnBrk="1" hangingPunct="1">
              <a:defRPr/>
            </a:pPr>
            <a:r>
              <a:rPr lang="ja-JP" altLang="en-US" dirty="0">
                <a:solidFill>
                  <a:srgbClr val="000000"/>
                </a:solidFill>
              </a:rPr>
              <a:t>ＰＭ、ＳＰＭ、ＰＭ２．５も生成します。</a:t>
            </a:r>
          </a:p>
          <a:p>
            <a:pPr eaLnBrk="1" hangingPunct="1">
              <a:defRPr/>
            </a:pPr>
            <a:r>
              <a:rPr lang="ja-JP" altLang="en-US" dirty="0">
                <a:solidFill>
                  <a:srgbClr val="000000"/>
                </a:solidFill>
              </a:rPr>
              <a:t>ＰＭ、ＳＰＭ、ＰＭ２．５と段々粒子が小さくなっていきます。</a:t>
            </a:r>
          </a:p>
          <a:p>
            <a:pPr eaLnBrk="1" hangingPunct="1">
              <a:defRPr/>
            </a:pPr>
            <a:endParaRPr lang="ja-JP" altLang="en-US" dirty="0">
              <a:solidFill>
                <a:srgbClr val="000000"/>
              </a:solidFill>
            </a:endParaRPr>
          </a:p>
          <a:p>
            <a:pPr eaLnBrk="1" hangingPunct="1">
              <a:defRPr/>
            </a:pPr>
            <a:endParaRPr lang="ja-JP" altLang="en-US" dirty="0"/>
          </a:p>
          <a:p>
            <a:pPr eaLnBrk="1" hangingPunct="1">
              <a:defRPr/>
            </a:pPr>
            <a:r>
              <a:rPr lang="ja-JP" altLang="en-US" dirty="0"/>
              <a:t>＜メモ＞</a:t>
            </a:r>
          </a:p>
          <a:p>
            <a:pPr eaLnBrk="1" hangingPunct="1">
              <a:defRPr/>
            </a:pPr>
            <a:r>
              <a:rPr lang="ja-JP" altLang="en-US" dirty="0"/>
              <a:t>揮発性有機化合物（ＶＯＣ）</a:t>
            </a:r>
            <a:r>
              <a:rPr lang="en-US" altLang="ja-JP" u="sng" dirty="0"/>
              <a:t>V</a:t>
            </a:r>
            <a:r>
              <a:rPr lang="en-US" altLang="ja-JP" dirty="0"/>
              <a:t>olatile </a:t>
            </a:r>
            <a:r>
              <a:rPr lang="en-US" altLang="ja-JP" u="sng" dirty="0"/>
              <a:t>O</a:t>
            </a:r>
            <a:r>
              <a:rPr lang="en-US" altLang="ja-JP" dirty="0"/>
              <a:t>rganic </a:t>
            </a:r>
            <a:r>
              <a:rPr lang="en-US" altLang="ja-JP" u="sng" dirty="0"/>
              <a:t>C</a:t>
            </a:r>
            <a:r>
              <a:rPr lang="en-US" altLang="ja-JP" dirty="0"/>
              <a:t>ompounds </a:t>
            </a:r>
          </a:p>
          <a:p>
            <a:pPr eaLnBrk="1" hangingPunct="1">
              <a:defRPr/>
            </a:pPr>
            <a:r>
              <a:rPr lang="ja-JP" altLang="en-US" dirty="0"/>
              <a:t>　　　　　　　　　　　　　　　　ﾊﾞｧﾝﾀﾙ　オゥガニッ　ｺﾝﾊﾟｳﾝｽﾞ</a:t>
            </a:r>
          </a:p>
          <a:p>
            <a:pPr eaLnBrk="1" hangingPunct="1">
              <a:defRPr/>
            </a:pPr>
            <a:endParaRPr lang="ja-JP" altLang="en-US" dirty="0"/>
          </a:p>
          <a:p>
            <a:pPr eaLnBrk="1" hangingPunct="1">
              <a:defRPr/>
            </a:pPr>
            <a:r>
              <a:rPr lang="en-US" altLang="ja-JP" dirty="0"/>
              <a:t>μ</a:t>
            </a:r>
            <a:r>
              <a:rPr lang="ja-JP" altLang="en-US" dirty="0"/>
              <a:t>ｍ（マイクロメートル・ミクロン）</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a:extLst>
              <a:ext uri="{FF2B5EF4-FFF2-40B4-BE49-F238E27FC236}">
                <a16:creationId xmlns:a16="http://schemas.microsoft.com/office/drawing/2014/main" id="{67F3FA8A-CF10-2680-06A1-BCBD5B3E77F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A5BFCAE-C10B-463E-B4B5-E3F67B34FA4A}" type="slidenum">
              <a:rPr kumimoji="0" lang="en-US" altLang="ja-JP" smtClean="0"/>
              <a:pPr/>
              <a:t>71</a:t>
            </a:fld>
            <a:endParaRPr kumimoji="0" lang="en-US" altLang="ja-JP"/>
          </a:p>
        </p:txBody>
      </p:sp>
      <p:sp>
        <p:nvSpPr>
          <p:cNvPr id="163843" name="Rectangle 2">
            <a:extLst>
              <a:ext uri="{FF2B5EF4-FFF2-40B4-BE49-F238E27FC236}">
                <a16:creationId xmlns:a16="http://schemas.microsoft.com/office/drawing/2014/main" id="{D75A414B-8152-0B3A-7A1B-54D9073ADF49}"/>
              </a:ext>
            </a:extLst>
          </p:cNvPr>
          <p:cNvSpPr>
            <a:spLocks noGrp="1" noRot="1" noChangeAspect="1" noChangeArrowheads="1" noTextEdit="1"/>
          </p:cNvSpPr>
          <p:nvPr>
            <p:ph type="sldImg"/>
          </p:nvPr>
        </p:nvSpPr>
        <p:spPr>
          <a:ln/>
        </p:spPr>
      </p:sp>
      <p:sp>
        <p:nvSpPr>
          <p:cNvPr id="192516" name="Rectangle 3">
            <a:extLst>
              <a:ext uri="{FF2B5EF4-FFF2-40B4-BE49-F238E27FC236}">
                <a16:creationId xmlns:a16="http://schemas.microsoft.com/office/drawing/2014/main" id="{1F9CA2C4-66A8-F84D-D39A-8EED34F248C2}"/>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t>大気汚染防止法は１９６８年制定ですが、１９７０年の臨時国会！いわゆる公害国会で抜本改正されたのち改正を重ねてきました。</a:t>
            </a:r>
            <a:endParaRPr lang="en-US" altLang="ja-JP" dirty="0"/>
          </a:p>
          <a:p>
            <a:pPr eaLnBrk="1" hangingPunct="1">
              <a:defRPr/>
            </a:pPr>
            <a:r>
              <a:rPr lang="ja-JP" altLang="en-US" dirty="0">
                <a:latin typeface="+mn-ea"/>
                <a:ea typeface="+mn-ea"/>
              </a:rPr>
              <a:t>工場や発電所に対し硫黄酸化物や窒素酸化物などのばい煙排出基準</a:t>
            </a:r>
            <a:r>
              <a:rPr lang="en-US" altLang="ja-JP" dirty="0">
                <a:latin typeface="+mn-ea"/>
                <a:ea typeface="+mn-ea"/>
              </a:rPr>
              <a:t>､</a:t>
            </a:r>
            <a:r>
              <a:rPr lang="ja-JP" altLang="en-US" dirty="0">
                <a:solidFill>
                  <a:srgbClr val="FF0000"/>
                </a:solidFill>
                <a:latin typeface="+mn-ea"/>
                <a:ea typeface="+mn-ea"/>
              </a:rPr>
              <a:t>総量規制基準</a:t>
            </a:r>
            <a:r>
              <a:rPr lang="ja-JP" altLang="en-US" dirty="0">
                <a:latin typeface="+mn-ea"/>
                <a:ea typeface="+mn-ea"/>
              </a:rPr>
              <a:t>を設定しています。</a:t>
            </a:r>
            <a:endParaRPr lang="en-US" altLang="ja-JP" dirty="0">
              <a:latin typeface="+mn-ea"/>
              <a:ea typeface="+mn-ea"/>
            </a:endParaRPr>
          </a:p>
          <a:p>
            <a:pPr eaLnBrk="1" hangingPunct="1">
              <a:defRPr/>
            </a:pPr>
            <a:endParaRPr lang="en-US" altLang="ja-JP" dirty="0">
              <a:latin typeface="+mn-ea"/>
              <a:ea typeface="+mn-ea"/>
            </a:endParaRPr>
          </a:p>
          <a:p>
            <a:pPr eaLnBrk="1" hangingPunct="1">
              <a:defRPr/>
            </a:pPr>
            <a:r>
              <a:rPr lang="ja-JP" altLang="en-US" dirty="0">
                <a:solidFill>
                  <a:schemeClr val="bg1"/>
                </a:solidFill>
                <a:latin typeface="+mn-ea"/>
                <a:ea typeface="+mn-ea"/>
              </a:rPr>
              <a:t>自動車ＮＯｘ・ＰＭ法は、</a:t>
            </a:r>
            <a:r>
              <a:rPr lang="ja-JP" altLang="en-US" dirty="0">
                <a:latin typeface="+mn-ea"/>
                <a:ea typeface="+mn-ea"/>
              </a:rPr>
              <a:t>大都市地域を、窒素酸化物対策地域及び粒子状物質</a:t>
            </a:r>
            <a:r>
              <a:rPr lang="en-US" altLang="ja-JP" dirty="0">
                <a:latin typeface="+mn-ea"/>
                <a:ea typeface="+mn-ea"/>
              </a:rPr>
              <a:t>(PM)</a:t>
            </a:r>
            <a:r>
              <a:rPr lang="ja-JP" altLang="en-US" dirty="0">
                <a:latin typeface="+mn-ea"/>
                <a:ea typeface="+mn-ea"/>
              </a:rPr>
              <a:t>対策地域に指定。</a:t>
            </a:r>
            <a:endParaRPr lang="en-US" altLang="ja-JP" dirty="0">
              <a:latin typeface="+mn-ea"/>
              <a:ea typeface="+mn-ea"/>
            </a:endParaRPr>
          </a:p>
          <a:p>
            <a:pPr eaLnBrk="1" hangingPunct="1">
              <a:defRPr/>
            </a:pPr>
            <a:r>
              <a:rPr lang="ja-JP" altLang="en-US" dirty="0">
                <a:latin typeface="+mn-ea"/>
                <a:ea typeface="+mn-ea"/>
              </a:rPr>
              <a:t>車種規制、事業者排出抑制対策などを定めています。</a:t>
            </a:r>
          </a:p>
          <a:p>
            <a:pPr eaLnBrk="1" hangingPunct="1">
              <a:defRPr/>
            </a:pPr>
            <a:endParaRPr lang="ja-JP" altLang="en-US" dirty="0">
              <a:solidFill>
                <a:schemeClr val="bg1"/>
              </a:solidFill>
              <a:latin typeface="+mn-ea"/>
              <a:ea typeface="+mn-ea"/>
            </a:endParaRPr>
          </a:p>
          <a:p>
            <a:pPr eaLnBrk="1" hangingPunct="1">
              <a:spcBef>
                <a:spcPts val="336"/>
              </a:spcBef>
              <a:spcAft>
                <a:spcPts val="0"/>
              </a:spcAft>
              <a:defRPr/>
            </a:pPr>
            <a:r>
              <a:rPr lang="ja-JP" altLang="en-US" dirty="0">
                <a:latin typeface="+mn-ea"/>
                <a:ea typeface="+mn-ea"/>
              </a:rPr>
              <a:t>大気汚染の対策としては、</a:t>
            </a:r>
            <a:r>
              <a:rPr lang="ja-JP" altLang="ja-JP" sz="1800" dirty="0">
                <a:solidFill>
                  <a:srgbClr val="000000"/>
                </a:solidFill>
                <a:latin typeface="ＭＳ Ｐゴシック" panose="020B0600070205080204" pitchFamily="50" charset="-128"/>
                <a:ea typeface="ＭＳ Ｐゴシック" panose="020B0600070205080204" pitchFamily="50" charset="-128"/>
              </a:rPr>
              <a:t>良質な燃料への転換</a:t>
            </a:r>
            <a:r>
              <a:rPr lang="ja-JP" altLang="en-US" sz="1800" dirty="0"/>
              <a:t>、</a:t>
            </a:r>
            <a:r>
              <a:rPr lang="ja-JP" altLang="ja-JP" sz="1800" dirty="0">
                <a:solidFill>
                  <a:srgbClr val="000000"/>
                </a:solidFill>
                <a:latin typeface="ＭＳ Ｐゴシック" panose="020B0600070205080204" pitchFamily="50" charset="-128"/>
                <a:ea typeface="ＭＳ Ｐゴシック" panose="020B0600070205080204" pitchFamily="50" charset="-128"/>
              </a:rPr>
              <a:t>排出ガス汚染物質除去</a:t>
            </a:r>
            <a:r>
              <a:rPr lang="ja-JP" altLang="en-US" sz="1800" dirty="0">
                <a:solidFill>
                  <a:srgbClr val="000000"/>
                </a:solidFill>
                <a:latin typeface="ＭＳ Ｐゴシック" panose="020B0600070205080204" pitchFamily="50" charset="-128"/>
                <a:ea typeface="ＭＳ Ｐゴシック" panose="020B0600070205080204" pitchFamily="50" charset="-128"/>
              </a:rPr>
              <a:t>、</a:t>
            </a:r>
            <a:r>
              <a:rPr lang="ja-JP" altLang="ja-JP" sz="1800" dirty="0">
                <a:solidFill>
                  <a:srgbClr val="000000"/>
                </a:solidFill>
                <a:latin typeface="ＭＳ Ｐゴシック" panose="020B0600070205080204" pitchFamily="50" charset="-128"/>
                <a:ea typeface="ＭＳ Ｐゴシック" panose="020B0600070205080204" pitchFamily="50" charset="-128"/>
              </a:rPr>
              <a:t>クリーナープロダクション</a:t>
            </a:r>
            <a:r>
              <a:rPr lang="ja-JP" altLang="en-US" sz="1800" dirty="0">
                <a:solidFill>
                  <a:srgbClr val="000000"/>
                </a:solidFill>
                <a:latin typeface="ＭＳ Ｐゴシック" panose="020B0600070205080204" pitchFamily="50" charset="-128"/>
                <a:ea typeface="ＭＳ Ｐゴシック" panose="020B0600070205080204" pitchFamily="50" charset="-128"/>
              </a:rPr>
              <a:t>、そして</a:t>
            </a:r>
            <a:r>
              <a:rPr lang="ja-JP" altLang="en-US" sz="1800" dirty="0">
                <a:latin typeface="+mn-ea"/>
                <a:ea typeface="+mn-ea"/>
              </a:rPr>
              <a:t>計画的な都市整備による、良好な居住環境の確保が有効です。</a:t>
            </a:r>
          </a:p>
          <a:p>
            <a:pPr eaLnBrk="1" hangingPunct="1">
              <a:spcBef>
                <a:spcPts val="336"/>
              </a:spcBef>
              <a:spcAft>
                <a:spcPts val="0"/>
              </a:spcAft>
              <a:defRPr/>
            </a:pPr>
            <a:endParaRPr lang="ja-JP" altLang="ja-JP" sz="1800" dirty="0"/>
          </a:p>
          <a:p>
            <a:pPr eaLnBrk="1" hangingPunct="1">
              <a:defRPr/>
            </a:pPr>
            <a:endParaRPr lang="en-US" altLang="ja-JP" dirty="0">
              <a:latin typeface="+mn-ea"/>
              <a:ea typeface="+mn-ea"/>
            </a:endParaRPr>
          </a:p>
          <a:p>
            <a:pPr eaLnBrk="1" hangingPunct="1">
              <a:defRPr/>
            </a:pPr>
            <a:endParaRPr lang="ja-JP" alt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id="{41E8560E-4244-C6C6-0B89-A13090322E7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6D31F32-6989-4340-9C03-4ADFB37ABFE7}" type="slidenum">
              <a:rPr kumimoji="0" lang="en-US" altLang="ja-JP" smtClean="0"/>
              <a:pPr/>
              <a:t>7</a:t>
            </a:fld>
            <a:endParaRPr kumimoji="0" lang="en-US" altLang="ja-JP"/>
          </a:p>
        </p:txBody>
      </p:sp>
      <p:sp>
        <p:nvSpPr>
          <p:cNvPr id="24579" name="Rectangle 2">
            <a:extLst>
              <a:ext uri="{FF2B5EF4-FFF2-40B4-BE49-F238E27FC236}">
                <a16:creationId xmlns:a16="http://schemas.microsoft.com/office/drawing/2014/main" id="{55B0591A-07DE-9AED-EE1F-70BDABD6285D}"/>
              </a:ext>
            </a:extLst>
          </p:cNvPr>
          <p:cNvSpPr>
            <a:spLocks noGrp="1" noRot="1" noChangeAspect="1" noChangeArrowheads="1" noTextEdit="1"/>
          </p:cNvSpPr>
          <p:nvPr>
            <p:ph type="sldImg"/>
          </p:nvPr>
        </p:nvSpPr>
        <p:spPr>
          <a:ln/>
        </p:spPr>
      </p:sp>
      <p:sp>
        <p:nvSpPr>
          <p:cNvPr id="36868" name="Rectangle 3">
            <a:extLst>
              <a:ext uri="{FF2B5EF4-FFF2-40B4-BE49-F238E27FC236}">
                <a16:creationId xmlns:a16="http://schemas.microsoft.com/office/drawing/2014/main" id="{8BD4CA36-B7A4-7B43-CACE-CC62EB060425}"/>
              </a:ext>
            </a:extLst>
          </p:cNvPr>
          <p:cNvSpPr>
            <a:spLocks noGrp="1" noChangeArrowheads="1"/>
          </p:cNvSpPr>
          <p:nvPr>
            <p:ph type="body" idx="1"/>
          </p:nvPr>
        </p:nvSpPr>
        <p:spPr bwMode="auto">
          <a:xfrm>
            <a:off x="769938" y="4894263"/>
            <a:ext cx="5683250" cy="4452937"/>
          </a:xfrm>
        </p:spPr>
        <p:txBody>
          <a:bodyPr/>
          <a:lstStyle/>
          <a:p>
            <a:pPr eaLnBrk="1" hangingPunct="1">
              <a:spcBef>
                <a:spcPct val="0"/>
              </a:spcBef>
              <a:defRPr/>
            </a:pPr>
            <a:r>
              <a:rPr lang="ja-JP" altLang="en-US"/>
              <a:t>①日本の公害問題の始まりは</a:t>
            </a:r>
            <a:r>
              <a:rPr lang="en-US" altLang="ja-JP">
                <a:latin typeface="+mn-ea"/>
                <a:ea typeface="+mn-ea"/>
              </a:rPr>
              <a:t>1877</a:t>
            </a:r>
            <a:r>
              <a:rPr lang="ja-JP" altLang="en-US">
                <a:latin typeface="+mn-ea"/>
                <a:ea typeface="+mn-ea"/>
              </a:rPr>
              <a:t>年の足尾銅山鉱毒事件です。</a:t>
            </a:r>
            <a:endParaRPr lang="en-US" altLang="ja-JP">
              <a:latin typeface="+mn-ea"/>
              <a:ea typeface="+mn-ea"/>
            </a:endParaRPr>
          </a:p>
          <a:p>
            <a:pPr eaLnBrk="1" hangingPunct="1">
              <a:spcBef>
                <a:spcPct val="0"/>
              </a:spcBef>
              <a:defRPr/>
            </a:pPr>
            <a:r>
              <a:rPr lang="ja-JP" altLang="en-US">
                <a:latin typeface="+mn-ea"/>
                <a:ea typeface="+mn-ea"/>
              </a:rPr>
              <a:t>　⇒栃木県渡良瀬川流域の洪水で鉱滓が渡良瀬川に流出し農作物に大きな被害を及ぼしました。</a:t>
            </a:r>
            <a:endParaRPr lang="en-US" altLang="ja-JP">
              <a:latin typeface="+mn-ea"/>
              <a:ea typeface="+mn-ea"/>
            </a:endParaRPr>
          </a:p>
          <a:p>
            <a:pPr eaLnBrk="1" hangingPunct="1">
              <a:spcBef>
                <a:spcPct val="0"/>
              </a:spcBef>
              <a:defRPr/>
            </a:pPr>
            <a:r>
              <a:rPr lang="ja-JP" altLang="en-US">
                <a:latin typeface="+mn-ea"/>
                <a:ea typeface="+mn-ea"/>
              </a:rPr>
              <a:t>②高度経済成長期には全国で公害が問題となりました。ここにあげている四大公害病は</a:t>
            </a:r>
            <a:r>
              <a:rPr lang="en-US" altLang="ja-JP">
                <a:latin typeface="+mn-ea"/>
                <a:ea typeface="+mn-ea"/>
              </a:rPr>
              <a:t>1970</a:t>
            </a:r>
            <a:r>
              <a:rPr lang="ja-JP" altLang="en-US">
                <a:latin typeface="+mn-ea"/>
                <a:ea typeface="+mn-ea"/>
              </a:rPr>
              <a:t>年代前半の裁判で、全て被害を受けた原告側が勝訴しています。</a:t>
            </a:r>
            <a:endParaRPr lang="en-US" altLang="ja-JP">
              <a:latin typeface="+mn-ea"/>
              <a:ea typeface="+mn-ea"/>
            </a:endParaRPr>
          </a:p>
          <a:p>
            <a:pPr eaLnBrk="1" hangingPunct="1">
              <a:spcBef>
                <a:spcPct val="0"/>
              </a:spcBef>
              <a:defRPr/>
            </a:pPr>
            <a:r>
              <a:rPr lang="ja-JP" altLang="en-US">
                <a:latin typeface="+mn-ea"/>
                <a:ea typeface="+mn-ea"/>
              </a:rPr>
              <a:t>　試験ではそれぞれの公害病の原因物質が出題されますので、例えばイタイイタイ病はカドミウムという具合にセットで覚えて下さい。</a:t>
            </a:r>
          </a:p>
          <a:p>
            <a:pPr eaLnBrk="1" hangingPunct="1">
              <a:defRPr/>
            </a:pPr>
            <a:r>
              <a:rPr lang="ja-JP" altLang="en-US"/>
              <a:t>③典型的な公害は７種類あります。</a:t>
            </a:r>
          </a:p>
          <a:p>
            <a:pPr eaLnBrk="1" hangingPunct="1">
              <a:defRPr/>
            </a:pPr>
            <a:r>
              <a:rPr lang="ja-JP" altLang="en-US"/>
              <a:t>・大気汚染・水質汚濁・土壌汚染・地盤沈下・騒音・振動･悪臭。　この内、騒音・振動・悪臭は感覚公害と呼ばれています。</a:t>
            </a:r>
          </a:p>
          <a:p>
            <a:pPr eaLnBrk="1" hangingPunct="1">
              <a:defRPr/>
            </a:pPr>
            <a:endParaRPr lang="ja-JP" alt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a:extLst>
              <a:ext uri="{FF2B5EF4-FFF2-40B4-BE49-F238E27FC236}">
                <a16:creationId xmlns:a16="http://schemas.microsoft.com/office/drawing/2014/main" id="{F7B11847-4588-AA5D-A13F-9B28680DA10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00A2A1A-CF0C-492F-9E1A-32FF69B307E5}" type="slidenum">
              <a:rPr kumimoji="0" lang="en-US" altLang="ja-JP" smtClean="0"/>
              <a:pPr/>
              <a:t>72</a:t>
            </a:fld>
            <a:endParaRPr kumimoji="0" lang="en-US" altLang="ja-JP"/>
          </a:p>
        </p:txBody>
      </p:sp>
      <p:sp>
        <p:nvSpPr>
          <p:cNvPr id="165891" name="Rectangle 2">
            <a:extLst>
              <a:ext uri="{FF2B5EF4-FFF2-40B4-BE49-F238E27FC236}">
                <a16:creationId xmlns:a16="http://schemas.microsoft.com/office/drawing/2014/main" id="{003F63DC-AC65-B63A-FE9F-B71EAF5ACC45}"/>
              </a:ext>
            </a:extLst>
          </p:cNvPr>
          <p:cNvSpPr>
            <a:spLocks noGrp="1" noRot="1" noChangeAspect="1" noChangeArrowheads="1" noTextEdit="1"/>
          </p:cNvSpPr>
          <p:nvPr>
            <p:ph type="sldImg"/>
          </p:nvPr>
        </p:nvSpPr>
        <p:spPr>
          <a:ln/>
        </p:spPr>
      </p:sp>
      <p:sp>
        <p:nvSpPr>
          <p:cNvPr id="194564" name="Rectangle 3">
            <a:extLst>
              <a:ext uri="{FF2B5EF4-FFF2-40B4-BE49-F238E27FC236}">
                <a16:creationId xmlns:a16="http://schemas.microsoft.com/office/drawing/2014/main" id="{A1F0B032-395B-1EBA-09D6-9B4A41B35334}"/>
              </a:ext>
            </a:extLst>
          </p:cNvPr>
          <p:cNvSpPr>
            <a:spLocks noGrp="1" noChangeArrowheads="1"/>
          </p:cNvSpPr>
          <p:nvPr>
            <p:ph type="body" idx="1"/>
          </p:nvPr>
        </p:nvSpPr>
        <p:spPr bwMode="auto">
          <a:xfrm>
            <a:off x="769938" y="4894263"/>
            <a:ext cx="5683250" cy="3487737"/>
          </a:xfrm>
        </p:spPr>
        <p:txBody>
          <a:bodyPr/>
          <a:lstStyle/>
          <a:p>
            <a:pPr eaLnBrk="1" hangingPunct="1">
              <a:lnSpc>
                <a:spcPct val="90000"/>
              </a:lnSpc>
              <a:defRPr/>
            </a:pPr>
            <a:r>
              <a:rPr lang="ja-JP" altLang="en-US" dirty="0">
                <a:latin typeface="+mn-ea"/>
                <a:ea typeface="+mn-ea"/>
              </a:rPr>
              <a:t>明治時代に日本の公害の原点である足尾銅山鉱毒事件が発生。高度経済成長期には水俣病、イタイイタイ病など深刻な公害病が発生しました。</a:t>
            </a:r>
            <a:endParaRPr lang="en-US" altLang="ja-JP" dirty="0">
              <a:latin typeface="+mn-ea"/>
              <a:ea typeface="+mn-ea"/>
            </a:endParaRPr>
          </a:p>
          <a:p>
            <a:pPr eaLnBrk="1" hangingPunct="1">
              <a:lnSpc>
                <a:spcPct val="90000"/>
              </a:lnSpc>
              <a:defRPr/>
            </a:pPr>
            <a:r>
              <a:rPr lang="ja-JP" altLang="en-US" dirty="0">
                <a:latin typeface="+mn-ea"/>
                <a:ea typeface="+mn-ea"/>
              </a:rPr>
              <a:t>東京湾、伊勢湾、瀬戸内海では赤潮が頻発。近年では、内海や湖沼などの閉鎖性水域や都市部の中小河川の水質汚濁が課題です。</a:t>
            </a:r>
            <a:endParaRPr lang="en-US" altLang="ja-JP" dirty="0">
              <a:latin typeface="+mn-ea"/>
              <a:ea typeface="+mn-ea"/>
            </a:endParaRPr>
          </a:p>
          <a:p>
            <a:pPr eaLnBrk="1" hangingPunct="1">
              <a:lnSpc>
                <a:spcPct val="90000"/>
              </a:lnSpc>
              <a:defRPr/>
            </a:pPr>
            <a:r>
              <a:rPr lang="ja-JP" altLang="en-US" dirty="0">
                <a:latin typeface="+mn-ea"/>
                <a:ea typeface="+mn-ea"/>
              </a:rPr>
              <a:t>有害物質の地下浸透や廃棄物投棄による地下水汚染、農地への施肥や畜産排水も問題となっています。</a:t>
            </a:r>
          </a:p>
          <a:p>
            <a:pPr eaLnBrk="1" hangingPunct="1">
              <a:lnSpc>
                <a:spcPct val="90000"/>
              </a:lnSpc>
              <a:defRPr/>
            </a:pPr>
            <a:endParaRPr lang="en-US" altLang="ja-JP" dirty="0">
              <a:solidFill>
                <a:srgbClr val="000000"/>
              </a:solidFill>
            </a:endParaRPr>
          </a:p>
          <a:p>
            <a:pPr eaLnBrk="1" hangingPunct="1">
              <a:lnSpc>
                <a:spcPct val="90000"/>
              </a:lnSpc>
              <a:defRPr/>
            </a:pPr>
            <a:r>
              <a:rPr lang="ja-JP" altLang="en-US" dirty="0">
                <a:solidFill>
                  <a:srgbClr val="000000"/>
                </a:solidFill>
              </a:rPr>
              <a:t>水質汚濁の原因は、重金属など鉱山・工場などからの産業排水、有機物、窒素化合物、リン酸塩などの生活排水及び農業、畜産、食品加工からの産業排水があります。</a:t>
            </a:r>
            <a:endParaRPr lang="en-US" altLang="ja-JP" dirty="0">
              <a:solidFill>
                <a:srgbClr val="000000"/>
              </a:solidFill>
            </a:endParaRPr>
          </a:p>
          <a:p>
            <a:pPr eaLnBrk="1" hangingPunct="1">
              <a:lnSpc>
                <a:spcPct val="90000"/>
              </a:lnSpc>
              <a:defRPr/>
            </a:pPr>
            <a:endParaRPr lang="en-US" altLang="ja-JP" dirty="0">
              <a:solidFill>
                <a:srgbClr val="000000"/>
              </a:solidFill>
            </a:endParaRPr>
          </a:p>
          <a:p>
            <a:pPr eaLnBrk="1" hangingPunct="1">
              <a:lnSpc>
                <a:spcPct val="90000"/>
              </a:lnSpc>
              <a:defRPr/>
            </a:pPr>
            <a:r>
              <a:rPr lang="ja-JP" altLang="en-US" dirty="0">
                <a:solidFill>
                  <a:srgbClr val="000000"/>
                </a:solidFill>
              </a:rPr>
              <a:t>富栄養化</a:t>
            </a:r>
            <a:r>
              <a:rPr lang="ja-JP" altLang="en-US" dirty="0"/>
              <a:t>！は水域に過剰な栄養があるという意味です。要するに人間の食事の残材などの生活排水やリン酸塩などを含む合成洗剤が水域にたれ流された場合、その水域は過剰な栄養状態になります。その栄養を分解するバクテリアが異常繁殖するですが、その繁殖過程で大量の酸素を消費します。その結果！水中の酸素濃度が低下し、</a:t>
            </a:r>
            <a:endParaRPr lang="en-US" altLang="ja-JP" dirty="0"/>
          </a:p>
          <a:p>
            <a:pPr eaLnBrk="1" hangingPunct="1">
              <a:lnSpc>
                <a:spcPct val="90000"/>
              </a:lnSpc>
              <a:defRPr/>
            </a:pPr>
            <a:r>
              <a:rPr lang="ja-JP" altLang="en-US" dirty="0"/>
              <a:t>魚介類は、酸欠で死んでしまうんです。閉鎖性海域などの赤潮は、こういったﾒｶﾆｽﾞﾑで発生していました。</a:t>
            </a:r>
          </a:p>
          <a:p>
            <a:pPr eaLnBrk="1" hangingPunct="1">
              <a:lnSpc>
                <a:spcPct val="90000"/>
              </a:lnSpc>
              <a:defRPr/>
            </a:pPr>
            <a:endParaRPr lang="ja-JP" altLang="en-US" dirty="0"/>
          </a:p>
          <a:p>
            <a:pPr eaLnBrk="1" hangingPunct="1">
              <a:lnSpc>
                <a:spcPct val="90000"/>
              </a:lnSpc>
              <a:defRPr/>
            </a:pPr>
            <a:r>
              <a:rPr lang="ja-JP" altLang="en-US" dirty="0"/>
              <a:t>ＢＯＤ生物化学的</a:t>
            </a:r>
            <a:r>
              <a:rPr lang="ja-JP" altLang="en-US" dirty="0">
                <a:solidFill>
                  <a:srgbClr val="000000"/>
                </a:solidFill>
              </a:rPr>
              <a:t>酸素</a:t>
            </a:r>
            <a:r>
              <a:rPr lang="ja-JP" altLang="en-US" dirty="0"/>
              <a:t>要求量は河川の汚染指標です。</a:t>
            </a:r>
          </a:p>
          <a:p>
            <a:pPr eaLnBrk="1" hangingPunct="1">
              <a:lnSpc>
                <a:spcPct val="90000"/>
              </a:lnSpc>
              <a:defRPr/>
            </a:pPr>
            <a:r>
              <a:rPr lang="ja-JP" altLang="en-US" dirty="0"/>
              <a:t>ＣＯＤ化学的</a:t>
            </a:r>
            <a:r>
              <a:rPr lang="ja-JP" altLang="en-US" dirty="0">
                <a:solidFill>
                  <a:srgbClr val="000000"/>
                </a:solidFill>
              </a:rPr>
              <a:t>酸素</a:t>
            </a:r>
            <a:r>
              <a:rPr lang="ja-JP" altLang="en-US" dirty="0"/>
              <a:t>要求量は海域や湖沼の汚染指標です。</a:t>
            </a:r>
          </a:p>
          <a:p>
            <a:pPr eaLnBrk="1" hangingPunct="1">
              <a:lnSpc>
                <a:spcPct val="90000"/>
              </a:lnSpc>
              <a:defRPr/>
            </a:pPr>
            <a:endParaRPr lang="ja-JP" altLang="en-US" dirty="0"/>
          </a:p>
          <a:p>
            <a:pPr eaLnBrk="1" hangingPunct="1">
              <a:lnSpc>
                <a:spcPct val="90000"/>
              </a:lnSpc>
              <a:defRPr/>
            </a:pPr>
            <a:r>
              <a:rPr lang="ja-JP" altLang="en-US" dirty="0"/>
              <a:t>＜メモ＞</a:t>
            </a:r>
          </a:p>
          <a:p>
            <a:pPr eaLnBrk="1" hangingPunct="1">
              <a:lnSpc>
                <a:spcPct val="90000"/>
              </a:lnSpc>
              <a:defRPr/>
            </a:pPr>
            <a:r>
              <a:rPr lang="ja-JP" altLang="en-US" dirty="0"/>
              <a:t>ＢＯＤ（ </a:t>
            </a:r>
            <a:r>
              <a:rPr lang="en-US" altLang="ja-JP" u="sng" dirty="0">
                <a:solidFill>
                  <a:srgbClr val="000000"/>
                </a:solidFill>
              </a:rPr>
              <a:t>Bio</a:t>
            </a:r>
            <a:r>
              <a:rPr lang="en-US" altLang="ja-JP" dirty="0"/>
              <a:t>chemical oxygen demand</a:t>
            </a:r>
            <a:r>
              <a:rPr lang="ja-JP" altLang="en-US" dirty="0"/>
              <a:t>）ﾊﾞｲｵｹﾐｶﾙ　ｵｰｸｽｼﾞﾝ　ﾃﾞｨﾏｲﾝﾄﾞ</a:t>
            </a:r>
          </a:p>
          <a:p>
            <a:pPr eaLnBrk="1" hangingPunct="1">
              <a:lnSpc>
                <a:spcPct val="90000"/>
              </a:lnSpc>
              <a:defRPr/>
            </a:pPr>
            <a:r>
              <a:rPr lang="ja-JP" altLang="en-US" dirty="0"/>
              <a:t>ＣＯＤ（      </a:t>
            </a:r>
            <a:r>
              <a:rPr lang="en-US" altLang="ja-JP" dirty="0"/>
              <a:t>chemical oxygen demand</a:t>
            </a:r>
            <a:r>
              <a:rPr lang="ja-JP" altLang="en-US" dirty="0"/>
              <a:t>）        ｹﾐｶﾙ　ｵｰｸｽｼﾞﾝ　ﾃﾞｨﾏｲﾝﾄﾞ</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7EBEEB2B-2D29-F2A7-B9EB-D050B2D1E41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FFC9E3A-E932-493F-A013-FB1D83C97435}" type="slidenum">
              <a:rPr kumimoji="0" lang="en-US" altLang="ja-JP" smtClean="0"/>
              <a:pPr/>
              <a:t>73</a:t>
            </a:fld>
            <a:endParaRPr kumimoji="0" lang="en-US" altLang="ja-JP"/>
          </a:p>
        </p:txBody>
      </p:sp>
      <p:sp>
        <p:nvSpPr>
          <p:cNvPr id="167939" name="Rectangle 2">
            <a:extLst>
              <a:ext uri="{FF2B5EF4-FFF2-40B4-BE49-F238E27FC236}">
                <a16:creationId xmlns:a16="http://schemas.microsoft.com/office/drawing/2014/main" id="{B71D5859-3B6E-46E9-D825-30BA4B51F903}"/>
              </a:ext>
            </a:extLst>
          </p:cNvPr>
          <p:cNvSpPr>
            <a:spLocks noGrp="1" noRot="1" noChangeAspect="1" noChangeArrowheads="1" noTextEdit="1"/>
          </p:cNvSpPr>
          <p:nvPr>
            <p:ph type="sldImg"/>
          </p:nvPr>
        </p:nvSpPr>
        <p:spPr>
          <a:ln/>
        </p:spPr>
      </p:sp>
      <p:sp>
        <p:nvSpPr>
          <p:cNvPr id="196612" name="Rectangle 3">
            <a:extLst>
              <a:ext uri="{FF2B5EF4-FFF2-40B4-BE49-F238E27FC236}">
                <a16:creationId xmlns:a16="http://schemas.microsoft.com/office/drawing/2014/main" id="{588C49B7-7081-DFD4-3B9F-32FD4C5D655E}"/>
              </a:ext>
            </a:extLst>
          </p:cNvPr>
          <p:cNvSpPr>
            <a:spLocks noGrp="1" noChangeArrowheads="1"/>
          </p:cNvSpPr>
          <p:nvPr>
            <p:ph type="body" idx="1"/>
          </p:nvPr>
        </p:nvSpPr>
        <p:spPr bwMode="auto">
          <a:xfrm>
            <a:off x="769938" y="4894263"/>
            <a:ext cx="5683250" cy="2720975"/>
          </a:xfrm>
        </p:spPr>
        <p:txBody>
          <a:bodyPr/>
          <a:lstStyle/>
          <a:p>
            <a:pPr eaLnBrk="1" hangingPunct="1">
              <a:spcBef>
                <a:spcPct val="0"/>
              </a:spcBef>
              <a:defRPr/>
            </a:pPr>
            <a:r>
              <a:rPr lang="ja-JP" altLang="en-US" dirty="0">
                <a:latin typeface="+mn-ea"/>
                <a:ea typeface="+mn-ea"/>
              </a:rPr>
              <a:t>水質汚濁防止法は公共用水域および地下水の規制を定めています。</a:t>
            </a:r>
          </a:p>
          <a:p>
            <a:pPr eaLnBrk="1" hangingPunct="1">
              <a:spcBef>
                <a:spcPct val="0"/>
              </a:spcBef>
              <a:defRPr/>
            </a:pPr>
            <a:r>
              <a:rPr lang="ja-JP" altLang="en-US" dirty="0">
                <a:latin typeface="+mn-ea"/>
                <a:ea typeface="+mn-ea"/>
              </a:rPr>
              <a:t>水質総量規制制度は東京湾</a:t>
            </a:r>
            <a:r>
              <a:rPr lang="en-US" altLang="ja-JP" dirty="0">
                <a:latin typeface="+mn-ea"/>
                <a:ea typeface="+mn-ea"/>
              </a:rPr>
              <a:t>､</a:t>
            </a:r>
            <a:r>
              <a:rPr lang="ja-JP" altLang="en-US" dirty="0">
                <a:latin typeface="+mn-ea"/>
                <a:ea typeface="+mn-ea"/>
              </a:rPr>
              <a:t>伊勢湾、瀬戸内海などの人口や産業が集中している地域の、有機性の汚水や窒素、リンの排出総量を抑制しています。</a:t>
            </a:r>
          </a:p>
          <a:p>
            <a:pPr eaLnBrk="1" hangingPunct="1">
              <a:spcBef>
                <a:spcPct val="0"/>
              </a:spcBef>
              <a:defRPr/>
            </a:pPr>
            <a:r>
              <a:rPr lang="ja-JP" altLang="en-US" sz="1000" dirty="0">
                <a:latin typeface="+mn-ea"/>
                <a:ea typeface="+mn-ea"/>
              </a:rPr>
              <a:t>　　</a:t>
            </a:r>
            <a:endParaRPr lang="en-US" altLang="ja-JP" dirty="0"/>
          </a:p>
          <a:p>
            <a:pPr eaLnBrk="1" hangingPunct="1">
              <a:defRPr/>
            </a:pPr>
            <a:r>
              <a:rPr lang="ja-JP" altLang="en-US" dirty="0"/>
              <a:t>水質汚濁対策技術は、物理化学的方法と生物化学的方法があります。</a:t>
            </a:r>
            <a:endParaRPr lang="en-US" altLang="ja-JP" dirty="0"/>
          </a:p>
          <a:p>
            <a:pPr eaLnBrk="1" hangingPunct="1">
              <a:defRPr/>
            </a:pPr>
            <a:r>
              <a:rPr lang="ja-JP" altLang="en-US" dirty="0"/>
              <a:t>その中でも</a:t>
            </a:r>
            <a:r>
              <a:rPr lang="ja-JP" altLang="en-US" b="1" dirty="0">
                <a:solidFill>
                  <a:srgbClr val="000000"/>
                </a:solidFill>
              </a:rPr>
              <a:t>活性汚泥法</a:t>
            </a:r>
            <a:r>
              <a:rPr lang="ja-JP" altLang="en-US" dirty="0"/>
              <a:t>は最も一般的な方法で、何度か出題されているので覚えて下さい。</a:t>
            </a:r>
          </a:p>
          <a:p>
            <a:pPr eaLnBrk="1" hangingPunct="1">
              <a:defRPr/>
            </a:pPr>
            <a:endParaRPr lang="en-US" altLang="ja-JP" dirty="0"/>
          </a:p>
          <a:p>
            <a:pPr eaLnBrk="1" hangingPunct="1">
              <a:defRPr/>
            </a:pPr>
            <a:r>
              <a:rPr lang="ja-JP" altLang="en-US" dirty="0"/>
              <a:t>下水道の整備が届かない地方では、浄化槽が使われますが、し尿のみを処理する単独処理浄化槽から、</a:t>
            </a:r>
            <a:endParaRPr lang="en-US" altLang="ja-JP" dirty="0"/>
          </a:p>
          <a:p>
            <a:pPr eaLnBrk="1" hangingPunct="1">
              <a:defRPr/>
            </a:pPr>
            <a:r>
              <a:rPr lang="ja-JP" altLang="en-US" dirty="0"/>
              <a:t>生活排水全般も一緒に処理する合併処理浄化槽への転換が進んでいます。</a:t>
            </a:r>
            <a:endParaRPr lang="en-US" altLang="ja-JP" dirty="0"/>
          </a:p>
          <a:p>
            <a:pPr eaLnBrk="1" hangingPunct="1">
              <a:defRPr/>
            </a:pPr>
            <a:endParaRPr lang="en-US" altLang="ja-JP" dirty="0"/>
          </a:p>
          <a:p>
            <a:pPr eaLnBrk="1" hangingPunct="1">
              <a:defRPr/>
            </a:pPr>
            <a:r>
              <a:rPr lang="ja-JP" altLang="en-US" dirty="0"/>
              <a:t>「水循環基本計画」では、健全な水循環を維持回復するための施策を総合的かつ一体的に推進していくための仕組みが整えられ、</a:t>
            </a:r>
          </a:p>
          <a:p>
            <a:pPr eaLnBrk="1" hangingPunct="1">
              <a:defRPr/>
            </a:pPr>
            <a:r>
              <a:rPr lang="en-US" altLang="ja-JP" dirty="0"/>
              <a:t>2020</a:t>
            </a:r>
            <a:r>
              <a:rPr lang="ja-JP" altLang="en-US" dirty="0"/>
              <a:t>年１月現在、</a:t>
            </a:r>
            <a:r>
              <a:rPr lang="en-US" altLang="ja-JP" dirty="0"/>
              <a:t>44</a:t>
            </a:r>
            <a:r>
              <a:rPr lang="ja-JP" altLang="en-US" dirty="0"/>
              <a:t>の「流域水循環計画」が公表されています。</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a:extLst>
              <a:ext uri="{FF2B5EF4-FFF2-40B4-BE49-F238E27FC236}">
                <a16:creationId xmlns:a16="http://schemas.microsoft.com/office/drawing/2014/main" id="{5CDE63AC-C8A3-7D2E-0BA4-6E979FDB9BC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467BF6B-1953-4936-8023-4CBE78EDC114}" type="slidenum">
              <a:rPr kumimoji="0" lang="en-US" altLang="ja-JP" smtClean="0"/>
              <a:pPr/>
              <a:t>74</a:t>
            </a:fld>
            <a:endParaRPr kumimoji="0" lang="en-US" altLang="ja-JP"/>
          </a:p>
        </p:txBody>
      </p:sp>
      <p:sp>
        <p:nvSpPr>
          <p:cNvPr id="169987" name="Rectangle 2">
            <a:extLst>
              <a:ext uri="{FF2B5EF4-FFF2-40B4-BE49-F238E27FC236}">
                <a16:creationId xmlns:a16="http://schemas.microsoft.com/office/drawing/2014/main" id="{26650E1E-B067-9491-4AB3-644865D33F2C}"/>
              </a:ext>
            </a:extLst>
          </p:cNvPr>
          <p:cNvSpPr>
            <a:spLocks noGrp="1" noRot="1" noChangeAspect="1" noChangeArrowheads="1" noTextEdit="1"/>
          </p:cNvSpPr>
          <p:nvPr>
            <p:ph type="sldImg"/>
          </p:nvPr>
        </p:nvSpPr>
        <p:spPr>
          <a:ln/>
        </p:spPr>
      </p:sp>
      <p:sp>
        <p:nvSpPr>
          <p:cNvPr id="198660" name="Rectangle 3">
            <a:extLst>
              <a:ext uri="{FF2B5EF4-FFF2-40B4-BE49-F238E27FC236}">
                <a16:creationId xmlns:a16="http://schemas.microsoft.com/office/drawing/2014/main" id="{204B5D18-0C0F-9126-2C50-E402E5FCE210}"/>
              </a:ext>
            </a:extLst>
          </p:cNvPr>
          <p:cNvSpPr>
            <a:spLocks noGrp="1" noChangeArrowheads="1"/>
          </p:cNvSpPr>
          <p:nvPr>
            <p:ph type="body" idx="1"/>
          </p:nvPr>
        </p:nvSpPr>
        <p:spPr bwMode="auto">
          <a:xfrm>
            <a:off x="619125" y="4894263"/>
            <a:ext cx="6091238" cy="4762500"/>
          </a:xfrm>
        </p:spPr>
        <p:txBody>
          <a:bodyPr/>
          <a:lstStyle/>
          <a:p>
            <a:pPr eaLnBrk="1" hangingPunct="1">
              <a:spcBef>
                <a:spcPct val="0"/>
              </a:spcBef>
              <a:defRPr/>
            </a:pPr>
            <a:r>
              <a:rPr lang="ja-JP" altLang="en-US" dirty="0">
                <a:solidFill>
                  <a:srgbClr val="000000"/>
                </a:solidFill>
              </a:rPr>
              <a:t>土壌汚染</a:t>
            </a:r>
            <a:r>
              <a:rPr lang="ja-JP" altLang="en-US" dirty="0"/>
              <a:t>は水や大気と比べて移動性が低く、化学物質も拡散・希釈されにくいので、いったん汚染されると</a:t>
            </a:r>
            <a:r>
              <a:rPr lang="ja-JP" altLang="en-US" dirty="0">
                <a:solidFill>
                  <a:srgbClr val="000000"/>
                </a:solidFill>
              </a:rPr>
              <a:t>長期にわたり汚染状態が継続</a:t>
            </a:r>
            <a:r>
              <a:rPr lang="ja-JP" altLang="en-US" dirty="0"/>
              <a:t>する。</a:t>
            </a:r>
            <a:endParaRPr lang="en-US" altLang="ja-JP" dirty="0"/>
          </a:p>
          <a:p>
            <a:pPr eaLnBrk="1" hangingPunct="1">
              <a:spcBef>
                <a:spcPct val="0"/>
              </a:spcBef>
              <a:defRPr/>
            </a:pPr>
            <a:r>
              <a:rPr lang="ja-JP" altLang="en-US" dirty="0"/>
              <a:t>一方その範囲は局所的であるが、地下水まで汚染すると汚染範囲が広がることもあります。</a:t>
            </a:r>
            <a:endParaRPr lang="en-US" altLang="ja-JP" dirty="0"/>
          </a:p>
          <a:p>
            <a:pPr eaLnBrk="1" hangingPunct="1">
              <a:spcBef>
                <a:spcPct val="0"/>
              </a:spcBef>
              <a:defRPr/>
            </a:pPr>
            <a:endParaRPr lang="en-US" altLang="ja-JP" dirty="0"/>
          </a:p>
          <a:p>
            <a:pPr eaLnBrk="1" hangingPunct="1">
              <a:spcBef>
                <a:spcPct val="0"/>
              </a:spcBef>
              <a:defRPr/>
            </a:pPr>
            <a:r>
              <a:rPr lang="ja-JP" altLang="en-US" dirty="0"/>
              <a:t>土壌汚染の特定有害物質は、揮発性有機化合物や重金属・農薬・ＰＣＢなどがあります。</a:t>
            </a:r>
            <a:endParaRPr lang="en-US" altLang="ja-JP" dirty="0"/>
          </a:p>
          <a:p>
            <a:pPr eaLnBrk="1" hangingPunct="1">
              <a:spcBef>
                <a:spcPct val="0"/>
              </a:spcBef>
              <a:defRPr/>
            </a:pPr>
            <a:endParaRPr lang="en-US" altLang="ja-JP" dirty="0"/>
          </a:p>
          <a:p>
            <a:pPr eaLnBrk="1" hangingPunct="1">
              <a:spcBef>
                <a:spcPct val="0"/>
              </a:spcBef>
              <a:defRPr/>
            </a:pPr>
            <a:r>
              <a:rPr lang="ja-JP" altLang="en-US" dirty="0">
                <a:latin typeface="+mn-ea"/>
                <a:ea typeface="+mn-ea"/>
              </a:rPr>
              <a:t>土壌汚染対策法　⇒　有害物質使用設備があった場所や、一定面積以上の土地の形質変更を行う場合に土壌汚染調査を義務づけています。</a:t>
            </a:r>
            <a:endParaRPr lang="en-US" altLang="ja-JP" dirty="0">
              <a:latin typeface="+mn-ea"/>
              <a:ea typeface="+mn-ea"/>
            </a:endParaRPr>
          </a:p>
          <a:p>
            <a:pPr eaLnBrk="1" hangingPunct="1">
              <a:spcBef>
                <a:spcPct val="0"/>
              </a:spcBef>
              <a:defRPr/>
            </a:pPr>
            <a:r>
              <a:rPr lang="ja-JP" altLang="en-US" dirty="0">
                <a:latin typeface="+mn-ea"/>
                <a:ea typeface="+mn-ea"/>
              </a:rPr>
              <a:t>　要措置区域、形質変更時要届出区域を指定・公示。</a:t>
            </a:r>
            <a:endParaRPr lang="en-US" altLang="ja-JP" dirty="0">
              <a:latin typeface="+mn-ea"/>
              <a:ea typeface="+mn-ea"/>
            </a:endParaRPr>
          </a:p>
          <a:p>
            <a:pPr eaLnBrk="1" hangingPunct="1">
              <a:spcBef>
                <a:spcPct val="0"/>
              </a:spcBef>
              <a:defRPr/>
            </a:pPr>
            <a:r>
              <a:rPr lang="ja-JP" altLang="en-US" dirty="0">
                <a:latin typeface="+mn-ea"/>
                <a:ea typeface="+mn-ea"/>
              </a:rPr>
              <a:t>汚染されている土地は、原位置浄化</a:t>
            </a:r>
            <a:r>
              <a:rPr lang="ja-JP" altLang="en-US" dirty="0">
                <a:solidFill>
                  <a:srgbClr val="202124"/>
                </a:solidFill>
                <a:latin typeface="arial" panose="020B0604020202020204" pitchFamily="34" charset="0"/>
              </a:rPr>
              <a:t>（げんいちじょうか）や</a:t>
            </a:r>
            <a:r>
              <a:rPr lang="ja-JP" altLang="en-US" dirty="0">
                <a:latin typeface="+mn-ea"/>
                <a:ea typeface="+mn-ea"/>
              </a:rPr>
              <a:t>バイオレメディエーションによって</a:t>
            </a:r>
            <a:r>
              <a:rPr lang="ja-JP" altLang="en-US" sz="1100" dirty="0">
                <a:latin typeface="+mn-ea"/>
                <a:ea typeface="+mn-ea"/>
              </a:rPr>
              <a:t>元の状態に戻します。</a:t>
            </a:r>
            <a:endParaRPr lang="en-US" altLang="ja-JP" dirty="0"/>
          </a:p>
          <a:p>
            <a:pPr eaLnBrk="1" hangingPunct="1">
              <a:spcBef>
                <a:spcPct val="0"/>
              </a:spcBef>
              <a:defRPr/>
            </a:pPr>
            <a:endParaRPr lang="ja-JP" altLang="en-US" dirty="0"/>
          </a:p>
          <a:p>
            <a:pPr eaLnBrk="1" hangingPunct="1">
              <a:defRPr/>
            </a:pPr>
            <a:r>
              <a:rPr lang="ja-JP" altLang="en-US" dirty="0">
                <a:solidFill>
                  <a:srgbClr val="000000"/>
                </a:solidFill>
              </a:rPr>
              <a:t>地盤沈下は、地盤の比較的軟弱な地域において、粘土層に含まれている水分を採取されることで、粘土層が収縮して発生すると考えられています。</a:t>
            </a:r>
          </a:p>
          <a:p>
            <a:pPr eaLnBrk="1" hangingPunct="1">
              <a:defRPr/>
            </a:pPr>
            <a:r>
              <a:rPr lang="ja-JP" altLang="en-US" dirty="0">
                <a:solidFill>
                  <a:srgbClr val="000000"/>
                </a:solidFill>
              </a:rPr>
              <a:t>地盤沈下防止等対策要綱は地盤沈下の著しい地域の地下水採取量を規制しています。</a:t>
            </a:r>
          </a:p>
          <a:p>
            <a:pPr eaLnBrk="1" hangingPunct="1">
              <a:defRPr/>
            </a:pPr>
            <a:endParaRPr lang="ja-JP" altLang="en-US" dirty="0"/>
          </a:p>
          <a:p>
            <a:pPr eaLnBrk="1" hangingPunct="1">
              <a:defRPr/>
            </a:pPr>
            <a:r>
              <a:rPr lang="ja-JP" altLang="en-US" dirty="0"/>
              <a:t>＜メモ＞</a:t>
            </a:r>
          </a:p>
          <a:p>
            <a:pPr eaLnBrk="1" hangingPunct="1">
              <a:defRPr/>
            </a:pPr>
            <a:r>
              <a:rPr lang="ja-JP" altLang="en-US" dirty="0"/>
              <a:t>原位置浄化⇒汚染現場で掘削などの大規模な工事を伴わず、その場所にある状態</a:t>
            </a:r>
          </a:p>
          <a:p>
            <a:pPr eaLnBrk="1" hangingPunct="1">
              <a:defRPr/>
            </a:pPr>
            <a:r>
              <a:rPr lang="ja-JP" altLang="en-US" dirty="0"/>
              <a:t>　　　　　　　　で抽出又は分解などの方法により特定有害物質を除去する方法。</a:t>
            </a:r>
          </a:p>
          <a:p>
            <a:pPr eaLnBrk="1" hangingPunct="1">
              <a:defRPr/>
            </a:pPr>
            <a:endParaRPr lang="ja-JP" altLang="en-US" dirty="0"/>
          </a:p>
          <a:p>
            <a:pPr eaLnBrk="1" hangingPunct="1">
              <a:defRPr/>
            </a:pPr>
            <a:r>
              <a:rPr lang="ja-JP" altLang="en-US" dirty="0"/>
              <a:t>バイオレメディエーション⇒原位置浄化の方法のひとつ。</a:t>
            </a:r>
          </a:p>
          <a:p>
            <a:pPr eaLnBrk="1" hangingPunct="1">
              <a:defRPr/>
            </a:pPr>
            <a:r>
              <a:rPr lang="ja-JP" altLang="en-US" dirty="0"/>
              <a:t>　　　　　　　　微生物の働きを利用して、揮発性有機化合物等の有害物質で汚染された</a:t>
            </a:r>
          </a:p>
          <a:p>
            <a:pPr eaLnBrk="1" hangingPunct="1">
              <a:defRPr/>
            </a:pPr>
            <a:r>
              <a:rPr lang="ja-JP" altLang="en-US" dirty="0"/>
              <a:t>　　　　　　　　土壌を元の状態に戻す技術。</a:t>
            </a:r>
          </a:p>
          <a:p>
            <a:pPr eaLnBrk="1" hangingPunct="1">
              <a:defRPr/>
            </a:pPr>
            <a:r>
              <a:rPr lang="ja-JP" altLang="en-US" dirty="0"/>
              <a:t>　　　　　　　</a:t>
            </a:r>
          </a:p>
          <a:p>
            <a:pPr eaLnBrk="1" hangingPunct="1">
              <a:defRPr/>
            </a:pPr>
            <a:r>
              <a:rPr lang="ja-JP" altLang="en-US" dirty="0"/>
              <a:t>形質変更：土地の形状、性質を変更する行為。例えば宅地造成や土地の掘削や</a:t>
            </a:r>
          </a:p>
          <a:p>
            <a:pPr eaLnBrk="1" hangingPunct="1">
              <a:defRPr/>
            </a:pPr>
            <a:r>
              <a:rPr lang="ja-JP" altLang="en-US" dirty="0"/>
              <a:t>　　　　　　　　盛土を伴う工事など。</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a:extLst>
              <a:ext uri="{FF2B5EF4-FFF2-40B4-BE49-F238E27FC236}">
                <a16:creationId xmlns:a16="http://schemas.microsoft.com/office/drawing/2014/main" id="{8AA9C168-1D3E-FE8D-AA19-C52AABA0874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DBBCF4C-D86C-4092-92F9-3E8FFFDB9AD0}" type="slidenum">
              <a:rPr kumimoji="0" lang="en-US" altLang="ja-JP" smtClean="0"/>
              <a:pPr/>
              <a:t>75</a:t>
            </a:fld>
            <a:endParaRPr kumimoji="0" lang="en-US" altLang="ja-JP"/>
          </a:p>
        </p:txBody>
      </p:sp>
      <p:sp>
        <p:nvSpPr>
          <p:cNvPr id="172035" name="Rectangle 2">
            <a:extLst>
              <a:ext uri="{FF2B5EF4-FFF2-40B4-BE49-F238E27FC236}">
                <a16:creationId xmlns:a16="http://schemas.microsoft.com/office/drawing/2014/main" id="{BD1F89C7-6620-4AA6-6213-4594376890C3}"/>
              </a:ext>
            </a:extLst>
          </p:cNvPr>
          <p:cNvSpPr>
            <a:spLocks noGrp="1" noRot="1" noChangeAspect="1" noChangeArrowheads="1" noTextEdit="1"/>
          </p:cNvSpPr>
          <p:nvPr>
            <p:ph type="sldImg"/>
          </p:nvPr>
        </p:nvSpPr>
        <p:spPr>
          <a:ln/>
        </p:spPr>
      </p:sp>
      <p:sp>
        <p:nvSpPr>
          <p:cNvPr id="200708" name="Rectangle 3">
            <a:extLst>
              <a:ext uri="{FF2B5EF4-FFF2-40B4-BE49-F238E27FC236}">
                <a16:creationId xmlns:a16="http://schemas.microsoft.com/office/drawing/2014/main" id="{221C712C-2ED5-7FCA-0AEC-F302D96E5A23}"/>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latin typeface="+mn-ea"/>
                <a:ea typeface="+mn-ea"/>
              </a:rPr>
              <a:t>典型７公害のうち騒音・振動・悪臭は</a:t>
            </a:r>
            <a:r>
              <a:rPr lang="ja-JP" altLang="en-US" dirty="0">
                <a:solidFill>
                  <a:srgbClr val="FF0000"/>
                </a:solidFill>
                <a:latin typeface="+mn-ea"/>
                <a:ea typeface="+mn-ea"/>
              </a:rPr>
              <a:t>都市生活型公害又は</a:t>
            </a:r>
            <a:r>
              <a:rPr lang="ja-JP" altLang="en-US" dirty="0"/>
              <a:t>感覚公害と呼ばれています。</a:t>
            </a:r>
            <a:endParaRPr lang="en-US" altLang="ja-JP" dirty="0"/>
          </a:p>
          <a:p>
            <a:pPr eaLnBrk="1" hangingPunct="1">
              <a:defRPr/>
            </a:pPr>
            <a:r>
              <a:rPr lang="ja-JP" altLang="en-US" dirty="0"/>
              <a:t>騒音、振動はいずれも</a:t>
            </a:r>
            <a:r>
              <a:rPr lang="ja-JP" altLang="en-US" b="1" dirty="0">
                <a:solidFill>
                  <a:srgbClr val="000000"/>
                </a:solidFill>
              </a:rPr>
              <a:t>１番が建設作業で、２番が工場・事業場</a:t>
            </a:r>
            <a:r>
              <a:rPr lang="ja-JP" altLang="en-US" dirty="0"/>
              <a:t>です。</a:t>
            </a:r>
            <a:endParaRPr lang="en-US" altLang="ja-JP" dirty="0"/>
          </a:p>
          <a:p>
            <a:pPr eaLnBrk="1" hangingPunct="1">
              <a:defRPr/>
            </a:pPr>
            <a:r>
              <a:rPr lang="ja-JP" altLang="en-US" dirty="0"/>
              <a:t>悪臭は野焼きが一番、二番はサービス業その他になっています、悪臭は減少傾向です。</a:t>
            </a:r>
            <a:endParaRPr lang="en-US" altLang="ja-JP" dirty="0"/>
          </a:p>
          <a:p>
            <a:pPr eaLnBrk="1" hangingPunct="1">
              <a:defRPr/>
            </a:pPr>
            <a:endParaRPr lang="ja-JP" altLang="en-US" dirty="0"/>
          </a:p>
          <a:p>
            <a:pPr eaLnBrk="1" hangingPunct="1">
              <a:defRPr/>
            </a:pPr>
            <a:r>
              <a:rPr lang="ja-JP" altLang="en-US" dirty="0"/>
              <a:t>近年、風力発電所の近くや工場・事業場や交通機関、道路、高速道路の橋梁（きょうりょう）などから、</a:t>
            </a:r>
            <a:endParaRPr lang="en-US" altLang="ja-JP" dirty="0"/>
          </a:p>
          <a:p>
            <a:pPr eaLnBrk="1" hangingPunct="1">
              <a:defRPr/>
            </a:pPr>
            <a:r>
              <a:rPr lang="ja-JP" altLang="en-US" dirty="0"/>
              <a:t>低周波空気振動に関する苦情が増えています。</a:t>
            </a:r>
            <a:endParaRPr lang="en-US" altLang="ja-JP" dirty="0"/>
          </a:p>
          <a:p>
            <a:pPr eaLnBrk="1" hangingPunct="1">
              <a:defRPr/>
            </a:pPr>
            <a:endParaRPr lang="en-US" altLang="ja-JP"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5C02B370-EDA9-1166-F65C-0FFD1C0F93C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6147276-1559-4841-8FE6-BA9A57472674}" type="slidenum">
              <a:rPr kumimoji="0" lang="en-US" altLang="ja-JP" smtClean="0"/>
              <a:pPr/>
              <a:t>76</a:t>
            </a:fld>
            <a:endParaRPr kumimoji="0" lang="en-US" altLang="ja-JP"/>
          </a:p>
        </p:txBody>
      </p:sp>
      <p:sp>
        <p:nvSpPr>
          <p:cNvPr id="174083" name="Rectangle 2">
            <a:extLst>
              <a:ext uri="{FF2B5EF4-FFF2-40B4-BE49-F238E27FC236}">
                <a16:creationId xmlns:a16="http://schemas.microsoft.com/office/drawing/2014/main" id="{A0BEB95A-7DA7-3CE0-6D02-47170BDA9661}"/>
              </a:ext>
            </a:extLst>
          </p:cNvPr>
          <p:cNvSpPr>
            <a:spLocks noGrp="1" noRot="1" noChangeAspect="1" noChangeArrowheads="1" noTextEdit="1"/>
          </p:cNvSpPr>
          <p:nvPr>
            <p:ph type="sldImg"/>
          </p:nvPr>
        </p:nvSpPr>
        <p:spPr>
          <a:ln/>
        </p:spPr>
      </p:sp>
      <p:sp>
        <p:nvSpPr>
          <p:cNvPr id="202756" name="Rectangle 3">
            <a:extLst>
              <a:ext uri="{FF2B5EF4-FFF2-40B4-BE49-F238E27FC236}">
                <a16:creationId xmlns:a16="http://schemas.microsoft.com/office/drawing/2014/main" id="{32443C2C-9A63-2884-4EEE-8B6203AB2C54}"/>
              </a:ext>
            </a:extLst>
          </p:cNvPr>
          <p:cNvSpPr>
            <a:spLocks noGrp="1" noChangeArrowheads="1"/>
          </p:cNvSpPr>
          <p:nvPr>
            <p:ph type="body" idx="1"/>
          </p:nvPr>
        </p:nvSpPr>
        <p:spPr bwMode="auto">
          <a:xfrm>
            <a:off x="769938" y="4894263"/>
            <a:ext cx="5683250" cy="4402137"/>
          </a:xfrm>
        </p:spPr>
        <p:txBody>
          <a:bodyPr/>
          <a:lstStyle/>
          <a:p>
            <a:pPr eaLnBrk="1" hangingPunct="1">
              <a:defRPr/>
            </a:pPr>
            <a:r>
              <a:rPr lang="ja-JP" altLang="en-US" dirty="0"/>
              <a:t>都市化問題は、</a:t>
            </a:r>
            <a:endParaRPr lang="en-US" altLang="ja-JP" dirty="0"/>
          </a:p>
          <a:p>
            <a:pPr eaLnBrk="1" hangingPunct="1">
              <a:defRPr/>
            </a:pPr>
            <a:r>
              <a:rPr lang="ja-JP" altLang="en-US" dirty="0"/>
              <a:t>人口の多さから、大量に発生する汚水・廃棄物、交通渋滞、自動車騒音、大気汚染</a:t>
            </a:r>
          </a:p>
          <a:p>
            <a:pPr eaLnBrk="1" hangingPunct="1">
              <a:defRPr/>
            </a:pPr>
            <a:r>
              <a:rPr lang="ja-JP" altLang="en-US" dirty="0"/>
              <a:t>土地利用のあり方から、騒音・振動・悪臭、光害、近隣騒音</a:t>
            </a:r>
          </a:p>
          <a:p>
            <a:pPr eaLnBrk="1" hangingPunct="1">
              <a:defRPr/>
            </a:pPr>
            <a:r>
              <a:rPr lang="ja-JP" altLang="en-US" dirty="0"/>
              <a:t>自然の改変・人工物の増大から	地下水涵養の減少と都市型洪水</a:t>
            </a:r>
            <a:r>
              <a:rPr lang="en-US" altLang="ja-JP" dirty="0"/>
              <a:t>､</a:t>
            </a:r>
            <a:r>
              <a:rPr lang="ja-JP" altLang="en-US" dirty="0"/>
              <a:t>都市景観の悪化</a:t>
            </a:r>
            <a:r>
              <a:rPr lang="en-US" altLang="ja-JP" dirty="0"/>
              <a:t>､</a:t>
            </a:r>
            <a:r>
              <a:rPr lang="ja-JP" altLang="en-US" dirty="0"/>
              <a:t>ヒートアイランド現象</a:t>
            </a:r>
          </a:p>
          <a:p>
            <a:pPr eaLnBrk="1" hangingPunct="1">
              <a:defRPr/>
            </a:pPr>
            <a:r>
              <a:rPr lang="ja-JP" altLang="en-US" dirty="0"/>
              <a:t>などがあります。</a:t>
            </a:r>
            <a:endParaRPr lang="en-US" altLang="ja-JP" dirty="0"/>
          </a:p>
          <a:p>
            <a:pPr eaLnBrk="1" hangingPunct="1">
              <a:defRPr/>
            </a:pPr>
            <a:endParaRPr lang="en-US" altLang="ja-JP" dirty="0"/>
          </a:p>
          <a:p>
            <a:pPr eaLnBrk="1" hangingPunct="1">
              <a:defRPr/>
            </a:pPr>
            <a:r>
              <a:rPr lang="ja-JP" altLang="en-US" dirty="0">
                <a:solidFill>
                  <a:srgbClr val="0000FF"/>
                </a:solidFill>
                <a:latin typeface="+mn-ea"/>
                <a:ea typeface="+mn-ea"/>
              </a:rPr>
              <a:t>日本では、人口減少、高齢化に伴い、地方都市の中心市街地の衰退、スプロール化、スポンジ化か問題となっています。</a:t>
            </a:r>
            <a:endParaRPr lang="en-US" altLang="ja-JP" dirty="0">
              <a:solidFill>
                <a:srgbClr val="0000FF"/>
              </a:solidFill>
              <a:latin typeface="+mn-ea"/>
              <a:ea typeface="+mn-ea"/>
            </a:endParaRPr>
          </a:p>
          <a:p>
            <a:pPr eaLnBrk="1" hangingPunct="1">
              <a:defRPr/>
            </a:pPr>
            <a:endParaRPr lang="en-US" altLang="ja-JP" dirty="0">
              <a:solidFill>
                <a:srgbClr val="0000FF"/>
              </a:solidFill>
              <a:latin typeface="+mn-ea"/>
              <a:ea typeface="+mn-ea"/>
            </a:endParaRPr>
          </a:p>
          <a:p>
            <a:pPr eaLnBrk="1" hangingPunct="1">
              <a:defRPr/>
            </a:pPr>
            <a:r>
              <a:rPr lang="ja-JP" altLang="en-US" dirty="0">
                <a:solidFill>
                  <a:srgbClr val="0000FF"/>
                </a:solidFill>
                <a:latin typeface="+mn-ea"/>
                <a:ea typeface="+mn-ea"/>
              </a:rPr>
              <a:t>二酸化炭素は都市部で大量に発生することから、エコまち法が制定され、都市の低炭素化の促進に関する基本方針を定めています。</a:t>
            </a:r>
          </a:p>
          <a:p>
            <a:pPr eaLnBrk="1" hangingPunct="1">
              <a:spcBef>
                <a:spcPct val="0"/>
              </a:spcBef>
              <a:defRPr/>
            </a:pPr>
            <a:endParaRPr lang="en-US" altLang="ja-JP"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a:extLst>
              <a:ext uri="{FF2B5EF4-FFF2-40B4-BE49-F238E27FC236}">
                <a16:creationId xmlns:a16="http://schemas.microsoft.com/office/drawing/2014/main" id="{53392FD3-FDDD-2C6F-8C2A-87908C8B765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A5D02D3-2E26-4E03-B88C-3F81A1178511}" type="slidenum">
              <a:rPr kumimoji="0" lang="en-US" altLang="ja-JP" smtClean="0"/>
              <a:pPr/>
              <a:t>77</a:t>
            </a:fld>
            <a:endParaRPr kumimoji="0" lang="en-US" altLang="ja-JP"/>
          </a:p>
        </p:txBody>
      </p:sp>
      <p:sp>
        <p:nvSpPr>
          <p:cNvPr id="176131" name="Rectangle 2">
            <a:extLst>
              <a:ext uri="{FF2B5EF4-FFF2-40B4-BE49-F238E27FC236}">
                <a16:creationId xmlns:a16="http://schemas.microsoft.com/office/drawing/2014/main" id="{2186A75C-7977-FD7B-D56A-554FB9185303}"/>
              </a:ext>
            </a:extLst>
          </p:cNvPr>
          <p:cNvSpPr>
            <a:spLocks noGrp="1" noRot="1" noChangeAspect="1" noChangeArrowheads="1" noTextEdit="1"/>
          </p:cNvSpPr>
          <p:nvPr>
            <p:ph type="sldImg"/>
          </p:nvPr>
        </p:nvSpPr>
        <p:spPr>
          <a:ln/>
        </p:spPr>
      </p:sp>
      <p:sp>
        <p:nvSpPr>
          <p:cNvPr id="176132" name="Rectangle 3">
            <a:extLst>
              <a:ext uri="{FF2B5EF4-FFF2-40B4-BE49-F238E27FC236}">
                <a16:creationId xmlns:a16="http://schemas.microsoft.com/office/drawing/2014/main" id="{1A366108-310C-501C-A35B-940B76EC266A}"/>
              </a:ext>
            </a:extLst>
          </p:cNvPr>
          <p:cNvSpPr>
            <a:spLocks noGrp="1" noChangeArrowheads="1"/>
          </p:cNvSpPr>
          <p:nvPr>
            <p:ph type="body" idx="1"/>
          </p:nvPr>
        </p:nvSpPr>
        <p:spPr bwMode="auto">
          <a:xfrm>
            <a:off x="769938" y="4894263"/>
            <a:ext cx="5683250" cy="51228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運輸部門における二酸化炭素排出量総量の約半分は自家用乗用車です。</a:t>
            </a:r>
            <a:endParaRPr lang="en-US" altLang="ja-JP" dirty="0"/>
          </a:p>
          <a:p>
            <a:pPr eaLnBrk="1" hangingPunct="1"/>
            <a:r>
              <a:rPr lang="ja-JP" altLang="en-US" dirty="0"/>
              <a:t>日本のＣＯ</a:t>
            </a:r>
            <a:r>
              <a:rPr lang="en-US" altLang="ja-JP" dirty="0"/>
              <a:t>2</a:t>
            </a:r>
            <a:r>
              <a:rPr lang="ja-JP" altLang="en-US" dirty="0"/>
              <a:t>の部門別割合では、運輸部門が全体の１８</a:t>
            </a:r>
            <a:r>
              <a:rPr lang="en-US" altLang="ja-JP" dirty="0"/>
              <a:t>.</a:t>
            </a:r>
            <a:r>
              <a:rPr lang="ja-JP" altLang="en-US" dirty="0"/>
              <a:t>５％を占め、産業部門に次ぐ第２位です。</a:t>
            </a:r>
          </a:p>
          <a:p>
            <a:pPr eaLnBrk="1" hangingPunct="1"/>
            <a:r>
              <a:rPr lang="ja-JP" altLang="en-US" dirty="0"/>
              <a:t>その運輸部門の内４６</a:t>
            </a:r>
            <a:r>
              <a:rPr lang="en-US" altLang="ja-JP" dirty="0"/>
              <a:t>.</a:t>
            </a:r>
            <a:r>
              <a:rPr lang="ja-JP" altLang="en-US" dirty="0"/>
              <a:t>１</a:t>
            </a:r>
            <a:r>
              <a:rPr lang="en-US" altLang="ja-JP" dirty="0"/>
              <a:t>%</a:t>
            </a:r>
            <a:r>
              <a:rPr lang="ja-JP" altLang="en-US" dirty="0"/>
              <a:t>は自家用乗用車が占めています。</a:t>
            </a:r>
          </a:p>
          <a:p>
            <a:pPr eaLnBrk="1" hangingPunct="1"/>
            <a:r>
              <a:rPr lang="ja-JP" altLang="en-US" dirty="0"/>
              <a:t>自家用車での移動・輸送は他の交通手段と比べ圧倒的に効率が悪く、</a:t>
            </a:r>
          </a:p>
          <a:p>
            <a:pPr eaLnBrk="1" hangingPunct="1"/>
            <a:r>
              <a:rPr lang="ja-JP" altLang="en-US" dirty="0"/>
              <a:t>自家用貨物車で貨物を運ぶと鉄道の約５０倍の二酸化炭素を発生させます。</a:t>
            </a:r>
          </a:p>
          <a:p>
            <a:pPr eaLnBrk="1" hangingPunct="1"/>
            <a:endParaRPr lang="en-US" altLang="ja-JP" dirty="0"/>
          </a:p>
          <a:p>
            <a:pPr eaLnBrk="1" hangingPunct="1"/>
            <a:r>
              <a:rPr lang="ja-JP" altLang="en-US" dirty="0"/>
              <a:t>交通手段に関する対策として、環境負荷の小さい自動車は減税し、</a:t>
            </a:r>
          </a:p>
          <a:p>
            <a:pPr eaLnBrk="1" hangingPunct="1"/>
            <a:r>
              <a:rPr lang="ja-JP" altLang="en-US" dirty="0"/>
              <a:t>新車登録から一定年数を経過した自動車の税を重くするなど、エコカーの普及を推進しています。</a:t>
            </a:r>
          </a:p>
          <a:p>
            <a:pPr eaLnBrk="1" hangingPunct="1"/>
            <a:endParaRPr lang="ja-JP" altLang="en-US" dirty="0"/>
          </a:p>
          <a:p>
            <a:pPr eaLnBrk="1" hangingPunct="1"/>
            <a:r>
              <a:rPr lang="ja-JP" altLang="en-US" dirty="0"/>
              <a:t>ガソリン車の新規販売禁止</a:t>
            </a:r>
          </a:p>
          <a:p>
            <a:pPr eaLnBrk="1" hangingPunct="1"/>
            <a:r>
              <a:rPr lang="ja-JP" altLang="en-US" dirty="0"/>
              <a:t>イギリスでは</a:t>
            </a:r>
            <a:r>
              <a:rPr lang="en-US" altLang="ja-JP" dirty="0"/>
              <a:t>2030</a:t>
            </a:r>
            <a:r>
              <a:rPr lang="ja-JP" altLang="en-US" dirty="0"/>
              <a:t>年、フランスでは</a:t>
            </a:r>
            <a:r>
              <a:rPr lang="en-US" altLang="ja-JP" dirty="0"/>
              <a:t>2040</a:t>
            </a:r>
            <a:r>
              <a:rPr lang="ja-JP" altLang="en-US" dirty="0"/>
              <a:t>年までにガソリン車の新規販売を禁止する方針です。</a:t>
            </a:r>
          </a:p>
          <a:p>
            <a:pPr eaLnBrk="1" hangingPunct="1"/>
            <a:r>
              <a:rPr lang="ja-JP" altLang="en-US" dirty="0"/>
              <a:t>日本は</a:t>
            </a:r>
            <a:r>
              <a:rPr lang="en-US" altLang="ja-JP" dirty="0"/>
              <a:t>2030</a:t>
            </a:r>
            <a:r>
              <a:rPr lang="ja-JP" altLang="en-US" dirty="0"/>
              <a:t>年代半ばまでにハイブリッド車除くガソリン車の新規販売を停止することが検討されています。</a:t>
            </a:r>
            <a:endParaRPr lang="en-US" altLang="ja-JP" dirty="0"/>
          </a:p>
          <a:p>
            <a:pPr eaLnBrk="1" hangingPunct="1"/>
            <a:endParaRPr lang="ja-JP" altLang="en-US" dirty="0"/>
          </a:p>
          <a:p>
            <a:pPr eaLnBrk="1" hangingPunct="1"/>
            <a:r>
              <a:rPr lang="ja-JP" altLang="en-US" dirty="0"/>
              <a:t>エコカーが増えたとはいえ、電気自動車は全体の３％しか販売されていません。</a:t>
            </a:r>
            <a:endParaRPr lang="en-US" altLang="ja-JP" dirty="0"/>
          </a:p>
          <a:p>
            <a:pPr eaLnBrk="1" hangingPunct="1"/>
            <a:r>
              <a:rPr lang="ja-JP" altLang="en-US" dirty="0"/>
              <a:t>今、私たちに出来る、カーシェアリング、モーダルシフト、パークアンドライド、ロードプライシングなど、</a:t>
            </a:r>
          </a:p>
          <a:p>
            <a:pPr eaLnBrk="1" hangingPunct="1"/>
            <a:r>
              <a:rPr lang="ja-JP" altLang="en-US" dirty="0"/>
              <a:t>たくさんあるので皆で協力しあって無理せず、環境負荷を減らす活動をしていきたいものです。</a:t>
            </a:r>
          </a:p>
          <a:p>
            <a:pPr eaLnBrk="1" hangingPunct="1"/>
            <a:endParaRPr lang="ja-JP" altLang="en-US" dirty="0"/>
          </a:p>
          <a:p>
            <a:pPr eaLnBrk="1" hangingPunct="1"/>
            <a:r>
              <a:rPr lang="ja-JP" altLang="en-US" dirty="0"/>
              <a:t>＜メモ＞</a:t>
            </a:r>
          </a:p>
          <a:p>
            <a:pPr eaLnBrk="1" hangingPunct="1"/>
            <a:r>
              <a:rPr lang="ja-JP" altLang="en-US" dirty="0"/>
              <a:t>ＩＴＳ：高度道路交通システム （</a:t>
            </a:r>
            <a:r>
              <a:rPr lang="en-US" altLang="ja-JP" dirty="0"/>
              <a:t>Intelligent Transport Systems </a:t>
            </a:r>
            <a:r>
              <a:rPr lang="ja-JP" altLang="en-US" dirty="0"/>
              <a:t>）</a:t>
            </a:r>
          </a:p>
          <a:p>
            <a:pPr eaLnBrk="1" hangingPunct="1"/>
            <a:r>
              <a:rPr lang="ja-JP" altLang="en-US" dirty="0"/>
              <a:t>　　　　　　　　　　　　　　　　　　ｲﾝﾃﾘｼﾞｪﾝﾄ　ﾄﾗﾝｽﾎﾟｰﾄ　ｼｽﾃﾑ</a:t>
            </a:r>
          </a:p>
          <a:p>
            <a:pPr eaLnBrk="1" hangingPunct="1"/>
            <a:endParaRPr lang="ja-JP" altLang="en-US" dirty="0"/>
          </a:p>
          <a:p>
            <a:pPr eaLnBrk="1" hangingPunct="1"/>
            <a:r>
              <a:rPr lang="en-US" altLang="ja-JP" dirty="0"/>
              <a:t>5</a:t>
            </a:r>
            <a:r>
              <a:rPr lang="ja-JP" altLang="en-US" dirty="0"/>
              <a:t>章にＩＣＴが登場します。　ＩＴＳ！混同しないで下さい！！　</a:t>
            </a:r>
          </a:p>
          <a:p>
            <a:pPr eaLnBrk="1" hangingPunct="1"/>
            <a:r>
              <a:rPr lang="ja-JP" altLang="en-US" b="1" dirty="0">
                <a:solidFill>
                  <a:srgbClr val="000000"/>
                </a:solidFill>
              </a:rPr>
              <a:t>ＩＴＳ</a:t>
            </a:r>
            <a:r>
              <a:rPr lang="ja-JP" altLang="en-US" dirty="0"/>
              <a:t>は、</a:t>
            </a:r>
            <a:r>
              <a:rPr lang="ja-JP" altLang="en-US" b="1" dirty="0">
                <a:solidFill>
                  <a:srgbClr val="000000"/>
                </a:solidFill>
              </a:rPr>
              <a:t>高度道路交通システム</a:t>
            </a:r>
            <a:r>
              <a:rPr lang="ja-JP" altLang="en-US" dirty="0"/>
              <a:t>のことで、カーナビの高度化やＥＴＣによる自動料金徴収システムのことです。</a:t>
            </a:r>
          </a:p>
          <a:p>
            <a:pPr eaLnBrk="1" hangingPunct="1"/>
            <a:r>
              <a:rPr lang="ja-JP" altLang="en-US" b="1" dirty="0">
                <a:solidFill>
                  <a:srgbClr val="000000"/>
                </a:solidFill>
              </a:rPr>
              <a:t>ＩＣＴ</a:t>
            </a:r>
            <a:r>
              <a:rPr lang="ja-JP" altLang="en-US" dirty="0"/>
              <a:t>は</a:t>
            </a:r>
            <a:r>
              <a:rPr lang="ja-JP" altLang="en-US" b="1" dirty="0">
                <a:solidFill>
                  <a:srgbClr val="000000"/>
                </a:solidFill>
              </a:rPr>
              <a:t>ＩＴＳを含めた</a:t>
            </a:r>
            <a:r>
              <a:rPr lang="ja-JP" altLang="en-US" dirty="0"/>
              <a:t>ＢＥＭＳとかＨＥＭＳなどの</a:t>
            </a:r>
            <a:r>
              <a:rPr lang="ja-JP" altLang="en-US" b="1" dirty="0">
                <a:solidFill>
                  <a:srgbClr val="000000"/>
                </a:solidFill>
              </a:rPr>
              <a:t>情報通信技術</a:t>
            </a:r>
            <a:r>
              <a:rPr lang="ja-JP" altLang="en-US" dirty="0"/>
              <a:t>です。</a:t>
            </a:r>
          </a:p>
          <a:p>
            <a:pPr eaLnBrk="1" hangingPunct="1"/>
            <a:endParaRPr lang="en-US" altLang="ja-JP"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a:extLst>
              <a:ext uri="{FF2B5EF4-FFF2-40B4-BE49-F238E27FC236}">
                <a16:creationId xmlns:a16="http://schemas.microsoft.com/office/drawing/2014/main" id="{B72931E9-10C4-3108-53E7-CE98E1F36B0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7427BE8-E06F-4469-80AF-ABF6E166BB00}" type="slidenum">
              <a:rPr kumimoji="0" lang="en-US" altLang="ja-JP" smtClean="0"/>
              <a:pPr/>
              <a:t>78</a:t>
            </a:fld>
            <a:endParaRPr kumimoji="0" lang="en-US" altLang="ja-JP"/>
          </a:p>
        </p:txBody>
      </p:sp>
      <p:sp>
        <p:nvSpPr>
          <p:cNvPr id="178179" name="Rectangle 2">
            <a:extLst>
              <a:ext uri="{FF2B5EF4-FFF2-40B4-BE49-F238E27FC236}">
                <a16:creationId xmlns:a16="http://schemas.microsoft.com/office/drawing/2014/main" id="{172E0776-C2F7-C89E-D1D5-019B989F33ED}"/>
              </a:ext>
            </a:extLst>
          </p:cNvPr>
          <p:cNvSpPr>
            <a:spLocks noGrp="1" noRot="1" noChangeAspect="1" noChangeArrowheads="1" noTextEdit="1"/>
          </p:cNvSpPr>
          <p:nvPr>
            <p:ph type="sldImg"/>
          </p:nvPr>
        </p:nvSpPr>
        <p:spPr>
          <a:ln/>
        </p:spPr>
      </p:sp>
      <p:sp>
        <p:nvSpPr>
          <p:cNvPr id="178180" name="Rectangle 3">
            <a:extLst>
              <a:ext uri="{FF2B5EF4-FFF2-40B4-BE49-F238E27FC236}">
                <a16:creationId xmlns:a16="http://schemas.microsoft.com/office/drawing/2014/main" id="{13995B22-188A-A43C-8EDE-BD99F8C518DE}"/>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ヒートアイランド現象とは、都市の中心部の気温を</a:t>
            </a:r>
            <a:r>
              <a:rPr lang="ja-JP" altLang="en-US" b="1">
                <a:solidFill>
                  <a:srgbClr val="000000"/>
                </a:solidFill>
              </a:rPr>
              <a:t>等温線</a:t>
            </a:r>
            <a:r>
              <a:rPr lang="ja-JP" altLang="en-US"/>
              <a:t>で表すと郊外に比べて島のように高くなる現象です。</a:t>
            </a:r>
          </a:p>
          <a:p>
            <a:pPr eaLnBrk="1" hangingPunct="1"/>
            <a:r>
              <a:rPr lang="ja-JP" altLang="en-US"/>
              <a:t>東京都周辺では</a:t>
            </a:r>
            <a:r>
              <a:rPr lang="ja-JP" altLang="en-US" b="1">
                <a:solidFill>
                  <a:srgbClr val="000000"/>
                </a:solidFill>
              </a:rPr>
              <a:t>３０℃以上</a:t>
            </a:r>
            <a:r>
              <a:rPr lang="ja-JP" altLang="en-US"/>
              <a:t>となる時間数は、</a:t>
            </a:r>
            <a:r>
              <a:rPr lang="ja-JP" altLang="en-US" b="1">
                <a:solidFill>
                  <a:srgbClr val="000000"/>
                </a:solidFill>
              </a:rPr>
              <a:t>２０年前の約２倍</a:t>
            </a:r>
            <a:r>
              <a:rPr lang="ja-JP" altLang="en-US"/>
              <a:t>になり、その範囲は郊外にも広がっている。</a:t>
            </a:r>
          </a:p>
          <a:p>
            <a:pPr eaLnBrk="1" hangingPunct="1"/>
            <a:r>
              <a:rPr lang="en-US" altLang="ja-JP"/>
              <a:t>2004</a:t>
            </a:r>
            <a:r>
              <a:rPr lang="ja-JP" altLang="en-US"/>
              <a:t>年、政府はヒートアイランド対策大綱を策定し、対策に乗り出しています。</a:t>
            </a:r>
          </a:p>
          <a:p>
            <a:pPr eaLnBrk="1" hangingPunct="1"/>
            <a:endParaRPr lang="ja-JP" altLang="en-US"/>
          </a:p>
          <a:p>
            <a:pPr eaLnBrk="1" hangingPunct="1"/>
            <a:r>
              <a:rPr lang="ja-JP" altLang="en-US"/>
              <a:t>対策には緩和策と適応策があります。</a:t>
            </a:r>
          </a:p>
          <a:p>
            <a:pPr eaLnBrk="1" hangingPunct="1"/>
            <a:r>
              <a:rPr lang="ja-JP" altLang="en-US"/>
              <a:t>緩和策は、ヒートアイランド現象を減少させる取組みです。</a:t>
            </a:r>
          </a:p>
          <a:p>
            <a:pPr eaLnBrk="1" hangingPunct="1"/>
            <a:r>
              <a:rPr lang="ja-JP" altLang="en-US"/>
              <a:t>適応策は、ヒートアイランド現象に対応するために、例えば「緑のカーテン」</a:t>
            </a:r>
          </a:p>
          <a:p>
            <a:pPr eaLnBrk="1" hangingPunct="1"/>
            <a:r>
              <a:rPr lang="ja-JP" altLang="en-US"/>
              <a:t>や樹木による木陰の創出、</a:t>
            </a:r>
          </a:p>
          <a:p>
            <a:pPr eaLnBrk="1" hangingPunct="1"/>
            <a:r>
              <a:rPr lang="ja-JP" altLang="en-US"/>
              <a:t>人口的なミストの噴霧でクールスポットの創出などがあります。</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C9B0D4E2-7F4B-9321-DE1E-1A7E191C9BA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1293861-B24E-4E4A-B919-DA3708B555CB}" type="slidenum">
              <a:rPr kumimoji="0" lang="en-US" altLang="ja-JP" smtClean="0"/>
              <a:pPr/>
              <a:t>79</a:t>
            </a:fld>
            <a:endParaRPr kumimoji="0" lang="en-US" altLang="ja-JP"/>
          </a:p>
        </p:txBody>
      </p:sp>
      <p:sp>
        <p:nvSpPr>
          <p:cNvPr id="182275" name="Rectangle 2">
            <a:extLst>
              <a:ext uri="{FF2B5EF4-FFF2-40B4-BE49-F238E27FC236}">
                <a16:creationId xmlns:a16="http://schemas.microsoft.com/office/drawing/2014/main" id="{09C869A2-B118-973D-9144-D18D1B2C0869}"/>
              </a:ext>
            </a:extLst>
          </p:cNvPr>
          <p:cNvSpPr>
            <a:spLocks noGrp="1" noRot="1" noChangeAspect="1" noChangeArrowheads="1" noTextEdit="1"/>
          </p:cNvSpPr>
          <p:nvPr>
            <p:ph type="sldImg"/>
          </p:nvPr>
        </p:nvSpPr>
        <p:spPr>
          <a:ln/>
        </p:spPr>
      </p:sp>
      <p:sp>
        <p:nvSpPr>
          <p:cNvPr id="182276" name="Rectangle 3">
            <a:extLst>
              <a:ext uri="{FF2B5EF4-FFF2-40B4-BE49-F238E27FC236}">
                <a16:creationId xmlns:a16="http://schemas.microsoft.com/office/drawing/2014/main" id="{CE1F2A9F-FA81-F216-A2D1-4DE00B99A3AC}"/>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2662AF69-521D-B6D2-E1B1-4C2B66D6017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8B5D3A0A-7B59-4F5D-AAD4-0EFECB4E27B3}" type="slidenum">
              <a:rPr kumimoji="0" lang="en-US" altLang="ja-JP" smtClean="0"/>
              <a:pPr/>
              <a:t>80</a:t>
            </a:fld>
            <a:endParaRPr kumimoji="0" lang="en-US" altLang="ja-JP"/>
          </a:p>
        </p:txBody>
      </p:sp>
      <p:sp>
        <p:nvSpPr>
          <p:cNvPr id="184323" name="Rectangle 2">
            <a:extLst>
              <a:ext uri="{FF2B5EF4-FFF2-40B4-BE49-F238E27FC236}">
                <a16:creationId xmlns:a16="http://schemas.microsoft.com/office/drawing/2014/main" id="{F4F8C98C-6E7B-ABAE-3067-63AFFF4F1F24}"/>
              </a:ext>
            </a:extLst>
          </p:cNvPr>
          <p:cNvSpPr>
            <a:spLocks noGrp="1" noRot="1" noChangeAspect="1" noChangeArrowheads="1" noTextEdit="1"/>
          </p:cNvSpPr>
          <p:nvPr>
            <p:ph type="sldImg"/>
          </p:nvPr>
        </p:nvSpPr>
        <p:spPr>
          <a:ln/>
        </p:spPr>
      </p:sp>
      <p:sp>
        <p:nvSpPr>
          <p:cNvPr id="225284" name="Rectangle 3">
            <a:extLst>
              <a:ext uri="{FF2B5EF4-FFF2-40B4-BE49-F238E27FC236}">
                <a16:creationId xmlns:a16="http://schemas.microsoft.com/office/drawing/2014/main" id="{894186B1-AE99-D2CE-1DC3-263D75661812}"/>
              </a:ext>
            </a:extLst>
          </p:cNvPr>
          <p:cNvSpPr>
            <a:spLocks noGrp="1" noChangeArrowheads="1"/>
          </p:cNvSpPr>
          <p:nvPr>
            <p:ph type="body" idx="1"/>
          </p:nvPr>
        </p:nvSpPr>
        <p:spPr bwMode="auto">
          <a:xfrm>
            <a:off x="769938" y="4894263"/>
            <a:ext cx="5683250" cy="4452937"/>
          </a:xfrm>
        </p:spPr>
        <p:txBody>
          <a:bodyPr/>
          <a:lstStyle/>
          <a:p>
            <a:pPr eaLnBrk="1" hangingPunct="1">
              <a:defRPr/>
            </a:pPr>
            <a:r>
              <a:rPr lang="ja-JP" altLang="en-US" dirty="0"/>
              <a:t>生物多様性のところで学名がついた生物種は１７３万種と説明しました。</a:t>
            </a:r>
            <a:endParaRPr lang="en-US" altLang="ja-JP" dirty="0"/>
          </a:p>
          <a:p>
            <a:pPr eaLnBrk="1" hangingPunct="1">
              <a:defRPr/>
            </a:pPr>
            <a:r>
              <a:rPr lang="ja-JP" altLang="en-US" dirty="0"/>
              <a:t>生命誕生から</a:t>
            </a:r>
            <a:r>
              <a:rPr lang="en-US" altLang="ja-JP" dirty="0"/>
              <a:t>40</a:t>
            </a:r>
            <a:r>
              <a:rPr lang="ja-JP" altLang="en-US" dirty="0"/>
              <a:t>億年かけて、やっとこさ増えた種の数を人間が作り出した化学物質はあっさり抜き去り、</a:t>
            </a:r>
            <a:r>
              <a:rPr lang="en-US" altLang="ja-JP" dirty="0"/>
              <a:t>2</a:t>
            </a:r>
            <a:r>
              <a:rPr lang="ja-JP" altLang="en-US" dirty="0"/>
              <a:t>億</a:t>
            </a:r>
            <a:r>
              <a:rPr lang="en-US" altLang="ja-JP" dirty="0"/>
              <a:t>2</a:t>
            </a:r>
            <a:r>
              <a:rPr lang="ja-JP" altLang="en-US" dirty="0"/>
              <a:t>千万種と桁違いになっています。</a:t>
            </a:r>
            <a:endParaRPr lang="en-US" altLang="ja-JP" dirty="0"/>
          </a:p>
          <a:p>
            <a:pPr eaLnBrk="1" hangingPunct="1">
              <a:defRPr/>
            </a:pPr>
            <a:endParaRPr lang="ja-JP" altLang="en-US" dirty="0"/>
          </a:p>
          <a:p>
            <a:pPr eaLnBrk="1" hangingPunct="1">
              <a:defRPr/>
            </a:pPr>
            <a:r>
              <a:rPr lang="ja-JP" altLang="en-US" dirty="0"/>
              <a:t>沈黙の春は、農薬による環境汚染を警告したもので、今日の環境保護運動の原点といえます。</a:t>
            </a:r>
            <a:endParaRPr lang="en-US" altLang="ja-JP" dirty="0"/>
          </a:p>
          <a:p>
            <a:pPr eaLnBrk="1" hangingPunct="1">
              <a:defRPr/>
            </a:pPr>
            <a:endParaRPr lang="ja-JP" altLang="en-US" dirty="0"/>
          </a:p>
          <a:p>
            <a:pPr eaLnBrk="1" hangingPunct="1">
              <a:defRPr/>
            </a:pPr>
            <a:r>
              <a:rPr lang="ja-JP" altLang="en-US" dirty="0"/>
              <a:t>シックハウス症候群は揮発性有機化合物が原因物質で、目・喉の痛みや違和感、アトピー性皮膚炎や喘息に似た症状などが出ます。</a:t>
            </a:r>
            <a:endParaRPr lang="en-US" altLang="ja-JP" dirty="0"/>
          </a:p>
          <a:p>
            <a:pPr eaLnBrk="1" hangingPunct="1">
              <a:defRPr/>
            </a:pPr>
            <a:endParaRPr lang="en-US" altLang="ja-JP" dirty="0"/>
          </a:p>
          <a:p>
            <a:pPr eaLnBrk="1" hangingPunct="1">
              <a:defRPr/>
            </a:pPr>
            <a:r>
              <a:rPr lang="ja-JP" altLang="en-US" dirty="0">
                <a:solidFill>
                  <a:schemeClr val="bg1"/>
                </a:solidFill>
                <a:latin typeface="+mn-ea"/>
                <a:ea typeface="+mn-ea"/>
              </a:rPr>
              <a:t>カネミ油症事件は、</a:t>
            </a:r>
            <a:r>
              <a:rPr lang="ja-JP" altLang="en-US" dirty="0">
                <a:latin typeface="+mn-ea"/>
                <a:ea typeface="+mn-ea"/>
              </a:rPr>
              <a:t>カネミ倉庫株式会社の製造した米ぬか油に、</a:t>
            </a:r>
            <a:r>
              <a:rPr lang="ja-JP" altLang="en-US" dirty="0">
                <a:solidFill>
                  <a:srgbClr val="000000"/>
                </a:solidFill>
                <a:latin typeface="Times New Roman"/>
                <a:ea typeface="ＭＳ Ｐゴシック"/>
              </a:rPr>
              <a:t>発がん性のあるポリ塩化ビフェニル</a:t>
            </a:r>
            <a:r>
              <a:rPr lang="ja-JP" altLang="en-US" dirty="0">
                <a:latin typeface="+mn-ea"/>
                <a:ea typeface="+mn-ea"/>
              </a:rPr>
              <a:t>が混入し、これを食べた約</a:t>
            </a:r>
            <a:r>
              <a:rPr lang="en-US" altLang="ja-JP" dirty="0">
                <a:latin typeface="+mn-ea"/>
                <a:ea typeface="+mn-ea"/>
              </a:rPr>
              <a:t>14000</a:t>
            </a:r>
            <a:r>
              <a:rPr lang="ja-JP" altLang="en-US" dirty="0">
                <a:latin typeface="+mn-ea"/>
                <a:ea typeface="+mn-ea"/>
              </a:rPr>
              <a:t>人に深刻な中毒症が発生しました。</a:t>
            </a:r>
          </a:p>
          <a:p>
            <a:pPr eaLnBrk="1" hangingPunct="1">
              <a:defRPr/>
            </a:pPr>
            <a:endParaRPr lang="ja-JP" altLang="en-US" dirty="0"/>
          </a:p>
          <a:p>
            <a:pPr eaLnBrk="1" hangingPunct="1">
              <a:defRPr/>
            </a:pPr>
            <a:endParaRPr lang="ja-JP" altLang="en-US" dirty="0"/>
          </a:p>
          <a:p>
            <a:pPr eaLnBrk="1" hangingPunct="1">
              <a:defRPr/>
            </a:pPr>
            <a:r>
              <a:rPr lang="ja-JP" altLang="en-US" b="1" dirty="0">
                <a:solidFill>
                  <a:srgbClr val="000000"/>
                </a:solidFill>
              </a:rPr>
              <a:t>環境リスクの大きさは、有害性の程度　</a:t>
            </a:r>
            <a:r>
              <a:rPr lang="en-US" altLang="ja-JP" b="1" dirty="0">
                <a:solidFill>
                  <a:srgbClr val="000000"/>
                </a:solidFill>
              </a:rPr>
              <a:t>×</a:t>
            </a:r>
            <a:r>
              <a:rPr lang="ja-JP" altLang="en-US" b="1" dirty="0">
                <a:solidFill>
                  <a:srgbClr val="000000"/>
                </a:solidFill>
              </a:rPr>
              <a:t>　曝露量　の掛け算です。</a:t>
            </a:r>
          </a:p>
          <a:p>
            <a:pPr eaLnBrk="1" hangingPunct="1">
              <a:defRPr/>
            </a:pPr>
            <a:endParaRPr lang="en-US" altLang="ja-JP" dirty="0"/>
          </a:p>
          <a:p>
            <a:pPr eaLnBrk="1" hangingPunct="1">
              <a:defRPr/>
            </a:pPr>
            <a:r>
              <a:rPr lang="en-US" altLang="ja-JP" dirty="0">
                <a:latin typeface="+mn-ea"/>
                <a:ea typeface="+mn-ea"/>
              </a:rPr>
              <a:t>2016</a:t>
            </a:r>
            <a:r>
              <a:rPr lang="ja-JP" altLang="en-US" dirty="0">
                <a:latin typeface="+mn-ea"/>
                <a:ea typeface="+mn-ea"/>
              </a:rPr>
              <a:t>年に改正された</a:t>
            </a:r>
            <a:r>
              <a:rPr lang="ja-JP" altLang="en-US" dirty="0">
                <a:solidFill>
                  <a:srgbClr val="FF0000"/>
                </a:solidFill>
                <a:latin typeface="+mn-ea"/>
                <a:ea typeface="+mn-ea"/>
              </a:rPr>
              <a:t>労働安全衛生法</a:t>
            </a:r>
            <a:r>
              <a:rPr lang="ja-JP" altLang="en-US" dirty="0">
                <a:latin typeface="+mn-ea"/>
                <a:ea typeface="+mn-ea"/>
              </a:rPr>
              <a:t>では、</a:t>
            </a:r>
            <a:r>
              <a:rPr lang="en-US" altLang="ja-JP" dirty="0">
                <a:latin typeface="+mn-ea"/>
                <a:ea typeface="+mn-ea"/>
              </a:rPr>
              <a:t>673</a:t>
            </a:r>
            <a:r>
              <a:rPr lang="ja-JP" altLang="en-US" dirty="0">
                <a:latin typeface="+mn-ea"/>
                <a:ea typeface="+mn-ea"/>
              </a:rPr>
              <a:t>の特定化学物質の製造・取り扱いを行う事業場において、</a:t>
            </a:r>
            <a:r>
              <a:rPr lang="ja-JP" altLang="en-US" dirty="0">
                <a:solidFill>
                  <a:srgbClr val="FF0000"/>
                </a:solidFill>
                <a:latin typeface="+mn-ea"/>
                <a:ea typeface="+mn-ea"/>
              </a:rPr>
              <a:t>リスクアセスメント</a:t>
            </a:r>
            <a:r>
              <a:rPr lang="ja-JP" altLang="en-US" dirty="0">
                <a:latin typeface="+mn-ea"/>
                <a:ea typeface="+mn-ea"/>
              </a:rPr>
              <a:t>（リスク評価）の実施が義務付けられました。</a:t>
            </a:r>
            <a:endParaRPr lang="en-US" altLang="ja-JP" dirty="0"/>
          </a:p>
          <a:p>
            <a:pPr eaLnBrk="1" hangingPunct="1">
              <a:defRPr/>
            </a:pPr>
            <a:endParaRPr lang="ja-JP" altLang="en-US" dirty="0"/>
          </a:p>
          <a:p>
            <a:pPr eaLnBrk="1" hangingPunct="1">
              <a:defRPr/>
            </a:pPr>
            <a:r>
              <a:rPr lang="ja-JP" altLang="en-US" dirty="0"/>
              <a:t>（ホルムアルデヒト）</a:t>
            </a:r>
          </a:p>
          <a:p>
            <a:pPr eaLnBrk="1" hangingPunct="1">
              <a:defRPr/>
            </a:pPr>
            <a:r>
              <a:rPr lang="ja-JP" altLang="en-US" dirty="0"/>
              <a:t>木材などの建設資材に含まれる有害物質であり、シックハウス症候群の主な原因である。建築基準法において、クロルピリホスとともに使用規制されている。</a:t>
            </a:r>
          </a:p>
          <a:p>
            <a:pPr eaLnBrk="1" hangingPunct="1">
              <a:defRPr/>
            </a:pPr>
            <a:endParaRPr lang="en-US" altLang="ja-JP" dirty="0"/>
          </a:p>
          <a:p>
            <a:pPr eaLnBrk="1" hangingPunct="1">
              <a:defRPr/>
            </a:pPr>
            <a:endParaRPr lang="en-US" altLang="ja-JP" dirty="0"/>
          </a:p>
          <a:p>
            <a:pPr eaLnBrk="1" hangingPunct="1">
              <a:defRPr/>
            </a:pPr>
            <a:r>
              <a:rPr lang="ja-JP" altLang="en-US" dirty="0">
                <a:solidFill>
                  <a:srgbClr val="333333"/>
                </a:solidFill>
                <a:latin typeface="ヒラギノ角ゴ Pro W3"/>
              </a:rPr>
              <a:t>現在、日本や先進国で</a:t>
            </a:r>
            <a:r>
              <a:rPr lang="en-US" altLang="ja-JP" dirty="0">
                <a:solidFill>
                  <a:srgbClr val="333333"/>
                </a:solidFill>
                <a:latin typeface="ヒラギノ角ゴ Pro W3"/>
              </a:rPr>
              <a:t>DDT</a:t>
            </a:r>
            <a:r>
              <a:rPr lang="ja-JP" altLang="en-US" dirty="0">
                <a:solidFill>
                  <a:srgbClr val="333333"/>
                </a:solidFill>
                <a:latin typeface="ヒラギノ角ゴ Pro W3"/>
              </a:rPr>
              <a:t>の製造や使用はしていません。しかし、アフリカやアジア、中南米などの国々では、ハマダラ蚊によって伝染するマラリアの疾患が問題です。そのハマダラ蚊防除に</a:t>
            </a:r>
            <a:r>
              <a:rPr lang="en-US" altLang="ja-JP" dirty="0">
                <a:solidFill>
                  <a:srgbClr val="333333"/>
                </a:solidFill>
                <a:latin typeface="ヒラギノ角ゴ Pro W3"/>
              </a:rPr>
              <a:t>DDT</a:t>
            </a:r>
            <a:r>
              <a:rPr lang="ja-JP" altLang="en-US" dirty="0">
                <a:solidFill>
                  <a:srgbClr val="333333"/>
                </a:solidFill>
                <a:latin typeface="ヒラギノ角ゴ Pro W3"/>
              </a:rPr>
              <a:t>が高い効果があり、また経済性の点からも替わるものがないため現在も制限を設けて使用しています。</a:t>
            </a:r>
            <a:endParaRPr lang="en-US" altLang="ja-JP"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a:extLst>
              <a:ext uri="{FF2B5EF4-FFF2-40B4-BE49-F238E27FC236}">
                <a16:creationId xmlns:a16="http://schemas.microsoft.com/office/drawing/2014/main" id="{BC6E1666-E5D9-4D02-A6C8-D896B63B75A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6834135-4718-492D-9AE1-323E16734B58}" type="slidenum">
              <a:rPr kumimoji="0" lang="en-US" altLang="ja-JP" smtClean="0"/>
              <a:pPr/>
              <a:t>81</a:t>
            </a:fld>
            <a:endParaRPr kumimoji="0" lang="en-US" altLang="ja-JP"/>
          </a:p>
        </p:txBody>
      </p:sp>
      <p:sp>
        <p:nvSpPr>
          <p:cNvPr id="186371" name="Rectangle 2">
            <a:extLst>
              <a:ext uri="{FF2B5EF4-FFF2-40B4-BE49-F238E27FC236}">
                <a16:creationId xmlns:a16="http://schemas.microsoft.com/office/drawing/2014/main" id="{C64374A3-A917-EF37-ADC9-73B1A6934634}"/>
              </a:ext>
            </a:extLst>
          </p:cNvPr>
          <p:cNvSpPr>
            <a:spLocks noGrp="1" noRot="1" noChangeAspect="1" noChangeArrowheads="1" noTextEdit="1"/>
          </p:cNvSpPr>
          <p:nvPr>
            <p:ph type="sldImg"/>
          </p:nvPr>
        </p:nvSpPr>
        <p:spPr>
          <a:xfrm>
            <a:off x="1030288" y="741363"/>
            <a:ext cx="5116512" cy="3836987"/>
          </a:xfrm>
          <a:ln/>
        </p:spPr>
      </p:sp>
      <p:sp>
        <p:nvSpPr>
          <p:cNvPr id="229380" name="Rectangle 3">
            <a:extLst>
              <a:ext uri="{FF2B5EF4-FFF2-40B4-BE49-F238E27FC236}">
                <a16:creationId xmlns:a16="http://schemas.microsoft.com/office/drawing/2014/main" id="{5FCF7EE4-C09A-54D0-0972-2FEA7A607AF2}"/>
              </a:ext>
            </a:extLst>
          </p:cNvPr>
          <p:cNvSpPr>
            <a:spLocks noGrp="1" noChangeArrowheads="1"/>
          </p:cNvSpPr>
          <p:nvPr>
            <p:ph type="body" idx="1"/>
          </p:nvPr>
        </p:nvSpPr>
        <p:spPr bwMode="auto">
          <a:xfrm>
            <a:off x="769938" y="4894263"/>
            <a:ext cx="5683250" cy="5046662"/>
          </a:xfrm>
        </p:spPr>
        <p:txBody>
          <a:bodyPr/>
          <a:lstStyle/>
          <a:p>
            <a:pPr>
              <a:spcBef>
                <a:spcPct val="0"/>
              </a:spcBef>
              <a:defRPr/>
            </a:pPr>
            <a:r>
              <a:rPr lang="ja-JP" altLang="en-US" sz="1000" dirty="0">
                <a:latin typeface="+mn-ea"/>
                <a:ea typeface="+mn-ea"/>
              </a:rPr>
              <a:t>SDGs(ターゲット12.4)製品のライフサイクルを通じて、化学物質の環境上適正な管理を実現する。</a:t>
            </a:r>
          </a:p>
          <a:p>
            <a:pPr>
              <a:spcBef>
                <a:spcPct val="0"/>
              </a:spcBef>
              <a:defRPr/>
            </a:pPr>
            <a:r>
              <a:rPr lang="ja-JP" altLang="en-US" sz="1000" dirty="0">
                <a:latin typeface="+mn-ea"/>
                <a:ea typeface="+mn-ea"/>
              </a:rPr>
              <a:t>この目標に向かって包括的な化学物質対策が推進されています。</a:t>
            </a:r>
            <a:endParaRPr lang="en-US" altLang="ja-JP" sz="1000" dirty="0">
              <a:latin typeface="+mn-ea"/>
              <a:ea typeface="+mn-ea"/>
            </a:endParaRPr>
          </a:p>
          <a:p>
            <a:pPr>
              <a:spcBef>
                <a:spcPct val="0"/>
              </a:spcBef>
              <a:defRPr/>
            </a:pPr>
            <a:endParaRPr lang="en-US" altLang="ja-JP" sz="1000" dirty="0">
              <a:latin typeface="+mn-ea"/>
              <a:ea typeface="+mn-ea"/>
            </a:endParaRPr>
          </a:p>
          <a:p>
            <a:pPr>
              <a:spcBef>
                <a:spcPct val="0"/>
              </a:spcBef>
              <a:defRPr/>
            </a:pPr>
            <a:r>
              <a:rPr lang="ja-JP" altLang="en-US" sz="1000" dirty="0">
                <a:latin typeface="+mn-ea"/>
                <a:ea typeface="+mn-ea"/>
              </a:rPr>
              <a:t>ＰＯＰ</a:t>
            </a:r>
            <a:r>
              <a:rPr lang="en-US" altLang="ja-JP" sz="1000" dirty="0">
                <a:latin typeface="+mn-ea"/>
                <a:ea typeface="+mn-ea"/>
              </a:rPr>
              <a:t>S</a:t>
            </a:r>
            <a:r>
              <a:rPr lang="ja-JP" altLang="en-US" sz="1000" dirty="0">
                <a:latin typeface="+mn-ea"/>
                <a:ea typeface="+mn-ea"/>
              </a:rPr>
              <a:t>条約は、環境中で分解されにくく、生物体内に蓄積しやすいＰＣＢ・ダイオキシン・ＤＤＴなどの削減や絶滅をめざし、</a:t>
            </a:r>
            <a:r>
              <a:rPr lang="en-US" altLang="ja-JP" sz="1000" dirty="0">
                <a:latin typeface="+mn-ea"/>
                <a:ea typeface="+mn-ea"/>
              </a:rPr>
              <a:t>2020</a:t>
            </a:r>
            <a:r>
              <a:rPr lang="ja-JP" altLang="en-US" sz="1000" dirty="0">
                <a:latin typeface="+mn-ea"/>
                <a:ea typeface="+mn-ea"/>
              </a:rPr>
              <a:t>年現在２８物質が対象です。</a:t>
            </a:r>
          </a:p>
          <a:p>
            <a:pPr>
              <a:spcBef>
                <a:spcPct val="0"/>
              </a:spcBef>
              <a:defRPr/>
            </a:pPr>
            <a:r>
              <a:rPr lang="ja-JP" altLang="en-US" sz="1000" dirty="0">
                <a:latin typeface="+mn-ea"/>
                <a:ea typeface="+mn-ea"/>
              </a:rPr>
              <a:t>水銀に関する水俣条約は、水銀の産出･使用･環境への排出・廃棄に至るまでのライフサイクル全般わたって包括的な規制を策定する条約です。　</a:t>
            </a:r>
            <a:endParaRPr lang="en-US" altLang="ja-JP" sz="1000" dirty="0">
              <a:latin typeface="+mn-ea"/>
              <a:ea typeface="+mn-ea"/>
            </a:endParaRPr>
          </a:p>
          <a:p>
            <a:pPr>
              <a:spcBef>
                <a:spcPct val="0"/>
              </a:spcBef>
              <a:defRPr/>
            </a:pPr>
            <a:r>
              <a:rPr lang="en-US" altLang="ja-JP" sz="1000" dirty="0">
                <a:latin typeface="+mn-ea"/>
                <a:ea typeface="+mn-ea"/>
              </a:rPr>
              <a:t>2002</a:t>
            </a:r>
            <a:r>
              <a:rPr lang="ja-JP" altLang="en-US" sz="1000" dirty="0">
                <a:latin typeface="+mn-ea"/>
                <a:ea typeface="+mn-ea"/>
              </a:rPr>
              <a:t>年ヨハネスブルグ「持続可能な開発に関する世界首脳会議」において、</a:t>
            </a:r>
            <a:r>
              <a:rPr lang="en-US" altLang="ja-JP" sz="1000" dirty="0">
                <a:latin typeface="+mn-ea"/>
                <a:ea typeface="+mn-ea"/>
              </a:rPr>
              <a:t>2020</a:t>
            </a:r>
            <a:r>
              <a:rPr lang="ja-JP" altLang="en-US" sz="1000" dirty="0">
                <a:latin typeface="+mn-ea"/>
                <a:ea typeface="+mn-ea"/>
              </a:rPr>
              <a:t>年までにすべての化学物質を健康や環境への影響を最小化する方法で生産･利用することが合意されました。これを、「</a:t>
            </a:r>
            <a:r>
              <a:rPr lang="en-US" altLang="ja-JP" sz="1000" dirty="0">
                <a:latin typeface="+mn-ea"/>
                <a:ea typeface="+mn-ea"/>
              </a:rPr>
              <a:t>WSSD2020</a:t>
            </a:r>
            <a:r>
              <a:rPr lang="ja-JP" altLang="en-US" sz="1000" dirty="0">
                <a:latin typeface="+mn-ea"/>
                <a:ea typeface="+mn-ea"/>
              </a:rPr>
              <a:t>年目標」と呼んでいます。</a:t>
            </a:r>
            <a:endParaRPr lang="en-US" altLang="ja-JP" sz="1000" dirty="0">
              <a:latin typeface="+mn-ea"/>
              <a:ea typeface="+mn-ea"/>
            </a:endParaRPr>
          </a:p>
          <a:p>
            <a:pPr>
              <a:spcBef>
                <a:spcPct val="0"/>
              </a:spcBef>
              <a:defRPr/>
            </a:pPr>
            <a:r>
              <a:rPr lang="ja-JP" altLang="en-US" sz="1000" dirty="0">
                <a:latin typeface="+mn-ea"/>
                <a:ea typeface="+mn-ea"/>
              </a:rPr>
              <a:t>ＲＥＡＣＨ規則は、ＥＵ圏内で化学物質を年間１トン以上製造または輸入する事業者に対し、既存化学物質、新規化学物質を問わず、化学物質の登録などを義務付けています。</a:t>
            </a:r>
          </a:p>
          <a:p>
            <a:pPr>
              <a:spcBef>
                <a:spcPct val="0"/>
              </a:spcBef>
              <a:defRPr/>
            </a:pPr>
            <a:endParaRPr lang="ja-JP" altLang="en-US" sz="1000" dirty="0">
              <a:latin typeface="+mn-ea"/>
              <a:ea typeface="+mn-ea"/>
            </a:endParaRPr>
          </a:p>
          <a:p>
            <a:pPr eaLnBrk="1" hangingPunct="1">
              <a:defRPr/>
            </a:pPr>
            <a:r>
              <a:rPr lang="ja-JP" altLang="en-US" sz="1000" b="1" dirty="0">
                <a:solidFill>
                  <a:srgbClr val="000000"/>
                </a:solidFill>
              </a:rPr>
              <a:t>化審法</a:t>
            </a:r>
            <a:r>
              <a:rPr lang="ja-JP" altLang="en-US" sz="1000" dirty="0"/>
              <a:t>は、</a:t>
            </a:r>
            <a:r>
              <a:rPr lang="ja-JP" altLang="en-US" sz="1000" dirty="0">
                <a:latin typeface="+mn-ea"/>
                <a:ea typeface="+mn-ea"/>
              </a:rPr>
              <a:t>新たに製造・輸入される化学物質について事前審査を行い、化学物質の症状に応じて規制を行なう制度です。</a:t>
            </a:r>
            <a:endParaRPr lang="en-US" altLang="ja-JP" sz="1000" dirty="0">
              <a:latin typeface="+mn-ea"/>
              <a:ea typeface="+mn-ea"/>
            </a:endParaRPr>
          </a:p>
          <a:p>
            <a:pPr eaLnBrk="1" hangingPunct="1">
              <a:defRPr/>
            </a:pPr>
            <a:r>
              <a:rPr lang="ja-JP" altLang="en-US" sz="1000" b="1" dirty="0">
                <a:solidFill>
                  <a:srgbClr val="000000"/>
                </a:solidFill>
              </a:rPr>
              <a:t>化管法</a:t>
            </a:r>
            <a:r>
              <a:rPr lang="ja-JP" altLang="en-US" sz="1000" dirty="0"/>
              <a:t>は、有害化学物質の排出量等を把握するＰＲＴＲ制度と、化学物質の情報を記載したＳＤＳ制度の交付を義務付け、化学物質を</a:t>
            </a:r>
            <a:r>
              <a:rPr lang="ja-JP" altLang="en-US" sz="1000" b="1" dirty="0">
                <a:solidFill>
                  <a:srgbClr val="000000"/>
                </a:solidFill>
              </a:rPr>
              <a:t>管理</a:t>
            </a:r>
            <a:r>
              <a:rPr lang="ja-JP" altLang="en-US" sz="1000" dirty="0"/>
              <a:t>するものです。</a:t>
            </a:r>
          </a:p>
          <a:p>
            <a:pPr eaLnBrk="1" hangingPunct="1">
              <a:defRPr/>
            </a:pPr>
            <a:r>
              <a:rPr lang="ja-JP" altLang="en-US" sz="1000" dirty="0"/>
              <a:t>　　　　　　　</a:t>
            </a:r>
          </a:p>
          <a:p>
            <a:pPr eaLnBrk="1" hangingPunct="1">
              <a:defRPr/>
            </a:pPr>
            <a:endParaRPr lang="ja-JP" altLang="en-US" sz="1000" dirty="0"/>
          </a:p>
          <a:p>
            <a:pPr eaLnBrk="1" hangingPunct="1">
              <a:defRPr/>
            </a:pPr>
            <a:r>
              <a:rPr lang="ja-JP" altLang="en-US" sz="1000" dirty="0"/>
              <a:t>＜メモ＞</a:t>
            </a:r>
          </a:p>
          <a:p>
            <a:pPr eaLnBrk="1" hangingPunct="1">
              <a:defRPr/>
            </a:pPr>
            <a:r>
              <a:rPr lang="ja-JP" altLang="en-US" sz="1000" dirty="0"/>
              <a:t>あと日本の科学工業会は、レスポンシブル・ケア活動を１９９５年から始めています。</a:t>
            </a:r>
          </a:p>
          <a:p>
            <a:pPr eaLnBrk="1" hangingPunct="1">
              <a:defRPr/>
            </a:pPr>
            <a:r>
              <a:rPr lang="ja-JP" altLang="en-US" sz="1000" dirty="0"/>
              <a:t>化学物質を扱う企業が化学製品の開発から製造、運搬、使用、廃棄に至るすべての段階で、環境保全と安全を確保することを公約し、安全・健康・環境面の対策を行う自主活動です。</a:t>
            </a:r>
          </a:p>
          <a:p>
            <a:pPr eaLnBrk="1" hangingPunct="1">
              <a:defRPr/>
            </a:pPr>
            <a:r>
              <a:rPr lang="ja-JP" altLang="en-US" sz="1000" b="1" dirty="0">
                <a:solidFill>
                  <a:srgbClr val="000000"/>
                </a:solidFill>
              </a:rPr>
              <a:t>ＰＲＴＲ制度</a:t>
            </a:r>
            <a:r>
              <a:rPr lang="ja-JP" altLang="en-US" sz="1000" dirty="0"/>
              <a:t>（</a:t>
            </a:r>
            <a:r>
              <a:rPr lang="en-US" altLang="ja-JP" sz="1000" dirty="0"/>
              <a:t>Pollutant Release and Transfer Register </a:t>
            </a:r>
            <a:r>
              <a:rPr lang="ja-JP" altLang="en-US" sz="1000" dirty="0"/>
              <a:t>）</a:t>
            </a:r>
          </a:p>
          <a:p>
            <a:pPr eaLnBrk="1" hangingPunct="1">
              <a:defRPr/>
            </a:pPr>
            <a:r>
              <a:rPr lang="ja-JP" altLang="en-US" sz="1000" dirty="0"/>
              <a:t>　　　　　　　　ﾎﾟﾙﾝﾄ　ﾘﾆｰｽ　ｱﾝﾄﾞ　ﾁｮﾚﾝﾌｧ　ﾚｼﾞｯｽﾀｰ</a:t>
            </a:r>
          </a:p>
          <a:p>
            <a:pPr eaLnBrk="1" hangingPunct="1">
              <a:defRPr/>
            </a:pPr>
            <a:r>
              <a:rPr lang="ja-JP" altLang="en-US" sz="1000" dirty="0"/>
              <a:t>　　　　　　　　</a:t>
            </a:r>
            <a:r>
              <a:rPr lang="ja-JP" altLang="en-US" sz="1000" dirty="0">
                <a:solidFill>
                  <a:srgbClr val="000000"/>
                </a:solidFill>
              </a:rPr>
              <a:t>環境汚染物質排出・移動登録制度</a:t>
            </a:r>
            <a:r>
              <a:rPr lang="ja-JP" altLang="en-US" sz="1000" dirty="0"/>
              <a:t> </a:t>
            </a:r>
          </a:p>
          <a:p>
            <a:pPr eaLnBrk="1" hangingPunct="1">
              <a:defRPr/>
            </a:pPr>
            <a:r>
              <a:rPr lang="ja-JP" altLang="en-US" sz="1000" b="1" dirty="0">
                <a:solidFill>
                  <a:srgbClr val="000000"/>
                </a:solidFill>
              </a:rPr>
              <a:t>ＳＤＳ制度</a:t>
            </a:r>
            <a:r>
              <a:rPr lang="ja-JP" altLang="en-US" sz="1000" dirty="0"/>
              <a:t>（</a:t>
            </a:r>
            <a:r>
              <a:rPr lang="en-US" altLang="ja-JP" sz="1000" dirty="0"/>
              <a:t>Safety Data Sheet </a:t>
            </a:r>
            <a:r>
              <a:rPr lang="ja-JP" altLang="en-US" sz="1000" dirty="0"/>
              <a:t>）ｾｰﾌﾃｨｰ　ﾃﾞｰﾀｰ　ｼｰﾄ</a:t>
            </a:r>
          </a:p>
          <a:p>
            <a:pPr eaLnBrk="1" hangingPunct="1">
              <a:defRPr/>
            </a:pPr>
            <a:r>
              <a:rPr lang="ja-JP" altLang="en-US" sz="1000" dirty="0"/>
              <a:t>　　　　　　　　</a:t>
            </a:r>
            <a:r>
              <a:rPr lang="ja-JP" altLang="en-US" sz="1000" dirty="0">
                <a:solidFill>
                  <a:srgbClr val="000000"/>
                </a:solidFill>
              </a:rPr>
              <a:t>安全性データシート</a:t>
            </a:r>
          </a:p>
          <a:p>
            <a:pPr eaLnBrk="1" hangingPunct="1">
              <a:defRPr/>
            </a:pPr>
            <a:r>
              <a:rPr lang="ja-JP" altLang="en-US" sz="1000" b="1" dirty="0">
                <a:solidFill>
                  <a:srgbClr val="000000"/>
                </a:solidFill>
              </a:rPr>
              <a:t>ＰＯＰ</a:t>
            </a:r>
            <a:r>
              <a:rPr lang="en-US" altLang="ja-JP" sz="1000" b="1" dirty="0">
                <a:solidFill>
                  <a:srgbClr val="000000"/>
                </a:solidFill>
              </a:rPr>
              <a:t>s</a:t>
            </a:r>
            <a:r>
              <a:rPr lang="ja-JP" altLang="en-US" sz="1000" b="1" dirty="0">
                <a:solidFill>
                  <a:srgbClr val="000000"/>
                </a:solidFill>
              </a:rPr>
              <a:t>条約</a:t>
            </a:r>
            <a:r>
              <a:rPr lang="ja-JP" altLang="en-US" sz="1000" dirty="0"/>
              <a:t>（</a:t>
            </a:r>
            <a:r>
              <a:rPr lang="en-US" altLang="ja-JP" sz="1000" dirty="0"/>
              <a:t>Persistent Organic Pollutants</a:t>
            </a:r>
            <a:r>
              <a:rPr lang="ja-JP" altLang="en-US" sz="1000" dirty="0"/>
              <a:t>）　ﾌﾟｩｾｽﾃﾝ　ｵｰｶﾞﾆｯ　ﾎﾟﾙﾒﾝﾂ</a:t>
            </a:r>
          </a:p>
          <a:p>
            <a:pPr eaLnBrk="1" hangingPunct="1">
              <a:defRPr/>
            </a:pPr>
            <a:r>
              <a:rPr lang="ja-JP" altLang="en-US" sz="1000" dirty="0"/>
              <a:t>　　　　　　　　</a:t>
            </a:r>
            <a:r>
              <a:rPr lang="ja-JP" altLang="en-US" sz="1000" dirty="0">
                <a:solidFill>
                  <a:srgbClr val="000000"/>
                </a:solidFill>
              </a:rPr>
              <a:t>残留性有機汚染物質</a:t>
            </a:r>
          </a:p>
        </p:txBody>
      </p:sp>
    </p:spTree>
    <p:extLst>
      <p:ext uri="{BB962C8B-B14F-4D97-AF65-F5344CB8AC3E}">
        <p14:creationId xmlns:p14="http://schemas.microsoft.com/office/powerpoint/2010/main" val="2052458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1A3E335D-3B52-F038-E6A7-B318508F99D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F47F47B-3734-4229-8E28-ED32667602A6}" type="slidenum">
              <a:rPr kumimoji="0" lang="en-US" altLang="ja-JP" smtClean="0"/>
              <a:pPr/>
              <a:t>8</a:t>
            </a:fld>
            <a:endParaRPr kumimoji="0" lang="en-US" altLang="ja-JP"/>
          </a:p>
        </p:txBody>
      </p:sp>
      <p:sp>
        <p:nvSpPr>
          <p:cNvPr id="26627" name="Rectangle 2">
            <a:extLst>
              <a:ext uri="{FF2B5EF4-FFF2-40B4-BE49-F238E27FC236}">
                <a16:creationId xmlns:a16="http://schemas.microsoft.com/office/drawing/2014/main" id="{24D6BE89-7D63-F905-1B7B-5C7DC6EA36F4}"/>
              </a:ext>
            </a:extLst>
          </p:cNvPr>
          <p:cNvSpPr>
            <a:spLocks noGrp="1" noRot="1" noChangeAspect="1" noChangeArrowheads="1" noTextEdit="1"/>
          </p:cNvSpPr>
          <p:nvPr>
            <p:ph type="sldImg"/>
          </p:nvPr>
        </p:nvSpPr>
        <p:spPr>
          <a:ln/>
        </p:spPr>
      </p:sp>
      <p:sp>
        <p:nvSpPr>
          <p:cNvPr id="26628" name="Rectangle 3">
            <a:extLst>
              <a:ext uri="{FF2B5EF4-FFF2-40B4-BE49-F238E27FC236}">
                <a16:creationId xmlns:a16="http://schemas.microsoft.com/office/drawing/2014/main" id="{F8B0E740-DF76-50B4-E3B5-4A262B76F951}"/>
              </a:ext>
            </a:extLst>
          </p:cNvPr>
          <p:cNvSpPr>
            <a:spLocks noGrp="1" noChangeArrowheads="1"/>
          </p:cNvSpPr>
          <p:nvPr>
            <p:ph type="body" idx="1"/>
          </p:nvPr>
        </p:nvSpPr>
        <p:spPr bwMode="auto">
          <a:xfrm>
            <a:off x="769938" y="4894263"/>
            <a:ext cx="5683250" cy="44529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①水俣病発症の原因は、海に流された工場排水に含まれるメチル水銀ですが、</a:t>
            </a:r>
          </a:p>
          <a:p>
            <a:pPr eaLnBrk="1" hangingPunct="1"/>
            <a:r>
              <a:rPr lang="ja-JP" altLang="en-US" dirty="0"/>
              <a:t>海に対する汚染濃度は非常に薄いものでした。</a:t>
            </a:r>
            <a:endParaRPr lang="en-US" altLang="ja-JP" dirty="0"/>
          </a:p>
          <a:p>
            <a:pPr eaLnBrk="1" hangingPunct="1"/>
            <a:r>
              <a:rPr lang="ja-JP" altLang="en-US" dirty="0"/>
              <a:t>でも公害になってしまったのは、生物濃縮というプロセスがあったからです。</a:t>
            </a:r>
          </a:p>
          <a:p>
            <a:pPr eaLnBrk="1" hangingPunct="1"/>
            <a:r>
              <a:rPr lang="ja-JP" altLang="en-US" dirty="0"/>
              <a:t>まず、微生物が　１つ水銀を食べたとしましょう。</a:t>
            </a:r>
          </a:p>
          <a:p>
            <a:pPr eaLnBrk="1" hangingPunct="1"/>
            <a:r>
              <a:rPr lang="ja-JP" altLang="en-US" dirty="0"/>
              <a:t>微生物の体内に水銀が１つ溜まります。</a:t>
            </a:r>
            <a:endParaRPr lang="en-US" altLang="ja-JP" dirty="0"/>
          </a:p>
          <a:p>
            <a:pPr eaLnBrk="1" hangingPunct="1"/>
            <a:r>
              <a:rPr lang="ja-JP" altLang="en-US" dirty="0"/>
              <a:t>次にその微生物を小魚が１００食べたとしましょう。</a:t>
            </a:r>
          </a:p>
          <a:p>
            <a:pPr eaLnBrk="1" hangingPunct="1"/>
            <a:r>
              <a:rPr lang="ja-JP" altLang="en-US" dirty="0"/>
              <a:t>小魚には１００の水銀が蓄積されます。</a:t>
            </a:r>
          </a:p>
          <a:p>
            <a:pPr eaLnBrk="1" hangingPunct="1"/>
            <a:r>
              <a:rPr lang="ja-JP" altLang="en-US" dirty="0"/>
              <a:t>次にその小魚を大魚が１００食べたとしましょう。</a:t>
            </a:r>
          </a:p>
          <a:p>
            <a:pPr eaLnBrk="1" hangingPunct="1"/>
            <a:r>
              <a:rPr lang="ja-JP" altLang="en-US" dirty="0"/>
              <a:t>そうしたら、大魚には１００掛ける１００で、１００００の水銀が蓄積されます。</a:t>
            </a:r>
          </a:p>
          <a:p>
            <a:pPr eaLnBrk="1" hangingPunct="1"/>
            <a:r>
              <a:rPr lang="ja-JP" altLang="en-US" dirty="0"/>
              <a:t>そして、その大魚を人間が１００食べました。</a:t>
            </a:r>
          </a:p>
          <a:p>
            <a:pPr eaLnBrk="1" hangingPunct="1"/>
            <a:r>
              <a:rPr lang="ja-JP" altLang="en-US" dirty="0"/>
              <a:t>人間は１００万の水銀を食べたことになり、神経系疾患を発症してしまったんです。</a:t>
            </a:r>
          </a:p>
          <a:p>
            <a:pPr eaLnBrk="1" hangingPunct="1"/>
            <a:endParaRPr lang="en-US" altLang="ja-JP"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a:extLst>
              <a:ext uri="{FF2B5EF4-FFF2-40B4-BE49-F238E27FC236}">
                <a16:creationId xmlns:a16="http://schemas.microsoft.com/office/drawing/2014/main" id="{43F87876-A99F-9C38-8410-F26852F7985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B44A9AF0-8398-4AA7-A005-2511D049866D}" type="slidenum">
              <a:rPr kumimoji="0" lang="en-US" altLang="ja-JP" smtClean="0"/>
              <a:pPr/>
              <a:t>82</a:t>
            </a:fld>
            <a:endParaRPr kumimoji="0" lang="en-US" altLang="ja-JP"/>
          </a:p>
        </p:txBody>
      </p:sp>
      <p:sp>
        <p:nvSpPr>
          <p:cNvPr id="188419" name="Rectangle 2">
            <a:extLst>
              <a:ext uri="{FF2B5EF4-FFF2-40B4-BE49-F238E27FC236}">
                <a16:creationId xmlns:a16="http://schemas.microsoft.com/office/drawing/2014/main" id="{9D4A35E2-8A24-D5BA-840F-412A66DD2824}"/>
              </a:ext>
            </a:extLst>
          </p:cNvPr>
          <p:cNvSpPr>
            <a:spLocks noGrp="1" noRot="1" noChangeAspect="1" noChangeArrowheads="1" noTextEdit="1"/>
          </p:cNvSpPr>
          <p:nvPr>
            <p:ph type="sldImg"/>
          </p:nvPr>
        </p:nvSpPr>
        <p:spPr>
          <a:xfrm>
            <a:off x="1030288" y="741363"/>
            <a:ext cx="5116512" cy="3836987"/>
          </a:xfrm>
          <a:ln/>
        </p:spPr>
      </p:sp>
      <p:sp>
        <p:nvSpPr>
          <p:cNvPr id="231428" name="Rectangle 3">
            <a:extLst>
              <a:ext uri="{FF2B5EF4-FFF2-40B4-BE49-F238E27FC236}">
                <a16:creationId xmlns:a16="http://schemas.microsoft.com/office/drawing/2014/main" id="{52AB1EB2-A354-FE5F-0995-77DDCF04EE28}"/>
              </a:ext>
            </a:extLst>
          </p:cNvPr>
          <p:cNvSpPr>
            <a:spLocks noGrp="1" noChangeArrowheads="1"/>
          </p:cNvSpPr>
          <p:nvPr>
            <p:ph type="body" idx="1"/>
          </p:nvPr>
        </p:nvSpPr>
        <p:spPr bwMode="auto">
          <a:xfrm>
            <a:off x="769938" y="4894263"/>
            <a:ext cx="5808662" cy="4830762"/>
          </a:xfrm>
        </p:spPr>
        <p:txBody>
          <a:bodyPr/>
          <a:lstStyle/>
          <a:p>
            <a:pPr eaLnBrk="1" hangingPunct="1">
              <a:spcBef>
                <a:spcPct val="0"/>
              </a:spcBef>
              <a:defRPr/>
            </a:pPr>
            <a:r>
              <a:rPr lang="ja-JP" altLang="en-US" dirty="0">
                <a:latin typeface="+mn-ea"/>
                <a:ea typeface="+mn-ea"/>
              </a:rPr>
              <a:t>●</a:t>
            </a:r>
            <a:r>
              <a:rPr lang="en-US" altLang="ja-JP" dirty="0">
                <a:latin typeface="+mn-ea"/>
                <a:ea typeface="+mn-ea"/>
              </a:rPr>
              <a:t>2011</a:t>
            </a:r>
            <a:r>
              <a:rPr lang="ja-JP" altLang="en-US" dirty="0">
                <a:latin typeface="+mn-ea"/>
                <a:ea typeface="+mn-ea"/>
              </a:rPr>
              <a:t>年</a:t>
            </a:r>
            <a:r>
              <a:rPr lang="en-US" altLang="ja-JP" dirty="0">
                <a:latin typeface="+mn-ea"/>
                <a:ea typeface="+mn-ea"/>
              </a:rPr>
              <a:t>3</a:t>
            </a:r>
            <a:r>
              <a:rPr lang="ja-JP" altLang="en-US" dirty="0">
                <a:latin typeface="+mn-ea"/>
                <a:ea typeface="+mn-ea"/>
              </a:rPr>
              <a:t>月、東日本大震災は、</a:t>
            </a:r>
            <a:r>
              <a:rPr lang="en-US" altLang="ja-JP" dirty="0">
                <a:latin typeface="+mn-ea"/>
                <a:ea typeface="+mn-ea"/>
              </a:rPr>
              <a:t>2</a:t>
            </a:r>
            <a:r>
              <a:rPr lang="ja-JP" altLang="en-US" dirty="0">
                <a:latin typeface="+mn-ea"/>
                <a:ea typeface="+mn-ea"/>
              </a:rPr>
              <a:t>万人近い死者・行方不明者など、甚大な被害をもたらしました。</a:t>
            </a:r>
            <a:endParaRPr lang="en-US" altLang="ja-JP" dirty="0">
              <a:latin typeface="+mn-ea"/>
              <a:ea typeface="+mn-ea"/>
            </a:endParaRPr>
          </a:p>
          <a:p>
            <a:pPr eaLnBrk="1" hangingPunct="1">
              <a:spcBef>
                <a:spcPct val="0"/>
              </a:spcBef>
              <a:defRPr/>
            </a:pPr>
            <a:r>
              <a:rPr lang="ja-JP" altLang="en-US" dirty="0">
                <a:latin typeface="+mn-ea"/>
                <a:ea typeface="+mn-ea"/>
              </a:rPr>
              <a:t>●福島第一原子力発電所事故によって、大量の放射性物質が放出され広範囲に環境汚染をもたらしました。</a:t>
            </a:r>
          </a:p>
          <a:p>
            <a:pPr eaLnBrk="1" hangingPunct="1">
              <a:spcBef>
                <a:spcPct val="0"/>
              </a:spcBef>
              <a:defRPr/>
            </a:pPr>
            <a:endParaRPr lang="ja-JP" altLang="en-US" dirty="0"/>
          </a:p>
          <a:p>
            <a:pPr eaLnBrk="1" hangingPunct="1">
              <a:spcBef>
                <a:spcPct val="0"/>
              </a:spcBef>
              <a:defRPr/>
            </a:pPr>
            <a:r>
              <a:rPr lang="ja-JP" altLang="en-US" dirty="0">
                <a:latin typeface="+mn-ea"/>
                <a:ea typeface="+mn-ea"/>
              </a:rPr>
              <a:t>大津波によって莫大な数の建物が損壊し、津波で運ばれた津波堆積物と災害廃棄物が問題をより深刻にしました。</a:t>
            </a:r>
            <a:endParaRPr lang="en-US" altLang="ja-JP" dirty="0">
              <a:latin typeface="+mn-ea"/>
              <a:ea typeface="+mn-ea"/>
            </a:endParaRPr>
          </a:p>
          <a:p>
            <a:pPr eaLnBrk="1" hangingPunct="1">
              <a:spcBef>
                <a:spcPct val="0"/>
              </a:spcBef>
              <a:defRPr/>
            </a:pPr>
            <a:r>
              <a:rPr lang="ja-JP" altLang="en-US" dirty="0">
                <a:latin typeface="+mn-ea"/>
                <a:ea typeface="+mn-ea"/>
              </a:rPr>
              <a:t>●沿岸部の被災地では、水産物などの腐敗による衛生状態が悪化、有機性廃棄物の分解による自然発火で火災も発生しました。</a:t>
            </a:r>
          </a:p>
          <a:p>
            <a:pPr eaLnBrk="1" hangingPunct="1">
              <a:spcBef>
                <a:spcPct val="0"/>
              </a:spcBef>
              <a:defRPr/>
            </a:pPr>
            <a:r>
              <a:rPr lang="ja-JP" altLang="en-US" dirty="0">
                <a:latin typeface="+mn-ea"/>
                <a:ea typeface="+mn-ea"/>
              </a:rPr>
              <a:t>●建造物の解体時には、アスベストの飛散防止に十分な注意が必要となります。</a:t>
            </a:r>
          </a:p>
          <a:p>
            <a:pPr eaLnBrk="1" hangingPunct="1">
              <a:spcBef>
                <a:spcPct val="0"/>
              </a:spcBef>
              <a:defRPr/>
            </a:pPr>
            <a:endParaRPr lang="ja-JP" altLang="en-US" dirty="0"/>
          </a:p>
          <a:p>
            <a:pPr eaLnBrk="1" hangingPunct="1">
              <a:spcBef>
                <a:spcPct val="0"/>
              </a:spcBef>
              <a:defRPr/>
            </a:pPr>
            <a:r>
              <a:rPr lang="en-US" altLang="ja-JP" dirty="0">
                <a:latin typeface="+mn-ea"/>
                <a:ea typeface="+mn-ea"/>
              </a:rPr>
              <a:t>●</a:t>
            </a:r>
            <a:r>
              <a:rPr lang="ja-JP" altLang="en-US" dirty="0">
                <a:latin typeface="+mn-ea"/>
                <a:ea typeface="+mn-ea"/>
              </a:rPr>
              <a:t>福島第一原子力発電所のメルトダウンで大量の放射性物質が大気中へ複数回放出されました。</a:t>
            </a:r>
          </a:p>
          <a:p>
            <a:pPr eaLnBrk="1" hangingPunct="1">
              <a:spcBef>
                <a:spcPct val="0"/>
              </a:spcBef>
              <a:defRPr/>
            </a:pPr>
            <a:r>
              <a:rPr lang="ja-JP" altLang="en-US" dirty="0">
                <a:latin typeface="+mn-ea"/>
                <a:ea typeface="+mn-ea"/>
              </a:rPr>
              <a:t>●今回の事故は、国際原子力事象評価尺度</a:t>
            </a:r>
            <a:r>
              <a:rPr lang="en-US" altLang="ja-JP" dirty="0">
                <a:latin typeface="+mn-ea"/>
                <a:ea typeface="+mn-ea"/>
              </a:rPr>
              <a:t>(</a:t>
            </a:r>
            <a:r>
              <a:rPr lang="en-US" altLang="ja-JP" dirty="0" err="1">
                <a:latin typeface="+mn-ea"/>
                <a:ea typeface="+mn-ea"/>
              </a:rPr>
              <a:t>lNES</a:t>
            </a:r>
            <a:r>
              <a:rPr lang="en-US" altLang="ja-JP" dirty="0">
                <a:latin typeface="+mn-ea"/>
                <a:ea typeface="+mn-ea"/>
              </a:rPr>
              <a:t>)</a:t>
            </a:r>
            <a:r>
              <a:rPr lang="ja-JP" altLang="en-US" dirty="0">
                <a:latin typeface="+mn-ea"/>
                <a:ea typeface="+mn-ea"/>
              </a:rPr>
              <a:t>では最大の「レベル</a:t>
            </a:r>
            <a:r>
              <a:rPr lang="en-US" altLang="ja-JP" dirty="0">
                <a:latin typeface="+mn-ea"/>
                <a:ea typeface="+mn-ea"/>
              </a:rPr>
              <a:t>7(</a:t>
            </a:r>
            <a:r>
              <a:rPr lang="ja-JP" altLang="en-US" dirty="0">
                <a:latin typeface="+mn-ea"/>
                <a:ea typeface="+mn-ea"/>
              </a:rPr>
              <a:t>深刻な事故</a:t>
            </a:r>
            <a:r>
              <a:rPr lang="en-US" altLang="ja-JP" dirty="0">
                <a:latin typeface="+mn-ea"/>
                <a:ea typeface="+mn-ea"/>
              </a:rPr>
              <a:t>)</a:t>
            </a:r>
            <a:r>
              <a:rPr lang="ja-JP" altLang="en-US" dirty="0">
                <a:latin typeface="+mn-ea"/>
                <a:ea typeface="+mn-ea"/>
              </a:rPr>
              <a:t>」で、これは</a:t>
            </a:r>
            <a:r>
              <a:rPr lang="en-US" altLang="ja-JP" dirty="0">
                <a:latin typeface="+mn-ea"/>
                <a:ea typeface="+mn-ea"/>
              </a:rPr>
              <a:t>1986</a:t>
            </a:r>
            <a:r>
              <a:rPr lang="ja-JP" altLang="en-US" dirty="0">
                <a:latin typeface="+mn-ea"/>
                <a:ea typeface="+mn-ea"/>
              </a:rPr>
              <a:t>年の</a:t>
            </a:r>
          </a:p>
          <a:p>
            <a:pPr eaLnBrk="1" hangingPunct="1">
              <a:spcBef>
                <a:spcPct val="0"/>
              </a:spcBef>
              <a:defRPr/>
            </a:pPr>
            <a:r>
              <a:rPr lang="ja-JP" altLang="en-US" dirty="0">
                <a:latin typeface="+mn-ea"/>
                <a:ea typeface="+mn-ea"/>
              </a:rPr>
              <a:t>　チェルノブイリ原子力発電所の事故に次いで世界で</a:t>
            </a:r>
            <a:r>
              <a:rPr lang="en-US" altLang="ja-JP" dirty="0">
                <a:latin typeface="+mn-ea"/>
                <a:ea typeface="+mn-ea"/>
              </a:rPr>
              <a:t>2</a:t>
            </a:r>
            <a:r>
              <a:rPr lang="ja-JP" altLang="en-US" dirty="0">
                <a:latin typeface="+mn-ea"/>
                <a:ea typeface="+mn-ea"/>
              </a:rPr>
              <a:t>例目。</a:t>
            </a:r>
          </a:p>
          <a:p>
            <a:pPr eaLnBrk="1" hangingPunct="1">
              <a:spcBef>
                <a:spcPct val="0"/>
              </a:spcBef>
              <a:defRPr/>
            </a:pPr>
            <a:endParaRPr lang="ja-JP" altLang="en-US" dirty="0"/>
          </a:p>
          <a:p>
            <a:pPr eaLnBrk="1" hangingPunct="1">
              <a:spcBef>
                <a:spcPct val="0"/>
              </a:spcBef>
              <a:defRPr/>
            </a:pPr>
            <a:r>
              <a:rPr lang="ja-JP" altLang="en-US" dirty="0">
                <a:latin typeface="+mn-ea"/>
                <a:ea typeface="+mn-ea"/>
              </a:rPr>
              <a:t>「原子力災害対策特別措置法」に基づいて、</a:t>
            </a:r>
            <a:r>
              <a:rPr lang="en-US" altLang="ja-JP" dirty="0">
                <a:latin typeface="+mn-ea"/>
                <a:ea typeface="+mn-ea"/>
              </a:rPr>
              <a:t>20km</a:t>
            </a:r>
            <a:r>
              <a:rPr lang="ja-JP" altLang="en-US" dirty="0">
                <a:latin typeface="+mn-ea"/>
                <a:ea typeface="+mn-ea"/>
              </a:rPr>
              <a:t>圏内が「警戒区域」に指定。</a:t>
            </a:r>
          </a:p>
          <a:p>
            <a:pPr eaLnBrk="1" hangingPunct="1">
              <a:spcBef>
                <a:spcPct val="0"/>
              </a:spcBef>
              <a:defRPr/>
            </a:pPr>
            <a:r>
              <a:rPr lang="ja-JP" altLang="en-US" dirty="0">
                <a:latin typeface="+mn-ea"/>
                <a:ea typeface="+mn-ea"/>
              </a:rPr>
              <a:t>● </a:t>
            </a:r>
            <a:r>
              <a:rPr lang="en-US" altLang="ja-JP" dirty="0">
                <a:latin typeface="+mn-ea"/>
                <a:ea typeface="+mn-ea"/>
              </a:rPr>
              <a:t>30km</a:t>
            </a:r>
            <a:r>
              <a:rPr lang="ja-JP" altLang="en-US" dirty="0">
                <a:latin typeface="+mn-ea"/>
                <a:ea typeface="+mn-ea"/>
              </a:rPr>
              <a:t>圏外を含め、年間積算線量が</a:t>
            </a:r>
            <a:r>
              <a:rPr lang="en-US" altLang="ja-JP" dirty="0">
                <a:latin typeface="+mn-ea"/>
                <a:ea typeface="+mn-ea"/>
              </a:rPr>
              <a:t>20mSv</a:t>
            </a:r>
            <a:r>
              <a:rPr lang="ja-JP" altLang="en-US" dirty="0">
                <a:latin typeface="+mn-ea"/>
                <a:ea typeface="+mn-ea"/>
              </a:rPr>
              <a:t>以上と見込まれる地域が計画的避難区域」</a:t>
            </a:r>
          </a:p>
          <a:p>
            <a:pPr eaLnBrk="1" hangingPunct="1">
              <a:spcBef>
                <a:spcPct val="0"/>
              </a:spcBef>
              <a:defRPr/>
            </a:pPr>
            <a:r>
              <a:rPr lang="ja-JP" altLang="en-US" dirty="0">
                <a:latin typeface="+mn-ea"/>
                <a:ea typeface="+mn-ea"/>
              </a:rPr>
              <a:t>●局所的に前記の線量に達すると見込まれる地点が「特定避難勧奨地点」</a:t>
            </a:r>
          </a:p>
          <a:p>
            <a:pPr eaLnBrk="1" hangingPunct="1">
              <a:spcBef>
                <a:spcPct val="0"/>
              </a:spcBef>
              <a:defRPr/>
            </a:pPr>
            <a:r>
              <a:rPr lang="ja-JP" altLang="en-US" dirty="0">
                <a:latin typeface="+mn-ea"/>
                <a:ea typeface="+mn-ea"/>
              </a:rPr>
              <a:t>●</a:t>
            </a:r>
            <a:r>
              <a:rPr lang="en-US" altLang="ja-JP" dirty="0">
                <a:latin typeface="+mn-ea"/>
                <a:ea typeface="+mn-ea"/>
              </a:rPr>
              <a:t> 2013</a:t>
            </a:r>
            <a:r>
              <a:rPr lang="ja-JP" altLang="en-US" dirty="0">
                <a:latin typeface="+mn-ea"/>
                <a:ea typeface="+mn-ea"/>
              </a:rPr>
              <a:t>年</a:t>
            </a:r>
            <a:r>
              <a:rPr lang="en-US" altLang="ja-JP" dirty="0">
                <a:latin typeface="+mn-ea"/>
                <a:ea typeface="+mn-ea"/>
              </a:rPr>
              <a:t>8</a:t>
            </a:r>
            <a:r>
              <a:rPr lang="ja-JP" altLang="en-US" dirty="0">
                <a:latin typeface="+mn-ea"/>
                <a:ea typeface="+mn-ea"/>
              </a:rPr>
              <a:t>月には帰還困難区域、居住制限区域、避難指示解除準備区域の避難が完了しました。</a:t>
            </a:r>
            <a:endParaRPr lang="en-US" altLang="ja-JP" dirty="0">
              <a:latin typeface="+mn-ea"/>
              <a:ea typeface="+mn-ea"/>
            </a:endParaRPr>
          </a:p>
          <a:p>
            <a:pPr eaLnBrk="1" hangingPunct="1">
              <a:spcBef>
                <a:spcPct val="0"/>
              </a:spcBef>
              <a:defRPr/>
            </a:pPr>
            <a:r>
              <a:rPr lang="ja-JP" altLang="en-US" dirty="0">
                <a:latin typeface="+mn-ea"/>
                <a:ea typeface="+mn-ea"/>
              </a:rPr>
              <a:t>● </a:t>
            </a:r>
            <a:r>
              <a:rPr lang="en-US" altLang="ja-JP" dirty="0">
                <a:latin typeface="+mn-ea"/>
                <a:ea typeface="+mn-ea"/>
              </a:rPr>
              <a:t>2014</a:t>
            </a:r>
            <a:r>
              <a:rPr lang="ja-JP" altLang="en-US" dirty="0">
                <a:latin typeface="+mn-ea"/>
                <a:ea typeface="+mn-ea"/>
              </a:rPr>
              <a:t>年</a:t>
            </a:r>
            <a:r>
              <a:rPr lang="en-US" altLang="ja-JP" dirty="0">
                <a:latin typeface="+mn-ea"/>
                <a:ea typeface="+mn-ea"/>
              </a:rPr>
              <a:t>4</a:t>
            </a:r>
            <a:r>
              <a:rPr lang="ja-JP" altLang="en-US" dirty="0">
                <a:latin typeface="+mn-ea"/>
                <a:ea typeface="+mn-ea"/>
              </a:rPr>
              <a:t>月より順次、避難指示の解除。福島第一原発立地２町と帰還困難区域を除いて、</a:t>
            </a:r>
            <a:r>
              <a:rPr lang="en-US" altLang="ja-JP" dirty="0">
                <a:latin typeface="+mn-ea"/>
                <a:ea typeface="+mn-ea"/>
              </a:rPr>
              <a:t>2017</a:t>
            </a:r>
            <a:r>
              <a:rPr lang="ja-JP" altLang="en-US" dirty="0">
                <a:latin typeface="+mn-ea"/>
                <a:ea typeface="+mn-ea"/>
              </a:rPr>
              <a:t>年</a:t>
            </a:r>
            <a:r>
              <a:rPr lang="en-US" altLang="ja-JP" dirty="0">
                <a:latin typeface="+mn-ea"/>
                <a:ea typeface="+mn-ea"/>
              </a:rPr>
              <a:t>4</a:t>
            </a:r>
            <a:r>
              <a:rPr lang="ja-JP" altLang="en-US" dirty="0">
                <a:latin typeface="+mn-ea"/>
                <a:ea typeface="+mn-ea"/>
              </a:rPr>
              <a:t>月避難指示は解除された。</a:t>
            </a:r>
          </a:p>
          <a:p>
            <a:pPr eaLnBrk="1" hangingPunct="1">
              <a:spcBef>
                <a:spcPct val="0"/>
              </a:spcBef>
              <a:defRPr/>
            </a:pPr>
            <a:r>
              <a:rPr lang="ja-JP" altLang="en-US" dirty="0">
                <a:latin typeface="+mn-ea"/>
                <a:ea typeface="+mn-ea"/>
              </a:rPr>
              <a:t>● </a:t>
            </a:r>
            <a:r>
              <a:rPr lang="en-US" altLang="ja-JP" dirty="0">
                <a:latin typeface="+mn-ea"/>
                <a:ea typeface="+mn-ea"/>
              </a:rPr>
              <a:t>JR</a:t>
            </a:r>
            <a:r>
              <a:rPr lang="ja-JP" altLang="en-US" dirty="0">
                <a:latin typeface="+mn-ea"/>
                <a:ea typeface="+mn-ea"/>
              </a:rPr>
              <a:t>常磐線は</a:t>
            </a:r>
            <a:r>
              <a:rPr lang="en-US" altLang="ja-JP" dirty="0">
                <a:latin typeface="+mn-ea"/>
                <a:ea typeface="+mn-ea"/>
              </a:rPr>
              <a:t>2020</a:t>
            </a:r>
            <a:r>
              <a:rPr lang="ja-JP" altLang="en-US" dirty="0">
                <a:latin typeface="+mn-ea"/>
                <a:ea typeface="+mn-ea"/>
              </a:rPr>
              <a:t>年３月に全線復旧。駅前は特定復興再生拠点区域が設けられています。</a:t>
            </a:r>
          </a:p>
          <a:p>
            <a:pPr eaLnBrk="1" hangingPunct="1">
              <a:spcBef>
                <a:spcPct val="0"/>
              </a:spcBef>
              <a:defRPr/>
            </a:pPr>
            <a:endParaRPr lang="ja-JP" altLang="en-US" dirty="0"/>
          </a:p>
          <a:p>
            <a:pPr eaLnBrk="1" hangingPunct="1">
              <a:spcBef>
                <a:spcPct val="0"/>
              </a:spcBef>
              <a:defRPr/>
            </a:pPr>
            <a:r>
              <a:rPr lang="ja-JP" altLang="en-US" dirty="0"/>
              <a:t>＜メモ＞</a:t>
            </a:r>
          </a:p>
          <a:p>
            <a:pPr eaLnBrk="1" hangingPunct="1">
              <a:spcBef>
                <a:spcPct val="0"/>
              </a:spcBef>
              <a:defRPr/>
            </a:pPr>
            <a:r>
              <a:rPr lang="ja-JP" altLang="en-US" dirty="0"/>
              <a:t>建物解体時には、アスベストの飛散が大きな問題になった。</a:t>
            </a:r>
            <a:endParaRPr lang="en-US" altLang="ja-JP" dirty="0"/>
          </a:p>
          <a:p>
            <a:pPr eaLnBrk="1" hangingPunct="1">
              <a:spcBef>
                <a:spcPct val="0"/>
              </a:spcBef>
              <a:defRPr/>
            </a:pPr>
            <a:endParaRPr lang="en-US" altLang="ja-JP" dirty="0"/>
          </a:p>
          <a:p>
            <a:pPr eaLnBrk="1" hangingPunct="1">
              <a:defRPr/>
            </a:pPr>
            <a:r>
              <a:rPr lang="ja-JP" altLang="en-US" dirty="0"/>
              <a:t>＜メモ＞</a:t>
            </a:r>
          </a:p>
          <a:p>
            <a:pPr eaLnBrk="1" hangingPunct="1">
              <a:defRPr/>
            </a:pPr>
            <a:r>
              <a:rPr lang="ja-JP" altLang="en-US" b="1" dirty="0">
                <a:solidFill>
                  <a:srgbClr val="000000"/>
                </a:solidFill>
              </a:rPr>
              <a:t>シーベルトは受ける！　ベクレルは出す！　と覚えて下さい。</a:t>
            </a:r>
          </a:p>
          <a:p>
            <a:pPr eaLnBrk="1" hangingPunct="1">
              <a:defRPr/>
            </a:pPr>
            <a:r>
              <a:rPr lang="ja-JP" altLang="en-US" b="1" dirty="0"/>
              <a:t>・ｍＳｖ　ミリシーベルト</a:t>
            </a:r>
          </a:p>
          <a:p>
            <a:pPr eaLnBrk="1" hangingPunct="1">
              <a:defRPr/>
            </a:pPr>
            <a:r>
              <a:rPr lang="ja-JP" altLang="en-US" b="1" dirty="0"/>
              <a:t>・</a:t>
            </a:r>
            <a:r>
              <a:rPr lang="en-US" altLang="ja-JP" b="1" dirty="0"/>
              <a:t>μ</a:t>
            </a:r>
            <a:r>
              <a:rPr lang="ja-JP" altLang="en-US" b="1" dirty="0"/>
              <a:t>Ｓｖ　マイクロシーベルト　（ミリシーベルトの１／１０００）</a:t>
            </a:r>
          </a:p>
          <a:p>
            <a:pPr eaLnBrk="1" hangingPunct="1">
              <a:spcBef>
                <a:spcPct val="0"/>
              </a:spcBef>
              <a:defRPr/>
            </a:pPr>
            <a:endParaRPr lang="ja-JP" altLang="en-US" dirty="0"/>
          </a:p>
          <a:p>
            <a:pPr eaLnBrk="1" hangingPunct="1">
              <a:spcBef>
                <a:spcPct val="0"/>
              </a:spcBef>
              <a:defRPr/>
            </a:pPr>
            <a:endParaRPr lang="ja-JP" altLang="en-US" dirty="0"/>
          </a:p>
          <a:p>
            <a:pPr eaLnBrk="1" hangingPunct="1">
              <a:spcBef>
                <a:spcPct val="0"/>
              </a:spcBef>
              <a:defRPr/>
            </a:pPr>
            <a:endParaRPr lang="ja-JP" altLang="en-US" dirty="0"/>
          </a:p>
          <a:p>
            <a:pPr eaLnBrk="1" hangingPunct="1">
              <a:defRPr/>
            </a:pPr>
            <a:endParaRPr lang="ja-JP" altLang="en-US" b="1" dirty="0"/>
          </a:p>
          <a:p>
            <a:pPr eaLnBrk="1" hangingPunct="1">
              <a:defRPr/>
            </a:pPr>
            <a:endParaRPr lang="en-US" altLang="ja-JP" b="1"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a:extLst>
              <a:ext uri="{FF2B5EF4-FFF2-40B4-BE49-F238E27FC236}">
                <a16:creationId xmlns:a16="http://schemas.microsoft.com/office/drawing/2014/main" id="{16BDDC2A-1C16-65AC-E85E-46E8037F65F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5008D9E9-B1FA-43B9-AB11-263E6184DCB0}" type="slidenum">
              <a:rPr kumimoji="0" lang="en-US" altLang="ja-JP" smtClean="0"/>
              <a:pPr/>
              <a:t>83</a:t>
            </a:fld>
            <a:endParaRPr kumimoji="0" lang="en-US" altLang="ja-JP"/>
          </a:p>
        </p:txBody>
      </p:sp>
      <p:sp>
        <p:nvSpPr>
          <p:cNvPr id="190467" name="Rectangle 2">
            <a:extLst>
              <a:ext uri="{FF2B5EF4-FFF2-40B4-BE49-F238E27FC236}">
                <a16:creationId xmlns:a16="http://schemas.microsoft.com/office/drawing/2014/main" id="{B9605B21-EA7A-09DC-9EC6-2E2802344574}"/>
              </a:ext>
            </a:extLst>
          </p:cNvPr>
          <p:cNvSpPr>
            <a:spLocks noGrp="1" noRot="1" noChangeAspect="1" noChangeArrowheads="1" noTextEdit="1"/>
          </p:cNvSpPr>
          <p:nvPr>
            <p:ph type="sldImg"/>
          </p:nvPr>
        </p:nvSpPr>
        <p:spPr>
          <a:xfrm>
            <a:off x="1030288" y="741363"/>
            <a:ext cx="5116512" cy="3836987"/>
          </a:xfrm>
          <a:ln/>
        </p:spPr>
      </p:sp>
      <p:sp>
        <p:nvSpPr>
          <p:cNvPr id="233476" name="Rectangle 3">
            <a:extLst>
              <a:ext uri="{FF2B5EF4-FFF2-40B4-BE49-F238E27FC236}">
                <a16:creationId xmlns:a16="http://schemas.microsoft.com/office/drawing/2014/main" id="{6F7BA12A-4711-6B7B-4425-7551250EB534}"/>
              </a:ext>
            </a:extLst>
          </p:cNvPr>
          <p:cNvSpPr>
            <a:spLocks noGrp="1" noChangeArrowheads="1"/>
          </p:cNvSpPr>
          <p:nvPr>
            <p:ph type="body" idx="1"/>
          </p:nvPr>
        </p:nvSpPr>
        <p:spPr bwMode="auto">
          <a:xfrm>
            <a:off x="769938" y="4894263"/>
            <a:ext cx="5683250" cy="4525962"/>
          </a:xfrm>
        </p:spPr>
        <p:txBody>
          <a:bodyPr/>
          <a:lstStyle/>
          <a:p>
            <a:pPr>
              <a:spcBef>
                <a:spcPct val="0"/>
              </a:spcBef>
              <a:defRPr/>
            </a:pPr>
            <a:r>
              <a:rPr lang="ja-JP" altLang="en-US" dirty="0">
                <a:latin typeface="+mn-ea"/>
                <a:ea typeface="+mn-ea"/>
              </a:rPr>
              <a:t>●</a:t>
            </a:r>
            <a:r>
              <a:rPr lang="ja-JP" altLang="en-US" dirty="0">
                <a:solidFill>
                  <a:srgbClr val="FF0000"/>
                </a:solidFill>
                <a:latin typeface="+mn-ea"/>
                <a:ea typeface="+mn-ea"/>
              </a:rPr>
              <a:t>施設外での</a:t>
            </a:r>
            <a:r>
              <a:rPr lang="ja-JP" altLang="en-US" dirty="0">
                <a:latin typeface="+mn-ea"/>
                <a:ea typeface="+mn-ea"/>
              </a:rPr>
              <a:t>放射性物質による汚染は想定外であったため、</a:t>
            </a:r>
            <a:r>
              <a:rPr lang="ja-JP" altLang="en-US" dirty="0">
                <a:solidFill>
                  <a:srgbClr val="FF0000"/>
                </a:solidFill>
                <a:latin typeface="+mn-ea"/>
                <a:ea typeface="+mn-ea"/>
              </a:rPr>
              <a:t>原子炉等規制法</a:t>
            </a:r>
            <a:r>
              <a:rPr lang="ja-JP" altLang="en-US" dirty="0">
                <a:latin typeface="+mn-ea"/>
                <a:ea typeface="+mn-ea"/>
              </a:rPr>
              <a:t>や</a:t>
            </a:r>
            <a:r>
              <a:rPr lang="ja-JP" altLang="en-US" dirty="0">
                <a:solidFill>
                  <a:srgbClr val="FF0000"/>
                </a:solidFill>
                <a:latin typeface="+mn-ea"/>
                <a:ea typeface="+mn-ea"/>
              </a:rPr>
              <a:t>放射線障害防止法</a:t>
            </a:r>
            <a:r>
              <a:rPr lang="ja-JP" altLang="en-US" dirty="0">
                <a:latin typeface="+mn-ea"/>
                <a:ea typeface="+mn-ea"/>
              </a:rPr>
              <a:t>は</a:t>
            </a:r>
            <a:endParaRPr lang="en-US" altLang="ja-JP" dirty="0">
              <a:latin typeface="+mn-ea"/>
              <a:ea typeface="+mn-ea"/>
            </a:endParaRPr>
          </a:p>
          <a:p>
            <a:pPr>
              <a:spcBef>
                <a:spcPct val="0"/>
              </a:spcBef>
              <a:defRPr/>
            </a:pPr>
            <a:r>
              <a:rPr lang="ja-JP" altLang="en-US" dirty="0">
                <a:latin typeface="+mn-ea"/>
                <a:ea typeface="+mn-ea"/>
              </a:rPr>
              <a:t>公害対策基本法（環境基本法）とは別に定められていた。</a:t>
            </a:r>
            <a:endParaRPr lang="en-US" altLang="ja-JP" dirty="0">
              <a:latin typeface="+mn-ea"/>
              <a:ea typeface="+mn-ea"/>
            </a:endParaRPr>
          </a:p>
          <a:p>
            <a:pPr>
              <a:spcBef>
                <a:spcPct val="0"/>
              </a:spcBef>
              <a:defRPr/>
            </a:pPr>
            <a:endParaRPr lang="ja-JP" altLang="en-US" dirty="0">
              <a:latin typeface="+mn-ea"/>
              <a:ea typeface="+mn-ea"/>
            </a:endParaRPr>
          </a:p>
          <a:p>
            <a:pPr eaLnBrk="1" hangingPunct="1">
              <a:spcBef>
                <a:spcPct val="0"/>
              </a:spcBef>
              <a:defRPr/>
            </a:pPr>
            <a:r>
              <a:rPr lang="en-US" altLang="ja-JP" dirty="0">
                <a:latin typeface="+mn-ea"/>
                <a:ea typeface="+mn-ea"/>
              </a:rPr>
              <a:t>●</a:t>
            </a:r>
            <a:r>
              <a:rPr lang="ja-JP" altLang="en-US" dirty="0">
                <a:latin typeface="+mn-ea"/>
                <a:ea typeface="+mn-ea"/>
              </a:rPr>
              <a:t>大気中に放出された放射性物質を含む空気魂（くうきかい）（プリューム）が通過した地域では、初期被ばくのみならず、地表に沈着した</a:t>
            </a:r>
            <a:endParaRPr lang="en-US" altLang="ja-JP" dirty="0">
              <a:latin typeface="+mn-ea"/>
              <a:ea typeface="+mn-ea"/>
            </a:endParaRPr>
          </a:p>
          <a:p>
            <a:pPr eaLnBrk="1" hangingPunct="1">
              <a:spcBef>
                <a:spcPct val="0"/>
              </a:spcBef>
              <a:defRPr/>
            </a:pPr>
            <a:r>
              <a:rPr lang="ja-JP" altLang="en-US" dirty="0">
                <a:latin typeface="+mn-ea"/>
                <a:ea typeface="+mn-ea"/>
              </a:rPr>
              <a:t>　放射性物質が発する放射線で外部被ばく・内部被ばく、してしまいます。</a:t>
            </a:r>
            <a:endParaRPr lang="en-US" altLang="ja-JP" dirty="0">
              <a:latin typeface="+mn-ea"/>
              <a:ea typeface="+mn-ea"/>
            </a:endParaRPr>
          </a:p>
          <a:p>
            <a:pPr eaLnBrk="1" hangingPunct="1">
              <a:spcBef>
                <a:spcPct val="0"/>
              </a:spcBef>
              <a:defRPr/>
            </a:pPr>
            <a:r>
              <a:rPr lang="ja-JP" altLang="en-US" dirty="0">
                <a:latin typeface="+mn-ea"/>
                <a:ea typeface="+mn-ea"/>
              </a:rPr>
              <a:t>●地表に沈着した放射性物質は、雨水とともに下水処理場へ流入。下水処理汚泥や廃棄物の焼却灰などに濃縮され、放射性物質で</a:t>
            </a:r>
            <a:endParaRPr lang="en-US" altLang="ja-JP" dirty="0">
              <a:latin typeface="+mn-ea"/>
              <a:ea typeface="+mn-ea"/>
            </a:endParaRPr>
          </a:p>
          <a:p>
            <a:pPr eaLnBrk="1" hangingPunct="1">
              <a:spcBef>
                <a:spcPct val="0"/>
              </a:spcBef>
              <a:defRPr/>
            </a:pPr>
            <a:r>
              <a:rPr lang="ja-JP" altLang="en-US" dirty="0">
                <a:latin typeface="+mn-ea"/>
                <a:ea typeface="+mn-ea"/>
              </a:rPr>
              <a:t>　汚染された廃棄物という新たな問題が発生しています。</a:t>
            </a:r>
          </a:p>
          <a:p>
            <a:pPr eaLnBrk="1" hangingPunct="1">
              <a:defRPr/>
            </a:pPr>
            <a:endParaRPr lang="en-US" altLang="ja-JP" dirty="0"/>
          </a:p>
          <a:p>
            <a:pPr eaLnBrk="1" hangingPunct="1">
              <a:spcBef>
                <a:spcPct val="0"/>
              </a:spcBef>
              <a:defRPr/>
            </a:pPr>
            <a:r>
              <a:rPr lang="ja-JP" altLang="en-US" dirty="0">
                <a:latin typeface="+mn-ea"/>
                <a:ea typeface="+mn-ea"/>
              </a:rPr>
              <a:t>●当初、内部被ばくについては「汚染された食品を食べ続けた場合もセシウムについて年間５ｍＳｖに達しない」という暫定規制値を</a:t>
            </a:r>
          </a:p>
          <a:p>
            <a:pPr eaLnBrk="1" hangingPunct="1">
              <a:spcBef>
                <a:spcPct val="0"/>
              </a:spcBef>
              <a:defRPr/>
            </a:pPr>
            <a:r>
              <a:rPr lang="ja-JP" altLang="en-US" dirty="0">
                <a:latin typeface="+mn-ea"/>
                <a:ea typeface="+mn-ea"/>
              </a:rPr>
              <a:t>　厚生労働省が定めていましたが、後に「セシウム以外の核種（放射性物質の種類）も考慮して年間１ｍＳｖを超えないよう、</a:t>
            </a:r>
          </a:p>
          <a:p>
            <a:pPr eaLnBrk="1" hangingPunct="1">
              <a:spcBef>
                <a:spcPct val="0"/>
              </a:spcBef>
              <a:defRPr/>
            </a:pPr>
            <a:r>
              <a:rPr lang="ja-JP" altLang="en-US" dirty="0">
                <a:latin typeface="+mn-ea"/>
                <a:ea typeface="+mn-ea"/>
              </a:rPr>
              <a:t>　食品の基準は１</a:t>
            </a:r>
            <a:r>
              <a:rPr lang="en-US" altLang="ja-JP" dirty="0">
                <a:latin typeface="+mn-ea"/>
                <a:ea typeface="+mn-ea"/>
              </a:rPr>
              <a:t>kg</a:t>
            </a:r>
            <a:r>
              <a:rPr lang="ja-JP" altLang="en-US" dirty="0">
                <a:latin typeface="+mn-ea"/>
                <a:ea typeface="+mn-ea"/>
              </a:rPr>
              <a:t>当たり１００Ｂｑ、乳児用食品・牛乳は５０Ｂｑ、飲料水は１０Ｂｑとされています。</a:t>
            </a:r>
          </a:p>
          <a:p>
            <a:pPr eaLnBrk="1" hangingPunct="1">
              <a:defRPr/>
            </a:pPr>
            <a:endParaRPr lang="en-US" altLang="ja-JP" dirty="0"/>
          </a:p>
          <a:p>
            <a:pPr eaLnBrk="1" hangingPunct="1">
              <a:spcBef>
                <a:spcPct val="0"/>
              </a:spcBef>
              <a:defRPr/>
            </a:pPr>
            <a:r>
              <a:rPr lang="en-US" altLang="ja-JP" dirty="0">
                <a:latin typeface="+mn-ea"/>
                <a:ea typeface="+mn-ea"/>
              </a:rPr>
              <a:t>●</a:t>
            </a:r>
            <a:r>
              <a:rPr lang="ja-JP" altLang="en-US" dirty="0">
                <a:latin typeface="+mn-ea"/>
                <a:ea typeface="+mn-ea"/>
              </a:rPr>
              <a:t>事故前は、放射線が施設外への漏洩に対処する法律は存在しなかったため、</a:t>
            </a:r>
            <a:r>
              <a:rPr lang="en-US" altLang="ja-JP" dirty="0">
                <a:latin typeface="+mn-ea"/>
                <a:ea typeface="+mn-ea"/>
              </a:rPr>
              <a:t>2011</a:t>
            </a:r>
            <a:r>
              <a:rPr lang="ja-JP" altLang="en-US" dirty="0">
                <a:latin typeface="+mn-ea"/>
                <a:ea typeface="+mn-ea"/>
              </a:rPr>
              <a:t>年</a:t>
            </a:r>
            <a:r>
              <a:rPr lang="en-US" altLang="ja-JP" dirty="0">
                <a:latin typeface="+mn-ea"/>
                <a:ea typeface="+mn-ea"/>
              </a:rPr>
              <a:t>8</a:t>
            </a:r>
            <a:r>
              <a:rPr lang="ja-JP" altLang="en-US" dirty="0">
                <a:latin typeface="+mn-ea"/>
                <a:ea typeface="+mn-ea"/>
              </a:rPr>
              <a:t>月、</a:t>
            </a:r>
            <a:r>
              <a:rPr lang="zh-TW" altLang="en-US" dirty="0">
                <a:latin typeface="+mn-ea"/>
                <a:ea typeface="+mn-ea"/>
              </a:rPr>
              <a:t>放射性物質汚染対処特措法</a:t>
            </a:r>
            <a:r>
              <a:rPr lang="ja-JP" altLang="en-US" dirty="0">
                <a:latin typeface="+mn-ea"/>
                <a:ea typeface="+mn-ea"/>
              </a:rPr>
              <a:t>が成立しました。</a:t>
            </a:r>
          </a:p>
          <a:p>
            <a:pPr eaLnBrk="1" hangingPunct="1">
              <a:spcBef>
                <a:spcPct val="0"/>
              </a:spcBef>
              <a:defRPr/>
            </a:pPr>
            <a:r>
              <a:rPr lang="ja-JP" altLang="en-US" dirty="0">
                <a:latin typeface="+mn-ea"/>
                <a:ea typeface="+mn-ea"/>
              </a:rPr>
              <a:t>●「</a:t>
            </a:r>
            <a:r>
              <a:rPr lang="ja-JP" altLang="en-US" dirty="0">
                <a:solidFill>
                  <a:srgbClr val="FF0000"/>
                </a:solidFill>
                <a:latin typeface="+mn-ea"/>
                <a:ea typeface="+mn-ea"/>
              </a:rPr>
              <a:t>除染特別区域</a:t>
            </a:r>
            <a:r>
              <a:rPr lang="ja-JP" altLang="en-US" dirty="0">
                <a:latin typeface="+mn-ea"/>
                <a:ea typeface="+mn-ea"/>
              </a:rPr>
              <a:t>」は</a:t>
            </a:r>
            <a:r>
              <a:rPr lang="ja-JP" altLang="en-US" dirty="0">
                <a:solidFill>
                  <a:srgbClr val="FF0000"/>
                </a:solidFill>
                <a:latin typeface="+mn-ea"/>
                <a:ea typeface="+mn-ea"/>
              </a:rPr>
              <a:t>国が直轄</a:t>
            </a:r>
            <a:r>
              <a:rPr lang="ja-JP" altLang="en-US" dirty="0">
                <a:latin typeface="+mn-ea"/>
                <a:ea typeface="+mn-ea"/>
              </a:rPr>
              <a:t>で除染、「</a:t>
            </a:r>
            <a:r>
              <a:rPr lang="ja-JP" altLang="en-US" dirty="0">
                <a:solidFill>
                  <a:srgbClr val="FF0000"/>
                </a:solidFill>
                <a:latin typeface="+mn-ea"/>
                <a:ea typeface="+mn-ea"/>
              </a:rPr>
              <a:t>汚染状況重点調査地域</a:t>
            </a:r>
            <a:r>
              <a:rPr lang="ja-JP" altLang="en-US" dirty="0">
                <a:latin typeface="+mn-ea"/>
                <a:ea typeface="+mn-ea"/>
              </a:rPr>
              <a:t>」では</a:t>
            </a:r>
            <a:r>
              <a:rPr lang="ja-JP" altLang="en-US" dirty="0">
                <a:solidFill>
                  <a:srgbClr val="FF0000"/>
                </a:solidFill>
                <a:latin typeface="+mn-ea"/>
                <a:ea typeface="+mn-ea"/>
              </a:rPr>
              <a:t>市町村が策定</a:t>
            </a:r>
            <a:r>
              <a:rPr lang="ja-JP" altLang="en-US" dirty="0">
                <a:latin typeface="+mn-ea"/>
                <a:ea typeface="+mn-ea"/>
              </a:rPr>
              <a:t>した除染実施計画にもとづき除染されいずれも完了しています。</a:t>
            </a:r>
            <a:endParaRPr lang="en-US" altLang="ja-JP" dirty="0">
              <a:latin typeface="+mn-ea"/>
              <a:ea typeface="+mn-ea"/>
            </a:endParaRPr>
          </a:p>
          <a:p>
            <a:pPr eaLnBrk="1" hangingPunct="1">
              <a:spcBef>
                <a:spcPct val="0"/>
              </a:spcBef>
              <a:defRPr/>
            </a:pPr>
            <a:r>
              <a:rPr lang="ja-JP" altLang="en-US" dirty="0">
                <a:latin typeface="+mn-ea"/>
                <a:ea typeface="+mn-ea"/>
              </a:rPr>
              <a:t>●福島県内の除染除去土壌等は、中間貯蔵施設に搬入後</a:t>
            </a:r>
            <a:r>
              <a:rPr lang="en-US" altLang="ja-JP" dirty="0">
                <a:latin typeface="+mn-ea"/>
                <a:ea typeface="+mn-ea"/>
              </a:rPr>
              <a:t>30</a:t>
            </a:r>
            <a:r>
              <a:rPr lang="ja-JP" altLang="en-US" dirty="0">
                <a:latin typeface="+mn-ea"/>
                <a:ea typeface="+mn-ea"/>
              </a:rPr>
              <a:t>年以内に県外処分されることとなっています。</a:t>
            </a:r>
          </a:p>
          <a:p>
            <a:pPr eaLnBrk="1" hangingPunct="1">
              <a:defRPr/>
            </a:pPr>
            <a:endParaRPr lang="en-US" altLang="ja-JP" dirty="0"/>
          </a:p>
          <a:p>
            <a:pPr eaLnBrk="1" hangingPunct="1">
              <a:defRPr/>
            </a:pPr>
            <a:endParaRPr lang="en-US" altLang="ja-JP" dirty="0"/>
          </a:p>
          <a:p>
            <a:pPr eaLnBrk="1" hangingPunct="1">
              <a:defRPr/>
            </a:pPr>
            <a:endParaRPr lang="en-US" altLang="ja-JP" dirty="0"/>
          </a:p>
          <a:p>
            <a:pPr eaLnBrk="1" hangingPunct="1">
              <a:defRPr/>
            </a:pPr>
            <a:r>
              <a:rPr lang="ja-JP" altLang="en-US" dirty="0"/>
              <a:t>＜メモ＞</a:t>
            </a:r>
            <a:endParaRPr lang="en-US" altLang="ja-JP" dirty="0"/>
          </a:p>
          <a:p>
            <a:pPr eaLnBrk="1" hangingPunct="1">
              <a:defRPr/>
            </a:pPr>
            <a:r>
              <a:rPr lang="ja-JP" altLang="en-US" dirty="0"/>
              <a:t>代表的な放射性物質は、ヨウ素１３１、セシウム１３７、ストロンチウム９０ですが、</a:t>
            </a:r>
          </a:p>
          <a:p>
            <a:pPr eaLnBrk="1" hangingPunct="1">
              <a:defRPr/>
            </a:pPr>
            <a:r>
              <a:rPr lang="ja-JP" altLang="en-US" dirty="0"/>
              <a:t>福島原発事故で、ストロンチウムはセシウムの１００分の１程度しか放出されてない。</a:t>
            </a:r>
          </a:p>
          <a:p>
            <a:pPr eaLnBrk="1" hangingPunct="1">
              <a:defRPr/>
            </a:pPr>
            <a:r>
              <a:rPr lang="ja-JP" altLang="en-US" dirty="0"/>
              <a:t>ヨウ素は半減期が８日間と短いので、</a:t>
            </a:r>
            <a:r>
              <a:rPr lang="ja-JP" altLang="en-US" b="1" dirty="0">
                <a:solidFill>
                  <a:srgbClr val="000000"/>
                </a:solidFill>
              </a:rPr>
              <a:t>一番問題視されているのはセシウム</a:t>
            </a:r>
            <a:r>
              <a:rPr lang="ja-JP" altLang="en-US" dirty="0"/>
              <a:t>です。</a:t>
            </a:r>
          </a:p>
          <a:p>
            <a:pPr eaLnBrk="1" hangingPunct="1">
              <a:defRPr/>
            </a:pPr>
            <a:r>
              <a:rPr lang="ja-JP" altLang="en-US" dirty="0"/>
              <a:t>セシウムの半減期は</a:t>
            </a:r>
            <a:r>
              <a:rPr lang="en-US" altLang="ja-JP" dirty="0"/>
              <a:t>2</a:t>
            </a:r>
            <a:r>
              <a:rPr lang="ja-JP" altLang="en-US" dirty="0"/>
              <a:t>年のものと３０年のものがあります。</a:t>
            </a:r>
          </a:p>
          <a:p>
            <a:pPr eaLnBrk="1" hangingPunct="1">
              <a:defRPr/>
            </a:pPr>
            <a:r>
              <a:rPr lang="ja-JP" altLang="en-US" dirty="0"/>
              <a:t>半減期とは</a:t>
            </a:r>
            <a:r>
              <a:rPr lang="ja-JP" altLang="en-US" dirty="0">
                <a:hlinkClick r:id="rId3"/>
              </a:rPr>
              <a:t>放射性核種</a:t>
            </a:r>
            <a:r>
              <a:rPr lang="ja-JP" altLang="en-US" dirty="0"/>
              <a:t>の</a:t>
            </a:r>
            <a:r>
              <a:rPr lang="ja-JP" altLang="en-US" dirty="0">
                <a:hlinkClick r:id="rId4"/>
              </a:rPr>
              <a:t>崩壊</a:t>
            </a:r>
            <a:r>
              <a:rPr lang="ja-JP" altLang="en-US" dirty="0"/>
              <a:t>の</a:t>
            </a:r>
            <a:r>
              <a:rPr lang="ja-JP" altLang="en-US" dirty="0">
                <a:hlinkClick r:id="rId5"/>
              </a:rPr>
              <a:t>速さ</a:t>
            </a:r>
            <a:r>
              <a:rPr lang="ja-JP" altLang="en-US" dirty="0"/>
              <a:t>や</a:t>
            </a:r>
            <a:r>
              <a:rPr lang="ja-JP" altLang="en-US" dirty="0">
                <a:hlinkClick r:id="rId6"/>
              </a:rPr>
              <a:t>素粒子</a:t>
            </a:r>
            <a:r>
              <a:rPr lang="ja-JP" altLang="en-US" dirty="0"/>
              <a:t>の</a:t>
            </a:r>
            <a:r>
              <a:rPr lang="ja-JP" altLang="en-US" dirty="0">
                <a:hlinkClick r:id="rId7"/>
              </a:rPr>
              <a:t>寿命</a:t>
            </a:r>
            <a:r>
              <a:rPr lang="ja-JP" altLang="en-US" dirty="0"/>
              <a:t>を表すのに用いられます。</a:t>
            </a:r>
          </a:p>
          <a:p>
            <a:pPr eaLnBrk="1" hangingPunct="1">
              <a:defRPr/>
            </a:pPr>
            <a:endParaRPr lang="ja-JP" alt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a:extLst>
              <a:ext uri="{FF2B5EF4-FFF2-40B4-BE49-F238E27FC236}">
                <a16:creationId xmlns:a16="http://schemas.microsoft.com/office/drawing/2014/main" id="{98C768D6-E279-C86B-87B4-8AE9393D5BD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638ED172-5F5C-403D-A8A5-499ABD40D1F7}" type="slidenum">
              <a:rPr kumimoji="0" lang="en-US" altLang="ja-JP" smtClean="0"/>
              <a:pPr/>
              <a:t>84</a:t>
            </a:fld>
            <a:endParaRPr kumimoji="0" lang="en-US" altLang="ja-JP"/>
          </a:p>
        </p:txBody>
      </p:sp>
      <p:sp>
        <p:nvSpPr>
          <p:cNvPr id="192515" name="Rectangle 2">
            <a:extLst>
              <a:ext uri="{FF2B5EF4-FFF2-40B4-BE49-F238E27FC236}">
                <a16:creationId xmlns:a16="http://schemas.microsoft.com/office/drawing/2014/main" id="{7981ADFB-7B84-7C7F-3937-596D760093E3}"/>
              </a:ext>
            </a:extLst>
          </p:cNvPr>
          <p:cNvSpPr>
            <a:spLocks noGrp="1" noRot="1" noChangeAspect="1" noChangeArrowheads="1" noTextEdit="1"/>
          </p:cNvSpPr>
          <p:nvPr>
            <p:ph type="sldImg"/>
          </p:nvPr>
        </p:nvSpPr>
        <p:spPr>
          <a:xfrm>
            <a:off x="1030288" y="741363"/>
            <a:ext cx="5116512" cy="3836987"/>
          </a:xfrm>
          <a:ln/>
        </p:spPr>
      </p:sp>
      <p:sp>
        <p:nvSpPr>
          <p:cNvPr id="235524" name="Rectangle 3">
            <a:extLst>
              <a:ext uri="{FF2B5EF4-FFF2-40B4-BE49-F238E27FC236}">
                <a16:creationId xmlns:a16="http://schemas.microsoft.com/office/drawing/2014/main" id="{97D71A54-5DD5-E264-CD65-4F0A628B184C}"/>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latin typeface="+mn-ea"/>
                <a:ea typeface="+mn-ea"/>
              </a:rPr>
              <a:t>東日本大震災で発生した災害廃棄物は東日本１３道県の合計で</a:t>
            </a:r>
            <a:r>
              <a:rPr lang="en-US" altLang="ja-JP" dirty="0">
                <a:latin typeface="+mn-ea"/>
                <a:ea typeface="+mn-ea"/>
              </a:rPr>
              <a:t>2012</a:t>
            </a:r>
            <a:r>
              <a:rPr lang="ja-JP" altLang="en-US" dirty="0">
                <a:latin typeface="+mn-ea"/>
                <a:ea typeface="+mn-ea"/>
              </a:rPr>
              <a:t>万ｔ、津波堆積物量は</a:t>
            </a:r>
            <a:r>
              <a:rPr lang="en-US" altLang="ja-JP" dirty="0">
                <a:latin typeface="+mn-ea"/>
                <a:ea typeface="+mn-ea"/>
              </a:rPr>
              <a:t>1060</a:t>
            </a:r>
            <a:r>
              <a:rPr lang="ja-JP" altLang="en-US" dirty="0">
                <a:latin typeface="+mn-ea"/>
                <a:ea typeface="+mn-ea"/>
              </a:rPr>
              <a:t>万ｔと推計されています。</a:t>
            </a:r>
            <a:endParaRPr lang="en-US" altLang="ja-JP" dirty="0">
              <a:latin typeface="+mn-ea"/>
              <a:ea typeface="+mn-ea"/>
            </a:endParaRPr>
          </a:p>
          <a:p>
            <a:pPr eaLnBrk="1" hangingPunct="1">
              <a:defRPr/>
            </a:pPr>
            <a:endParaRPr lang="en-US" altLang="ja-JP" dirty="0"/>
          </a:p>
          <a:p>
            <a:pPr eaLnBrk="1" hangingPunct="1">
              <a:defRPr/>
            </a:pPr>
            <a:r>
              <a:rPr lang="ja-JP" altLang="en-US" dirty="0"/>
              <a:t>東日本大震災で、発生した災害廃棄物は</a:t>
            </a:r>
            <a:r>
              <a:rPr lang="en-US" altLang="ja-JP" b="1" dirty="0">
                <a:solidFill>
                  <a:srgbClr val="000000"/>
                </a:solidFill>
              </a:rPr>
              <a:t>2011</a:t>
            </a:r>
            <a:r>
              <a:rPr lang="ja-JP" altLang="en-US" b="1" dirty="0">
                <a:solidFill>
                  <a:srgbClr val="000000"/>
                </a:solidFill>
              </a:rPr>
              <a:t>年</a:t>
            </a:r>
            <a:r>
              <a:rPr lang="en-US" altLang="ja-JP" b="1" dirty="0">
                <a:solidFill>
                  <a:srgbClr val="000000"/>
                </a:solidFill>
              </a:rPr>
              <a:t>5</a:t>
            </a:r>
            <a:r>
              <a:rPr lang="ja-JP" altLang="en-US" b="1" dirty="0">
                <a:solidFill>
                  <a:srgbClr val="000000"/>
                </a:solidFill>
              </a:rPr>
              <a:t>月にマスタープラン</a:t>
            </a:r>
            <a:r>
              <a:rPr lang="ja-JP" altLang="en-US" dirty="0"/>
              <a:t>が提示され、県外で処理を行う「</a:t>
            </a:r>
            <a:r>
              <a:rPr lang="ja-JP" altLang="en-US" b="1" dirty="0">
                <a:solidFill>
                  <a:srgbClr val="000000"/>
                </a:solidFill>
              </a:rPr>
              <a:t>広域処理</a:t>
            </a:r>
            <a:r>
              <a:rPr lang="ja-JP" altLang="en-US" dirty="0"/>
              <a:t>」計画が盛り込まれました。しかし放射性物質汚染の懸念から、その実施は難航し、広域処理は大幅に</a:t>
            </a:r>
            <a:r>
              <a:rPr lang="ja-JP" altLang="en-US" b="1" dirty="0">
                <a:solidFill>
                  <a:srgbClr val="000000"/>
                </a:solidFill>
              </a:rPr>
              <a:t>下方修正</a:t>
            </a:r>
            <a:r>
              <a:rPr lang="ja-JP" altLang="en-US" dirty="0"/>
              <a:t>されました。</a:t>
            </a:r>
          </a:p>
          <a:p>
            <a:pPr eaLnBrk="1" hangingPunct="1">
              <a:spcBef>
                <a:spcPct val="0"/>
              </a:spcBef>
              <a:defRPr/>
            </a:pPr>
            <a:endParaRPr lang="en-US" altLang="ja-JP" dirty="0">
              <a:latin typeface="+mn-ea"/>
              <a:ea typeface="+mn-ea"/>
            </a:endParaRPr>
          </a:p>
          <a:p>
            <a:pPr eaLnBrk="1" hangingPunct="1">
              <a:spcBef>
                <a:spcPct val="0"/>
              </a:spcBef>
              <a:defRPr/>
            </a:pPr>
            <a:r>
              <a:rPr lang="ja-JP" altLang="en-US" dirty="0">
                <a:latin typeface="+mn-ea"/>
                <a:ea typeface="+mn-ea"/>
              </a:rPr>
              <a:t>「避難区域」「計画的避難区域」の災害廃棄物は放射性物質対処特措法における</a:t>
            </a:r>
            <a:endParaRPr lang="en-US" altLang="ja-JP" dirty="0">
              <a:latin typeface="+mn-ea"/>
              <a:ea typeface="+mn-ea"/>
            </a:endParaRPr>
          </a:p>
          <a:p>
            <a:pPr eaLnBrk="1" hangingPunct="1">
              <a:spcBef>
                <a:spcPct val="0"/>
              </a:spcBef>
              <a:defRPr/>
            </a:pPr>
            <a:r>
              <a:rPr lang="ja-JP" altLang="en-US" dirty="0">
                <a:latin typeface="+mn-ea"/>
                <a:ea typeface="+mn-ea"/>
              </a:rPr>
              <a:t>「</a:t>
            </a:r>
            <a:r>
              <a:rPr lang="ja-JP" altLang="en-US" dirty="0">
                <a:solidFill>
                  <a:srgbClr val="FF0000"/>
                </a:solidFill>
                <a:latin typeface="+mn-ea"/>
                <a:ea typeface="+mn-ea"/>
              </a:rPr>
              <a:t>対策地域内廃棄物</a:t>
            </a:r>
            <a:r>
              <a:rPr lang="ja-JP" altLang="en-US" dirty="0">
                <a:latin typeface="+mn-ea"/>
                <a:ea typeface="+mn-ea"/>
              </a:rPr>
              <a:t>」に該当するため、</a:t>
            </a:r>
            <a:r>
              <a:rPr lang="ja-JP" altLang="en-US" dirty="0">
                <a:solidFill>
                  <a:srgbClr val="FF0000"/>
                </a:solidFill>
                <a:latin typeface="+mn-ea"/>
                <a:ea typeface="+mn-ea"/>
              </a:rPr>
              <a:t>国による直轄の処理</a:t>
            </a:r>
            <a:r>
              <a:rPr lang="ja-JP" altLang="en-US" dirty="0">
                <a:latin typeface="+mn-ea"/>
                <a:ea typeface="+mn-ea"/>
              </a:rPr>
              <a:t>が適用されます。</a:t>
            </a:r>
          </a:p>
          <a:p>
            <a:pPr eaLnBrk="1" hangingPunct="1">
              <a:defRPr/>
            </a:pPr>
            <a:endParaRPr lang="ja-JP" altLang="en-US" dirty="0"/>
          </a:p>
          <a:p>
            <a:pPr eaLnBrk="1" hangingPunct="1">
              <a:defRPr/>
            </a:pPr>
            <a:r>
              <a:rPr lang="ja-JP" altLang="en-US" dirty="0"/>
              <a:t>災害廃棄物だけでなく、一般廃棄物・産業廃棄物の燃え殻、稲わらなどの農業廃棄物など幅広い廃棄物から放射性物質が検出されました。</a:t>
            </a:r>
            <a:endParaRPr lang="en-US" altLang="ja-JP" dirty="0"/>
          </a:p>
          <a:p>
            <a:pPr eaLnBrk="1" hangingPunct="1">
              <a:defRPr/>
            </a:pPr>
            <a:r>
              <a:rPr lang="ja-JP" altLang="en-US" dirty="0"/>
              <a:t>こうした</a:t>
            </a:r>
            <a:r>
              <a:rPr lang="ja-JP" altLang="en-US" b="1" dirty="0">
                <a:solidFill>
                  <a:srgbClr val="000000"/>
                </a:solidFill>
              </a:rPr>
              <a:t>廃棄物は１ｋｇ</a:t>
            </a:r>
            <a:r>
              <a:rPr lang="ja-JP" altLang="en-US" dirty="0"/>
              <a:t>あたりの放射能（Ｂｑ）の値によって処理方法が区分され、</a:t>
            </a:r>
            <a:endParaRPr lang="en-US" altLang="ja-JP" dirty="0"/>
          </a:p>
          <a:p>
            <a:pPr eaLnBrk="1" hangingPunct="1">
              <a:defRPr/>
            </a:pPr>
            <a:r>
              <a:rPr lang="ja-JP" altLang="en-US" b="1" dirty="0">
                <a:solidFill>
                  <a:srgbClr val="000000"/>
                </a:solidFill>
              </a:rPr>
              <a:t>８０００Ｂｑ／ｋｇ</a:t>
            </a:r>
            <a:r>
              <a:rPr lang="ja-JP" altLang="en-US" dirty="0"/>
              <a:t>を超える廃棄物は</a:t>
            </a:r>
            <a:r>
              <a:rPr lang="ja-JP" altLang="en-US" b="1" dirty="0">
                <a:solidFill>
                  <a:srgbClr val="000000"/>
                </a:solidFill>
              </a:rPr>
              <a:t>指定廃棄物</a:t>
            </a:r>
            <a:r>
              <a:rPr lang="ja-JP" altLang="en-US" dirty="0"/>
              <a:t>と呼ばれ、</a:t>
            </a:r>
            <a:r>
              <a:rPr lang="ja-JP" altLang="en-US" b="1" dirty="0">
                <a:solidFill>
                  <a:srgbClr val="000000"/>
                </a:solidFill>
              </a:rPr>
              <a:t>国が直轄</a:t>
            </a:r>
            <a:r>
              <a:rPr lang="ja-JP" altLang="en-US" dirty="0"/>
              <a:t>で処理を行ないます。</a:t>
            </a:r>
            <a:endParaRPr lang="en-US" altLang="ja-JP" dirty="0"/>
          </a:p>
          <a:p>
            <a:pPr eaLnBrk="1" hangingPunct="1">
              <a:defRPr/>
            </a:pPr>
            <a:endParaRPr lang="en-US" altLang="ja-JP" dirty="0"/>
          </a:p>
          <a:p>
            <a:pPr>
              <a:spcBef>
                <a:spcPct val="0"/>
              </a:spcBef>
              <a:defRPr/>
            </a:pPr>
            <a:r>
              <a:rPr lang="ja-JP" altLang="en-US" dirty="0">
                <a:latin typeface="+mn-ea"/>
                <a:ea typeface="+mn-ea"/>
              </a:rPr>
              <a:t>東日本大震災の教訓から</a:t>
            </a:r>
            <a:r>
              <a:rPr lang="en-US" altLang="ja-JP" dirty="0">
                <a:latin typeface="+mn-ea"/>
                <a:ea typeface="+mn-ea"/>
              </a:rPr>
              <a:t>2015</a:t>
            </a:r>
            <a:r>
              <a:rPr lang="ja-JP" altLang="en-US" dirty="0">
                <a:latin typeface="+mn-ea"/>
                <a:ea typeface="+mn-ea"/>
              </a:rPr>
              <a:t>年に廃棄物処理法と災害対策基本法の一部が改正されました。</a:t>
            </a:r>
            <a:endParaRPr lang="en-US" altLang="ja-JP" dirty="0">
              <a:latin typeface="+mn-ea"/>
              <a:ea typeface="+mn-ea"/>
            </a:endParaRPr>
          </a:p>
          <a:p>
            <a:pPr>
              <a:spcBef>
                <a:spcPct val="0"/>
              </a:spcBef>
              <a:defRPr/>
            </a:pPr>
            <a:r>
              <a:rPr lang="ja-JP" altLang="en-US" dirty="0">
                <a:latin typeface="+mn-ea"/>
                <a:ea typeface="+mn-ea"/>
              </a:rPr>
              <a:t>国による災害廃棄物対策指針の策定、国、地方自治体、民間事業者の連携・協力の強化、大規模災害時の国による処理の代行などが定められています。</a:t>
            </a:r>
          </a:p>
          <a:p>
            <a:pPr>
              <a:spcBef>
                <a:spcPct val="0"/>
              </a:spcBef>
              <a:defRPr/>
            </a:pPr>
            <a:r>
              <a:rPr lang="ja-JP" altLang="en-US" dirty="0">
                <a:latin typeface="+mn-ea"/>
                <a:ea typeface="+mn-ea"/>
              </a:rPr>
              <a:t>●災害廃棄物処理支援ネットワーク</a:t>
            </a:r>
            <a:r>
              <a:rPr lang="en-US" altLang="ja-JP" dirty="0">
                <a:latin typeface="+mn-ea"/>
                <a:ea typeface="+mn-ea"/>
              </a:rPr>
              <a:t>(</a:t>
            </a:r>
            <a:r>
              <a:rPr lang="en-US" altLang="ja-JP" dirty="0" err="1">
                <a:latin typeface="+mn-ea"/>
                <a:ea typeface="+mn-ea"/>
              </a:rPr>
              <a:t>D.Waste</a:t>
            </a:r>
            <a:r>
              <a:rPr lang="en-US" altLang="ja-JP" dirty="0">
                <a:latin typeface="+mn-ea"/>
                <a:ea typeface="+mn-ea"/>
              </a:rPr>
              <a:t>-Net)</a:t>
            </a:r>
            <a:r>
              <a:rPr lang="ja-JP" altLang="en-US" dirty="0">
                <a:latin typeface="+mn-ea"/>
                <a:ea typeface="+mn-ea"/>
              </a:rPr>
              <a:t>は　行政機関、事業者、専門家ら関係者間の連携を組織化するもので、</a:t>
            </a:r>
            <a:endParaRPr lang="en-US" altLang="ja-JP" dirty="0">
              <a:latin typeface="+mn-ea"/>
              <a:ea typeface="+mn-ea"/>
            </a:endParaRPr>
          </a:p>
          <a:p>
            <a:pPr>
              <a:spcBef>
                <a:spcPct val="0"/>
              </a:spcBef>
              <a:defRPr/>
            </a:pPr>
            <a:r>
              <a:rPr lang="ja-JP" altLang="en-US" dirty="0">
                <a:latin typeface="+mn-ea"/>
                <a:ea typeface="+mn-ea"/>
              </a:rPr>
              <a:t>　</a:t>
            </a:r>
            <a:r>
              <a:rPr lang="en-US" altLang="ja-JP" dirty="0">
                <a:latin typeface="+mn-ea"/>
                <a:ea typeface="+mn-ea"/>
              </a:rPr>
              <a:t>2015</a:t>
            </a:r>
            <a:r>
              <a:rPr lang="ja-JP" altLang="en-US" dirty="0">
                <a:latin typeface="+mn-ea"/>
                <a:ea typeface="+mn-ea"/>
              </a:rPr>
              <a:t>年の関東・東北豪雨や</a:t>
            </a:r>
            <a:r>
              <a:rPr lang="en-US" altLang="ja-JP" dirty="0">
                <a:latin typeface="+mn-ea"/>
                <a:ea typeface="+mn-ea"/>
              </a:rPr>
              <a:t>2016</a:t>
            </a:r>
            <a:r>
              <a:rPr lang="ja-JP" altLang="en-US" dirty="0">
                <a:latin typeface="+mn-ea"/>
                <a:ea typeface="+mn-ea"/>
              </a:rPr>
              <a:t>年の熊本地震で機能しました。</a:t>
            </a:r>
            <a:endParaRPr lang="en-US" altLang="ja-JP" dirty="0">
              <a:latin typeface="+mn-ea"/>
              <a:ea typeface="+mn-ea"/>
            </a:endParaRPr>
          </a:p>
          <a:p>
            <a:pPr>
              <a:spcBef>
                <a:spcPct val="0"/>
              </a:spcBef>
              <a:defRPr/>
            </a:pPr>
            <a:r>
              <a:rPr lang="ja-JP" altLang="en-US" dirty="0">
                <a:latin typeface="+mn-ea"/>
                <a:ea typeface="+mn-ea"/>
              </a:rPr>
              <a:t>●南海トラフや首都直下地震など、巨大災害への備えの具体化も重要な課題です。</a:t>
            </a:r>
          </a:p>
          <a:p>
            <a:pPr eaLnBrk="1" hangingPunct="1">
              <a:defRPr/>
            </a:pPr>
            <a:endParaRPr lang="ja-JP" altLang="en-US" dirty="0"/>
          </a:p>
          <a:p>
            <a:pPr eaLnBrk="1" hangingPunct="1">
              <a:defRPr/>
            </a:pPr>
            <a:endParaRPr lang="en-US" altLang="ja-JP"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a:extLst>
              <a:ext uri="{FF2B5EF4-FFF2-40B4-BE49-F238E27FC236}">
                <a16:creationId xmlns:a16="http://schemas.microsoft.com/office/drawing/2014/main" id="{A3734C27-4061-C580-2250-EDCCE3432BE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2537A9E-C06A-471B-80D9-DD800D3771B6}" type="slidenum">
              <a:rPr kumimoji="0" lang="en-US" altLang="ja-JP" smtClean="0"/>
              <a:pPr/>
              <a:t>85</a:t>
            </a:fld>
            <a:endParaRPr kumimoji="0" lang="en-US" altLang="ja-JP"/>
          </a:p>
        </p:txBody>
      </p:sp>
      <p:sp>
        <p:nvSpPr>
          <p:cNvPr id="194563" name="Rectangle 2">
            <a:extLst>
              <a:ext uri="{FF2B5EF4-FFF2-40B4-BE49-F238E27FC236}">
                <a16:creationId xmlns:a16="http://schemas.microsoft.com/office/drawing/2014/main" id="{BBF201B1-0877-454A-485B-D552241F4B36}"/>
              </a:ext>
            </a:extLst>
          </p:cNvPr>
          <p:cNvSpPr>
            <a:spLocks noGrp="1" noRot="1" noChangeAspect="1" noChangeArrowheads="1" noTextEdit="1"/>
          </p:cNvSpPr>
          <p:nvPr>
            <p:ph type="sldImg"/>
          </p:nvPr>
        </p:nvSpPr>
        <p:spPr>
          <a:xfrm>
            <a:off x="1030288" y="741363"/>
            <a:ext cx="5116512" cy="3836987"/>
          </a:xfrm>
          <a:ln/>
        </p:spPr>
      </p:sp>
      <p:sp>
        <p:nvSpPr>
          <p:cNvPr id="237572" name="Rectangle 3">
            <a:extLst>
              <a:ext uri="{FF2B5EF4-FFF2-40B4-BE49-F238E27FC236}">
                <a16:creationId xmlns:a16="http://schemas.microsoft.com/office/drawing/2014/main" id="{B389F10B-CC82-F93D-5A3E-00A9C172E906}"/>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t>福島原発事故に限らず、全国の原子力発電所からは放射性廃棄物が発生しています。</a:t>
            </a:r>
            <a:endParaRPr lang="en-US" altLang="ja-JP" dirty="0"/>
          </a:p>
          <a:p>
            <a:pPr eaLnBrk="1" hangingPunct="1">
              <a:spcBef>
                <a:spcPct val="0"/>
              </a:spcBef>
              <a:defRPr/>
            </a:pPr>
            <a:r>
              <a:rPr lang="ja-JP" altLang="en-US" dirty="0">
                <a:latin typeface="+mn-ea"/>
                <a:ea typeface="+mn-ea"/>
              </a:rPr>
              <a:t>高い放射性ﾚﾍﾞﾙの放射性廃棄物を</a:t>
            </a:r>
            <a:r>
              <a:rPr lang="ja-JP" altLang="en-US" dirty="0">
                <a:solidFill>
                  <a:srgbClr val="FF0000"/>
                </a:solidFill>
                <a:latin typeface="+mn-ea"/>
                <a:ea typeface="+mn-ea"/>
              </a:rPr>
              <a:t>高ﾚﾍﾞﾙ放射性廃棄物</a:t>
            </a:r>
            <a:r>
              <a:rPr lang="en-US" altLang="ja-JP" dirty="0">
                <a:latin typeface="+mn-ea"/>
                <a:ea typeface="+mn-ea"/>
              </a:rPr>
              <a:t>､</a:t>
            </a:r>
            <a:r>
              <a:rPr lang="ja-JP" altLang="en-US" dirty="0">
                <a:latin typeface="+mn-ea"/>
                <a:ea typeface="+mn-ea"/>
              </a:rPr>
              <a:t>それ以外を</a:t>
            </a:r>
            <a:r>
              <a:rPr lang="ja-JP" altLang="en-US" dirty="0">
                <a:solidFill>
                  <a:srgbClr val="FF0000"/>
                </a:solidFill>
                <a:latin typeface="+mn-ea"/>
                <a:ea typeface="+mn-ea"/>
              </a:rPr>
              <a:t>低ﾚﾍﾞﾙ放射性廃棄物</a:t>
            </a:r>
            <a:r>
              <a:rPr lang="ja-JP" altLang="en-US" dirty="0">
                <a:latin typeface="+mn-ea"/>
                <a:ea typeface="+mn-ea"/>
              </a:rPr>
              <a:t>と呼びます。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dirty="0">
                <a:latin typeface="+mn-ea"/>
                <a:ea typeface="+mn-ea"/>
              </a:rPr>
              <a:t>廃炉で生じるコンクリートや鉄筋などの低レベル放射性廃棄物は、</a:t>
            </a:r>
            <a:endParaRPr lang="en-US" altLang="ja-JP" dirty="0">
              <a:latin typeface="+mn-ea"/>
              <a:ea typeface="+mn-ea"/>
            </a:endParaRPr>
          </a:p>
          <a:p>
            <a:pPr eaLnBrk="1" hangingPunct="1">
              <a:spcBef>
                <a:spcPct val="0"/>
              </a:spcBef>
              <a:defRPr/>
            </a:pPr>
            <a:r>
              <a:rPr lang="ja-JP" altLang="en-US" dirty="0">
                <a:solidFill>
                  <a:srgbClr val="FF0000"/>
                </a:solidFill>
                <a:latin typeface="+mn-ea"/>
                <a:ea typeface="+mn-ea"/>
              </a:rPr>
              <a:t>クリアランスレベル</a:t>
            </a:r>
            <a:r>
              <a:rPr lang="ja-JP" altLang="en-US" dirty="0">
                <a:latin typeface="+mn-ea"/>
                <a:ea typeface="+mn-ea"/>
              </a:rPr>
              <a:t>を確実に下回ることが確認できれば再利用できます。</a:t>
            </a:r>
            <a:endParaRPr lang="en-US" altLang="ja-JP" dirty="0">
              <a:latin typeface="+mn-ea"/>
              <a:ea typeface="+mn-ea"/>
            </a:endParaRPr>
          </a:p>
          <a:p>
            <a:pPr eaLnBrk="1" hangingPunct="1">
              <a:spcBef>
                <a:spcPct val="0"/>
              </a:spcBef>
              <a:defRPr/>
            </a:pPr>
            <a:endParaRPr lang="en-US" altLang="ja-JP" dirty="0">
              <a:latin typeface="+mn-ea"/>
              <a:ea typeface="+mn-ea"/>
            </a:endParaRPr>
          </a:p>
          <a:p>
            <a:pPr eaLnBrk="1" hangingPunct="1">
              <a:spcBef>
                <a:spcPct val="0"/>
              </a:spcBef>
              <a:defRPr/>
            </a:pPr>
            <a:r>
              <a:rPr lang="ja-JP" altLang="en-US" dirty="0">
                <a:latin typeface="+mn-ea"/>
                <a:ea typeface="+mn-ea"/>
              </a:rPr>
              <a:t>高レベル放射性廃棄物は</a:t>
            </a:r>
            <a:r>
              <a:rPr lang="ja-JP" altLang="en-US" dirty="0">
                <a:solidFill>
                  <a:srgbClr val="FF0000"/>
                </a:solidFill>
                <a:latin typeface="+mn-ea"/>
                <a:ea typeface="+mn-ea"/>
              </a:rPr>
              <a:t>地層処分</a:t>
            </a:r>
            <a:r>
              <a:rPr lang="ja-JP" altLang="en-US" dirty="0">
                <a:latin typeface="+mn-ea"/>
                <a:ea typeface="+mn-ea"/>
              </a:rPr>
              <a:t>により地下数百メートルに埋設する、</a:t>
            </a:r>
            <a:endParaRPr lang="en-US" altLang="ja-JP" dirty="0">
              <a:latin typeface="+mn-ea"/>
              <a:ea typeface="+mn-ea"/>
            </a:endParaRPr>
          </a:p>
          <a:p>
            <a:pPr eaLnBrk="1" hangingPunct="1">
              <a:spcBef>
                <a:spcPct val="0"/>
              </a:spcBef>
              <a:defRPr/>
            </a:pPr>
            <a:r>
              <a:rPr lang="ja-JP" altLang="en-US" dirty="0">
                <a:latin typeface="+mn-ea"/>
                <a:ea typeface="+mn-ea"/>
              </a:rPr>
              <a:t>しかしながら日本を含めほとんどの国で高レベル放射性廃棄物の最終処分場の場所は決まっていません。</a:t>
            </a:r>
            <a:endParaRPr lang="en-US" altLang="ja-JP" dirty="0">
              <a:latin typeface="+mn-ea"/>
              <a:ea typeface="+mn-ea"/>
            </a:endParaRPr>
          </a:p>
          <a:p>
            <a:pPr eaLnBrk="1" hangingPunct="1">
              <a:spcBef>
                <a:spcPct val="0"/>
              </a:spcBef>
              <a:defRPr/>
            </a:pPr>
            <a:endParaRPr lang="en-US" altLang="ja-JP" dirty="0">
              <a:latin typeface="+mn-ea"/>
              <a:ea typeface="+mn-ea"/>
            </a:endParaRPr>
          </a:p>
          <a:p>
            <a:pPr>
              <a:defRPr/>
            </a:pPr>
            <a:r>
              <a:rPr lang="ja-JP" altLang="en-US" dirty="0">
                <a:solidFill>
                  <a:srgbClr val="000000"/>
                </a:solidFill>
                <a:latin typeface="Times New Roman"/>
                <a:ea typeface="ＭＳ Ｐゴシック"/>
              </a:rPr>
              <a:t>日本は使用済み核燃料から再び次の核燃料の原料を取り出せるようにする「核燃料サイク</a:t>
            </a:r>
          </a:p>
          <a:p>
            <a:pPr>
              <a:lnSpc>
                <a:spcPts val="1596"/>
              </a:lnSpc>
              <a:defRPr/>
            </a:pPr>
            <a:r>
              <a:rPr lang="ja-JP" altLang="en-US" dirty="0">
                <a:solidFill>
                  <a:srgbClr val="000000"/>
                </a:solidFill>
                <a:latin typeface="Times New Roman"/>
                <a:ea typeface="ＭＳ Ｐゴシック"/>
              </a:rPr>
              <a:t>ル」を行う方針を、長年にわたって堅持しています。そのために「高速増殖炉」や「再処理」</a:t>
            </a:r>
          </a:p>
          <a:p>
            <a:pPr>
              <a:lnSpc>
                <a:spcPts val="1596"/>
              </a:lnSpc>
              <a:defRPr/>
            </a:pPr>
            <a:r>
              <a:rPr lang="ja-JP" altLang="en-US" dirty="0">
                <a:solidFill>
                  <a:srgbClr val="000000"/>
                </a:solidFill>
                <a:latin typeface="Times New Roman"/>
                <a:ea typeface="ＭＳ Ｐゴシック"/>
              </a:rPr>
              <a:t>といった技術の開発が、長年にわたり続けられてきました。しかし、さまざまな課題により</a:t>
            </a:r>
          </a:p>
          <a:p>
            <a:pPr>
              <a:lnSpc>
                <a:spcPts val="1596"/>
              </a:lnSpc>
              <a:defRPr/>
            </a:pPr>
            <a:r>
              <a:rPr lang="ja-JP" altLang="en-US" dirty="0">
                <a:solidFill>
                  <a:srgbClr val="000000"/>
                </a:solidFill>
                <a:latin typeface="Times New Roman"/>
                <a:ea typeface="ＭＳ Ｐゴシック"/>
              </a:rPr>
              <a:t>それらの施設の安定的な運転・操業には至っておらず、「核燃料サイクル」は当初の想定どお</a:t>
            </a:r>
          </a:p>
          <a:p>
            <a:pPr>
              <a:lnSpc>
                <a:spcPts val="1596"/>
              </a:lnSpc>
              <a:defRPr/>
            </a:pPr>
            <a:r>
              <a:rPr lang="ja-JP" altLang="en-US" dirty="0">
                <a:solidFill>
                  <a:srgbClr val="000000"/>
                </a:solidFill>
                <a:latin typeface="Times New Roman"/>
                <a:ea typeface="ＭＳ Ｐゴシック"/>
              </a:rPr>
              <a:t>りには実現していません。</a:t>
            </a:r>
            <a:endParaRPr lang="en-US" altLang="ja-JP" dirty="0">
              <a:solidFill>
                <a:srgbClr val="000000"/>
              </a:solidFill>
              <a:latin typeface="Times New Roman"/>
              <a:ea typeface="ＭＳ Ｐゴシック"/>
            </a:endParaRPr>
          </a:p>
          <a:p>
            <a:pPr>
              <a:lnSpc>
                <a:spcPts val="1596"/>
              </a:lnSpc>
              <a:defRPr/>
            </a:pPr>
            <a:endParaRPr lang="en-US" altLang="ja-JP" dirty="0">
              <a:latin typeface="+mn-ea"/>
              <a:ea typeface="+mn-ea"/>
            </a:endParaRPr>
          </a:p>
          <a:p>
            <a:pPr>
              <a:lnSpc>
                <a:spcPts val="1637"/>
              </a:lnSpc>
              <a:defRPr/>
            </a:pPr>
            <a:r>
              <a:rPr lang="ja-JP" altLang="en-US" dirty="0">
                <a:solidFill>
                  <a:srgbClr val="000000"/>
                </a:solidFill>
                <a:latin typeface="Times New Roman"/>
                <a:ea typeface="ＭＳ Ｐゴシック"/>
              </a:rPr>
              <a:t>使用済み核燃料を貯蔵するより安全性の高い方法としては、キャスクと呼ばれる特別な容</a:t>
            </a:r>
          </a:p>
          <a:p>
            <a:pPr>
              <a:lnSpc>
                <a:spcPts val="1637"/>
              </a:lnSpc>
              <a:defRPr/>
            </a:pPr>
            <a:r>
              <a:rPr lang="ja-JP" altLang="en-US" dirty="0">
                <a:solidFill>
                  <a:srgbClr val="000000"/>
                </a:solidFill>
                <a:latin typeface="Times New Roman"/>
                <a:ea typeface="ＭＳ Ｐゴシック"/>
              </a:rPr>
              <a:t>器に入れて空冷する「乾式貯蔵」が実用化されていますが、日本ではこの方法による保管は</a:t>
            </a:r>
          </a:p>
          <a:p>
            <a:pPr>
              <a:lnSpc>
                <a:spcPts val="1637"/>
              </a:lnSpc>
              <a:defRPr/>
            </a:pPr>
            <a:r>
              <a:rPr lang="ja-JP" altLang="en-US" dirty="0">
                <a:solidFill>
                  <a:srgbClr val="000000"/>
                </a:solidFill>
                <a:latin typeface="Times New Roman"/>
                <a:ea typeface="ＭＳ Ｐゴシック"/>
              </a:rPr>
              <a:t>まだ限定的にしか行われていません。</a:t>
            </a:r>
          </a:p>
          <a:p>
            <a:pPr eaLnBrk="1" hangingPunct="1">
              <a:defRPr/>
            </a:pPr>
            <a:endParaRPr lang="ja-JP" altLang="en-US" dirty="0">
              <a:solidFill>
                <a:srgbClr val="000000"/>
              </a:solidFil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AD7C9D40-1D17-5CE1-12DD-080094CD843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D581607-B462-4811-8762-D1836E7205AB}" type="slidenum">
              <a:rPr kumimoji="0" lang="en-US" altLang="ja-JP" b="0" smtClean="0"/>
              <a:pPr/>
              <a:t>86</a:t>
            </a:fld>
            <a:endParaRPr kumimoji="0" lang="en-US" altLang="ja-JP" b="0"/>
          </a:p>
        </p:txBody>
      </p:sp>
      <p:sp>
        <p:nvSpPr>
          <p:cNvPr id="198659" name="Rectangle 2">
            <a:extLst>
              <a:ext uri="{FF2B5EF4-FFF2-40B4-BE49-F238E27FC236}">
                <a16:creationId xmlns:a16="http://schemas.microsoft.com/office/drawing/2014/main" id="{2CAC7E67-B701-B7D9-1264-C01B8501D288}"/>
              </a:ext>
            </a:extLst>
          </p:cNvPr>
          <p:cNvSpPr>
            <a:spLocks noGrp="1" noRot="1" noChangeAspect="1" noChangeArrowheads="1" noTextEdit="1"/>
          </p:cNvSpPr>
          <p:nvPr>
            <p:ph type="sldImg"/>
          </p:nvPr>
        </p:nvSpPr>
        <p:spPr>
          <a:xfrm>
            <a:off x="995363" y="768350"/>
            <a:ext cx="5116512" cy="3836988"/>
          </a:xfrm>
          <a:ln/>
        </p:spPr>
      </p:sp>
      <p:sp>
        <p:nvSpPr>
          <p:cNvPr id="241668" name="Rectangle 3">
            <a:extLst>
              <a:ext uri="{FF2B5EF4-FFF2-40B4-BE49-F238E27FC236}">
                <a16:creationId xmlns:a16="http://schemas.microsoft.com/office/drawing/2014/main" id="{F9902051-930D-2E74-5E62-D71E326FBF81}"/>
              </a:ext>
            </a:extLst>
          </p:cNvPr>
          <p:cNvSpPr>
            <a:spLocks noGrp="1" noChangeArrowheads="1"/>
          </p:cNvSpPr>
          <p:nvPr>
            <p:ph type="body" idx="1"/>
          </p:nvPr>
        </p:nvSpPr>
        <p:spPr bwMode="auto">
          <a:xfrm>
            <a:off x="769938" y="4894263"/>
            <a:ext cx="5683250" cy="2720975"/>
          </a:xfrm>
        </p:spPr>
        <p:txBody>
          <a:bodyPr/>
          <a:lstStyle/>
          <a:p>
            <a:pPr eaLnBrk="1" hangingPunct="1">
              <a:defRPr/>
            </a:pPr>
            <a:r>
              <a:rPr lang="ja-JP" altLang="en-US" dirty="0"/>
              <a:t>さて、第４章では、</a:t>
            </a:r>
            <a:r>
              <a:rPr lang="ja-JP" altLang="en-US" dirty="0">
                <a:latin typeface="+mn-ea"/>
                <a:ea typeface="+mn-ea"/>
              </a:rPr>
              <a:t>持続可能な社会に向けたアプローチについて解説していきます。</a:t>
            </a:r>
          </a:p>
          <a:p>
            <a:pPr eaLnBrk="1" hangingPunct="1">
              <a:defRPr/>
            </a:pPr>
            <a:endParaRPr lang="ja-JP" alt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a:extLst>
              <a:ext uri="{FF2B5EF4-FFF2-40B4-BE49-F238E27FC236}">
                <a16:creationId xmlns:a16="http://schemas.microsoft.com/office/drawing/2014/main" id="{5687998E-6285-020C-AFCE-66ADDB42229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D19023D5-F687-4713-BA58-A538AAC2F1FC}" type="slidenum">
              <a:rPr kumimoji="0" lang="en-US" altLang="ja-JP" b="0" smtClean="0"/>
              <a:pPr/>
              <a:t>87</a:t>
            </a:fld>
            <a:endParaRPr kumimoji="0" lang="en-US" altLang="ja-JP" b="0"/>
          </a:p>
        </p:txBody>
      </p:sp>
      <p:sp>
        <p:nvSpPr>
          <p:cNvPr id="200707" name="Rectangle 2">
            <a:extLst>
              <a:ext uri="{FF2B5EF4-FFF2-40B4-BE49-F238E27FC236}">
                <a16:creationId xmlns:a16="http://schemas.microsoft.com/office/drawing/2014/main" id="{B3A39BF0-5F77-3315-6755-0D95D24074C6}"/>
              </a:ext>
            </a:extLst>
          </p:cNvPr>
          <p:cNvSpPr>
            <a:spLocks noGrp="1" noRot="1" noChangeAspect="1" noChangeArrowheads="1" noTextEdit="1"/>
          </p:cNvSpPr>
          <p:nvPr>
            <p:ph type="sldImg"/>
          </p:nvPr>
        </p:nvSpPr>
        <p:spPr>
          <a:xfrm>
            <a:off x="1030288" y="741363"/>
            <a:ext cx="5116512" cy="3836987"/>
          </a:xfrm>
          <a:ln/>
        </p:spPr>
      </p:sp>
      <p:sp>
        <p:nvSpPr>
          <p:cNvPr id="200708" name="Rectangle 3">
            <a:extLst>
              <a:ext uri="{FF2B5EF4-FFF2-40B4-BE49-F238E27FC236}">
                <a16:creationId xmlns:a16="http://schemas.microsoft.com/office/drawing/2014/main" id="{43FCEA99-5F6B-59CE-63EF-8FCEF87B8072}"/>
              </a:ext>
            </a:extLst>
          </p:cNvPr>
          <p:cNvSpPr>
            <a:spLocks noGrp="1" noChangeArrowheads="1"/>
          </p:cNvSpPr>
          <p:nvPr>
            <p:ph type="body" idx="1"/>
          </p:nvPr>
        </p:nvSpPr>
        <p:spPr bwMode="auto">
          <a:xfrm>
            <a:off x="769938" y="4894263"/>
            <a:ext cx="5683250" cy="45259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環境基本法は、基本中の基本なので、この抜粋３～５条は、よく読んでイメージして下さい。</a:t>
            </a:r>
          </a:p>
          <a:p>
            <a:pPr eaLnBrk="1" hangingPunct="1"/>
            <a:r>
              <a:rPr lang="ja-JP" altLang="en-US"/>
              <a:t>●環境の恵沢の享受と継承（第</a:t>
            </a:r>
            <a:r>
              <a:rPr lang="en-US" altLang="ja-JP"/>
              <a:t>3</a:t>
            </a:r>
            <a:r>
              <a:rPr lang="ja-JP" altLang="en-US"/>
              <a:t>条）</a:t>
            </a:r>
          </a:p>
          <a:p>
            <a:pPr eaLnBrk="1" hangingPunct="1"/>
            <a:r>
              <a:rPr lang="ja-JP" altLang="en-US"/>
              <a:t>●環境への負荷の少ない持続的発展が可能な社会の構築</a:t>
            </a:r>
            <a:r>
              <a:rPr lang="en-US" altLang="ja-JP"/>
              <a:t>(</a:t>
            </a:r>
            <a:r>
              <a:rPr lang="ja-JP" altLang="en-US"/>
              <a:t>第４条）</a:t>
            </a:r>
          </a:p>
          <a:p>
            <a:pPr eaLnBrk="1" hangingPunct="1"/>
            <a:r>
              <a:rPr lang="ja-JP" altLang="en-US">
                <a:solidFill>
                  <a:srgbClr val="000000"/>
                </a:solidFill>
              </a:rPr>
              <a:t>●国際的協調による地球環境保全の積極的推進（第</a:t>
            </a:r>
            <a:r>
              <a:rPr lang="en-US" altLang="ja-JP">
                <a:solidFill>
                  <a:srgbClr val="000000"/>
                </a:solidFill>
              </a:rPr>
              <a:t>5</a:t>
            </a:r>
            <a:r>
              <a:rPr lang="ja-JP" altLang="en-US">
                <a:solidFill>
                  <a:srgbClr val="000000"/>
                </a:solidFill>
              </a:rPr>
              <a:t>条）</a:t>
            </a:r>
          </a:p>
          <a:p>
            <a:pPr eaLnBrk="1" hangingPunct="1"/>
            <a:endParaRPr lang="en-US" altLang="ja-JP">
              <a:solidFill>
                <a:srgbClr val="000000"/>
              </a:solidFill>
            </a:endParaRPr>
          </a:p>
          <a:p>
            <a:pPr eaLnBrk="1" hangingPunct="1">
              <a:spcBef>
                <a:spcPct val="20000"/>
              </a:spcBef>
            </a:pPr>
            <a:r>
              <a:rPr lang="ja-JP" altLang="en-US">
                <a:ea typeface="ＭＳ Ｐゴシック" panose="020B0600070205080204" pitchFamily="50" charset="-128"/>
              </a:rPr>
              <a:t>環境基本法に基づいて「</a:t>
            </a:r>
            <a:r>
              <a:rPr lang="ja-JP" altLang="en-US">
                <a:solidFill>
                  <a:srgbClr val="FF0000"/>
                </a:solidFill>
                <a:ea typeface="ＭＳ Ｐゴシック" panose="020B0600070205080204" pitchFamily="50" charset="-128"/>
              </a:rPr>
              <a:t>環境基本計画</a:t>
            </a:r>
            <a:r>
              <a:rPr lang="ja-JP" altLang="en-US">
                <a:ea typeface="ＭＳ Ｐゴシック" panose="020B0600070205080204" pitchFamily="50" charset="-128"/>
              </a:rPr>
              <a:t>」が１９９４年が策定され、</a:t>
            </a:r>
            <a:r>
              <a:rPr lang="en-US" altLang="ja-JP">
                <a:ea typeface="ＭＳ Ｐゴシック" panose="020B0600070205080204" pitchFamily="50" charset="-128"/>
              </a:rPr>
              <a:t>5</a:t>
            </a:r>
            <a:r>
              <a:rPr lang="ja-JP" altLang="en-US">
                <a:ea typeface="ＭＳ Ｐゴシック" panose="020B0600070205080204" pitchFamily="50" charset="-128"/>
              </a:rPr>
              <a:t>～</a:t>
            </a:r>
            <a:r>
              <a:rPr lang="en-US" altLang="ja-JP">
                <a:ea typeface="ＭＳ Ｐゴシック" panose="020B0600070205080204" pitchFamily="50" charset="-128"/>
              </a:rPr>
              <a:t>6</a:t>
            </a:r>
            <a:r>
              <a:rPr lang="ja-JP" altLang="en-US">
                <a:ea typeface="ＭＳ Ｐゴシック" panose="020B0600070205080204" pitchFamily="50" charset="-128"/>
              </a:rPr>
              <a:t>年ごとに改訂されています。</a:t>
            </a:r>
            <a:endParaRPr lang="en-US" altLang="ja-JP">
              <a:ea typeface="ＭＳ Ｐゴシック" panose="020B0600070205080204" pitchFamily="50" charset="-128"/>
            </a:endParaRPr>
          </a:p>
          <a:p>
            <a:pPr eaLnBrk="1" hangingPunct="1">
              <a:spcBef>
                <a:spcPct val="20000"/>
              </a:spcBef>
            </a:pPr>
            <a:r>
              <a:rPr lang="ja-JP" altLang="en-US">
                <a:ea typeface="ＭＳ Ｐゴシック" panose="020B0600070205080204" pitchFamily="50" charset="-128"/>
              </a:rPr>
              <a:t>循環・共生・参加・国際的取組み</a:t>
            </a:r>
            <a:r>
              <a:rPr lang="ja-JP" altLang="en-US">
                <a:solidFill>
                  <a:srgbClr val="FF0000"/>
                </a:solidFill>
                <a:ea typeface="ＭＳ Ｐゴシック" panose="020B0600070205080204" pitchFamily="50" charset="-128"/>
              </a:rPr>
              <a:t>の長期的目標</a:t>
            </a:r>
            <a:r>
              <a:rPr lang="ja-JP" altLang="en-US">
                <a:ea typeface="ＭＳ Ｐゴシック" panose="020B0600070205080204" pitchFamily="50" charset="-128"/>
              </a:rPr>
              <a:t>を掲げられています。</a:t>
            </a:r>
          </a:p>
          <a:p>
            <a:pPr eaLnBrk="1" hangingPunct="1"/>
            <a:endParaRPr lang="en-US" altLang="ja-JP">
              <a:solidFill>
                <a:srgbClr val="000000"/>
              </a:solidFill>
            </a:endParaRPr>
          </a:p>
          <a:p>
            <a:pPr>
              <a:lnSpc>
                <a:spcPts val="1650"/>
              </a:lnSpc>
            </a:pPr>
            <a:r>
              <a:rPr lang="ja-JP" altLang="en-US">
                <a:solidFill>
                  <a:srgbClr val="000000"/>
                </a:solidFill>
                <a:latin typeface="Times New Roman" panose="02020603050405020304" pitchFamily="18" charset="0"/>
                <a:ea typeface="ＭＳ Ｐゴシック" panose="020B0600070205080204" pitchFamily="50" charset="-128"/>
              </a:rPr>
              <a:t>2018年に策定された第５次環境基本計画は、SDGSやパリ協定など世界的な潮流を踏まえて、</a:t>
            </a:r>
            <a:endParaRPr lang="en-US" altLang="ja-JP">
              <a:solidFill>
                <a:srgbClr val="000000"/>
              </a:solidFill>
              <a:latin typeface="Times New Roman" panose="02020603050405020304" pitchFamily="18" charset="0"/>
              <a:ea typeface="ＭＳ Ｐゴシック" panose="020B0600070205080204" pitchFamily="50" charset="-128"/>
            </a:endParaRPr>
          </a:p>
          <a:p>
            <a:pPr>
              <a:lnSpc>
                <a:spcPts val="1650"/>
              </a:lnSpc>
            </a:pPr>
            <a:r>
              <a:rPr lang="ja-JP" altLang="en-US">
                <a:solidFill>
                  <a:srgbClr val="000000"/>
                </a:solidFill>
                <a:latin typeface="Times New Roman" panose="02020603050405020304" pitchFamily="18" charset="0"/>
                <a:ea typeface="ＭＳ Ｐゴシック" panose="020B0600070205080204" pitchFamily="50" charset="-128"/>
              </a:rPr>
              <a:t>環境、経済、社会の統合的な向上をはかりながら持続可能な社会を目指すとしています。</a:t>
            </a:r>
            <a:endParaRPr lang="en-US" altLang="ja-JP">
              <a:solidFill>
                <a:srgbClr val="000000"/>
              </a:solidFill>
              <a:latin typeface="Times New Roman" panose="02020603050405020304" pitchFamily="18" charset="0"/>
              <a:ea typeface="ＭＳ Ｐゴシック" panose="020B0600070205080204" pitchFamily="50" charset="-128"/>
            </a:endParaRPr>
          </a:p>
          <a:p>
            <a:pPr>
              <a:lnSpc>
                <a:spcPts val="1650"/>
              </a:lnSpc>
            </a:pPr>
            <a:r>
              <a:rPr lang="ja-JP" altLang="en-US">
                <a:solidFill>
                  <a:srgbClr val="000000"/>
                </a:solidFill>
                <a:latin typeface="Times New Roman" panose="02020603050405020304" pitchFamily="18" charset="0"/>
                <a:ea typeface="ＭＳ Ｐゴシック" panose="020B0600070205080204" pitchFamily="50" charset="-128"/>
              </a:rPr>
              <a:t>計画は、SDGsの考え方を取り入れながら分野横断的な６つの「重点戦略」を設定しており、</a:t>
            </a:r>
            <a:endParaRPr lang="en-US" altLang="ja-JP">
              <a:solidFill>
                <a:srgbClr val="000000"/>
              </a:solidFill>
              <a:latin typeface="Times New Roman" panose="02020603050405020304" pitchFamily="18" charset="0"/>
              <a:ea typeface="ＭＳ Ｐゴシック" panose="020B0600070205080204" pitchFamily="50" charset="-128"/>
            </a:endParaRPr>
          </a:p>
          <a:p>
            <a:pPr>
              <a:lnSpc>
                <a:spcPts val="1650"/>
              </a:lnSpc>
            </a:pPr>
            <a:r>
              <a:rPr lang="ja-JP" altLang="en-US">
                <a:solidFill>
                  <a:srgbClr val="000000"/>
                </a:solidFill>
                <a:latin typeface="Times New Roman" panose="02020603050405020304" pitchFamily="18" charset="0"/>
                <a:ea typeface="ＭＳ Ｐゴシック" panose="020B0600070205080204" pitchFamily="50" charset="-128"/>
              </a:rPr>
              <a:t>その実現には各主体によるパートナーシップの一層の充実や強化の必要性が示されています</a:t>
            </a:r>
            <a:endParaRPr lang="ja-JP"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a:extLst>
              <a:ext uri="{FF2B5EF4-FFF2-40B4-BE49-F238E27FC236}">
                <a16:creationId xmlns:a16="http://schemas.microsoft.com/office/drawing/2014/main" id="{C7F73C7A-A3F4-0E6D-2F97-DFA437E7D60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DA16C9FB-61D4-4750-9A5B-372FE8B4BCFB}" type="slidenum">
              <a:rPr kumimoji="0" lang="en-US" altLang="ja-JP" b="0" smtClean="0"/>
              <a:pPr/>
              <a:t>88</a:t>
            </a:fld>
            <a:endParaRPr kumimoji="0" lang="en-US" altLang="ja-JP" b="0"/>
          </a:p>
        </p:txBody>
      </p:sp>
      <p:sp>
        <p:nvSpPr>
          <p:cNvPr id="202755" name="Rectangle 2">
            <a:extLst>
              <a:ext uri="{FF2B5EF4-FFF2-40B4-BE49-F238E27FC236}">
                <a16:creationId xmlns:a16="http://schemas.microsoft.com/office/drawing/2014/main" id="{4D2CDEDB-286D-F78A-C0AE-92A0F0E5CA52}"/>
              </a:ext>
            </a:extLst>
          </p:cNvPr>
          <p:cNvSpPr>
            <a:spLocks noGrp="1" noRot="1" noChangeAspect="1" noChangeArrowheads="1" noTextEdit="1"/>
          </p:cNvSpPr>
          <p:nvPr>
            <p:ph type="sldImg"/>
          </p:nvPr>
        </p:nvSpPr>
        <p:spPr>
          <a:xfrm>
            <a:off x="1030288" y="741363"/>
            <a:ext cx="5116512" cy="3836987"/>
          </a:xfrm>
          <a:ln/>
        </p:spPr>
      </p:sp>
      <p:sp>
        <p:nvSpPr>
          <p:cNvPr id="247812" name="Rectangle 3">
            <a:extLst>
              <a:ext uri="{FF2B5EF4-FFF2-40B4-BE49-F238E27FC236}">
                <a16:creationId xmlns:a16="http://schemas.microsoft.com/office/drawing/2014/main" id="{76C65581-8ABF-3002-A8DF-3DD1AB90C709}"/>
              </a:ext>
            </a:extLst>
          </p:cNvPr>
          <p:cNvSpPr>
            <a:spLocks noGrp="1" noChangeArrowheads="1"/>
          </p:cNvSpPr>
          <p:nvPr>
            <p:ph type="body" idx="1"/>
          </p:nvPr>
        </p:nvSpPr>
        <p:spPr bwMode="auto">
          <a:xfrm>
            <a:off x="769938" y="4894263"/>
            <a:ext cx="5683250" cy="4781550"/>
          </a:xfrm>
        </p:spPr>
        <p:txBody>
          <a:bodyPr/>
          <a:lstStyle/>
          <a:p>
            <a:pPr eaLnBrk="1" hangingPunct="1">
              <a:lnSpc>
                <a:spcPct val="90000"/>
              </a:lnSpc>
              <a:defRPr/>
            </a:pPr>
            <a:r>
              <a:rPr lang="ja-JP" altLang="en-US" b="1" dirty="0">
                <a:solidFill>
                  <a:srgbClr val="000000"/>
                </a:solidFill>
              </a:rPr>
              <a:t>汚染者負担原則</a:t>
            </a:r>
            <a:r>
              <a:rPr lang="ja-JP" altLang="en-US" dirty="0"/>
              <a:t>とは、例えば、汚染物質の除去や環境保全の費用を税金でまかなってしまうと、</a:t>
            </a:r>
            <a:endParaRPr lang="en-US" altLang="ja-JP" dirty="0"/>
          </a:p>
          <a:p>
            <a:pPr eaLnBrk="1" hangingPunct="1">
              <a:lnSpc>
                <a:spcPct val="90000"/>
              </a:lnSpc>
              <a:defRPr/>
            </a:pPr>
            <a:r>
              <a:rPr lang="ja-JP" altLang="en-US" dirty="0"/>
              <a:t>汚染物質を垂れ流した企業は、本来負担たんすべき費用の分だけコスト負担が楽になるので、価格競争力が高まってしまいます。</a:t>
            </a:r>
            <a:endParaRPr lang="en-US" altLang="ja-JP" dirty="0"/>
          </a:p>
          <a:p>
            <a:pPr eaLnBrk="1" hangingPunct="1">
              <a:lnSpc>
                <a:spcPct val="90000"/>
              </a:lnSpc>
              <a:defRPr/>
            </a:pPr>
            <a:r>
              <a:rPr lang="ja-JP" altLang="en-US" dirty="0"/>
              <a:t>逆に、真面目に環境保全をやっている企業が損をしてしまうので、これを防ぐ原則です。</a:t>
            </a:r>
            <a:endParaRPr lang="en-US" altLang="ja-JP" dirty="0"/>
          </a:p>
          <a:p>
            <a:pPr>
              <a:spcBef>
                <a:spcPct val="0"/>
              </a:spcBef>
              <a:defRPr/>
            </a:pPr>
            <a:r>
              <a:rPr lang="ja-JP" altLang="en-US" dirty="0"/>
              <a:t>ポイントは</a:t>
            </a:r>
            <a:r>
              <a:rPr lang="ja-JP" altLang="en-US" dirty="0">
                <a:latin typeface="+mn-ea"/>
                <a:ea typeface="+mn-ea"/>
              </a:rPr>
              <a:t>汚染の代償が価格体系の中に適切に織り込むことを勧めているということです。　</a:t>
            </a:r>
            <a:endParaRPr lang="en-US" altLang="ja-JP" dirty="0">
              <a:latin typeface="+mn-ea"/>
              <a:ea typeface="+mn-ea"/>
            </a:endParaRPr>
          </a:p>
          <a:p>
            <a:pPr>
              <a:spcBef>
                <a:spcPct val="0"/>
              </a:spcBef>
              <a:defRPr/>
            </a:pPr>
            <a:r>
              <a:rPr lang="en-US" altLang="ja-JP" b="1" dirty="0"/>
              <a:t>PPP</a:t>
            </a:r>
            <a:r>
              <a:rPr lang="ja-JP" altLang="en-US" b="1" dirty="0"/>
              <a:t>（</a:t>
            </a:r>
            <a:r>
              <a:rPr lang="en-US" altLang="ja-JP" b="1" dirty="0"/>
              <a:t>Polluter-Pays Principle</a:t>
            </a:r>
            <a:r>
              <a:rPr lang="ja-JP" altLang="en-US" b="1" dirty="0"/>
              <a:t>：汚染者負担原則）</a:t>
            </a:r>
            <a:endParaRPr lang="ja-JP" altLang="en-US" dirty="0"/>
          </a:p>
          <a:p>
            <a:pPr eaLnBrk="1" hangingPunct="1">
              <a:lnSpc>
                <a:spcPct val="90000"/>
              </a:lnSpc>
              <a:defRPr/>
            </a:pPr>
            <a:endParaRPr lang="ja-JP" altLang="en-US" dirty="0"/>
          </a:p>
          <a:p>
            <a:pPr>
              <a:spcBef>
                <a:spcPct val="0"/>
              </a:spcBef>
              <a:defRPr/>
            </a:pPr>
            <a:r>
              <a:rPr lang="ja-JP" altLang="en-US" dirty="0">
                <a:solidFill>
                  <a:srgbClr val="000000"/>
                </a:solidFill>
              </a:rPr>
              <a:t>拡大生産者責任とは、生産者が</a:t>
            </a:r>
            <a:r>
              <a:rPr lang="ja-JP" altLang="en-US" dirty="0">
                <a:latin typeface="+mn-ea"/>
                <a:ea typeface="+mn-ea"/>
              </a:rPr>
              <a:t>製品の生産時のみならず、消費後の環境負荷についても生産者が責任をもつという意味で、</a:t>
            </a:r>
            <a:endParaRPr lang="en-US" altLang="ja-JP" dirty="0">
              <a:latin typeface="+mn-ea"/>
              <a:ea typeface="+mn-ea"/>
            </a:endParaRPr>
          </a:p>
          <a:p>
            <a:pPr>
              <a:spcBef>
                <a:spcPct val="0"/>
              </a:spcBef>
              <a:defRPr/>
            </a:pPr>
            <a:r>
              <a:rPr lang="ja-JP" altLang="en-US" dirty="0">
                <a:latin typeface="+mn-ea"/>
                <a:ea typeface="+mn-ea"/>
              </a:rPr>
              <a:t>たとえば１００万円の自動車は販売時、リサイクルのための１０万円を上乗せして１１０万円で販売します。</a:t>
            </a:r>
            <a:endParaRPr lang="en-US" altLang="ja-JP" dirty="0">
              <a:latin typeface="+mn-ea"/>
              <a:ea typeface="+mn-ea"/>
            </a:endParaRPr>
          </a:p>
          <a:p>
            <a:pPr>
              <a:spcBef>
                <a:spcPct val="0"/>
              </a:spcBef>
              <a:defRPr/>
            </a:pPr>
            <a:r>
              <a:rPr lang="ja-JP" altLang="en-US" dirty="0">
                <a:latin typeface="+mn-ea"/>
                <a:ea typeface="+mn-ea"/>
              </a:rPr>
              <a:t>使い終わって廃車にするとき上乗せしていた１０万円を使って回収し、リサイクル及び適正処分を行います。</a:t>
            </a:r>
            <a:endParaRPr lang="en-US" altLang="ja-JP" dirty="0">
              <a:latin typeface="+mn-ea"/>
              <a:ea typeface="+mn-ea"/>
            </a:endParaRPr>
          </a:p>
          <a:p>
            <a:pPr eaLnBrk="1" hangingPunct="1">
              <a:lnSpc>
                <a:spcPct val="90000"/>
              </a:lnSpc>
              <a:defRPr/>
            </a:pPr>
            <a:endParaRPr lang="en-US" altLang="ja-JP" dirty="0">
              <a:solidFill>
                <a:srgbClr val="000000"/>
              </a:solidFill>
            </a:endParaRPr>
          </a:p>
          <a:p>
            <a:pPr eaLnBrk="1" hangingPunct="1">
              <a:lnSpc>
                <a:spcPct val="90000"/>
              </a:lnSpc>
              <a:defRPr/>
            </a:pPr>
            <a:r>
              <a:rPr lang="ja-JP" altLang="en-US" dirty="0">
                <a:solidFill>
                  <a:srgbClr val="000000"/>
                </a:solidFill>
              </a:rPr>
              <a:t>無過失責任原則は、故意じゃなくても責任とりなさい</a:t>
            </a:r>
            <a:r>
              <a:rPr lang="ja-JP" altLang="en-US" dirty="0"/>
              <a:t>よってことです。</a:t>
            </a:r>
          </a:p>
          <a:p>
            <a:pPr eaLnBrk="1" hangingPunct="1">
              <a:lnSpc>
                <a:spcPct val="90000"/>
              </a:lnSpc>
              <a:defRPr/>
            </a:pPr>
            <a:endParaRPr lang="en-US" altLang="ja-JP" dirty="0"/>
          </a:p>
          <a:p>
            <a:pPr eaLnBrk="1" hangingPunct="1">
              <a:lnSpc>
                <a:spcPct val="90000"/>
              </a:lnSpc>
              <a:defRPr/>
            </a:pPr>
            <a:r>
              <a:rPr lang="ja-JP" altLang="en-US" dirty="0">
                <a:latin typeface="+mn-ea"/>
                <a:ea typeface="+mn-ea"/>
              </a:rPr>
              <a:t>未然防止原則とは、環境への悪影響は、発生してから対応するのではなく、未然に防止すべきであるという考え方。</a:t>
            </a:r>
          </a:p>
          <a:p>
            <a:pPr eaLnBrk="1" hangingPunct="1">
              <a:lnSpc>
                <a:spcPct val="90000"/>
              </a:lnSpc>
              <a:defRPr/>
            </a:pPr>
            <a:endParaRPr lang="ja-JP" altLang="en-US" dirty="0"/>
          </a:p>
          <a:p>
            <a:pPr eaLnBrk="1" hangingPunct="1">
              <a:lnSpc>
                <a:spcPct val="90000"/>
              </a:lnSpc>
              <a:defRPr/>
            </a:pPr>
            <a:r>
              <a:rPr lang="ja-JP" altLang="en-US" dirty="0">
                <a:solidFill>
                  <a:srgbClr val="000000"/>
                </a:solidFill>
              </a:rPr>
              <a:t>予防原則とは、</a:t>
            </a:r>
            <a:r>
              <a:rPr lang="ja-JP" altLang="en-US" dirty="0"/>
              <a:t>化学物質や遺伝子組換えなどの新技術などに対して、環境に重大かつ不可逆的な影響を及ぼす仮説上の恐れがある場合、</a:t>
            </a:r>
            <a:endParaRPr lang="en-US" altLang="ja-JP" dirty="0"/>
          </a:p>
          <a:p>
            <a:pPr eaLnBrk="1" hangingPunct="1">
              <a:lnSpc>
                <a:spcPct val="90000"/>
              </a:lnSpc>
              <a:defRPr/>
            </a:pPr>
            <a:r>
              <a:rPr lang="ja-JP" altLang="en-US" dirty="0"/>
              <a:t>科学的に因果関係が十分証明されない状況でも、規制措置を可能にする制度や考え方のことです。</a:t>
            </a:r>
          </a:p>
          <a:p>
            <a:pPr eaLnBrk="1" hangingPunct="1">
              <a:lnSpc>
                <a:spcPct val="90000"/>
              </a:lnSpc>
              <a:defRPr/>
            </a:pPr>
            <a:endParaRPr lang="ja-JP" altLang="en-US" dirty="0"/>
          </a:p>
          <a:p>
            <a:pPr>
              <a:spcBef>
                <a:spcPct val="0"/>
              </a:spcBef>
              <a:defRPr/>
            </a:pPr>
            <a:r>
              <a:rPr lang="ja-JP" altLang="en-US" dirty="0"/>
              <a:t>補完性原則とは、</a:t>
            </a:r>
            <a:r>
              <a:rPr lang="ja-JP" altLang="en-US" dirty="0">
                <a:latin typeface="+mn-ea"/>
                <a:ea typeface="+mn-ea"/>
              </a:rPr>
              <a:t>基礎的な行政単位で処理できる事柄はその行政単位に任せ、</a:t>
            </a:r>
            <a:endParaRPr lang="en-US" altLang="ja-JP" dirty="0">
              <a:latin typeface="+mn-ea"/>
              <a:ea typeface="+mn-ea"/>
            </a:endParaRPr>
          </a:p>
          <a:p>
            <a:pPr>
              <a:spcBef>
                <a:spcPct val="0"/>
              </a:spcBef>
              <a:defRPr/>
            </a:pPr>
            <a:r>
              <a:rPr lang="ja-JP" altLang="en-US" dirty="0">
                <a:latin typeface="+mn-ea"/>
                <a:ea typeface="+mn-ea"/>
              </a:rPr>
              <a:t>そうでない事柄に限ってより広域的な行政単位が処理すべきであるという考え方です。</a:t>
            </a:r>
            <a:endParaRPr lang="en-US" altLang="ja-JP" dirty="0">
              <a:latin typeface="+mn-ea"/>
              <a:ea typeface="+mn-ea"/>
            </a:endParaRPr>
          </a:p>
          <a:p>
            <a:pPr>
              <a:spcBef>
                <a:spcPct val="0"/>
              </a:spcBef>
              <a:defRPr/>
            </a:pPr>
            <a:r>
              <a:rPr lang="ja-JP" altLang="en-US" dirty="0">
                <a:latin typeface="+mn-ea"/>
                <a:ea typeface="+mn-ea"/>
              </a:rPr>
              <a:t>また、個人で処理できることは個人で処理し、個人では不可能な事柄に限って政府が</a:t>
            </a:r>
          </a:p>
          <a:p>
            <a:pPr>
              <a:spcBef>
                <a:spcPct val="0"/>
              </a:spcBef>
              <a:defRPr/>
            </a:pPr>
            <a:r>
              <a:rPr lang="ja-JP" altLang="en-US" dirty="0">
                <a:latin typeface="+mn-ea"/>
                <a:ea typeface="+mn-ea"/>
              </a:rPr>
              <a:t>処理すべきという、官民の役割分担原則として解釈することもできます。</a:t>
            </a:r>
          </a:p>
          <a:p>
            <a:pPr eaLnBrk="1" hangingPunct="1">
              <a:lnSpc>
                <a:spcPct val="90000"/>
              </a:lnSpc>
              <a:defRPr/>
            </a:pPr>
            <a:endParaRPr lang="ja-JP" alt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a:extLst>
              <a:ext uri="{FF2B5EF4-FFF2-40B4-BE49-F238E27FC236}">
                <a16:creationId xmlns:a16="http://schemas.microsoft.com/office/drawing/2014/main" id="{69F46F2B-31D9-4B4C-2E6B-6452BB0A09A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94F4423C-45F2-4FCA-9379-F8E011FEBD74}" type="slidenum">
              <a:rPr kumimoji="0" lang="en-US" altLang="ja-JP" b="0" smtClean="0"/>
              <a:pPr/>
              <a:t>89</a:t>
            </a:fld>
            <a:endParaRPr kumimoji="0" lang="en-US" altLang="ja-JP" b="0"/>
          </a:p>
        </p:txBody>
      </p:sp>
      <p:sp>
        <p:nvSpPr>
          <p:cNvPr id="204803" name="Rectangle 2">
            <a:extLst>
              <a:ext uri="{FF2B5EF4-FFF2-40B4-BE49-F238E27FC236}">
                <a16:creationId xmlns:a16="http://schemas.microsoft.com/office/drawing/2014/main" id="{EA3280E6-6887-1685-9E0F-96E52E33A3DA}"/>
              </a:ext>
            </a:extLst>
          </p:cNvPr>
          <p:cNvSpPr>
            <a:spLocks noGrp="1" noRot="1" noChangeAspect="1" noChangeArrowheads="1" noTextEdit="1"/>
          </p:cNvSpPr>
          <p:nvPr>
            <p:ph type="sldImg"/>
          </p:nvPr>
        </p:nvSpPr>
        <p:spPr>
          <a:xfrm>
            <a:off x="1030288" y="741363"/>
            <a:ext cx="5116512" cy="3836987"/>
          </a:xfrm>
          <a:ln/>
        </p:spPr>
      </p:sp>
      <p:sp>
        <p:nvSpPr>
          <p:cNvPr id="249860" name="Rectangle 3">
            <a:extLst>
              <a:ext uri="{FF2B5EF4-FFF2-40B4-BE49-F238E27FC236}">
                <a16:creationId xmlns:a16="http://schemas.microsoft.com/office/drawing/2014/main" id="{6B991AD4-336F-10B9-F89A-0A63427721C4}"/>
              </a:ext>
            </a:extLst>
          </p:cNvPr>
          <p:cNvSpPr>
            <a:spLocks noGrp="1" noChangeArrowheads="1"/>
          </p:cNvSpPr>
          <p:nvPr>
            <p:ph type="body" idx="1"/>
          </p:nvPr>
        </p:nvSpPr>
        <p:spPr bwMode="auto">
          <a:xfrm>
            <a:off x="769938" y="4894263"/>
            <a:ext cx="5683250" cy="4483100"/>
          </a:xfrm>
        </p:spPr>
        <p:txBody>
          <a:bodyPr/>
          <a:lstStyle/>
          <a:p>
            <a:pPr eaLnBrk="1" hangingPunct="1">
              <a:defRPr/>
            </a:pPr>
            <a:r>
              <a:rPr lang="ja-JP" altLang="en-US" dirty="0">
                <a:latin typeface="+mn-ea"/>
                <a:ea typeface="+mn-ea"/>
              </a:rPr>
              <a:t>環境基準とは人の健康を保護し、生活環境を保全するうえで維持されることが望ましい環境上の条件を政府が定めたもの、</a:t>
            </a:r>
            <a:endParaRPr lang="en-US" altLang="ja-JP" dirty="0">
              <a:latin typeface="+mn-ea"/>
              <a:ea typeface="+mn-ea"/>
            </a:endParaRPr>
          </a:p>
          <a:p>
            <a:pPr eaLnBrk="1" hangingPunct="1">
              <a:defRPr/>
            </a:pPr>
            <a:r>
              <a:rPr lang="ja-JP" altLang="en-US" dirty="0">
                <a:latin typeface="+mn-ea"/>
                <a:ea typeface="+mn-ea"/>
              </a:rPr>
              <a:t>典型７公害のうち、大気汚染、水質汚濁、騒音、土壌汚染の４種について定められている。</a:t>
            </a:r>
            <a:endParaRPr lang="en-US" altLang="ja-JP" dirty="0"/>
          </a:p>
          <a:p>
            <a:pPr eaLnBrk="1" hangingPunct="1">
              <a:defRPr/>
            </a:pPr>
            <a:endParaRPr lang="en-US" altLang="ja-JP" dirty="0"/>
          </a:p>
          <a:p>
            <a:pPr eaLnBrk="1" hangingPunct="1">
              <a:defRPr/>
            </a:pPr>
            <a:endParaRPr lang="en-US" altLang="ja-JP" dirty="0"/>
          </a:p>
          <a:p>
            <a:pPr>
              <a:defRPr/>
            </a:pPr>
            <a:r>
              <a:rPr lang="ja-JP" altLang="en-US" dirty="0">
                <a:latin typeface="+mn-ea"/>
                <a:ea typeface="+mn-ea"/>
              </a:rPr>
              <a:t>環境指標とは、環境保全の取り組みの度合いを測る尺度です。</a:t>
            </a:r>
          </a:p>
          <a:p>
            <a:pPr>
              <a:defRPr/>
            </a:pPr>
            <a:r>
              <a:rPr lang="ja-JP" altLang="en-US" dirty="0">
                <a:latin typeface="+mn-ea"/>
                <a:ea typeface="+mn-ea"/>
              </a:rPr>
              <a:t>・</a:t>
            </a:r>
            <a:r>
              <a:rPr lang="ja-JP" altLang="en-US" dirty="0">
                <a:solidFill>
                  <a:srgbClr val="FF0000"/>
                </a:solidFill>
                <a:latin typeface="+mn-ea"/>
                <a:ea typeface="+mn-ea"/>
              </a:rPr>
              <a:t>資源生産性　・循環利用率　・最終処分量　の</a:t>
            </a:r>
            <a:r>
              <a:rPr lang="ja-JP" altLang="en-US" dirty="0">
                <a:latin typeface="+mn-ea"/>
                <a:ea typeface="+mn-ea"/>
              </a:rPr>
              <a:t>３つの指標があります。</a:t>
            </a:r>
          </a:p>
          <a:p>
            <a:pPr>
              <a:defRPr/>
            </a:pPr>
            <a:r>
              <a:rPr lang="ja-JP" altLang="en-US" dirty="0">
                <a:latin typeface="+mn-ea"/>
                <a:ea typeface="+mn-ea"/>
              </a:rPr>
              <a:t>その中で循環利用率は、入口側と出口側の２つで構成されていて、</a:t>
            </a:r>
          </a:p>
          <a:p>
            <a:pPr>
              <a:defRPr/>
            </a:pPr>
            <a:r>
              <a:rPr lang="ja-JP" altLang="en-US" dirty="0">
                <a:latin typeface="+mn-ea"/>
                <a:ea typeface="+mn-ea"/>
              </a:rPr>
              <a:t>　　　・入口側は、（経済社会に投入されるものの全体量のうち循環利用量の占める割合）</a:t>
            </a:r>
          </a:p>
          <a:p>
            <a:pPr>
              <a:defRPr/>
            </a:pPr>
            <a:r>
              <a:rPr lang="ja-JP" altLang="en-US" dirty="0">
                <a:latin typeface="+mn-ea"/>
                <a:ea typeface="+mn-ea"/>
              </a:rPr>
              <a:t>　　　・出口側は、（廃棄物等の発生量のうち循環利用量の占める割合です。</a:t>
            </a:r>
          </a:p>
          <a:p>
            <a:pPr eaLnBrk="1" hangingPunct="1">
              <a:defRPr/>
            </a:pPr>
            <a:endParaRPr lang="ja-JP" altLang="en-US" dirty="0"/>
          </a:p>
          <a:p>
            <a:pPr eaLnBrk="1" hangingPunct="1">
              <a:defRPr/>
            </a:pPr>
            <a:endParaRPr lang="ja-JP" altLang="en-US" dirty="0"/>
          </a:p>
          <a:p>
            <a:pPr>
              <a:defRPr/>
            </a:pPr>
            <a:r>
              <a:rPr lang="ja-JP" altLang="en-US" dirty="0">
                <a:latin typeface="+mn-ea"/>
                <a:ea typeface="+mn-ea"/>
              </a:rPr>
              <a:t>●経済の状態を表す指標はＧＤＰですが、</a:t>
            </a:r>
          </a:p>
          <a:p>
            <a:pPr>
              <a:defRPr/>
            </a:pPr>
            <a:r>
              <a:rPr lang="ja-JP" altLang="en-US" dirty="0">
                <a:latin typeface="+mn-ea"/>
                <a:ea typeface="+mn-ea"/>
              </a:rPr>
              <a:t>　「豊かさ」を測るには、自然環境、文化や伝統、良好な生活環境、</a:t>
            </a:r>
          </a:p>
          <a:p>
            <a:pPr>
              <a:defRPr/>
            </a:pPr>
            <a:r>
              <a:rPr lang="ja-JP" altLang="en-US" dirty="0">
                <a:latin typeface="+mn-ea"/>
                <a:ea typeface="+mn-ea"/>
              </a:rPr>
              <a:t>　人と人とのつながり、精神的な満足感などの要素も重要です。</a:t>
            </a:r>
          </a:p>
          <a:p>
            <a:pPr>
              <a:defRPr/>
            </a:pPr>
            <a:r>
              <a:rPr lang="ja-JP" altLang="en-US" dirty="0">
                <a:latin typeface="+mn-ea"/>
                <a:ea typeface="+mn-ea"/>
              </a:rPr>
              <a:t>　これらの要素も取り入れた</a:t>
            </a:r>
            <a:r>
              <a:rPr lang="ja-JP" altLang="en-US" dirty="0">
                <a:solidFill>
                  <a:srgbClr val="FF0000"/>
                </a:solidFill>
                <a:latin typeface="+mn-ea"/>
                <a:ea typeface="+mn-ea"/>
              </a:rPr>
              <a:t>持続可能性指標</a:t>
            </a:r>
            <a:r>
              <a:rPr lang="ja-JP" altLang="en-US" dirty="0">
                <a:latin typeface="+mn-ea"/>
                <a:ea typeface="+mn-ea"/>
              </a:rPr>
              <a:t>の開発が大きな課題です。</a:t>
            </a:r>
          </a:p>
          <a:p>
            <a:pPr eaLnBrk="1" hangingPunct="1">
              <a:defRPr/>
            </a:pPr>
            <a:endParaRPr lang="ja-JP" alt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a:extLst>
              <a:ext uri="{FF2B5EF4-FFF2-40B4-BE49-F238E27FC236}">
                <a16:creationId xmlns:a16="http://schemas.microsoft.com/office/drawing/2014/main" id="{17ED3DA8-F876-13E6-5C09-44923390A60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021F353-8930-4570-BBC4-02DC847BF9B9}" type="slidenum">
              <a:rPr kumimoji="0" lang="en-US" altLang="ja-JP" b="0" smtClean="0"/>
              <a:pPr/>
              <a:t>90</a:t>
            </a:fld>
            <a:endParaRPr kumimoji="0" lang="en-US" altLang="ja-JP" b="0"/>
          </a:p>
        </p:txBody>
      </p:sp>
      <p:sp>
        <p:nvSpPr>
          <p:cNvPr id="206851" name="Rectangle 2">
            <a:extLst>
              <a:ext uri="{FF2B5EF4-FFF2-40B4-BE49-F238E27FC236}">
                <a16:creationId xmlns:a16="http://schemas.microsoft.com/office/drawing/2014/main" id="{4DAECF58-1A08-718A-DBFF-DFB9BADB1D97}"/>
              </a:ext>
            </a:extLst>
          </p:cNvPr>
          <p:cNvSpPr>
            <a:spLocks noGrp="1" noRot="1" noChangeAspect="1" noChangeArrowheads="1" noTextEdit="1"/>
          </p:cNvSpPr>
          <p:nvPr>
            <p:ph type="sldImg"/>
          </p:nvPr>
        </p:nvSpPr>
        <p:spPr>
          <a:xfrm>
            <a:off x="1030288" y="741363"/>
            <a:ext cx="5116512" cy="3836987"/>
          </a:xfrm>
          <a:ln/>
        </p:spPr>
      </p:sp>
      <p:sp>
        <p:nvSpPr>
          <p:cNvPr id="251908" name="Rectangle 3">
            <a:extLst>
              <a:ext uri="{FF2B5EF4-FFF2-40B4-BE49-F238E27FC236}">
                <a16:creationId xmlns:a16="http://schemas.microsoft.com/office/drawing/2014/main" id="{2A930150-6874-6A41-87C7-2C6EA02D3695}"/>
              </a:ext>
            </a:extLst>
          </p:cNvPr>
          <p:cNvSpPr>
            <a:spLocks noGrp="1" noChangeArrowheads="1"/>
          </p:cNvSpPr>
          <p:nvPr>
            <p:ph type="body" idx="1"/>
          </p:nvPr>
        </p:nvSpPr>
        <p:spPr bwMode="auto">
          <a:xfrm>
            <a:off x="769938" y="4894263"/>
            <a:ext cx="5683250" cy="4483100"/>
          </a:xfrm>
        </p:spPr>
        <p:txBody>
          <a:bodyPr/>
          <a:lstStyle/>
          <a:p>
            <a:pPr eaLnBrk="1" hangingPunct="1">
              <a:defRPr/>
            </a:pPr>
            <a:r>
              <a:rPr lang="ja-JP" altLang="en-US" dirty="0">
                <a:latin typeface="+mn-ea"/>
                <a:ea typeface="+mn-ea"/>
              </a:rPr>
              <a:t>環境保全には、</a:t>
            </a:r>
            <a:endParaRPr lang="en-US" altLang="ja-JP" dirty="0">
              <a:latin typeface="+mn-ea"/>
              <a:ea typeface="+mn-ea"/>
            </a:endParaRPr>
          </a:p>
          <a:p>
            <a:pPr eaLnBrk="1" hangingPunct="1">
              <a:defRPr/>
            </a:pPr>
            <a:r>
              <a:rPr lang="ja-JP" altLang="en-US" dirty="0">
                <a:latin typeface="+mn-ea"/>
                <a:ea typeface="+mn-ea"/>
              </a:rPr>
              <a:t>罰則などの法的制裁措置をもって一定の行動を各主体に義務付ける規制的手法</a:t>
            </a:r>
            <a:endParaRPr lang="en-US" altLang="ja-JP" dirty="0">
              <a:latin typeface="+mn-ea"/>
              <a:ea typeface="+mn-ea"/>
            </a:endParaRPr>
          </a:p>
          <a:p>
            <a:pPr eaLnBrk="1" hangingPunct="1">
              <a:defRPr/>
            </a:pPr>
            <a:r>
              <a:rPr lang="ja-JP" altLang="en-US" dirty="0">
                <a:latin typeface="+mn-ea"/>
                <a:ea typeface="+mn-ea"/>
              </a:rPr>
              <a:t>経済的インセンティブの付与を介して各主体の経済合理性に沿った行動を誘導する経済的手法</a:t>
            </a:r>
            <a:endParaRPr lang="en-US" altLang="ja-JP" dirty="0">
              <a:latin typeface="+mn-ea"/>
              <a:ea typeface="+mn-ea"/>
            </a:endParaRPr>
          </a:p>
          <a:p>
            <a:pPr eaLnBrk="1" hangingPunct="1">
              <a:defRPr/>
            </a:pPr>
            <a:r>
              <a:rPr lang="ja-JP" altLang="en-US" dirty="0">
                <a:latin typeface="+mn-ea"/>
                <a:ea typeface="+mn-ea"/>
              </a:rPr>
              <a:t>など様々な手法があります。</a:t>
            </a:r>
            <a:endParaRPr lang="en-US" altLang="ja-JP" dirty="0">
              <a:latin typeface="+mn-ea"/>
              <a:ea typeface="+mn-ea"/>
            </a:endParaRPr>
          </a:p>
          <a:p>
            <a:pPr eaLnBrk="1" hangingPunct="1">
              <a:defRPr/>
            </a:pPr>
            <a:r>
              <a:rPr lang="ja-JP" altLang="en-US" dirty="0">
                <a:latin typeface="+mn-ea"/>
                <a:ea typeface="+mn-ea"/>
              </a:rPr>
              <a:t>他にも、</a:t>
            </a:r>
            <a:r>
              <a:rPr lang="ja-JP" altLang="en-US" dirty="0"/>
              <a:t>自然公園法：国立公園特別地域の土地形状変更などは許可が必要な行為規制や</a:t>
            </a:r>
            <a:endParaRPr lang="en-US" altLang="ja-JP" dirty="0"/>
          </a:p>
          <a:p>
            <a:pPr eaLnBrk="1" hangingPunct="1">
              <a:defRPr/>
            </a:pPr>
            <a:r>
              <a:rPr lang="ja-JP" altLang="en-US" dirty="0">
                <a:latin typeface="+mn-ea"/>
                <a:ea typeface="+mn-ea"/>
              </a:rPr>
              <a:t>環境影響の大きさや環境改善程度を定めるパフォーマンス規制などもあります。</a:t>
            </a:r>
          </a:p>
          <a:p>
            <a:pPr eaLnBrk="1" hangingPunct="1">
              <a:defRPr/>
            </a:pPr>
            <a:endParaRPr lang="en-US" altLang="ja-JP" dirty="0">
              <a:latin typeface="+mn-ea"/>
              <a:ea typeface="+mn-ea"/>
            </a:endParaRPr>
          </a:p>
          <a:p>
            <a:pPr eaLnBrk="1" hangingPunct="1">
              <a:defRPr/>
            </a:pPr>
            <a:endParaRPr lang="ja-JP" altLang="en-US" dirty="0">
              <a:latin typeface="+mn-ea"/>
              <a:ea typeface="+mn-ea"/>
            </a:endParaRPr>
          </a:p>
          <a:p>
            <a:pPr eaLnBrk="1" hangingPunct="1">
              <a:defRPr/>
            </a:pPr>
            <a:endParaRPr lang="ja-JP" altLang="en-US" dirty="0"/>
          </a:p>
          <a:p>
            <a:pPr eaLnBrk="1" hangingPunct="1">
              <a:defRPr/>
            </a:pPr>
            <a:endParaRPr lang="ja-JP" alt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a:extLst>
              <a:ext uri="{FF2B5EF4-FFF2-40B4-BE49-F238E27FC236}">
                <a16:creationId xmlns:a16="http://schemas.microsoft.com/office/drawing/2014/main" id="{267617B8-B035-21CC-2EF9-0E570FA921B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85442577-78FD-4DC5-9391-76BAA32E824B}" type="slidenum">
              <a:rPr kumimoji="0" lang="en-US" altLang="ja-JP" b="0" smtClean="0"/>
              <a:pPr/>
              <a:t>91</a:t>
            </a:fld>
            <a:endParaRPr kumimoji="0" lang="en-US" altLang="ja-JP" b="0"/>
          </a:p>
        </p:txBody>
      </p:sp>
      <p:sp>
        <p:nvSpPr>
          <p:cNvPr id="208899" name="Rectangle 2">
            <a:extLst>
              <a:ext uri="{FF2B5EF4-FFF2-40B4-BE49-F238E27FC236}">
                <a16:creationId xmlns:a16="http://schemas.microsoft.com/office/drawing/2014/main" id="{1FD45A6D-5C80-A092-32A0-0D01A93B6B7C}"/>
              </a:ext>
            </a:extLst>
          </p:cNvPr>
          <p:cNvSpPr>
            <a:spLocks noGrp="1" noRot="1" noChangeAspect="1" noChangeArrowheads="1" noTextEdit="1"/>
          </p:cNvSpPr>
          <p:nvPr>
            <p:ph type="sldImg"/>
          </p:nvPr>
        </p:nvSpPr>
        <p:spPr>
          <a:xfrm>
            <a:off x="1030288" y="741363"/>
            <a:ext cx="5116512" cy="3836987"/>
          </a:xfrm>
          <a:ln/>
        </p:spPr>
      </p:sp>
      <p:sp>
        <p:nvSpPr>
          <p:cNvPr id="253956" name="Rectangle 3">
            <a:extLst>
              <a:ext uri="{FF2B5EF4-FFF2-40B4-BE49-F238E27FC236}">
                <a16:creationId xmlns:a16="http://schemas.microsoft.com/office/drawing/2014/main" id="{FC0C26FA-C7DF-7FE1-F48E-34E3D6676E14}"/>
              </a:ext>
            </a:extLst>
          </p:cNvPr>
          <p:cNvSpPr>
            <a:spLocks noGrp="1" noChangeArrowheads="1"/>
          </p:cNvSpPr>
          <p:nvPr>
            <p:ph type="body" idx="1"/>
          </p:nvPr>
        </p:nvSpPr>
        <p:spPr bwMode="auto">
          <a:xfrm>
            <a:off x="769938" y="4894263"/>
            <a:ext cx="5683250" cy="4483100"/>
          </a:xfrm>
        </p:spPr>
        <p:txBody>
          <a:bodyPr/>
          <a:lstStyle/>
          <a:p>
            <a:pPr>
              <a:defRPr/>
            </a:pPr>
            <a:r>
              <a:rPr lang="ja-JP" altLang="en-US" dirty="0">
                <a:latin typeface="+mn-ea"/>
                <a:ea typeface="+mn-ea"/>
              </a:rPr>
              <a:t>●経済的負担措置には</a:t>
            </a:r>
            <a:endParaRPr lang="en-US" altLang="ja-JP" dirty="0">
              <a:latin typeface="+mn-ea"/>
              <a:ea typeface="+mn-ea"/>
            </a:endParaRPr>
          </a:p>
          <a:p>
            <a:pPr>
              <a:defRPr/>
            </a:pPr>
            <a:r>
              <a:rPr lang="ja-JP" altLang="en-US" dirty="0">
                <a:latin typeface="+mn-ea"/>
                <a:ea typeface="+mn-ea"/>
              </a:rPr>
              <a:t>　環境税、炭素税、水源税などの課徴金のほか、ごみ有料化など公的サービス、</a:t>
            </a:r>
          </a:p>
          <a:p>
            <a:pPr>
              <a:defRPr/>
            </a:pPr>
            <a:r>
              <a:rPr lang="ja-JP" altLang="en-US" dirty="0">
                <a:latin typeface="+mn-ea"/>
                <a:ea typeface="+mn-ea"/>
              </a:rPr>
              <a:t>　自然保護のための入山料、大気汚染防止のためのロードプライシングなどがあります。</a:t>
            </a:r>
          </a:p>
          <a:p>
            <a:pPr>
              <a:defRPr/>
            </a:pPr>
            <a:r>
              <a:rPr lang="ja-JP" altLang="en-US" dirty="0">
                <a:latin typeface="+mn-ea"/>
                <a:ea typeface="+mn-ea"/>
              </a:rPr>
              <a:t>●経済的助成措置には</a:t>
            </a:r>
            <a:endParaRPr lang="en-US" altLang="ja-JP" dirty="0">
              <a:latin typeface="+mn-ea"/>
              <a:ea typeface="+mn-ea"/>
            </a:endParaRPr>
          </a:p>
          <a:p>
            <a:pPr>
              <a:defRPr/>
            </a:pPr>
            <a:r>
              <a:rPr lang="ja-JP" altLang="en-US" dirty="0">
                <a:latin typeface="+mn-ea"/>
                <a:ea typeface="+mn-ea"/>
              </a:rPr>
              <a:t>　各種補助金、税制優遇、低利融資、公的債務保証、再生可能エネルギー固定価格買取制度など。</a:t>
            </a:r>
          </a:p>
          <a:p>
            <a:pPr>
              <a:defRPr/>
            </a:pPr>
            <a:r>
              <a:rPr lang="ja-JP" altLang="en-US" dirty="0">
                <a:latin typeface="+mn-ea"/>
                <a:ea typeface="+mn-ea"/>
              </a:rPr>
              <a:t>　経済的助成措置を講じる際には、汚染者負担原則の例外に合致しているかどうかを確認が必要です。</a:t>
            </a:r>
            <a:endParaRPr lang="ja-JP" altLang="en-US" dirty="0"/>
          </a:p>
          <a:p>
            <a:pPr eaLnBrk="1" hangingPunct="1">
              <a:defRPr/>
            </a:pPr>
            <a:endParaRPr lang="ja-JP" altLang="en-US" dirty="0"/>
          </a:p>
          <a:p>
            <a:pPr eaLnBrk="1" hangingPunct="1">
              <a:defRPr/>
            </a:pPr>
            <a:r>
              <a:rPr lang="ja-JP" altLang="en-US" dirty="0">
                <a:solidFill>
                  <a:srgbClr val="000000"/>
                </a:solidFill>
              </a:rPr>
              <a:t>デポジット制度は</a:t>
            </a:r>
          </a:p>
          <a:p>
            <a:pPr eaLnBrk="1" hangingPunct="1">
              <a:defRPr/>
            </a:pPr>
            <a:r>
              <a:rPr lang="ja-JP" altLang="en-US" dirty="0">
                <a:latin typeface="+mn-ea"/>
                <a:ea typeface="+mn-ea"/>
              </a:rPr>
              <a:t>製品を購入時、代金に加えて預り金を徴収し、容器など指定の場所に戻した際に預り金を返却します。</a:t>
            </a:r>
            <a:endParaRPr lang="en-US" altLang="ja-JP" dirty="0">
              <a:latin typeface="+mn-ea"/>
              <a:ea typeface="+mn-ea"/>
            </a:endParaRPr>
          </a:p>
          <a:p>
            <a:pPr eaLnBrk="1" hangingPunct="1">
              <a:defRPr/>
            </a:pPr>
            <a:endParaRPr lang="en-US" altLang="ja-JP" dirty="0">
              <a:latin typeface="+mn-ea"/>
              <a:ea typeface="+mn-ea"/>
            </a:endParaRPr>
          </a:p>
          <a:p>
            <a:pPr>
              <a:defRPr/>
            </a:pPr>
            <a:r>
              <a:rPr lang="ja-JP" altLang="en-US" dirty="0">
                <a:latin typeface="+mn-ea"/>
                <a:ea typeface="+mn-ea"/>
              </a:rPr>
              <a:t>●排出量取引制度とは汚染物質を排出する権利を設定し、その売買を認める制度で、</a:t>
            </a:r>
          </a:p>
          <a:p>
            <a:pPr>
              <a:defRPr/>
            </a:pPr>
            <a:r>
              <a:rPr lang="ja-JP" altLang="en-US" dirty="0">
                <a:latin typeface="+mn-ea"/>
                <a:ea typeface="+mn-ea"/>
              </a:rPr>
              <a:t>・制度全体の排出許容総量を定め、それを制度参加者に配分する</a:t>
            </a:r>
            <a:r>
              <a:rPr lang="ja-JP" altLang="en-US" dirty="0">
                <a:solidFill>
                  <a:srgbClr val="FF0000"/>
                </a:solidFill>
                <a:latin typeface="+mn-ea"/>
                <a:ea typeface="+mn-ea"/>
              </a:rPr>
              <a:t>キヤツプアンドトレード</a:t>
            </a:r>
            <a:endParaRPr lang="en-US" altLang="ja-JP" dirty="0">
              <a:solidFill>
                <a:srgbClr val="FF0000"/>
              </a:solidFill>
              <a:latin typeface="+mn-ea"/>
              <a:ea typeface="+mn-ea"/>
            </a:endParaRPr>
          </a:p>
          <a:p>
            <a:pPr>
              <a:defRPr/>
            </a:pPr>
            <a:r>
              <a:rPr lang="ja-JP" altLang="en-US" dirty="0">
                <a:latin typeface="+mn-ea"/>
                <a:ea typeface="+mn-ea"/>
              </a:rPr>
              <a:t>・制度参加者が一定の条件を満たした場合にクレジットが与えられるベースラインアンドクレジットがあります。</a:t>
            </a:r>
            <a:endParaRPr lang="en-US" altLang="ja-JP" dirty="0">
              <a:latin typeface="+mn-ea"/>
              <a:ea typeface="+mn-ea"/>
            </a:endParaRPr>
          </a:p>
          <a:p>
            <a:pPr>
              <a:defRPr/>
            </a:pPr>
            <a:endParaRPr lang="en-US" altLang="ja-JP" dirty="0">
              <a:latin typeface="+mn-ea"/>
              <a:ea typeface="+mn-ea"/>
            </a:endParaRPr>
          </a:p>
          <a:p>
            <a:pPr>
              <a:spcBef>
                <a:spcPct val="0"/>
              </a:spcBef>
              <a:defRPr/>
            </a:pPr>
            <a:r>
              <a:rPr lang="ja-JP" altLang="en-US" dirty="0">
                <a:latin typeface="+mn-ea"/>
                <a:ea typeface="+mn-ea"/>
              </a:rPr>
              <a:t>エコマーク制度は、</a:t>
            </a:r>
            <a:r>
              <a:rPr lang="en-US" altLang="ja-JP" dirty="0">
                <a:latin typeface="+mn-ea"/>
                <a:ea typeface="+mn-ea"/>
              </a:rPr>
              <a:t>｢</a:t>
            </a:r>
            <a:r>
              <a:rPr lang="ja-JP" altLang="en-US" dirty="0">
                <a:latin typeface="+mn-ea"/>
                <a:ea typeface="+mn-ea"/>
              </a:rPr>
              <a:t>生産</a:t>
            </a:r>
            <a:r>
              <a:rPr lang="en-US" altLang="ja-JP" dirty="0">
                <a:latin typeface="+mn-ea"/>
                <a:ea typeface="+mn-ea"/>
              </a:rPr>
              <a:t>｣</a:t>
            </a:r>
            <a:r>
              <a:rPr lang="ja-JP" altLang="en-US" dirty="0">
                <a:latin typeface="+mn-ea"/>
                <a:ea typeface="+mn-ea"/>
              </a:rPr>
              <a:t>から</a:t>
            </a:r>
            <a:r>
              <a:rPr lang="en-US" altLang="ja-JP" dirty="0">
                <a:latin typeface="+mn-ea"/>
                <a:ea typeface="+mn-ea"/>
              </a:rPr>
              <a:t>｢</a:t>
            </a:r>
            <a:r>
              <a:rPr lang="ja-JP" altLang="en-US" dirty="0">
                <a:latin typeface="+mn-ea"/>
                <a:ea typeface="+mn-ea"/>
              </a:rPr>
              <a:t>廃棄</a:t>
            </a:r>
            <a:r>
              <a:rPr lang="en-US" altLang="ja-JP" dirty="0">
                <a:latin typeface="+mn-ea"/>
                <a:ea typeface="+mn-ea"/>
              </a:rPr>
              <a:t>｣</a:t>
            </a:r>
            <a:r>
              <a:rPr lang="ja-JP" altLang="en-US" dirty="0">
                <a:latin typeface="+mn-ea"/>
                <a:ea typeface="+mn-ea"/>
              </a:rPr>
              <a:t>にわたるライフサイクル全体を通して環境への負荷が少なく、</a:t>
            </a:r>
            <a:endParaRPr lang="en-US" altLang="ja-JP" dirty="0">
              <a:latin typeface="+mn-ea"/>
              <a:ea typeface="+mn-ea"/>
            </a:endParaRPr>
          </a:p>
          <a:p>
            <a:pPr>
              <a:spcBef>
                <a:spcPct val="0"/>
              </a:spcBef>
              <a:defRPr/>
            </a:pPr>
            <a:r>
              <a:rPr lang="ja-JP" altLang="en-US" dirty="0">
                <a:latin typeface="+mn-ea"/>
                <a:ea typeface="+mn-ea"/>
              </a:rPr>
              <a:t>環境保全に役立つと認められた商品にエコマークがつけられています。</a:t>
            </a:r>
            <a:endParaRPr lang="ja-JP" altLang="ja-JP" dirty="0">
              <a:latin typeface="+mn-ea"/>
              <a:ea typeface="+mn-ea"/>
            </a:endParaRPr>
          </a:p>
          <a:p>
            <a:pPr>
              <a:defRPr/>
            </a:pPr>
            <a:endParaRPr lang="ja-JP" altLang="en-US" dirty="0">
              <a:latin typeface="+mn-ea"/>
              <a:ea typeface="+mn-ea"/>
            </a:endParaRPr>
          </a:p>
          <a:p>
            <a:pPr eaLnBrk="1" hangingPunct="1">
              <a:defRPr/>
            </a:pPr>
            <a:endParaRPr lang="ja-JP" altLang="en-US" dirty="0"/>
          </a:p>
          <a:p>
            <a:pPr eaLnBrk="1" hangingPunct="1">
              <a:defRPr/>
            </a:pPr>
            <a:endParaRPr lang="ja-JP" alt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C03FE415-681E-450F-1BB4-600F15E5677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F6B6D157-5723-4B51-9062-10FD2021FCD6}" type="slidenum">
              <a:rPr kumimoji="0" lang="en-US" altLang="ja-JP" smtClean="0"/>
              <a:pPr/>
              <a:t>9</a:t>
            </a:fld>
            <a:endParaRPr kumimoji="0" lang="en-US" altLang="ja-JP"/>
          </a:p>
        </p:txBody>
      </p:sp>
      <p:sp>
        <p:nvSpPr>
          <p:cNvPr id="28675" name="Rectangle 2">
            <a:extLst>
              <a:ext uri="{FF2B5EF4-FFF2-40B4-BE49-F238E27FC236}">
                <a16:creationId xmlns:a16="http://schemas.microsoft.com/office/drawing/2014/main" id="{964C3B7E-F8AD-D6EA-0EF1-9AB5031073F9}"/>
              </a:ext>
            </a:extLst>
          </p:cNvPr>
          <p:cNvSpPr>
            <a:spLocks noGrp="1" noRot="1" noChangeAspect="1" noChangeArrowheads="1" noTextEdit="1"/>
          </p:cNvSpPr>
          <p:nvPr>
            <p:ph type="sldImg"/>
          </p:nvPr>
        </p:nvSpPr>
        <p:spPr>
          <a:xfrm>
            <a:off x="1030288" y="741363"/>
            <a:ext cx="5116512" cy="3836987"/>
          </a:xfrm>
          <a:ln/>
        </p:spPr>
      </p:sp>
      <p:sp>
        <p:nvSpPr>
          <p:cNvPr id="28676" name="Rectangle 3">
            <a:extLst>
              <a:ext uri="{FF2B5EF4-FFF2-40B4-BE49-F238E27FC236}">
                <a16:creationId xmlns:a16="http://schemas.microsoft.com/office/drawing/2014/main" id="{D952BFB4-65AF-2757-131F-49C52CDC83A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ja-JP"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a:extLst>
              <a:ext uri="{FF2B5EF4-FFF2-40B4-BE49-F238E27FC236}">
                <a16:creationId xmlns:a16="http://schemas.microsoft.com/office/drawing/2014/main" id="{725C90C6-F253-A6FE-4178-4AA5BD9C68A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32112F5-072B-46C2-BC0B-A6F7D04F0F39}" type="slidenum">
              <a:rPr kumimoji="0" lang="en-US" altLang="ja-JP" b="0" smtClean="0"/>
              <a:pPr/>
              <a:t>92</a:t>
            </a:fld>
            <a:endParaRPr kumimoji="0" lang="en-US" altLang="ja-JP" b="0"/>
          </a:p>
        </p:txBody>
      </p:sp>
      <p:sp>
        <p:nvSpPr>
          <p:cNvPr id="210947" name="Rectangle 2">
            <a:extLst>
              <a:ext uri="{FF2B5EF4-FFF2-40B4-BE49-F238E27FC236}">
                <a16:creationId xmlns:a16="http://schemas.microsoft.com/office/drawing/2014/main" id="{C36BA763-5CBE-E8CF-80DF-9C5610A63189}"/>
              </a:ext>
            </a:extLst>
          </p:cNvPr>
          <p:cNvSpPr>
            <a:spLocks noGrp="1" noRot="1" noChangeAspect="1" noChangeArrowheads="1" noTextEdit="1"/>
          </p:cNvSpPr>
          <p:nvPr>
            <p:ph type="sldImg"/>
          </p:nvPr>
        </p:nvSpPr>
        <p:spPr>
          <a:xfrm>
            <a:off x="996950" y="768350"/>
            <a:ext cx="5114925" cy="3836988"/>
          </a:xfrm>
          <a:ln/>
        </p:spPr>
      </p:sp>
      <p:sp>
        <p:nvSpPr>
          <p:cNvPr id="256004" name="Rectangle 3">
            <a:extLst>
              <a:ext uri="{FF2B5EF4-FFF2-40B4-BE49-F238E27FC236}">
                <a16:creationId xmlns:a16="http://schemas.microsoft.com/office/drawing/2014/main" id="{CF9AE1EE-6160-9068-D658-A9FD621CDF85}"/>
              </a:ext>
            </a:extLst>
          </p:cNvPr>
          <p:cNvSpPr>
            <a:spLocks noGrp="1" noChangeArrowheads="1"/>
          </p:cNvSpPr>
          <p:nvPr>
            <p:ph type="body" idx="1"/>
          </p:nvPr>
        </p:nvSpPr>
        <p:spPr bwMode="auto">
          <a:xfrm>
            <a:off x="769938" y="4894263"/>
            <a:ext cx="5683250" cy="4525962"/>
          </a:xfrm>
        </p:spPr>
        <p:txBody>
          <a:bodyPr/>
          <a:lstStyle/>
          <a:p>
            <a:pPr eaLnBrk="1" hangingPunct="1">
              <a:spcBef>
                <a:spcPts val="288"/>
              </a:spcBef>
              <a:defRPr/>
            </a:pPr>
            <a:r>
              <a:rPr lang="en-US" altLang="ja-JP" sz="1800" dirty="0">
                <a:solidFill>
                  <a:srgbClr val="000000"/>
                </a:solidFill>
                <a:ea typeface="ＭＳ Ｐゴシック" panose="020B0600070205080204" pitchFamily="50" charset="-128"/>
              </a:rPr>
              <a:t>1975</a:t>
            </a:r>
            <a:r>
              <a:rPr lang="ja-JP" altLang="en-US" sz="1800" dirty="0">
                <a:solidFill>
                  <a:srgbClr val="000000"/>
                </a:solidFill>
                <a:ea typeface="ＭＳ Ｐゴシック" panose="020B0600070205080204" pitchFamily="50" charset="-128"/>
              </a:rPr>
              <a:t>年　</a:t>
            </a:r>
            <a:r>
              <a:rPr lang="ja-JP" altLang="ja-JP" sz="1800" dirty="0">
                <a:solidFill>
                  <a:srgbClr val="000000"/>
                </a:solidFill>
                <a:ea typeface="ＭＳ Ｐゴシック" panose="020B0600070205080204" pitchFamily="50" charset="-128"/>
              </a:rPr>
              <a:t>ベオグラード憲章で環境教育の目的と内容が明確化</a:t>
            </a:r>
            <a:r>
              <a:rPr lang="ja-JP" altLang="en-US" sz="1800" dirty="0">
                <a:solidFill>
                  <a:srgbClr val="000000"/>
                </a:solidFill>
                <a:ea typeface="ＭＳ Ｐゴシック" panose="020B0600070205080204" pitchFamily="50" charset="-128"/>
              </a:rPr>
              <a:t>に、世界に影響を及ぼしました。</a:t>
            </a:r>
            <a:endParaRPr lang="ja-JP" altLang="ja-JP" sz="1800" dirty="0"/>
          </a:p>
          <a:p>
            <a:pPr eaLnBrk="1" hangingPunct="1">
              <a:spcBef>
                <a:spcPts val="288"/>
              </a:spcBef>
              <a:defRPr/>
            </a:pPr>
            <a:r>
              <a:rPr lang="en-US" altLang="ja-JP" sz="1800" dirty="0">
                <a:solidFill>
                  <a:srgbClr val="000000"/>
                </a:solidFill>
                <a:ea typeface="ＭＳ Ｐゴシック" panose="020B0600070205080204" pitchFamily="50" charset="-128"/>
              </a:rPr>
              <a:t>1992</a:t>
            </a:r>
            <a:r>
              <a:rPr lang="ja-JP" altLang="en-US" sz="1800" dirty="0">
                <a:solidFill>
                  <a:srgbClr val="000000"/>
                </a:solidFill>
                <a:ea typeface="ＭＳ Ｐゴシック" panose="020B0600070205080204" pitchFamily="50" charset="-128"/>
              </a:rPr>
              <a:t>年の地球サミットでは、</a:t>
            </a:r>
            <a:r>
              <a:rPr lang="ja-JP" altLang="ja-JP" sz="1800" dirty="0">
                <a:solidFill>
                  <a:srgbClr val="000000"/>
                </a:solidFill>
                <a:ea typeface="ＭＳ Ｐゴシック" panose="020B0600070205080204" pitchFamily="50" charset="-128"/>
              </a:rPr>
              <a:t>アジェンダ２１で「持続可能な開発を推進するために環境教育を推進」する事</a:t>
            </a:r>
            <a:r>
              <a:rPr lang="ja-JP" altLang="en-US" sz="1800" dirty="0">
                <a:solidFill>
                  <a:srgbClr val="000000"/>
                </a:solidFill>
                <a:ea typeface="ＭＳ Ｐゴシック" panose="020B0600070205080204" pitchFamily="50" charset="-128"/>
              </a:rPr>
              <a:t>を</a:t>
            </a:r>
            <a:r>
              <a:rPr lang="ja-JP" altLang="ja-JP" sz="1800" dirty="0">
                <a:solidFill>
                  <a:srgbClr val="000000"/>
                </a:solidFill>
                <a:ea typeface="ＭＳ Ｐゴシック" panose="020B0600070205080204" pitchFamily="50" charset="-128"/>
              </a:rPr>
              <a:t>強調</a:t>
            </a:r>
            <a:r>
              <a:rPr lang="ja-JP" altLang="en-US" sz="1800" dirty="0">
                <a:solidFill>
                  <a:srgbClr val="000000"/>
                </a:solidFill>
                <a:ea typeface="ＭＳ Ｐゴシック" panose="020B0600070205080204" pitchFamily="50" charset="-128"/>
              </a:rPr>
              <a:t>しています。</a:t>
            </a:r>
            <a:endParaRPr lang="ja-JP" altLang="ja-JP" sz="1800" dirty="0"/>
          </a:p>
          <a:p>
            <a:pPr eaLnBrk="1" hangingPunct="1">
              <a:spcBef>
                <a:spcPts val="288"/>
              </a:spcBef>
              <a:defRPr/>
            </a:pPr>
            <a:r>
              <a:rPr lang="en-US" altLang="ja-JP" sz="1800" dirty="0">
                <a:solidFill>
                  <a:srgbClr val="000000"/>
                </a:solidFill>
                <a:ea typeface="ＭＳ Ｐゴシック" panose="020B0600070205080204" pitchFamily="50" charset="-128"/>
              </a:rPr>
              <a:t>2002</a:t>
            </a:r>
            <a:r>
              <a:rPr lang="ja-JP" altLang="en-US" sz="1800" dirty="0">
                <a:solidFill>
                  <a:srgbClr val="000000"/>
                </a:solidFill>
                <a:ea typeface="ＭＳ Ｐゴシック" panose="020B0600070205080204" pitchFamily="50" charset="-128"/>
              </a:rPr>
              <a:t>年</a:t>
            </a:r>
            <a:r>
              <a:rPr lang="ja-JP" altLang="ja-JP" sz="1800" dirty="0">
                <a:solidFill>
                  <a:srgbClr val="000000"/>
                </a:solidFill>
                <a:ea typeface="ＭＳ Ｐゴシック" panose="020B0600070205080204" pitchFamily="50" charset="-128"/>
              </a:rPr>
              <a:t>ヨハネスブルグ･サミットで、日本政府と市民団体が共同で「持続可能な開発のための教育</a:t>
            </a:r>
            <a:r>
              <a:rPr lang="en-US" altLang="ja-JP" sz="1800" dirty="0">
                <a:solidFill>
                  <a:srgbClr val="000000"/>
                </a:solidFill>
                <a:ea typeface="ＭＳ Ｐゴシック" panose="020B0600070205080204" pitchFamily="50" charset="-128"/>
              </a:rPr>
              <a:t>(</a:t>
            </a:r>
            <a:r>
              <a:rPr lang="ja-JP" altLang="ja-JP" sz="1800" dirty="0">
                <a:solidFill>
                  <a:srgbClr val="000000"/>
                </a:solidFill>
                <a:ea typeface="ＭＳ Ｐゴシック" panose="020B0600070205080204" pitchFamily="50" charset="-128"/>
              </a:rPr>
              <a:t>ＥＳＤ</a:t>
            </a:r>
            <a:r>
              <a:rPr lang="en-US" altLang="ja-JP" sz="1800" dirty="0">
                <a:solidFill>
                  <a:srgbClr val="000000"/>
                </a:solidFill>
                <a:ea typeface="ＭＳ Ｐゴシック" panose="020B0600070205080204" pitchFamily="50" charset="-128"/>
              </a:rPr>
              <a:t>)</a:t>
            </a:r>
            <a:r>
              <a:rPr lang="ja-JP" altLang="ja-JP" sz="1800" dirty="0">
                <a:solidFill>
                  <a:srgbClr val="000000"/>
                </a:solidFill>
                <a:ea typeface="ＭＳ Ｐゴシック" panose="020B0600070205080204" pitchFamily="50" charset="-128"/>
              </a:rPr>
              <a:t>の</a:t>
            </a:r>
            <a:r>
              <a:rPr lang="en-US" altLang="ja-JP" sz="1800" dirty="0">
                <a:solidFill>
                  <a:srgbClr val="000000"/>
                </a:solidFill>
                <a:ea typeface="ＭＳ Ｐゴシック" panose="020B0600070205080204" pitchFamily="50" charset="-128"/>
              </a:rPr>
              <a:t>10</a:t>
            </a:r>
            <a:r>
              <a:rPr lang="ja-JP" altLang="ja-JP" sz="1800" dirty="0">
                <a:solidFill>
                  <a:srgbClr val="000000"/>
                </a:solidFill>
                <a:ea typeface="ＭＳ Ｐゴシック" panose="020B0600070205080204" pitchFamily="50" charset="-128"/>
              </a:rPr>
              <a:t>年」を提案</a:t>
            </a:r>
            <a:r>
              <a:rPr lang="en-US" altLang="ja-JP" sz="1800" dirty="0">
                <a:solidFill>
                  <a:srgbClr val="000000"/>
                </a:solidFill>
                <a:latin typeface="ＭＳ Ｐゴシック" panose="020B0600070205080204" pitchFamily="50" charset="-128"/>
                <a:ea typeface="ＭＳ Ｐゴシック" panose="020B0600070205080204" pitchFamily="50" charset="-128"/>
              </a:rPr>
              <a:t>､</a:t>
            </a:r>
            <a:r>
              <a:rPr lang="ja-JP" altLang="ja-JP" sz="1800" dirty="0">
                <a:solidFill>
                  <a:srgbClr val="000000"/>
                </a:solidFill>
                <a:ea typeface="ＭＳ Ｐゴシック" panose="020B0600070205080204" pitchFamily="50" charset="-128"/>
              </a:rPr>
              <a:t>採択される</a:t>
            </a:r>
            <a:r>
              <a:rPr lang="en-US" altLang="ja-JP" sz="1800" dirty="0">
                <a:solidFill>
                  <a:srgbClr val="000000"/>
                </a:solidFill>
                <a:latin typeface="ＭＳ Ｐゴシック" panose="020B0600070205080204" pitchFamily="50" charset="-128"/>
                <a:ea typeface="ＭＳ Ｐゴシック" panose="020B0600070205080204" pitchFamily="50" charset="-128"/>
              </a:rPr>
              <a:t>｡</a:t>
            </a:r>
            <a:endParaRPr lang="ja-JP" altLang="ja-JP" sz="1800" dirty="0"/>
          </a:p>
          <a:p>
            <a:pPr eaLnBrk="1" hangingPunct="1">
              <a:spcBef>
                <a:spcPts val="288"/>
              </a:spcBef>
              <a:defRPr/>
            </a:pPr>
            <a:r>
              <a:rPr lang="en-US" altLang="ja-JP" sz="1800" dirty="0">
                <a:solidFill>
                  <a:srgbClr val="FF0000"/>
                </a:solidFill>
                <a:ea typeface="ＭＳ Ｐゴシック" panose="020B0600070205080204" pitchFamily="50" charset="-128"/>
              </a:rPr>
              <a:t>2011</a:t>
            </a:r>
            <a:r>
              <a:rPr lang="ja-JP" altLang="en-US" sz="1800" dirty="0">
                <a:solidFill>
                  <a:srgbClr val="FF0000"/>
                </a:solidFill>
                <a:ea typeface="ＭＳ Ｐゴシック" panose="020B0600070205080204" pitchFamily="50" charset="-128"/>
              </a:rPr>
              <a:t>年　</a:t>
            </a:r>
            <a:r>
              <a:rPr lang="zh-TW" altLang="ja-JP" sz="1800" dirty="0">
                <a:solidFill>
                  <a:srgbClr val="FF0000"/>
                </a:solidFill>
                <a:ea typeface="ＭＳ Ｐゴシック" panose="020B0600070205080204" pitchFamily="50" charset="-128"/>
              </a:rPr>
              <a:t>環境教育等促進法</a:t>
            </a:r>
            <a:r>
              <a:rPr lang="ja-JP" altLang="ja-JP" sz="1800" dirty="0">
                <a:solidFill>
                  <a:srgbClr val="000000"/>
                </a:solidFill>
                <a:ea typeface="ＭＳ Ｐゴシック" panose="020B0600070205080204" pitchFamily="50" charset="-128"/>
              </a:rPr>
              <a:t>が成立。　環境教育の</a:t>
            </a:r>
            <a:r>
              <a:rPr lang="ja-JP" altLang="ja-JP" sz="1800" dirty="0">
                <a:solidFill>
                  <a:srgbClr val="FF0000"/>
                </a:solidFill>
                <a:ea typeface="ＭＳ Ｐゴシック" panose="020B0600070205080204" pitchFamily="50" charset="-128"/>
              </a:rPr>
              <a:t>指導者の育成に関する認定登録制度</a:t>
            </a:r>
            <a:r>
              <a:rPr lang="ja-JP" altLang="ja-JP" sz="1800" dirty="0">
                <a:solidFill>
                  <a:srgbClr val="000000"/>
                </a:solidFill>
                <a:ea typeface="ＭＳ Ｐゴシック" panose="020B0600070205080204" pitchFamily="50" charset="-128"/>
              </a:rPr>
              <a:t>が設けられ</a:t>
            </a:r>
            <a:r>
              <a:rPr lang="ja-JP" altLang="en-US" sz="1800" dirty="0">
                <a:solidFill>
                  <a:srgbClr val="000000"/>
                </a:solidFill>
                <a:ea typeface="ＭＳ Ｐゴシック" panose="020B0600070205080204" pitchFamily="50" charset="-128"/>
              </a:rPr>
              <a:t>ました。</a:t>
            </a:r>
            <a:endParaRPr lang="ja-JP" altLang="ja-JP" sz="1800" dirty="0"/>
          </a:p>
          <a:p>
            <a:pPr eaLnBrk="1" hangingPunct="1">
              <a:spcBef>
                <a:spcPts val="288"/>
              </a:spcBef>
              <a:defRPr/>
            </a:pPr>
            <a:r>
              <a:rPr lang="en-US" altLang="ja-JP" sz="1800" dirty="0">
                <a:solidFill>
                  <a:srgbClr val="0000FF"/>
                </a:solidFill>
                <a:ea typeface="ＭＳ Ｐゴシック" panose="020B0600070205080204" pitchFamily="50" charset="-128"/>
              </a:rPr>
              <a:t>2020</a:t>
            </a:r>
            <a:r>
              <a:rPr lang="ja-JP" altLang="en-US" sz="1800" dirty="0">
                <a:solidFill>
                  <a:srgbClr val="0000FF"/>
                </a:solidFill>
                <a:ea typeface="ＭＳ Ｐゴシック" panose="020B0600070205080204" pitchFamily="50" charset="-128"/>
              </a:rPr>
              <a:t>年　</a:t>
            </a:r>
            <a:r>
              <a:rPr lang="ja-JP" altLang="ja-JP" sz="1800" dirty="0">
                <a:solidFill>
                  <a:srgbClr val="0000FF"/>
                </a:solidFill>
                <a:ea typeface="ＭＳ Ｐゴシック" panose="020B0600070205080204" pitchFamily="50" charset="-128"/>
              </a:rPr>
              <a:t>ＳＤＧｓ達成に向けて、社会の変容と個人の変容を連関させ、技術革新にも対応した「</a:t>
            </a:r>
            <a:r>
              <a:rPr lang="en-US" altLang="ja-JP" sz="1800" dirty="0">
                <a:solidFill>
                  <a:srgbClr val="0000FF"/>
                </a:solidFill>
                <a:ea typeface="ＭＳ Ｐゴシック" panose="020B0600070205080204" pitchFamily="50" charset="-128"/>
              </a:rPr>
              <a:t>ESD for 2030</a:t>
            </a:r>
            <a:r>
              <a:rPr lang="ja-JP" altLang="ja-JP" sz="1800" dirty="0">
                <a:solidFill>
                  <a:srgbClr val="0000FF"/>
                </a:solidFill>
                <a:ea typeface="ＭＳ Ｐゴシック" panose="020B0600070205080204" pitchFamily="50" charset="-128"/>
              </a:rPr>
              <a:t>」が策定され</a:t>
            </a:r>
            <a:r>
              <a:rPr lang="ja-JP" altLang="en-US" sz="1800" dirty="0">
                <a:solidFill>
                  <a:srgbClr val="0000FF"/>
                </a:solidFill>
                <a:ea typeface="ＭＳ Ｐゴシック" panose="020B0600070205080204" pitchFamily="50" charset="-128"/>
              </a:rPr>
              <a:t>ました。</a:t>
            </a:r>
            <a:endParaRPr lang="ja-JP" altLang="ja-JP" sz="1800" dirty="0"/>
          </a:p>
          <a:p>
            <a:pPr eaLnBrk="1" hangingPunct="1">
              <a:defRPr/>
            </a:pPr>
            <a:endParaRPr lang="en-US" altLang="ja-JP" dirty="0"/>
          </a:p>
          <a:p>
            <a:pPr>
              <a:spcBef>
                <a:spcPct val="0"/>
              </a:spcBef>
              <a:defRPr/>
            </a:pPr>
            <a:r>
              <a:rPr lang="ja-JP" altLang="en-US" dirty="0">
                <a:latin typeface="+mn-ea"/>
                <a:ea typeface="+mn-ea"/>
              </a:rPr>
              <a:t>「</a:t>
            </a:r>
            <a:r>
              <a:rPr lang="en-US" altLang="ja-JP" dirty="0">
                <a:latin typeface="+mn-ea"/>
                <a:ea typeface="+mn-ea"/>
              </a:rPr>
              <a:t>ESD</a:t>
            </a:r>
            <a:r>
              <a:rPr lang="ja-JP" altLang="en-US" dirty="0">
                <a:latin typeface="+mn-ea"/>
                <a:ea typeface="+mn-ea"/>
              </a:rPr>
              <a:t>の</a:t>
            </a:r>
            <a:r>
              <a:rPr lang="en-US" altLang="ja-JP" dirty="0">
                <a:latin typeface="+mn-ea"/>
                <a:ea typeface="+mn-ea"/>
              </a:rPr>
              <a:t>10</a:t>
            </a:r>
            <a:r>
              <a:rPr lang="ja-JP" altLang="en-US" dirty="0">
                <a:latin typeface="+mn-ea"/>
                <a:ea typeface="+mn-ea"/>
              </a:rPr>
              <a:t>年」開始後は環境教育・環境学習を中心とする</a:t>
            </a:r>
            <a:r>
              <a:rPr lang="en-US" altLang="ja-JP" dirty="0">
                <a:latin typeface="+mn-ea"/>
                <a:ea typeface="+mn-ea"/>
              </a:rPr>
              <a:t>ESD</a:t>
            </a:r>
            <a:r>
              <a:rPr lang="ja-JP" altLang="en-US" dirty="0">
                <a:latin typeface="+mn-ea"/>
                <a:ea typeface="+mn-ea"/>
              </a:rPr>
              <a:t>の推進が図られ、</a:t>
            </a:r>
            <a:r>
              <a:rPr lang="en-US" altLang="ja-JP" dirty="0">
                <a:latin typeface="+mn-ea"/>
                <a:ea typeface="+mn-ea"/>
              </a:rPr>
              <a:t>ESD</a:t>
            </a:r>
            <a:r>
              <a:rPr lang="ja-JP" altLang="en-US" dirty="0">
                <a:latin typeface="+mn-ea"/>
                <a:ea typeface="+mn-ea"/>
              </a:rPr>
              <a:t>推進の拠点としてのユネスコスクールも飛躍的に増えた。</a:t>
            </a:r>
          </a:p>
          <a:p>
            <a:pPr>
              <a:spcBef>
                <a:spcPct val="0"/>
              </a:spcBef>
              <a:defRPr/>
            </a:pPr>
            <a:r>
              <a:rPr lang="ja-JP" altLang="en-US" dirty="0">
                <a:latin typeface="+mn-ea"/>
                <a:ea typeface="+mn-ea"/>
              </a:rPr>
              <a:t>また、大学においても学際的な学部・学科が誕生し、その多くが、持続可能な社会づくりに向けた人材育成に取り組んでいる。</a:t>
            </a:r>
          </a:p>
          <a:p>
            <a:pPr>
              <a:spcBef>
                <a:spcPct val="0"/>
              </a:spcBef>
              <a:defRPr/>
            </a:pPr>
            <a:r>
              <a:rPr lang="ja-JP" altLang="en-US" dirty="0">
                <a:latin typeface="+mn-ea"/>
                <a:ea typeface="+mn-ea"/>
              </a:rPr>
              <a:t>社会教育においては、自治体や公民館や博物館などを中心とした環境教育・</a:t>
            </a:r>
            <a:r>
              <a:rPr lang="en-US" altLang="ja-JP" dirty="0">
                <a:latin typeface="+mn-ea"/>
                <a:ea typeface="+mn-ea"/>
              </a:rPr>
              <a:t>ESD</a:t>
            </a:r>
            <a:r>
              <a:rPr lang="ja-JP" altLang="en-US" dirty="0">
                <a:latin typeface="+mn-ea"/>
                <a:ea typeface="+mn-ea"/>
              </a:rPr>
              <a:t>が進められているほか、ＮＰＯ・ＮＧＯによる自然体験教育や</a:t>
            </a:r>
            <a:endParaRPr lang="en-US" altLang="ja-JP" dirty="0">
              <a:latin typeface="+mn-ea"/>
              <a:ea typeface="+mn-ea"/>
            </a:endParaRPr>
          </a:p>
          <a:p>
            <a:pPr>
              <a:spcBef>
                <a:spcPct val="0"/>
              </a:spcBef>
              <a:defRPr/>
            </a:pPr>
            <a:r>
              <a:rPr lang="ja-JP" altLang="en-US" dirty="0">
                <a:latin typeface="+mn-ea"/>
                <a:ea typeface="+mn-ea"/>
              </a:rPr>
              <a:t>環境人材育成分野での活動も活発に行われている。</a:t>
            </a:r>
          </a:p>
          <a:p>
            <a:pPr eaLnBrk="1" hangingPunct="1">
              <a:defRPr/>
            </a:pPr>
            <a:endParaRPr lang="ja-JP" altLang="en-US" dirty="0"/>
          </a:p>
          <a:p>
            <a:pPr eaLnBrk="1" hangingPunct="1">
              <a:defRPr/>
            </a:pPr>
            <a:endParaRPr lang="ja-JP" altLang="en-US" dirty="0"/>
          </a:p>
          <a:p>
            <a:pPr eaLnBrk="1" hangingPunct="1">
              <a:defRPr/>
            </a:pPr>
            <a:r>
              <a:rPr lang="ja-JP" altLang="en-US" dirty="0"/>
              <a:t>＜メモ＞</a:t>
            </a:r>
          </a:p>
          <a:p>
            <a:pPr eaLnBrk="1" hangingPunct="1">
              <a:defRPr/>
            </a:pPr>
            <a:r>
              <a:rPr lang="ja-JP" altLang="en-US" dirty="0"/>
              <a:t>持続可能な開発のための教育（</a:t>
            </a:r>
            <a:r>
              <a:rPr lang="en-US" altLang="ja-JP" dirty="0"/>
              <a:t>Education for Sustainable Development</a:t>
            </a:r>
            <a:r>
              <a:rPr lang="ja-JP" altLang="en-US" dirty="0"/>
              <a:t>）</a:t>
            </a:r>
          </a:p>
          <a:p>
            <a:pPr eaLnBrk="1" hangingPunct="1">
              <a:defRPr/>
            </a:pPr>
            <a:r>
              <a:rPr lang="ja-JP" altLang="en-US" dirty="0"/>
              <a:t>　　　　　　　　　　　　　　　　　　　ｴｼﾞｹｰｼｮﾝ　ﾌｫ　ｻｽﾃｨﾅﾌﾞﾙ　ﾃﾞﾊﾞｲﾗﾒﾝﾄ</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a:extLst>
              <a:ext uri="{FF2B5EF4-FFF2-40B4-BE49-F238E27FC236}">
                <a16:creationId xmlns:a16="http://schemas.microsoft.com/office/drawing/2014/main" id="{18AF9632-0420-5DD6-B86A-6E07DA57EC2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EA784DA4-EAC5-4F04-AE49-75F1940B6356}" type="slidenum">
              <a:rPr kumimoji="0" lang="en-US" altLang="ja-JP" b="0" smtClean="0"/>
              <a:pPr/>
              <a:t>93</a:t>
            </a:fld>
            <a:endParaRPr kumimoji="0" lang="en-US" altLang="ja-JP" b="0"/>
          </a:p>
        </p:txBody>
      </p:sp>
      <p:sp>
        <p:nvSpPr>
          <p:cNvPr id="212995" name="Rectangle 2">
            <a:extLst>
              <a:ext uri="{FF2B5EF4-FFF2-40B4-BE49-F238E27FC236}">
                <a16:creationId xmlns:a16="http://schemas.microsoft.com/office/drawing/2014/main" id="{8563A6A4-862B-119A-7CB1-7C06C2D6EED9}"/>
              </a:ext>
            </a:extLst>
          </p:cNvPr>
          <p:cNvSpPr>
            <a:spLocks noGrp="1" noRot="1" noChangeAspect="1" noChangeArrowheads="1" noTextEdit="1"/>
          </p:cNvSpPr>
          <p:nvPr>
            <p:ph type="sldImg"/>
          </p:nvPr>
        </p:nvSpPr>
        <p:spPr>
          <a:xfrm>
            <a:off x="996950" y="768350"/>
            <a:ext cx="5114925" cy="3836988"/>
          </a:xfrm>
          <a:ln/>
        </p:spPr>
      </p:sp>
      <p:sp>
        <p:nvSpPr>
          <p:cNvPr id="212996" name="Rectangle 3">
            <a:extLst>
              <a:ext uri="{FF2B5EF4-FFF2-40B4-BE49-F238E27FC236}">
                <a16:creationId xmlns:a16="http://schemas.microsoft.com/office/drawing/2014/main" id="{6D451ADA-955B-69C2-AE75-3232C4EBF1B4}"/>
              </a:ext>
            </a:extLst>
          </p:cNvPr>
          <p:cNvSpPr>
            <a:spLocks noGrp="1" noChangeArrowheads="1"/>
          </p:cNvSpPr>
          <p:nvPr>
            <p:ph type="body" idx="1"/>
          </p:nvPr>
        </p:nvSpPr>
        <p:spPr bwMode="auto">
          <a:xfrm>
            <a:off x="769938" y="4894263"/>
            <a:ext cx="5683250" cy="46339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solidFill>
                  <a:srgbClr val="000000"/>
                </a:solidFill>
              </a:rPr>
              <a:t>環境アセスメント</a:t>
            </a:r>
            <a:r>
              <a:rPr lang="ja-JP" altLang="en-US"/>
              <a:t>とは、事業者が道路</a:t>
            </a:r>
            <a:r>
              <a:rPr lang="en-US" altLang="ja-JP"/>
              <a:t>､</a:t>
            </a:r>
            <a:r>
              <a:rPr lang="ja-JP" altLang="en-US"/>
              <a:t>ダム</a:t>
            </a:r>
            <a:r>
              <a:rPr lang="en-US" altLang="ja-JP"/>
              <a:t>､</a:t>
            </a:r>
            <a:r>
              <a:rPr lang="ja-JP" altLang="en-US"/>
              <a:t>鉄道</a:t>
            </a:r>
            <a:r>
              <a:rPr lang="en-US" altLang="ja-JP"/>
              <a:t>､</a:t>
            </a:r>
            <a:r>
              <a:rPr lang="ja-JP" altLang="en-US"/>
              <a:t>飛行場</a:t>
            </a:r>
            <a:r>
              <a:rPr lang="en-US" altLang="ja-JP"/>
              <a:t>､</a:t>
            </a:r>
            <a:r>
              <a:rPr lang="ja-JP" altLang="en-US"/>
              <a:t>発電所</a:t>
            </a:r>
            <a:r>
              <a:rPr lang="en-US" altLang="ja-JP"/>
              <a:t>､</a:t>
            </a:r>
            <a:r>
              <a:rPr lang="ja-JP" altLang="en-US"/>
              <a:t>埋立</a:t>
            </a:r>
            <a:r>
              <a:rPr lang="en-US" altLang="ja-JP"/>
              <a:t>､</a:t>
            </a:r>
            <a:r>
              <a:rPr lang="ja-JP" altLang="en-US"/>
              <a:t>干拓</a:t>
            </a:r>
            <a:r>
              <a:rPr lang="en-US" altLang="ja-JP"/>
              <a:t>､</a:t>
            </a:r>
            <a:r>
              <a:rPr lang="ja-JP" altLang="en-US"/>
              <a:t>などの大規模１３種類の事業、及び港湾計画、交付金事業を行う際、</a:t>
            </a:r>
            <a:endParaRPr lang="en-US" altLang="ja-JP"/>
          </a:p>
          <a:p>
            <a:pPr eaLnBrk="1" hangingPunct="1"/>
            <a:r>
              <a:rPr lang="ja-JP" altLang="en-US"/>
              <a:t>実施する事前の段階で、環境への影響を調査、予測、評価し、自治体や住民の意見を参考にしながら、事業そのものを環境保全上、より望ましいものにしていく仕組みです。</a:t>
            </a:r>
            <a:endParaRPr lang="en-US" altLang="ja-JP"/>
          </a:p>
          <a:p>
            <a:pPr>
              <a:spcBef>
                <a:spcPct val="0"/>
              </a:spcBef>
            </a:pPr>
            <a:r>
              <a:rPr lang="en-US" altLang="ja-JP"/>
              <a:t>●</a:t>
            </a:r>
            <a:r>
              <a:rPr lang="ja-JP" altLang="en-US"/>
              <a:t>環境影響の大きい事業 ⇒ 「第一種事業」⇒ 計画段階と実施段階の両方で環境アセスメントを行います。</a:t>
            </a:r>
          </a:p>
          <a:p>
            <a:pPr>
              <a:spcBef>
                <a:spcPct val="0"/>
              </a:spcBef>
            </a:pPr>
            <a:r>
              <a:rPr lang="ja-JP" altLang="en-US"/>
              <a:t>●「第一種事業」に準ずる ⇒ 「第二種事業」 ⇒ スクリーニング手続きで、アセスメントを行うか否かを判断します。</a:t>
            </a:r>
          </a:p>
          <a:p>
            <a:pPr>
              <a:spcBef>
                <a:spcPct val="0"/>
              </a:spcBef>
            </a:pPr>
            <a:r>
              <a:rPr lang="ja-JP" altLang="en-US"/>
              <a:t>●スコーピング ⇒ 事業者が作成した実施計画書である「方法書」を、事前に専門家や住民、関係行政機関などから意見を募りアセスメントの項目を絞り込みます。</a:t>
            </a:r>
          </a:p>
          <a:p>
            <a:pPr eaLnBrk="1" hangingPunct="1"/>
            <a:endParaRPr lang="ja-JP" altLang="en-US"/>
          </a:p>
          <a:p>
            <a:pPr eaLnBrk="1" hangingPunct="1"/>
            <a:r>
              <a:rPr lang="ja-JP" altLang="en-US">
                <a:solidFill>
                  <a:srgbClr val="000000"/>
                </a:solidFill>
              </a:rPr>
              <a:t>戦略的アセスメント</a:t>
            </a:r>
            <a:r>
              <a:rPr lang="ja-JP" altLang="en-US"/>
              <a:t>とは、開発計画が決まってからアセスメントをするのではなく、より前の計画段階から行政や住民、ＮＰＯ、事業者が参画し合意形成を図るものです。</a:t>
            </a:r>
          </a:p>
          <a:p>
            <a:pPr eaLnBrk="1" hangingPunct="1"/>
            <a:endParaRPr lang="ja-JP" altLang="en-US"/>
          </a:p>
          <a:p>
            <a:pPr eaLnBrk="1" hangingPunct="1"/>
            <a:endParaRPr lang="ja-JP" altLang="en-US"/>
          </a:p>
          <a:p>
            <a:pPr eaLnBrk="1" hangingPunct="1"/>
            <a:r>
              <a:rPr lang="ja-JP" altLang="en-US" b="1"/>
              <a:t>＜メモ＞</a:t>
            </a:r>
          </a:p>
          <a:p>
            <a:pPr eaLnBrk="1" hangingPunct="1"/>
            <a:r>
              <a:rPr lang="ja-JP" altLang="en-US" b="1"/>
              <a:t>愛知万博における環境アセスメントの事例</a:t>
            </a:r>
          </a:p>
          <a:p>
            <a:pPr eaLnBrk="1" hangingPunct="1"/>
            <a:r>
              <a:rPr lang="ja-JP" altLang="en-US" b="1"/>
              <a:t>海上地区（５４０ｈａ）　⇒　国内希少種であるオオタカが営巣している。　⇒　青少年公園地区（１７３ｈａ）</a:t>
            </a:r>
          </a:p>
          <a:p>
            <a:pPr eaLnBrk="1" hangingPunct="1"/>
            <a:endParaRPr lang="ja-JP" altLang="en-US" b="1"/>
          </a:p>
          <a:p>
            <a:pPr eaLnBrk="1" hangingPunct="1"/>
            <a:r>
              <a:rPr lang="ja-JP" altLang="en-US" b="1"/>
              <a:t>（営巣：エイソウ）動物が巣を作ること</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a:extLst>
              <a:ext uri="{FF2B5EF4-FFF2-40B4-BE49-F238E27FC236}">
                <a16:creationId xmlns:a16="http://schemas.microsoft.com/office/drawing/2014/main" id="{E52120B4-D46E-AC9F-2025-A531AA61514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DCA012CA-7C56-4F0C-84C8-226B26BB23F1}" type="slidenum">
              <a:rPr kumimoji="0" lang="en-US" altLang="ja-JP" b="0" smtClean="0"/>
              <a:pPr/>
              <a:t>94</a:t>
            </a:fld>
            <a:endParaRPr kumimoji="0" lang="en-US" altLang="ja-JP" b="0"/>
          </a:p>
        </p:txBody>
      </p:sp>
      <p:sp>
        <p:nvSpPr>
          <p:cNvPr id="215043" name="Rectangle 2">
            <a:extLst>
              <a:ext uri="{FF2B5EF4-FFF2-40B4-BE49-F238E27FC236}">
                <a16:creationId xmlns:a16="http://schemas.microsoft.com/office/drawing/2014/main" id="{4AC00A86-9B67-81F9-719E-06A19F60D591}"/>
              </a:ext>
            </a:extLst>
          </p:cNvPr>
          <p:cNvSpPr>
            <a:spLocks noGrp="1" noRot="1" noChangeAspect="1" noChangeArrowheads="1" noTextEdit="1"/>
          </p:cNvSpPr>
          <p:nvPr>
            <p:ph type="sldImg"/>
          </p:nvPr>
        </p:nvSpPr>
        <p:spPr>
          <a:xfrm>
            <a:off x="1030288" y="741363"/>
            <a:ext cx="5116512" cy="3836987"/>
          </a:xfrm>
          <a:ln/>
        </p:spPr>
      </p:sp>
      <p:sp>
        <p:nvSpPr>
          <p:cNvPr id="260100" name="Rectangle 3">
            <a:extLst>
              <a:ext uri="{FF2B5EF4-FFF2-40B4-BE49-F238E27FC236}">
                <a16:creationId xmlns:a16="http://schemas.microsoft.com/office/drawing/2014/main" id="{6640CCA7-E4C6-DB6D-7EA4-70E9D5BD480D}"/>
              </a:ext>
            </a:extLst>
          </p:cNvPr>
          <p:cNvSpPr>
            <a:spLocks noGrp="1" noChangeArrowheads="1"/>
          </p:cNvSpPr>
          <p:nvPr>
            <p:ph type="body" idx="1"/>
          </p:nvPr>
        </p:nvSpPr>
        <p:spPr bwMode="auto">
          <a:xfrm>
            <a:off x="769938" y="4894263"/>
            <a:ext cx="5683250" cy="4557712"/>
          </a:xfrm>
        </p:spPr>
        <p:txBody>
          <a:bodyPr/>
          <a:lstStyle/>
          <a:p>
            <a:pPr eaLnBrk="1" hangingPunct="1">
              <a:defRPr/>
            </a:pPr>
            <a:r>
              <a:rPr lang="ja-JP" altLang="en-US" dirty="0"/>
              <a:t>日本の人口は、世界人口の</a:t>
            </a:r>
            <a:r>
              <a:rPr lang="en-US" altLang="ja-JP" dirty="0"/>
              <a:t>1.6</a:t>
            </a:r>
            <a:r>
              <a:rPr lang="ja-JP" altLang="en-US" dirty="0"/>
              <a:t>％ですが、ＧＤＰは</a:t>
            </a:r>
            <a:r>
              <a:rPr lang="en-US" altLang="ja-JP" dirty="0"/>
              <a:t>4.7</a:t>
            </a:r>
            <a:r>
              <a:rPr lang="ja-JP" altLang="en-US" dirty="0"/>
              <a:t>％を占めています。</a:t>
            </a:r>
            <a:endParaRPr lang="en-US" altLang="ja-JP" dirty="0"/>
          </a:p>
          <a:p>
            <a:pPr eaLnBrk="1" hangingPunct="1">
              <a:defRPr/>
            </a:pPr>
            <a:r>
              <a:rPr lang="ja-JP" altLang="en-US" dirty="0"/>
              <a:t>日本の役割として、</a:t>
            </a:r>
            <a:endParaRPr lang="en-US" altLang="ja-JP" dirty="0"/>
          </a:p>
          <a:p>
            <a:pPr>
              <a:spcBef>
                <a:spcPct val="0"/>
              </a:spcBef>
              <a:defRPr/>
            </a:pPr>
            <a:r>
              <a:rPr lang="ja-JP" altLang="en-US" dirty="0">
                <a:latin typeface="+mn-ea"/>
                <a:ea typeface="+mn-ea"/>
              </a:rPr>
              <a:t>●条約など国際的な政策の枠組みづくりの取組みへの参加と貢献</a:t>
            </a:r>
          </a:p>
          <a:p>
            <a:pPr>
              <a:spcBef>
                <a:spcPct val="0"/>
              </a:spcBef>
              <a:defRPr/>
            </a:pPr>
            <a:r>
              <a:rPr lang="ja-JP" altLang="en-US" dirty="0">
                <a:latin typeface="+mn-ea"/>
                <a:ea typeface="+mn-ea"/>
              </a:rPr>
              <a:t>●開発途上国に対する援助と</a:t>
            </a:r>
            <a:r>
              <a:rPr lang="en-US" altLang="ja-JP" dirty="0">
                <a:latin typeface="+mn-ea"/>
                <a:ea typeface="+mn-ea"/>
              </a:rPr>
              <a:t>ODA</a:t>
            </a:r>
            <a:r>
              <a:rPr lang="ja-JP" altLang="en-US" dirty="0">
                <a:latin typeface="+mn-ea"/>
                <a:ea typeface="+mn-ea"/>
              </a:rPr>
              <a:t>の実施における環境配慮の徹底</a:t>
            </a:r>
          </a:p>
          <a:p>
            <a:pPr>
              <a:spcBef>
                <a:spcPct val="0"/>
              </a:spcBef>
              <a:defRPr/>
            </a:pPr>
            <a:r>
              <a:rPr lang="ja-JP" altLang="en-US" dirty="0">
                <a:latin typeface="+mn-ea"/>
                <a:ea typeface="+mn-ea"/>
              </a:rPr>
              <a:t>●調査研究・観測及び科学技術開発面での国際貢献の推進</a:t>
            </a:r>
          </a:p>
          <a:p>
            <a:pPr>
              <a:spcBef>
                <a:spcPct val="0"/>
              </a:spcBef>
              <a:defRPr/>
            </a:pPr>
            <a:r>
              <a:rPr lang="ja-JP" altLang="en-US" dirty="0">
                <a:latin typeface="+mn-ea"/>
                <a:ea typeface="+mn-ea"/>
              </a:rPr>
              <a:t>●日本自らの、環境負荷の小さい持続可能な社会経済の実現</a:t>
            </a:r>
            <a:endParaRPr lang="en-US" altLang="ja-JP" dirty="0">
              <a:latin typeface="+mn-ea"/>
              <a:ea typeface="+mn-ea"/>
            </a:endParaRPr>
          </a:p>
          <a:p>
            <a:pPr>
              <a:spcBef>
                <a:spcPct val="0"/>
              </a:spcBef>
              <a:defRPr/>
            </a:pPr>
            <a:r>
              <a:rPr lang="ja-JP" altLang="en-US" dirty="0">
                <a:latin typeface="+mn-ea"/>
                <a:ea typeface="+mn-ea"/>
              </a:rPr>
              <a:t>などがあげられます。</a:t>
            </a:r>
            <a:endParaRPr lang="ja-JP" altLang="en-US" dirty="0"/>
          </a:p>
          <a:p>
            <a:pPr eaLnBrk="1" hangingPunct="1">
              <a:defRPr/>
            </a:pPr>
            <a:endParaRPr lang="ja-JP" altLang="en-US" dirty="0"/>
          </a:p>
          <a:p>
            <a:pPr eaLnBrk="1" hangingPunct="1">
              <a:defRPr/>
            </a:pPr>
            <a:r>
              <a:rPr lang="ja-JP" altLang="en-US" dirty="0"/>
              <a:t>ＯＤＡとは、政府が開発途上国や国際機関に対して資金･技術援助すること。</a:t>
            </a:r>
            <a:endParaRPr lang="en-US" altLang="ja-JP" dirty="0"/>
          </a:p>
          <a:p>
            <a:pPr eaLnBrk="1" hangingPunct="1">
              <a:defRPr/>
            </a:pPr>
            <a:r>
              <a:rPr lang="ja-JP" altLang="en-US" dirty="0"/>
              <a:t>直接支援を行う二国間支援と、国連諸機関や世界銀行を通じて行う多国間支援があります。</a:t>
            </a:r>
            <a:endParaRPr lang="en-US" altLang="ja-JP" dirty="0"/>
          </a:p>
          <a:p>
            <a:pPr eaLnBrk="1" hangingPunct="1">
              <a:defRPr/>
            </a:pPr>
            <a:r>
              <a:rPr lang="ja-JP" altLang="en-US" dirty="0"/>
              <a:t>二国間支援としては、無償資金協力、技術協力、有償資金協力があります。</a:t>
            </a:r>
          </a:p>
          <a:p>
            <a:pPr eaLnBrk="1" hangingPunct="1">
              <a:defRPr/>
            </a:pPr>
            <a:r>
              <a:rPr lang="ja-JP" altLang="en-US" dirty="0"/>
              <a:t>環境分野に限って言えば、</a:t>
            </a:r>
            <a:r>
              <a:rPr lang="en-US" altLang="ja-JP" sz="1200" b="0" dirty="0">
                <a:latin typeface="+mn-ea"/>
                <a:ea typeface="+mn-ea"/>
              </a:rPr>
              <a:t>2016</a:t>
            </a:r>
            <a:r>
              <a:rPr lang="ja-JP" altLang="en-US" sz="1200" b="0" dirty="0">
                <a:latin typeface="+mn-ea"/>
                <a:ea typeface="+mn-ea"/>
              </a:rPr>
              <a:t>～</a:t>
            </a:r>
            <a:r>
              <a:rPr lang="en-US" altLang="ja-JP" sz="1200" b="0" dirty="0">
                <a:latin typeface="+mn-ea"/>
                <a:ea typeface="+mn-ea"/>
              </a:rPr>
              <a:t>2017</a:t>
            </a:r>
            <a:r>
              <a:rPr lang="ja-JP" altLang="en-US" sz="1200" b="0" dirty="0">
                <a:latin typeface="+mn-ea"/>
                <a:ea typeface="+mn-ea"/>
              </a:rPr>
              <a:t>年平均で</a:t>
            </a:r>
            <a:r>
              <a:rPr lang="ja-JP" altLang="en-US" b="1" dirty="0">
                <a:solidFill>
                  <a:srgbClr val="000000"/>
                </a:solidFill>
              </a:rPr>
              <a:t>日本は世界第１位の援助国です。</a:t>
            </a:r>
          </a:p>
          <a:p>
            <a:pPr eaLnBrk="1" hangingPunct="1">
              <a:defRPr/>
            </a:pPr>
            <a:endParaRPr lang="ja-JP" altLang="en-US" dirty="0"/>
          </a:p>
          <a:p>
            <a:pPr eaLnBrk="1" hangingPunct="1">
              <a:defRPr/>
            </a:pPr>
            <a:r>
              <a:rPr lang="ja-JP" altLang="en-US" dirty="0"/>
              <a:t>＜メモ＞</a:t>
            </a:r>
          </a:p>
          <a:p>
            <a:pPr eaLnBrk="1" hangingPunct="1">
              <a:defRPr/>
            </a:pPr>
            <a:r>
              <a:rPr lang="ja-JP" altLang="en-US" dirty="0"/>
              <a:t>ＧＤＰ：国内総生産、（</a:t>
            </a:r>
            <a:r>
              <a:rPr lang="en-US" altLang="ja-JP" i="1" dirty="0"/>
              <a:t>Gross Domestic Product</a:t>
            </a:r>
            <a:r>
              <a:rPr lang="ja-JP" altLang="en-US" dirty="0"/>
              <a:t>）ｸﾞﾛｽ　ﾃﾞﾏｽﾃｯｸ　ﾌﾟﾛﾀﾞｸﾄ</a:t>
            </a:r>
          </a:p>
          <a:p>
            <a:pPr eaLnBrk="1" hangingPunct="1">
              <a:defRPr/>
            </a:pPr>
            <a:r>
              <a:rPr lang="ja-JP" altLang="en-US" dirty="0"/>
              <a:t>とは、一定期間内に国内で産み出された</a:t>
            </a:r>
            <a:r>
              <a:rPr lang="ja-JP" altLang="en-US" dirty="0">
                <a:hlinkClick r:id="rId3"/>
              </a:rPr>
              <a:t>付加価値</a:t>
            </a:r>
            <a:r>
              <a:rPr lang="ja-JP" altLang="en-US" dirty="0"/>
              <a:t>の総額のことである。</a:t>
            </a:r>
          </a:p>
          <a:p>
            <a:pPr eaLnBrk="1" hangingPunct="1">
              <a:defRPr/>
            </a:pPr>
            <a:r>
              <a:rPr lang="ja-JP" altLang="en-US" dirty="0"/>
              <a:t>　</a:t>
            </a:r>
          </a:p>
          <a:p>
            <a:pPr eaLnBrk="1" hangingPunct="1">
              <a:defRPr/>
            </a:pPr>
            <a:r>
              <a:rPr lang="ja-JP" altLang="en-US" dirty="0"/>
              <a:t>ＯＤＡ：政府開発援助、（</a:t>
            </a:r>
            <a:r>
              <a:rPr lang="en-US" altLang="ja-JP" dirty="0"/>
              <a:t>Official Development Assistance</a:t>
            </a:r>
            <a:r>
              <a:rPr lang="ja-JP" altLang="en-US" dirty="0"/>
              <a:t>） </a:t>
            </a:r>
          </a:p>
          <a:p>
            <a:pPr eaLnBrk="1" hangingPunct="1">
              <a:defRPr/>
            </a:pPr>
            <a:r>
              <a:rPr lang="ja-JP" altLang="en-US" dirty="0"/>
              <a:t>　　　　　　　　　　　　　　　　ｵﾌｨｼｬﾙ　ﾃﾞｨﾊﾞﾛﾒﾝﾄ　ｱｽﾃﾌﾃﾝｽ</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a:extLst>
              <a:ext uri="{FF2B5EF4-FFF2-40B4-BE49-F238E27FC236}">
                <a16:creationId xmlns:a16="http://schemas.microsoft.com/office/drawing/2014/main" id="{1E41ED30-BDED-2661-34A1-50282D631F1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2BA160C-B8BD-4F03-B961-A93808DAF021}" type="slidenum">
              <a:rPr kumimoji="0" lang="en-US" altLang="ja-JP" b="0" smtClean="0"/>
              <a:pPr/>
              <a:t>95</a:t>
            </a:fld>
            <a:endParaRPr kumimoji="0" lang="en-US" altLang="ja-JP" b="0"/>
          </a:p>
        </p:txBody>
      </p:sp>
      <p:sp>
        <p:nvSpPr>
          <p:cNvPr id="217091" name="Rectangle 2">
            <a:extLst>
              <a:ext uri="{FF2B5EF4-FFF2-40B4-BE49-F238E27FC236}">
                <a16:creationId xmlns:a16="http://schemas.microsoft.com/office/drawing/2014/main" id="{5DED2516-2A4E-8736-32D6-505A953869C8}"/>
              </a:ext>
            </a:extLst>
          </p:cNvPr>
          <p:cNvSpPr>
            <a:spLocks noGrp="1" noRot="1" noChangeAspect="1" noChangeArrowheads="1" noTextEdit="1"/>
          </p:cNvSpPr>
          <p:nvPr>
            <p:ph type="sldImg"/>
          </p:nvPr>
        </p:nvSpPr>
        <p:spPr>
          <a:xfrm>
            <a:off x="1030288" y="741363"/>
            <a:ext cx="5116512" cy="3836987"/>
          </a:xfrm>
          <a:ln/>
        </p:spPr>
      </p:sp>
      <p:sp>
        <p:nvSpPr>
          <p:cNvPr id="217092" name="Rectangle 3">
            <a:extLst>
              <a:ext uri="{FF2B5EF4-FFF2-40B4-BE49-F238E27FC236}">
                <a16:creationId xmlns:a16="http://schemas.microsoft.com/office/drawing/2014/main" id="{AE8A8728-A9DD-C317-EB49-A509A2817E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solidFill>
                  <a:srgbClr val="000000"/>
                </a:solidFill>
              </a:rPr>
              <a:t>エコロジカルフットプリントとは、人間の活動がどれほど自然環境に負荷を与えているかを面積で表すという指標です。</a:t>
            </a:r>
          </a:p>
          <a:p>
            <a:pPr eaLnBrk="1" hangingPunct="1"/>
            <a:r>
              <a:rPr lang="ja-JP" altLang="en-US">
                <a:solidFill>
                  <a:srgbClr val="000000"/>
                </a:solidFill>
              </a:rPr>
              <a:t>人間活動により消費する資源の再生産と発生させるＣ０２の吸収に必要な生態学的資本を測定するもので、陸域と水域の面積で表されます。</a:t>
            </a:r>
          </a:p>
          <a:p>
            <a:pPr eaLnBrk="1" hangingPunct="1"/>
            <a:r>
              <a:rPr lang="ja-JP" altLang="en-US">
                <a:solidFill>
                  <a:srgbClr val="000000"/>
                </a:solidFill>
              </a:rPr>
              <a:t>現在、世界のエコロジカル・フットプリントは、地球の生物生産力を超えており、</a:t>
            </a:r>
          </a:p>
          <a:p>
            <a:pPr eaLnBrk="1" hangingPunct="1"/>
            <a:r>
              <a:rPr lang="ja-JP" altLang="en-US">
                <a:solidFill>
                  <a:srgbClr val="000000"/>
                </a:solidFill>
              </a:rPr>
              <a:t>私たちの生活を支えるには地球１．</a:t>
            </a:r>
            <a:r>
              <a:rPr lang="en-US" altLang="ja-JP">
                <a:solidFill>
                  <a:srgbClr val="000000"/>
                </a:solidFill>
              </a:rPr>
              <a:t>6</a:t>
            </a:r>
            <a:r>
              <a:rPr lang="ja-JP" altLang="en-US">
                <a:solidFill>
                  <a:srgbClr val="000000"/>
                </a:solidFill>
              </a:rPr>
              <a:t>個分か必要と算定されています</a:t>
            </a:r>
            <a:r>
              <a:rPr lang="en-US" altLang="ja-JP">
                <a:solidFill>
                  <a:srgbClr val="000000"/>
                </a:solidFill>
              </a:rPr>
              <a:t>(2020</a:t>
            </a:r>
            <a:r>
              <a:rPr lang="ja-JP" altLang="en-US">
                <a:solidFill>
                  <a:srgbClr val="000000"/>
                </a:solidFill>
              </a:rPr>
              <a:t>年時点）。 </a:t>
            </a:r>
          </a:p>
          <a:p>
            <a:pPr eaLnBrk="1" hangingPunct="1"/>
            <a:r>
              <a:rPr lang="en-US" altLang="ja-JP">
                <a:solidFill>
                  <a:srgbClr val="000000"/>
                </a:solidFill>
              </a:rPr>
              <a:t>2017</a:t>
            </a:r>
            <a:r>
              <a:rPr lang="ja-JP" altLang="en-US">
                <a:solidFill>
                  <a:srgbClr val="000000"/>
                </a:solidFill>
              </a:rPr>
              <a:t>年の日本の１人当たりのエコロジカル・フットプリントは</a:t>
            </a:r>
            <a:r>
              <a:rPr lang="en-US" altLang="ja-JP">
                <a:solidFill>
                  <a:srgbClr val="000000"/>
                </a:solidFill>
              </a:rPr>
              <a:t>4.7gha </a:t>
            </a:r>
            <a:r>
              <a:rPr lang="ja-JP" altLang="en-US">
                <a:solidFill>
                  <a:srgbClr val="000000"/>
                </a:solidFill>
              </a:rPr>
              <a:t>で、</a:t>
            </a:r>
          </a:p>
          <a:p>
            <a:pPr eaLnBrk="1" hangingPunct="1"/>
            <a:r>
              <a:rPr lang="ja-JP" altLang="en-US">
                <a:solidFill>
                  <a:srgbClr val="000000"/>
                </a:solidFill>
              </a:rPr>
              <a:t>世界平均</a:t>
            </a:r>
            <a:r>
              <a:rPr lang="en-US" altLang="ja-JP">
                <a:solidFill>
                  <a:srgbClr val="000000"/>
                </a:solidFill>
              </a:rPr>
              <a:t>2.8gha</a:t>
            </a:r>
            <a:r>
              <a:rPr lang="ja-JP" altLang="en-US">
                <a:solidFill>
                  <a:srgbClr val="000000"/>
                </a:solidFill>
              </a:rPr>
              <a:t>の約</a:t>
            </a:r>
            <a:r>
              <a:rPr lang="en-US" altLang="ja-JP">
                <a:solidFill>
                  <a:srgbClr val="000000"/>
                </a:solidFill>
              </a:rPr>
              <a:t>1.7</a:t>
            </a:r>
            <a:r>
              <a:rPr lang="ja-JP" altLang="en-US">
                <a:solidFill>
                  <a:srgbClr val="000000"/>
                </a:solidFill>
              </a:rPr>
              <a:t>倍です。世界中の人が日本と同じ生活をすると、</a:t>
            </a:r>
            <a:r>
              <a:rPr lang="en-US" altLang="ja-JP">
                <a:solidFill>
                  <a:srgbClr val="000000"/>
                </a:solidFill>
              </a:rPr>
              <a:t>2.9</a:t>
            </a:r>
            <a:r>
              <a:rPr lang="ja-JP" altLang="en-US">
                <a:solidFill>
                  <a:srgbClr val="000000"/>
                </a:solidFill>
              </a:rPr>
              <a:t>個分の地球が必要となります。</a:t>
            </a:r>
            <a:endParaRPr lang="ja-JP" altLang="en-US"/>
          </a:p>
          <a:p>
            <a:pPr eaLnBrk="1" hangingPunct="1"/>
            <a:endParaRPr lang="en-US" altLang="ja-JP"/>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a:extLst>
              <a:ext uri="{FF2B5EF4-FFF2-40B4-BE49-F238E27FC236}">
                <a16:creationId xmlns:a16="http://schemas.microsoft.com/office/drawing/2014/main" id="{1EC3EA98-35E3-1B8C-1B31-49EE6BBDDE0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C3FD1E89-7A1B-4641-AF87-63FF02AC8DE9}" type="slidenum">
              <a:rPr kumimoji="0" lang="en-US" altLang="ja-JP" b="0" smtClean="0"/>
              <a:pPr/>
              <a:t>96</a:t>
            </a:fld>
            <a:endParaRPr kumimoji="0" lang="en-US" altLang="ja-JP" b="0"/>
          </a:p>
        </p:txBody>
      </p:sp>
      <p:sp>
        <p:nvSpPr>
          <p:cNvPr id="221187" name="Rectangle 2">
            <a:extLst>
              <a:ext uri="{FF2B5EF4-FFF2-40B4-BE49-F238E27FC236}">
                <a16:creationId xmlns:a16="http://schemas.microsoft.com/office/drawing/2014/main" id="{CFD9814E-585B-9252-3222-364327062B35}"/>
              </a:ext>
            </a:extLst>
          </p:cNvPr>
          <p:cNvSpPr>
            <a:spLocks noGrp="1" noRot="1" noChangeAspect="1" noChangeArrowheads="1" noTextEdit="1"/>
          </p:cNvSpPr>
          <p:nvPr>
            <p:ph type="sldImg"/>
          </p:nvPr>
        </p:nvSpPr>
        <p:spPr>
          <a:xfrm>
            <a:off x="995363" y="768350"/>
            <a:ext cx="5116512" cy="3836988"/>
          </a:xfrm>
          <a:ln/>
        </p:spPr>
      </p:sp>
      <p:sp>
        <p:nvSpPr>
          <p:cNvPr id="221188" name="Rectangle 3">
            <a:extLst>
              <a:ext uri="{FF2B5EF4-FFF2-40B4-BE49-F238E27FC236}">
                <a16:creationId xmlns:a16="http://schemas.microsoft.com/office/drawing/2014/main" id="{F4EACFED-CB52-FBAB-AAA4-4780BC1E7B1E}"/>
              </a:ext>
            </a:extLst>
          </p:cNvPr>
          <p:cNvSpPr>
            <a:spLocks noGrp="1" noChangeArrowheads="1"/>
          </p:cNvSpPr>
          <p:nvPr>
            <p:ph type="body" idx="1"/>
          </p:nvPr>
        </p:nvSpPr>
        <p:spPr bwMode="auto">
          <a:xfrm>
            <a:off x="769938" y="4894263"/>
            <a:ext cx="5683250" cy="27209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さて、第</a:t>
            </a:r>
            <a:r>
              <a:rPr lang="en-US" altLang="ja-JP"/>
              <a:t>5</a:t>
            </a:r>
            <a:r>
              <a:rPr lang="ja-JP" altLang="en-US"/>
              <a:t>章では、行政！企業！市民！ＮＰＯなどの主体単位の役割や活動を学びます。</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a:extLst>
              <a:ext uri="{FF2B5EF4-FFF2-40B4-BE49-F238E27FC236}">
                <a16:creationId xmlns:a16="http://schemas.microsoft.com/office/drawing/2014/main" id="{C6DCC5F3-5AC2-7743-E9BB-9B743FAF6FB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6056DB7-1685-4A88-9654-7CF9F212A063}" type="slidenum">
              <a:rPr kumimoji="0" lang="en-US" altLang="ja-JP" b="0" smtClean="0"/>
              <a:pPr/>
              <a:t>97</a:t>
            </a:fld>
            <a:endParaRPr kumimoji="0" lang="en-US" altLang="ja-JP" b="0"/>
          </a:p>
        </p:txBody>
      </p:sp>
      <p:sp>
        <p:nvSpPr>
          <p:cNvPr id="223235" name="Rectangle 2">
            <a:extLst>
              <a:ext uri="{FF2B5EF4-FFF2-40B4-BE49-F238E27FC236}">
                <a16:creationId xmlns:a16="http://schemas.microsoft.com/office/drawing/2014/main" id="{BEFE5309-3744-4634-67A9-9C8A00C8FCC9}"/>
              </a:ext>
            </a:extLst>
          </p:cNvPr>
          <p:cNvSpPr>
            <a:spLocks noGrp="1" noRot="1" noChangeAspect="1" noChangeArrowheads="1" noTextEdit="1"/>
          </p:cNvSpPr>
          <p:nvPr>
            <p:ph type="sldImg"/>
          </p:nvPr>
        </p:nvSpPr>
        <p:spPr>
          <a:xfrm>
            <a:off x="1030288" y="741363"/>
            <a:ext cx="5116512" cy="3836987"/>
          </a:xfrm>
          <a:ln/>
        </p:spPr>
      </p:sp>
      <p:sp>
        <p:nvSpPr>
          <p:cNvPr id="270340" name="Rectangle 3">
            <a:extLst>
              <a:ext uri="{FF2B5EF4-FFF2-40B4-BE49-F238E27FC236}">
                <a16:creationId xmlns:a16="http://schemas.microsoft.com/office/drawing/2014/main" id="{43B7E9A0-A019-6B43-8AC3-22E3655ECE23}"/>
              </a:ext>
            </a:extLst>
          </p:cNvPr>
          <p:cNvSpPr>
            <a:spLocks noGrp="1" noChangeArrowheads="1"/>
          </p:cNvSpPr>
          <p:nvPr>
            <p:ph type="body" idx="1"/>
          </p:nvPr>
        </p:nvSpPr>
        <p:spPr bwMode="auto">
          <a:xfrm>
            <a:off x="769938" y="4894263"/>
            <a:ext cx="5683250" cy="4857750"/>
          </a:xfrm>
        </p:spPr>
        <p:txBody>
          <a:bodyPr/>
          <a:lstStyle/>
          <a:p>
            <a:pPr>
              <a:spcBef>
                <a:spcPct val="0"/>
              </a:spcBef>
              <a:defRPr/>
            </a:pPr>
            <a:r>
              <a:rPr lang="ja-JP" altLang="en-US" dirty="0">
                <a:latin typeface="+mn-ea"/>
                <a:ea typeface="+mn-ea"/>
              </a:rPr>
              <a:t>環境問題の解決に向けての取組みは、社会を構成する全てのメンバーが主役として参加し、それぞれの役割分担の下</a:t>
            </a:r>
            <a:endParaRPr lang="en-US" altLang="ja-JP" dirty="0">
              <a:latin typeface="+mn-ea"/>
              <a:ea typeface="+mn-ea"/>
            </a:endParaRPr>
          </a:p>
          <a:p>
            <a:pPr>
              <a:spcBef>
                <a:spcPct val="0"/>
              </a:spcBef>
              <a:defRPr/>
            </a:pPr>
            <a:r>
              <a:rPr lang="ja-JP" altLang="en-US" dirty="0">
                <a:latin typeface="+mn-ea"/>
                <a:ea typeface="+mn-ea"/>
              </a:rPr>
              <a:t>で取り組んでいくことが大切です。　　第５次環境基本計画では、パートナーシップの充実・強化を謳っています。</a:t>
            </a:r>
          </a:p>
          <a:p>
            <a:pPr eaLnBrk="1" hangingPunct="1">
              <a:defRPr/>
            </a:pPr>
            <a:endParaRPr lang="en-US" altLang="ja-JP" dirty="0">
              <a:solidFill>
                <a:srgbClr val="000000"/>
              </a:solidFill>
            </a:endParaRPr>
          </a:p>
          <a:p>
            <a:pPr>
              <a:spcBef>
                <a:spcPct val="0"/>
              </a:spcBef>
              <a:defRPr/>
            </a:pPr>
            <a:r>
              <a:rPr lang="ja-JP" altLang="en-US" dirty="0">
                <a:latin typeface="+mn-ea"/>
                <a:ea typeface="+mn-ea"/>
              </a:rPr>
              <a:t>●政策形成過程に市民参加に関わる制度としては</a:t>
            </a:r>
            <a:endParaRPr lang="en-US" altLang="ja-JP" dirty="0">
              <a:latin typeface="+mn-ea"/>
              <a:ea typeface="+mn-ea"/>
            </a:endParaRPr>
          </a:p>
          <a:p>
            <a:pPr>
              <a:spcBef>
                <a:spcPct val="0"/>
              </a:spcBef>
              <a:defRPr/>
            </a:pPr>
            <a:r>
              <a:rPr lang="ja-JP" altLang="en-US" dirty="0">
                <a:latin typeface="+mn-ea"/>
                <a:ea typeface="+mn-ea"/>
              </a:rPr>
              <a:t>・情報公開制度　・パブリックコメント制度　・環境アセスメント制度などがあります。</a:t>
            </a:r>
            <a:endParaRPr lang="en-US" altLang="ja-JP" dirty="0">
              <a:latin typeface="+mn-ea"/>
              <a:ea typeface="+mn-ea"/>
            </a:endParaRPr>
          </a:p>
          <a:p>
            <a:pPr>
              <a:spcBef>
                <a:spcPct val="0"/>
              </a:spcBef>
              <a:defRPr/>
            </a:pPr>
            <a:endParaRPr lang="en-US" altLang="ja-JP" dirty="0">
              <a:latin typeface="+mn-ea"/>
              <a:ea typeface="+mn-ea"/>
            </a:endParaRPr>
          </a:p>
          <a:p>
            <a:pPr>
              <a:spcBef>
                <a:spcPct val="0"/>
              </a:spcBef>
              <a:defRPr/>
            </a:pPr>
            <a:r>
              <a:rPr lang="ja-JP" altLang="en-US" dirty="0">
                <a:latin typeface="+mn-ea"/>
                <a:ea typeface="+mn-ea"/>
              </a:rPr>
              <a:t>環境基本法では、環境の保全に関する行動がすべての者の公平な役割分担の下に自主的かつ積極的に行われるべきであるとしています。</a:t>
            </a:r>
          </a:p>
          <a:p>
            <a:pPr>
              <a:spcBef>
                <a:spcPct val="0"/>
              </a:spcBef>
              <a:defRPr/>
            </a:pPr>
            <a:endParaRPr lang="en-US" altLang="ja-JP" dirty="0">
              <a:latin typeface="+mn-ea"/>
              <a:ea typeface="+mn-ea"/>
            </a:endParaRPr>
          </a:p>
          <a:p>
            <a:pPr>
              <a:spcBef>
                <a:spcPct val="0"/>
              </a:spcBef>
              <a:defRPr/>
            </a:pPr>
            <a:r>
              <a:rPr lang="en-US" altLang="ja-JP" dirty="0">
                <a:latin typeface="+mn-ea"/>
                <a:ea typeface="+mn-ea"/>
              </a:rPr>
              <a:t>&lt;</a:t>
            </a:r>
            <a:r>
              <a:rPr lang="ja-JP" altLang="en-US" dirty="0">
                <a:latin typeface="+mn-ea"/>
                <a:ea typeface="+mn-ea"/>
              </a:rPr>
              <a:t>リオ宣言第</a:t>
            </a:r>
            <a:r>
              <a:rPr lang="en-US" altLang="ja-JP" dirty="0">
                <a:latin typeface="+mn-ea"/>
                <a:ea typeface="+mn-ea"/>
              </a:rPr>
              <a:t>10</a:t>
            </a:r>
            <a:r>
              <a:rPr lang="ja-JP" altLang="en-US" dirty="0">
                <a:latin typeface="+mn-ea"/>
                <a:ea typeface="+mn-ea"/>
              </a:rPr>
              <a:t>原則では　環境問題は関心ある全市民が参加することにより最も適切に扱われる。</a:t>
            </a:r>
            <a:endParaRPr lang="en-US" altLang="ja-JP" dirty="0">
              <a:latin typeface="+mn-ea"/>
              <a:ea typeface="+mn-ea"/>
            </a:endParaRPr>
          </a:p>
          <a:p>
            <a:pPr>
              <a:spcBef>
                <a:spcPct val="0"/>
              </a:spcBef>
              <a:defRPr/>
            </a:pPr>
            <a:r>
              <a:rPr lang="ja-JP" altLang="en-US" dirty="0">
                <a:latin typeface="+mn-ea"/>
                <a:ea typeface="+mn-ea"/>
              </a:rPr>
              <a:t>各国は、情報を広くいきわたらせることにより</a:t>
            </a:r>
            <a:r>
              <a:rPr lang="en-US" altLang="ja-JP" dirty="0">
                <a:latin typeface="+mn-ea"/>
                <a:ea typeface="+mn-ea"/>
              </a:rPr>
              <a:t>､</a:t>
            </a:r>
            <a:r>
              <a:rPr lang="ja-JP" altLang="en-US" dirty="0">
                <a:latin typeface="+mn-ea"/>
                <a:ea typeface="+mn-ea"/>
              </a:rPr>
              <a:t>国民の啓発と参加を促進し</a:t>
            </a:r>
            <a:r>
              <a:rPr lang="en-US" altLang="ja-JP" dirty="0">
                <a:latin typeface="+mn-ea"/>
                <a:ea typeface="+mn-ea"/>
              </a:rPr>
              <a:t>､</a:t>
            </a:r>
            <a:r>
              <a:rPr lang="ja-JP" altLang="en-US" dirty="0">
                <a:latin typeface="+mn-ea"/>
                <a:ea typeface="+mn-ea"/>
              </a:rPr>
              <a:t>奨励しなくてはならないとされています。</a:t>
            </a:r>
          </a:p>
          <a:p>
            <a:pPr>
              <a:spcBef>
                <a:spcPct val="0"/>
              </a:spcBef>
              <a:defRPr/>
            </a:pPr>
            <a:r>
              <a:rPr lang="ja-JP" altLang="en-US" dirty="0">
                <a:latin typeface="+mn-ea"/>
                <a:ea typeface="+mn-ea"/>
              </a:rPr>
              <a:t>この原則を受け、オーフス条約は２００１年に発効されました。</a:t>
            </a:r>
            <a:endParaRPr lang="en-US" altLang="ja-JP" dirty="0">
              <a:latin typeface="+mn-ea"/>
              <a:ea typeface="+mn-ea"/>
            </a:endParaRPr>
          </a:p>
          <a:p>
            <a:pPr>
              <a:spcBef>
                <a:spcPct val="0"/>
              </a:spcBef>
              <a:defRPr/>
            </a:pPr>
            <a:r>
              <a:rPr lang="ja-JP" altLang="en-US" dirty="0">
                <a:latin typeface="+mn-ea"/>
                <a:ea typeface="+mn-ea"/>
              </a:rPr>
              <a:t>環境情報へのアクセス、アセスメントなど環境に関する決定への参加、司法へのアクセスを国民・ＮＧＯに確保する条約ですが日本は未締結です。</a:t>
            </a:r>
          </a:p>
          <a:p>
            <a:pPr>
              <a:spcBef>
                <a:spcPct val="0"/>
              </a:spcBef>
              <a:defRPr/>
            </a:pPr>
            <a:endParaRPr lang="ja-JP" altLang="en-US" dirty="0">
              <a:latin typeface="+mn-ea"/>
              <a:ea typeface="+mn-ea"/>
            </a:endParaRPr>
          </a:p>
          <a:p>
            <a:pPr eaLnBrk="1" hangingPunct="1">
              <a:defRPr/>
            </a:pPr>
            <a:endParaRPr lang="ja-JP" altLang="en-US" dirty="0">
              <a:solidFill>
                <a:srgbClr val="000000"/>
              </a:solidFil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a:extLst>
              <a:ext uri="{FF2B5EF4-FFF2-40B4-BE49-F238E27FC236}">
                <a16:creationId xmlns:a16="http://schemas.microsoft.com/office/drawing/2014/main" id="{271C2A9B-07ED-638F-242D-095C01651DD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2590FF70-1478-4878-BC8C-8407A0C33BAB}" type="slidenum">
              <a:rPr kumimoji="0" lang="en-US" altLang="ja-JP" b="0" smtClean="0"/>
              <a:pPr/>
              <a:t>98</a:t>
            </a:fld>
            <a:endParaRPr kumimoji="0" lang="en-US" altLang="ja-JP" b="0"/>
          </a:p>
        </p:txBody>
      </p:sp>
      <p:sp>
        <p:nvSpPr>
          <p:cNvPr id="225283" name="Rectangle 2">
            <a:extLst>
              <a:ext uri="{FF2B5EF4-FFF2-40B4-BE49-F238E27FC236}">
                <a16:creationId xmlns:a16="http://schemas.microsoft.com/office/drawing/2014/main" id="{36BF812C-6D10-52F9-C81E-2AAF6656AF44}"/>
              </a:ext>
            </a:extLst>
          </p:cNvPr>
          <p:cNvSpPr>
            <a:spLocks noGrp="1" noRot="1" noChangeAspect="1" noChangeArrowheads="1" noTextEdit="1"/>
          </p:cNvSpPr>
          <p:nvPr>
            <p:ph type="sldImg"/>
          </p:nvPr>
        </p:nvSpPr>
        <p:spPr>
          <a:xfrm>
            <a:off x="1030288" y="741363"/>
            <a:ext cx="5116512" cy="3836987"/>
          </a:xfrm>
          <a:ln/>
        </p:spPr>
      </p:sp>
      <p:sp>
        <p:nvSpPr>
          <p:cNvPr id="225284" name="Rectangle 3">
            <a:extLst>
              <a:ext uri="{FF2B5EF4-FFF2-40B4-BE49-F238E27FC236}">
                <a16:creationId xmlns:a16="http://schemas.microsoft.com/office/drawing/2014/main" id="{7571E8D8-89C4-7C73-B123-FC4ED5145BB4}"/>
              </a:ext>
            </a:extLst>
          </p:cNvPr>
          <p:cNvSpPr>
            <a:spLocks noGrp="1" noChangeArrowheads="1"/>
          </p:cNvSpPr>
          <p:nvPr>
            <p:ph type="body" idx="1"/>
          </p:nvPr>
        </p:nvSpPr>
        <p:spPr bwMode="auto">
          <a:xfrm>
            <a:off x="771525" y="4894263"/>
            <a:ext cx="5683250" cy="4972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国連は最上位に国連総会があって、それを支える形で補助機関と専門機関があます。</a:t>
            </a:r>
          </a:p>
          <a:p>
            <a:pPr eaLnBrk="1" hangingPunct="1"/>
            <a:endParaRPr lang="en-US" altLang="ja-JP"/>
          </a:p>
          <a:p>
            <a:pPr eaLnBrk="1" hangingPunct="1"/>
            <a:r>
              <a:rPr lang="ja-JP" altLang="en-US"/>
              <a:t>それぞれの機関名と略称をしっかり覚えて下さい。</a:t>
            </a:r>
            <a:endParaRPr lang="en-US" altLang="ja-JP"/>
          </a:p>
          <a:p>
            <a:pPr eaLnBrk="1" hangingPunct="1"/>
            <a:r>
              <a:rPr lang="ja-JP" altLang="en-US"/>
              <a:t>例えば、ＵＮＥＰは国連環境計画、　ＵＮＤＰは国連開発計画　という具合です。</a:t>
            </a:r>
            <a:endParaRPr lang="en-US" altLang="ja-JP"/>
          </a:p>
          <a:p>
            <a:pPr eaLnBrk="1" hangingPunct="1"/>
            <a:endParaRPr lang="ja-JP" altLang="en-US"/>
          </a:p>
          <a:p>
            <a:pPr eaLnBrk="1" hangingPunct="1"/>
            <a:r>
              <a:rPr lang="ja-JP" altLang="en-US"/>
              <a:t>特にＦＡＯは世界農業遺産などを認定しているので、しっかり覚えて下さい。</a:t>
            </a:r>
          </a:p>
          <a:p>
            <a:pPr eaLnBrk="1" hangingPunct="1"/>
            <a:endParaRPr lang="ja-JP" altLang="en-US"/>
          </a:p>
          <a:p>
            <a:pPr eaLnBrk="1" hangingPunct="1"/>
            <a:r>
              <a:rPr lang="ja-JP" altLang="en-US"/>
              <a:t>＜メモ＞</a:t>
            </a:r>
          </a:p>
          <a:p>
            <a:pPr eaLnBrk="1" hangingPunct="1"/>
            <a:r>
              <a:rPr lang="ja-JP" altLang="en-US" b="1">
                <a:solidFill>
                  <a:srgbClr val="000000"/>
                </a:solidFill>
              </a:rPr>
              <a:t>国連環境計画：ＵＮＥＰ</a:t>
            </a:r>
            <a:r>
              <a:rPr lang="ja-JP" altLang="en-US"/>
              <a:t>（</a:t>
            </a:r>
            <a:r>
              <a:rPr lang="en-US" altLang="ja-JP"/>
              <a:t>United Nations Environment Programme) </a:t>
            </a:r>
          </a:p>
          <a:p>
            <a:pPr eaLnBrk="1" hangingPunct="1"/>
            <a:r>
              <a:rPr lang="en-US" altLang="ja-JP"/>
              <a:t>                                    </a:t>
            </a:r>
            <a:r>
              <a:rPr lang="ja-JP" altLang="en-US"/>
              <a:t>ﾕﾆﾃｯﾄﾞ　ﾈｰｼｮﾝｽﾞ　ｴﾝﾊﾞｲｱﾒﾝﾄ　ﾌﾟﾛｸﾞﾗﾑ</a:t>
            </a:r>
          </a:p>
          <a:p>
            <a:pPr eaLnBrk="1" hangingPunct="1"/>
            <a:r>
              <a:rPr lang="ja-JP" altLang="en-US" b="1">
                <a:solidFill>
                  <a:srgbClr val="000000"/>
                </a:solidFill>
              </a:rPr>
              <a:t>国連開発計画：ＵＮＤＰ</a:t>
            </a:r>
            <a:r>
              <a:rPr lang="ja-JP" altLang="en-US"/>
              <a:t>（</a:t>
            </a:r>
            <a:r>
              <a:rPr lang="en-US" altLang="ja-JP"/>
              <a:t>United Nations Development Programme)</a:t>
            </a:r>
          </a:p>
          <a:p>
            <a:pPr eaLnBrk="1" hangingPunct="1"/>
            <a:r>
              <a:rPr lang="ja-JP" altLang="en-US"/>
              <a:t>　　　　　　　　　　　　　　　ﾕﾆﾃｯﾄﾞ　ﾈｰｼｮﾝｽﾞ　ﾃﾞｳﾞﾛﾒﾝﾄ　ﾌﾟﾛｸﾞﾗﾑ</a:t>
            </a:r>
          </a:p>
          <a:p>
            <a:pPr eaLnBrk="1" hangingPunct="1"/>
            <a:endParaRPr lang="ja-JP" altLang="en-US"/>
          </a:p>
          <a:p>
            <a:pPr eaLnBrk="1" hangingPunct="1"/>
            <a:r>
              <a:rPr lang="ja-JP" altLang="en-US"/>
              <a:t>ＧＥＦ：地球環境ファシリティー</a:t>
            </a:r>
          </a:p>
          <a:p>
            <a:pPr eaLnBrk="1" hangingPunct="1"/>
            <a:r>
              <a:rPr lang="ja-JP" altLang="en-US"/>
              <a:t>　　途上国と経済移行期国が地球環境問題に取り組むことを支援。</a:t>
            </a:r>
          </a:p>
          <a:p>
            <a:pPr eaLnBrk="1" hangingPunct="1"/>
            <a:endParaRPr lang="ja-JP" altLang="en-US"/>
          </a:p>
          <a:p>
            <a:pPr eaLnBrk="1" hangingPunct="1"/>
            <a:r>
              <a:rPr lang="ja-JP" altLang="en-US"/>
              <a:t>北西太平洋地域海行動計画（ＮＯＷＰＡＰ）</a:t>
            </a:r>
          </a:p>
          <a:p>
            <a:pPr eaLnBrk="1" hangingPunct="1"/>
            <a:r>
              <a:rPr lang="ja-JP" altLang="en-US"/>
              <a:t>　　日本海は閉鎖性水域！海洋汚染の管理、海洋・沿岸の資源管理</a:t>
            </a:r>
          </a:p>
          <a:p>
            <a:pPr eaLnBrk="1" hangingPunct="1"/>
            <a:r>
              <a:rPr lang="ja-JP" altLang="en-US"/>
              <a:t>　　日本、ロシア、中国、韓国が参加、富山市と釜山市に関連組織がある。</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a:extLst>
              <a:ext uri="{FF2B5EF4-FFF2-40B4-BE49-F238E27FC236}">
                <a16:creationId xmlns:a16="http://schemas.microsoft.com/office/drawing/2014/main" id="{451C5E0E-9218-DF85-30C7-86BB552B9EF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730436BD-9F1B-4354-A941-59CBB9DF55A1}" type="slidenum">
              <a:rPr kumimoji="0" lang="en-US" altLang="ja-JP" b="0" smtClean="0"/>
              <a:pPr/>
              <a:t>99</a:t>
            </a:fld>
            <a:endParaRPr kumimoji="0" lang="en-US" altLang="ja-JP" b="0"/>
          </a:p>
        </p:txBody>
      </p:sp>
      <p:sp>
        <p:nvSpPr>
          <p:cNvPr id="227331" name="Rectangle 2">
            <a:extLst>
              <a:ext uri="{FF2B5EF4-FFF2-40B4-BE49-F238E27FC236}">
                <a16:creationId xmlns:a16="http://schemas.microsoft.com/office/drawing/2014/main" id="{1F52E89D-F6B7-7279-86A3-A54C3E8187FA}"/>
              </a:ext>
            </a:extLst>
          </p:cNvPr>
          <p:cNvSpPr>
            <a:spLocks noGrp="1" noRot="1" noChangeAspect="1" noChangeArrowheads="1" noTextEdit="1"/>
          </p:cNvSpPr>
          <p:nvPr>
            <p:ph type="sldImg"/>
          </p:nvPr>
        </p:nvSpPr>
        <p:spPr>
          <a:xfrm>
            <a:off x="996950" y="768350"/>
            <a:ext cx="5114925" cy="3836988"/>
          </a:xfrm>
          <a:ln/>
        </p:spPr>
      </p:sp>
      <p:sp>
        <p:nvSpPr>
          <p:cNvPr id="227332" name="Rectangle 3">
            <a:extLst>
              <a:ext uri="{FF2B5EF4-FFF2-40B4-BE49-F238E27FC236}">
                <a16:creationId xmlns:a16="http://schemas.microsoft.com/office/drawing/2014/main" id="{56A41E9F-84C7-FD85-73C0-A764680877E8}"/>
              </a:ext>
            </a:extLst>
          </p:cNvPr>
          <p:cNvSpPr>
            <a:spLocks noGrp="1" noChangeArrowheads="1"/>
          </p:cNvSpPr>
          <p:nvPr>
            <p:ph type="body" idx="1"/>
          </p:nvPr>
        </p:nvSpPr>
        <p:spPr bwMode="auto">
          <a:xfrm>
            <a:off x="769938" y="4894263"/>
            <a:ext cx="5683250" cy="43783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dirty="0"/>
              <a:t>ＯＥＣＤ　経済開発協力機構　は先進国の集まりです。</a:t>
            </a:r>
          </a:p>
          <a:p>
            <a:pPr eaLnBrk="1" hangingPunct="1"/>
            <a:r>
              <a:rPr lang="ja-JP" altLang="en-US" dirty="0"/>
              <a:t>ＩＰＣＣ気候変動に関する政府間パネルは、ＵＮＥＰ国連環境計画と</a:t>
            </a:r>
            <a:r>
              <a:rPr lang="en-US" altLang="ja-JP" dirty="0"/>
              <a:t>WMO</a:t>
            </a:r>
            <a:r>
              <a:rPr lang="ja-JP" altLang="en-US" dirty="0"/>
              <a:t>世界気象機関の合意により設置されました。</a:t>
            </a:r>
            <a:endParaRPr lang="en-US" altLang="ja-JP" dirty="0"/>
          </a:p>
          <a:p>
            <a:pPr eaLnBrk="1" hangingPunct="1"/>
            <a:endParaRPr lang="en-US" altLang="ja-JP" dirty="0"/>
          </a:p>
          <a:p>
            <a:pPr eaLnBrk="1" hangingPunct="1"/>
            <a:r>
              <a:rPr lang="ja-JP" altLang="en-US" dirty="0"/>
              <a:t>ＩＳＯ１４００１など、環境マネジメントの国際標準規格を作っているのが国際標準化機構です。</a:t>
            </a:r>
          </a:p>
          <a:p>
            <a:pPr eaLnBrk="1" hangingPunct="1"/>
            <a:r>
              <a:rPr lang="ja-JP" altLang="en-US" dirty="0"/>
              <a:t>　　</a:t>
            </a:r>
          </a:p>
          <a:p>
            <a:pPr eaLnBrk="1" hangingPunct="1"/>
            <a:r>
              <a:rPr lang="ja-JP" altLang="en-US" dirty="0"/>
              <a:t>＜メモ＞</a:t>
            </a:r>
          </a:p>
          <a:p>
            <a:pPr eaLnBrk="1" hangingPunct="1"/>
            <a:r>
              <a:rPr lang="ja-JP" altLang="en-US" dirty="0"/>
              <a:t>国際自然保護連合（ＩＵＣＮ）</a:t>
            </a:r>
          </a:p>
          <a:p>
            <a:pPr eaLnBrk="1" hangingPunct="1"/>
            <a:r>
              <a:rPr lang="en-US" altLang="ja-JP" dirty="0"/>
              <a:t>International Union for Conservation of Nature and Natural Resources</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a:extLst>
              <a:ext uri="{FF2B5EF4-FFF2-40B4-BE49-F238E27FC236}">
                <a16:creationId xmlns:a16="http://schemas.microsoft.com/office/drawing/2014/main" id="{B8F485E0-469F-4DE2-A4F8-DA88FEC8AC7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38DD12F3-9463-434A-89C7-265F58947320}" type="slidenum">
              <a:rPr kumimoji="0" lang="en-US" altLang="ja-JP" b="0" smtClean="0"/>
              <a:pPr/>
              <a:t>100</a:t>
            </a:fld>
            <a:endParaRPr kumimoji="0" lang="en-US" altLang="ja-JP" b="0"/>
          </a:p>
        </p:txBody>
      </p:sp>
      <p:sp>
        <p:nvSpPr>
          <p:cNvPr id="229379" name="Rectangle 2">
            <a:extLst>
              <a:ext uri="{FF2B5EF4-FFF2-40B4-BE49-F238E27FC236}">
                <a16:creationId xmlns:a16="http://schemas.microsoft.com/office/drawing/2014/main" id="{B4D6DC82-37B5-B2BD-F83D-EEC77603AAA0}"/>
              </a:ext>
            </a:extLst>
          </p:cNvPr>
          <p:cNvSpPr>
            <a:spLocks noGrp="1" noRot="1" noChangeAspect="1" noChangeArrowheads="1" noTextEdit="1"/>
          </p:cNvSpPr>
          <p:nvPr>
            <p:ph type="sldImg"/>
          </p:nvPr>
        </p:nvSpPr>
        <p:spPr>
          <a:xfrm>
            <a:off x="1030288" y="741363"/>
            <a:ext cx="5116512" cy="3836987"/>
          </a:xfrm>
          <a:ln/>
        </p:spPr>
      </p:sp>
      <p:sp>
        <p:nvSpPr>
          <p:cNvPr id="229380" name="Rectangle 3">
            <a:extLst>
              <a:ext uri="{FF2B5EF4-FFF2-40B4-BE49-F238E27FC236}">
                <a16:creationId xmlns:a16="http://schemas.microsoft.com/office/drawing/2014/main" id="{4F4CC966-8832-FFC2-E1B1-392FC833D8A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ja-JP" altLang="en-US"/>
              <a:t>各種環境問題に対して、どんな条約があるのか目を通しておいてください。</a:t>
            </a:r>
          </a:p>
          <a:p>
            <a:pPr eaLnBrk="1" hangingPunct="1"/>
            <a:endParaRPr lang="en-US" altLang="ja-JP"/>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a:extLst>
              <a:ext uri="{FF2B5EF4-FFF2-40B4-BE49-F238E27FC236}">
                <a16:creationId xmlns:a16="http://schemas.microsoft.com/office/drawing/2014/main" id="{E7DB80A7-9CDA-EC6E-4369-0E3215B3416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b="1">
                <a:solidFill>
                  <a:schemeClr val="tx1"/>
                </a:solidFill>
                <a:latin typeface="Arial" panose="020B0604020202020204" pitchFamily="34" charset="0"/>
                <a:ea typeface="ＭＳ Ｐゴシック" panose="020B0600070205080204" pitchFamily="50" charset="-128"/>
              </a:defRPr>
            </a:lvl1pPr>
            <a:lvl2pPr marL="741363" indent="-284163">
              <a:defRPr kumimoji="1" b="1">
                <a:solidFill>
                  <a:schemeClr val="tx1"/>
                </a:solidFill>
                <a:latin typeface="Arial" panose="020B0604020202020204" pitchFamily="34" charset="0"/>
                <a:ea typeface="ＭＳ Ｐゴシック" panose="020B0600070205080204" pitchFamily="50" charset="-128"/>
              </a:defRPr>
            </a:lvl2pPr>
            <a:lvl3pPr marL="1141413" indent="-227013">
              <a:defRPr kumimoji="1" b="1">
                <a:solidFill>
                  <a:schemeClr val="tx1"/>
                </a:solidFill>
                <a:latin typeface="Arial" panose="020B0604020202020204" pitchFamily="34" charset="0"/>
                <a:ea typeface="ＭＳ Ｐゴシック" panose="020B0600070205080204" pitchFamily="50" charset="-128"/>
              </a:defRPr>
            </a:lvl3pPr>
            <a:lvl4pPr marL="1597025" indent="-227013">
              <a:defRPr kumimoji="1" b="1">
                <a:solidFill>
                  <a:schemeClr val="tx1"/>
                </a:solidFill>
                <a:latin typeface="Arial" panose="020B0604020202020204" pitchFamily="34" charset="0"/>
                <a:ea typeface="ＭＳ Ｐゴシック" panose="020B0600070205080204" pitchFamily="50" charset="-128"/>
              </a:defRPr>
            </a:lvl4pPr>
            <a:lvl5pPr marL="2055813" indent="-227013">
              <a:defRPr kumimoji="1" b="1">
                <a:solidFill>
                  <a:schemeClr val="tx1"/>
                </a:solidFill>
                <a:latin typeface="Arial" panose="020B0604020202020204" pitchFamily="34" charset="0"/>
                <a:ea typeface="ＭＳ Ｐゴシック" panose="020B0600070205080204" pitchFamily="50" charset="-128"/>
              </a:defRPr>
            </a:lvl5pPr>
            <a:lvl6pPr marL="25130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02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74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4613" indent="-227013"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fld id="{A090B7D4-C201-49E0-AD9E-5873C5207593}" type="slidenum">
              <a:rPr kumimoji="0" lang="en-US" altLang="ja-JP" b="0" smtClean="0"/>
              <a:pPr/>
              <a:t>101</a:t>
            </a:fld>
            <a:endParaRPr kumimoji="0" lang="en-US" altLang="ja-JP" b="0"/>
          </a:p>
        </p:txBody>
      </p:sp>
      <p:sp>
        <p:nvSpPr>
          <p:cNvPr id="231427" name="Rectangle 2">
            <a:extLst>
              <a:ext uri="{FF2B5EF4-FFF2-40B4-BE49-F238E27FC236}">
                <a16:creationId xmlns:a16="http://schemas.microsoft.com/office/drawing/2014/main" id="{E2AD5747-17FF-7CF9-2A5B-891C5DD6554B}"/>
              </a:ext>
            </a:extLst>
          </p:cNvPr>
          <p:cNvSpPr>
            <a:spLocks noGrp="1" noRot="1" noChangeAspect="1" noChangeArrowheads="1" noTextEdit="1"/>
          </p:cNvSpPr>
          <p:nvPr>
            <p:ph type="sldImg"/>
          </p:nvPr>
        </p:nvSpPr>
        <p:spPr>
          <a:xfrm>
            <a:off x="1030288" y="741363"/>
            <a:ext cx="5116512" cy="3836987"/>
          </a:xfrm>
          <a:ln/>
        </p:spPr>
      </p:sp>
      <p:sp>
        <p:nvSpPr>
          <p:cNvPr id="280580" name="Rectangle 3">
            <a:extLst>
              <a:ext uri="{FF2B5EF4-FFF2-40B4-BE49-F238E27FC236}">
                <a16:creationId xmlns:a16="http://schemas.microsoft.com/office/drawing/2014/main" id="{1E3A1C1D-7693-D1D0-CF9E-7F252ADC12D7}"/>
              </a:ext>
            </a:extLst>
          </p:cNvPr>
          <p:cNvSpPr>
            <a:spLocks noGrp="1" noChangeArrowheads="1"/>
          </p:cNvSpPr>
          <p:nvPr>
            <p:ph type="body" idx="1"/>
          </p:nvPr>
        </p:nvSpPr>
        <p:spPr bwMode="auto">
          <a:xfrm>
            <a:off x="769938" y="4894263"/>
            <a:ext cx="5683250" cy="3065462"/>
          </a:xfrm>
        </p:spPr>
        <p:txBody>
          <a:bodyPr/>
          <a:lstStyle/>
          <a:p>
            <a:pPr eaLnBrk="1" hangingPunct="1">
              <a:defRPr/>
            </a:pPr>
            <a:r>
              <a:rPr lang="ja-JP" altLang="en-US" dirty="0"/>
              <a:t>国会で審議・施行された法律は、政令で</a:t>
            </a:r>
            <a:r>
              <a:rPr lang="ja-JP" altLang="en-US" dirty="0">
                <a:ea typeface="ＭＳ Ｐゴシック" panose="020B0600070205080204" pitchFamily="50" charset="-128"/>
              </a:rPr>
              <a:t>規制対象とする汚染物質の種類の明確化　・規制対象とする汚染物質排出施設の明確化を行い、</a:t>
            </a:r>
            <a:endParaRPr lang="en-US" altLang="ja-JP" dirty="0">
              <a:ea typeface="ＭＳ Ｐゴシック" panose="020B0600070205080204" pitchFamily="50" charset="-128"/>
            </a:endParaRPr>
          </a:p>
          <a:p>
            <a:pPr eaLnBrk="1" hangingPunct="1">
              <a:defRPr/>
            </a:pPr>
            <a:r>
              <a:rPr lang="ja-JP" altLang="en-US" dirty="0">
                <a:ea typeface="ＭＳ Ｐゴシック" panose="020B0600070205080204" pitchFamily="50" charset="-128"/>
              </a:rPr>
              <a:t>省令で、基準の内容、基準値の明確化　・基準順守の状況を確認するための測定・分析方法を明確にします。</a:t>
            </a:r>
          </a:p>
          <a:p>
            <a:pPr eaLnBrk="1" hangingPunct="1">
              <a:defRPr/>
            </a:pPr>
            <a:endParaRPr lang="en-US" altLang="ja-JP" dirty="0"/>
          </a:p>
          <a:p>
            <a:pPr eaLnBrk="1" hangingPunct="1">
              <a:spcBef>
                <a:spcPct val="20000"/>
              </a:spcBef>
              <a:defRPr/>
            </a:pPr>
            <a:r>
              <a:rPr lang="ja-JP" altLang="en-US" dirty="0"/>
              <a:t>独立委員会は、</a:t>
            </a:r>
            <a:r>
              <a:rPr lang="ja-JP" altLang="en-US" dirty="0">
                <a:ea typeface="ＭＳ Ｐゴシック" panose="020B0600070205080204" pitchFamily="50" charset="-128"/>
              </a:rPr>
              <a:t>専門性・独立性の高い組織で、環境省には</a:t>
            </a:r>
            <a:r>
              <a:rPr lang="ja-JP" altLang="en-US" b="1" dirty="0">
                <a:ea typeface="ＭＳ Ｐゴシック" panose="020B0600070205080204" pitchFamily="50" charset="-128"/>
              </a:rPr>
              <a:t>原子力規制委員会</a:t>
            </a:r>
            <a:r>
              <a:rPr lang="ja-JP" altLang="en-US" dirty="0">
                <a:ea typeface="ＭＳ Ｐゴシック" panose="020B0600070205080204" pitchFamily="50" charset="-128"/>
              </a:rPr>
              <a:t>や、</a:t>
            </a:r>
            <a:endParaRPr lang="en-US" altLang="ja-JP" dirty="0">
              <a:ea typeface="ＭＳ Ｐゴシック" panose="020B0600070205080204" pitchFamily="50" charset="-128"/>
            </a:endParaRPr>
          </a:p>
          <a:p>
            <a:pPr eaLnBrk="1" hangingPunct="1">
              <a:spcBef>
                <a:spcPct val="20000"/>
              </a:spcBef>
              <a:defRPr/>
            </a:pPr>
            <a:r>
              <a:rPr lang="ja-JP" altLang="en-US" dirty="0">
                <a:ea typeface="ＭＳ Ｐゴシック" panose="020B0600070205080204" pitchFamily="50" charset="-128"/>
              </a:rPr>
              <a:t>公害に関する紛争の調停・裁定などを行う</a:t>
            </a:r>
            <a:r>
              <a:rPr lang="ja-JP" altLang="en-US" b="1" dirty="0">
                <a:ea typeface="ＭＳ Ｐゴシック" panose="020B0600070205080204" pitchFamily="50" charset="-128"/>
              </a:rPr>
              <a:t>公害等調整委員会</a:t>
            </a:r>
            <a:r>
              <a:rPr lang="ja-JP" altLang="en-US" dirty="0">
                <a:ea typeface="ＭＳ Ｐゴシック" panose="020B0600070205080204" pitchFamily="50" charset="-128"/>
              </a:rPr>
              <a:t>があります。</a:t>
            </a:r>
            <a:endParaRPr lang="en-US" altLang="ja-JP" dirty="0">
              <a:ea typeface="ＭＳ Ｐゴシック" panose="020B0600070205080204" pitchFamily="50" charset="-128"/>
            </a:endParaRPr>
          </a:p>
          <a:p>
            <a:pPr eaLnBrk="1" hangingPunct="1">
              <a:spcBef>
                <a:spcPct val="20000"/>
              </a:spcBef>
              <a:defRPr/>
            </a:pPr>
            <a:endParaRPr lang="en-US" altLang="ja-JP" dirty="0">
              <a:ea typeface="ＭＳ Ｐゴシック" panose="020B0600070205080204" pitchFamily="50" charset="-128"/>
            </a:endParaRPr>
          </a:p>
          <a:p>
            <a:pPr eaLnBrk="1" hangingPunct="1">
              <a:spcBef>
                <a:spcPct val="20000"/>
              </a:spcBef>
              <a:defRPr/>
            </a:pPr>
            <a:r>
              <a:rPr lang="ja-JP" altLang="en-US" dirty="0">
                <a:ea typeface="ＭＳ Ｐゴシック" panose="020B0600070205080204" pitchFamily="50" charset="-128"/>
              </a:rPr>
              <a:t>独立行政法人は、行政政策の中の特定の事業を効率的・機動的に実施するために設置された法人です。</a:t>
            </a:r>
          </a:p>
          <a:p>
            <a:pPr eaLnBrk="1" hangingPunct="1">
              <a:spcBef>
                <a:spcPct val="20000"/>
              </a:spcBef>
              <a:defRPr/>
            </a:pPr>
            <a:r>
              <a:rPr lang="ja-JP" altLang="en-US" dirty="0">
                <a:ea typeface="ＭＳ Ｐゴシック" panose="020B0600070205080204" pitchFamily="50" charset="-128"/>
              </a:rPr>
              <a:t>環境省には環境分野の研究を担う国立環境研究所、</a:t>
            </a:r>
            <a:endParaRPr lang="en-US" altLang="ja-JP" dirty="0">
              <a:ea typeface="ＭＳ Ｐゴシック" panose="020B0600070205080204" pitchFamily="50" charset="-128"/>
            </a:endParaRPr>
          </a:p>
          <a:p>
            <a:pPr eaLnBrk="1" hangingPunct="1">
              <a:spcBef>
                <a:spcPct val="20000"/>
              </a:spcBef>
              <a:defRPr/>
            </a:pPr>
            <a:r>
              <a:rPr lang="ja-JP" altLang="en-US" dirty="0">
                <a:ea typeface="ＭＳ Ｐゴシック" panose="020B0600070205080204" pitchFamily="50" charset="-128"/>
              </a:rPr>
              <a:t>ぜんそくや</a:t>
            </a:r>
            <a:r>
              <a:rPr lang="ja-JP" altLang="en-US" b="1" dirty="0">
                <a:ea typeface="ＭＳ Ｐゴシック" panose="020B0600070205080204" pitchFamily="50" charset="-128"/>
              </a:rPr>
              <a:t>アスベスト</a:t>
            </a:r>
            <a:r>
              <a:rPr lang="ja-JP" altLang="en-US" dirty="0">
                <a:ea typeface="ＭＳ Ｐゴシック" panose="020B0600070205080204" pitchFamily="50" charset="-128"/>
              </a:rPr>
              <a:t>疾患の患者への医療費支給やＮＧＯ助成などを行う環境再生保全機関が置かれています。</a:t>
            </a:r>
            <a:endParaRPr lang="en-US" altLang="ja-JP" dirty="0">
              <a:ea typeface="ＭＳ Ｐゴシック" panose="020B0600070205080204" pitchFamily="50" charset="-128"/>
            </a:endParaRPr>
          </a:p>
          <a:p>
            <a:pPr eaLnBrk="1" hangingPunct="1">
              <a:spcBef>
                <a:spcPct val="20000"/>
              </a:spcBef>
              <a:defRPr/>
            </a:pPr>
            <a:endParaRPr lang="en-US" altLang="ja-JP" dirty="0">
              <a:ea typeface="ＭＳ Ｐゴシック" panose="020B0600070205080204" pitchFamily="50" charset="-128"/>
            </a:endParaRPr>
          </a:p>
          <a:p>
            <a:pPr eaLnBrk="1" hangingPunct="1">
              <a:spcBef>
                <a:spcPct val="20000"/>
              </a:spcBef>
              <a:defRPr/>
            </a:pPr>
            <a:r>
              <a:rPr lang="ja-JP" altLang="en-US" dirty="0">
                <a:latin typeface="+mn-ea"/>
                <a:ea typeface="+mn-ea"/>
              </a:rPr>
              <a:t>経済産業省・農林水産省・国土交通省・文部科学省などが行う、環境に関連する多くの施策がバラバラでは政策効果を発揮できないため、</a:t>
            </a:r>
            <a:endParaRPr lang="en-US" altLang="ja-JP" dirty="0">
              <a:latin typeface="+mn-ea"/>
              <a:ea typeface="+mn-ea"/>
            </a:endParaRPr>
          </a:p>
          <a:p>
            <a:pPr eaLnBrk="1" hangingPunct="1">
              <a:spcBef>
                <a:spcPct val="20000"/>
              </a:spcBef>
              <a:defRPr/>
            </a:pPr>
            <a:r>
              <a:rPr lang="ja-JP" altLang="en-US" dirty="0">
                <a:latin typeface="+mn-ea"/>
                <a:ea typeface="+mn-ea"/>
              </a:rPr>
              <a:t>環境省は環境政策の方向を示し各省の政策を総合的に調整し推進しています。</a:t>
            </a:r>
          </a:p>
          <a:p>
            <a:pPr eaLnBrk="1" hangingPunct="1">
              <a:spcBef>
                <a:spcPct val="20000"/>
              </a:spcBef>
              <a:defRPr/>
            </a:pPr>
            <a:endParaRPr lang="ja-JP" altLang="en-US" dirty="0">
              <a:ea typeface="ＭＳ Ｐゴシック" panose="020B0600070205080204" pitchFamily="50"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1042" name="タイトル 1"/>
          <p:cNvSpPr>
            <a:spLocks noGrp="1"/>
          </p:cNvSpPr>
          <p:nvPr>
            <p:ph type="ctrTitle"/>
          </p:nvPr>
        </p:nvSpPr>
        <p:spPr>
          <a:xfrm>
            <a:off x="1143000" y="1122363"/>
            <a:ext cx="6858000" cy="2387600"/>
          </a:xfrm>
        </p:spPr>
        <p:txBody>
          <a:bodyPr anchor="b"/>
          <a:lstStyle>
            <a:lvl1pPr algn="ctr">
              <a:defRPr sz="6000"/>
            </a:lvl1pPr>
          </a:lstStyle>
          <a:p>
            <a:r>
              <a:rPr lang="ja-JP" altLang="en-US"/>
              <a:t>マスター タイトルの書式設定</a:t>
            </a:r>
          </a:p>
        </p:txBody>
      </p:sp>
      <p:sp>
        <p:nvSpPr>
          <p:cNvPr id="1043" name="字幕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p>
        </p:txBody>
      </p:sp>
      <p:sp>
        <p:nvSpPr>
          <p:cNvPr id="2" name="Rectangle 4">
            <a:extLst>
              <a:ext uri="{FF2B5EF4-FFF2-40B4-BE49-F238E27FC236}">
                <a16:creationId xmlns:a16="http://schemas.microsoft.com/office/drawing/2014/main" id="{0C674CAF-8E8F-44B4-4E0D-5227F24F8AD3}"/>
              </a:ext>
            </a:extLst>
          </p:cNvPr>
          <p:cNvSpPr>
            <a:spLocks noGrp="1" noChangeArrowheads="1"/>
          </p:cNvSpPr>
          <p:nvPr>
            <p:ph type="dt" sz="half" idx="10"/>
          </p:nvPr>
        </p:nvSpPr>
        <p:spPr>
          <a:ln/>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67C7A130-521B-A3A4-BAED-0CEC7B3CF699}"/>
              </a:ext>
            </a:extLst>
          </p:cNvPr>
          <p:cNvSpPr>
            <a:spLocks noGrp="1" noChangeArrowheads="1"/>
          </p:cNvSpPr>
          <p:nvPr>
            <p:ph type="ftr" sz="quarter" idx="11"/>
          </p:nvPr>
        </p:nvSpPr>
        <p:spPr>
          <a:ln/>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57A29854-3262-05EF-99BE-98D926A9838A}"/>
              </a:ext>
            </a:extLst>
          </p:cNvPr>
          <p:cNvSpPr>
            <a:spLocks noGrp="1" noChangeArrowheads="1"/>
          </p:cNvSpPr>
          <p:nvPr>
            <p:ph type="sldNum" sz="quarter" idx="12"/>
          </p:nvPr>
        </p:nvSpPr>
        <p:spPr>
          <a:ln/>
        </p:spPr>
        <p:txBody>
          <a:bodyPr/>
          <a:lstStyle>
            <a:lvl1pPr>
              <a:defRPr/>
            </a:lvl1pPr>
          </a:lstStyle>
          <a:p>
            <a:pPr>
              <a:defRPr/>
            </a:pPr>
            <a:fld id="{455AC7BC-6BAA-4223-8DB1-3B1466F1C031}" type="slidenum">
              <a:rPr lang="en-US" altLang="ja-JP"/>
              <a:pPr>
                <a:defRPr/>
              </a:pPr>
              <a:t>‹#›</a:t>
            </a:fld>
            <a:endParaRPr lang="en-US" altLang="ja-JP"/>
          </a:p>
        </p:txBody>
      </p:sp>
    </p:spTree>
    <p:extLst>
      <p:ext uri="{BB962C8B-B14F-4D97-AF65-F5344CB8AC3E}">
        <p14:creationId xmlns:p14="http://schemas.microsoft.com/office/powerpoint/2010/main" val="20007791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bg>
      <p:bgPr>
        <a:solidFill>
          <a:schemeClr val="bg1"/>
        </a:solidFill>
        <a:effectLst/>
      </p:bgPr>
    </p:bg>
    <p:spTree>
      <p:nvGrpSpPr>
        <p:cNvPr id="1" name=""/>
        <p:cNvGrpSpPr/>
        <p:nvPr/>
      </p:nvGrpSpPr>
      <p:grpSpPr>
        <a:xfrm>
          <a:off x="0" y="0"/>
          <a:ext cx="0" cy="0"/>
          <a:chOff x="0" y="0"/>
          <a:chExt cx="0" cy="0"/>
        </a:xfrm>
      </p:grpSpPr>
      <p:sp>
        <p:nvSpPr>
          <p:cNvPr id="1110" name="タイトル 1"/>
          <p:cNvSpPr>
            <a:spLocks noGrp="1"/>
          </p:cNvSpPr>
          <p:nvPr>
            <p:ph type="title"/>
          </p:nvPr>
        </p:nvSpPr>
        <p:spPr/>
        <p:txBody>
          <a:bodyPr/>
          <a:lstStyle/>
          <a:p>
            <a:r>
              <a:rPr lang="ja-JP" altLang="en-US"/>
              <a:t>マスター タイトルの書式設定</a:t>
            </a:r>
          </a:p>
        </p:txBody>
      </p:sp>
      <p:sp>
        <p:nvSpPr>
          <p:cNvPr id="1111"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2" name="Rectangle 4">
            <a:extLst>
              <a:ext uri="{FF2B5EF4-FFF2-40B4-BE49-F238E27FC236}">
                <a16:creationId xmlns:a16="http://schemas.microsoft.com/office/drawing/2014/main" id="{1B1ECA18-70E2-A5E5-3623-F35A33E625F9}"/>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FF651515-87AE-0228-8ABD-123D05EA6A22}"/>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12F56B67-2F47-A64C-D45D-2FB133DBF839}"/>
              </a:ext>
            </a:extLst>
          </p:cNvPr>
          <p:cNvSpPr>
            <a:spLocks noGrp="1" noChangeArrowheads="1"/>
          </p:cNvSpPr>
          <p:nvPr>
            <p:ph type="sldNum" sz="quarter" idx="12"/>
          </p:nvPr>
        </p:nvSpPr>
        <p:spPr/>
        <p:txBody>
          <a:bodyPr/>
          <a:lstStyle>
            <a:lvl1pPr>
              <a:defRPr/>
            </a:lvl1pPr>
          </a:lstStyle>
          <a:p>
            <a:pPr>
              <a:defRPr/>
            </a:pPr>
            <a:fld id="{B15C3733-02D5-4961-B43C-09D63025A9AD}" type="slidenum">
              <a:rPr lang="en-US" altLang="ja-JP"/>
              <a:pPr>
                <a:defRPr/>
              </a:pPr>
              <a:t>‹#›</a:t>
            </a:fld>
            <a:endParaRPr lang="en-US" altLang="ja-JP"/>
          </a:p>
        </p:txBody>
      </p:sp>
    </p:spTree>
    <p:extLst>
      <p:ext uri="{BB962C8B-B14F-4D97-AF65-F5344CB8AC3E}">
        <p14:creationId xmlns:p14="http://schemas.microsoft.com/office/powerpoint/2010/main" val="32927486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bg>
      <p:bgPr>
        <a:solidFill>
          <a:schemeClr val="bg1"/>
        </a:solidFill>
        <a:effectLst/>
      </p:bgPr>
    </p:bg>
    <p:spTree>
      <p:nvGrpSpPr>
        <p:cNvPr id="1" name=""/>
        <p:cNvGrpSpPr/>
        <p:nvPr/>
      </p:nvGrpSpPr>
      <p:grpSpPr>
        <a:xfrm>
          <a:off x="0" y="0"/>
          <a:ext cx="0" cy="0"/>
          <a:chOff x="0" y="0"/>
          <a:chExt cx="0" cy="0"/>
        </a:xfrm>
      </p:grpSpPr>
      <p:sp>
        <p:nvSpPr>
          <p:cNvPr id="1119" name="縦書きタイトル 1"/>
          <p:cNvSpPr>
            <a:spLocks noGrp="1"/>
          </p:cNvSpPr>
          <p:nvPr>
            <p:ph type="title" orient="vert"/>
          </p:nvPr>
        </p:nvSpPr>
        <p:spPr>
          <a:xfrm>
            <a:off x="6629400" y="274638"/>
            <a:ext cx="2057400" cy="5851525"/>
          </a:xfrm>
        </p:spPr>
        <p:txBody>
          <a:bodyPr vert="eaVert"/>
          <a:lstStyle/>
          <a:p>
            <a:r>
              <a:rPr lang="ja-JP" altLang="en-US"/>
              <a:t>マスター タイトルの書式設定</a:t>
            </a:r>
          </a:p>
        </p:txBody>
      </p:sp>
      <p:sp>
        <p:nvSpPr>
          <p:cNvPr id="1120" name="縦書きテキスト プレースホルダー 2"/>
          <p:cNvSpPr>
            <a:spLocks noGrp="1"/>
          </p:cNvSpPr>
          <p:nvPr>
            <p:ph type="body" orient="vert" idx="1"/>
          </p:nvPr>
        </p:nvSpPr>
        <p:spPr>
          <a:xfrm>
            <a:off x="457200" y="274638"/>
            <a:ext cx="601980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2" name="Rectangle 4">
            <a:extLst>
              <a:ext uri="{FF2B5EF4-FFF2-40B4-BE49-F238E27FC236}">
                <a16:creationId xmlns:a16="http://schemas.microsoft.com/office/drawing/2014/main" id="{8A754AA3-6D53-35AD-284C-6410085C52A5}"/>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6758BA9A-C09F-C0B9-8CEA-BCD90975706D}"/>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9D76BF9A-3DF4-E915-5CF2-1331ECBD3829}"/>
              </a:ext>
            </a:extLst>
          </p:cNvPr>
          <p:cNvSpPr>
            <a:spLocks noGrp="1" noChangeArrowheads="1"/>
          </p:cNvSpPr>
          <p:nvPr>
            <p:ph type="sldNum" sz="quarter" idx="12"/>
          </p:nvPr>
        </p:nvSpPr>
        <p:spPr/>
        <p:txBody>
          <a:bodyPr/>
          <a:lstStyle>
            <a:lvl1pPr>
              <a:defRPr/>
            </a:lvl1pPr>
          </a:lstStyle>
          <a:p>
            <a:pPr>
              <a:defRPr/>
            </a:pPr>
            <a:fld id="{0E8C2ACC-86FB-4FD7-A856-CA324A607FC7}" type="slidenum">
              <a:rPr lang="en-US" altLang="ja-JP"/>
              <a:pPr>
                <a:defRPr/>
              </a:pPr>
              <a:t>‹#›</a:t>
            </a:fld>
            <a:endParaRPr lang="en-US" altLang="ja-JP"/>
          </a:p>
        </p:txBody>
      </p:sp>
    </p:spTree>
    <p:extLst>
      <p:ext uri="{BB962C8B-B14F-4D97-AF65-F5344CB8AC3E}">
        <p14:creationId xmlns:p14="http://schemas.microsoft.com/office/powerpoint/2010/main" val="39526232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1036" name="タイトル 1"/>
          <p:cNvSpPr>
            <a:spLocks noGrp="1"/>
          </p:cNvSpPr>
          <p:nvPr>
            <p:ph type="title"/>
          </p:nvPr>
        </p:nvSpPr>
        <p:spPr/>
        <p:txBody>
          <a:bodyPr/>
          <a:lstStyle/>
          <a:p>
            <a:r>
              <a:rPr lang="ja-JP" altLang="en-US"/>
              <a:t>マスター タイトルの書式設定</a:t>
            </a:r>
          </a:p>
        </p:txBody>
      </p:sp>
      <p:sp>
        <p:nvSpPr>
          <p:cNvPr id="1037"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2" name="Rectangle 4">
            <a:extLst>
              <a:ext uri="{FF2B5EF4-FFF2-40B4-BE49-F238E27FC236}">
                <a16:creationId xmlns:a16="http://schemas.microsoft.com/office/drawing/2014/main" id="{42B24AA8-E08D-3C3D-4491-227A688D0B4E}"/>
              </a:ext>
            </a:extLst>
          </p:cNvPr>
          <p:cNvSpPr>
            <a:spLocks noGrp="1" noChangeArrowheads="1"/>
          </p:cNvSpPr>
          <p:nvPr>
            <p:ph type="dt" sz="half" idx="10"/>
          </p:nvPr>
        </p:nvSpPr>
        <p:spPr>
          <a:ln/>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DFB49180-1B7C-47B9-73A0-2A2ADB898F9C}"/>
              </a:ext>
            </a:extLst>
          </p:cNvPr>
          <p:cNvSpPr>
            <a:spLocks noGrp="1" noChangeArrowheads="1"/>
          </p:cNvSpPr>
          <p:nvPr>
            <p:ph type="ftr" sz="quarter" idx="11"/>
          </p:nvPr>
        </p:nvSpPr>
        <p:spPr>
          <a:ln/>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224704C7-13A4-C27E-5DF2-30FAF71ABD50}"/>
              </a:ext>
            </a:extLst>
          </p:cNvPr>
          <p:cNvSpPr>
            <a:spLocks noGrp="1" noChangeArrowheads="1"/>
          </p:cNvSpPr>
          <p:nvPr>
            <p:ph type="sldNum" sz="quarter" idx="12"/>
          </p:nvPr>
        </p:nvSpPr>
        <p:spPr>
          <a:ln/>
        </p:spPr>
        <p:txBody>
          <a:bodyPr/>
          <a:lstStyle>
            <a:lvl1pPr>
              <a:defRPr/>
            </a:lvl1pPr>
          </a:lstStyle>
          <a:p>
            <a:pPr>
              <a:defRPr/>
            </a:pPr>
            <a:fld id="{DCF59179-8CC6-4995-8D0E-33B9C351525D}" type="slidenum">
              <a:rPr lang="en-US" altLang="ja-JP"/>
              <a:pPr>
                <a:defRPr/>
              </a:pPr>
              <a:t>‹#›</a:t>
            </a:fld>
            <a:endParaRPr lang="en-US" altLang="ja-JP"/>
          </a:p>
        </p:txBody>
      </p:sp>
    </p:spTree>
    <p:extLst>
      <p:ext uri="{BB962C8B-B14F-4D97-AF65-F5344CB8AC3E}">
        <p14:creationId xmlns:p14="http://schemas.microsoft.com/office/powerpoint/2010/main" val="29829905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bg>
      <p:bgPr>
        <a:solidFill>
          <a:schemeClr val="bg1"/>
        </a:solidFill>
        <a:effectLst/>
      </p:bgPr>
    </p:bg>
    <p:spTree>
      <p:nvGrpSpPr>
        <p:cNvPr id="1" name=""/>
        <p:cNvGrpSpPr/>
        <p:nvPr/>
      </p:nvGrpSpPr>
      <p:grpSpPr>
        <a:xfrm>
          <a:off x="0" y="0"/>
          <a:ext cx="0" cy="0"/>
          <a:chOff x="0" y="0"/>
          <a:chExt cx="0" cy="0"/>
        </a:xfrm>
      </p:grpSpPr>
      <p:sp>
        <p:nvSpPr>
          <p:cNvPr id="1051" name="タイトル 1"/>
          <p:cNvSpPr>
            <a:spLocks noGrp="1"/>
          </p:cNvSpPr>
          <p:nvPr>
            <p:ph type="title"/>
          </p:nvPr>
        </p:nvSpPr>
        <p:spPr>
          <a:xfrm>
            <a:off x="623888" y="1709738"/>
            <a:ext cx="7886700" cy="2852737"/>
          </a:xfrm>
        </p:spPr>
        <p:txBody>
          <a:bodyPr anchor="b"/>
          <a:lstStyle>
            <a:lvl1pPr>
              <a:defRPr sz="6000"/>
            </a:lvl1pPr>
          </a:lstStyle>
          <a:p>
            <a:r>
              <a:rPr lang="ja-JP" altLang="en-US"/>
              <a:t>マスター タイトルの書式設定</a:t>
            </a:r>
          </a:p>
        </p:txBody>
      </p:sp>
      <p:sp>
        <p:nvSpPr>
          <p:cNvPr id="1052" name="テキスト プレースホルダー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ja-JP" altLang="en-US"/>
              <a:t>マスター テキストの書式設定</a:t>
            </a:r>
          </a:p>
        </p:txBody>
      </p:sp>
      <p:sp>
        <p:nvSpPr>
          <p:cNvPr id="2" name="Rectangle 4">
            <a:extLst>
              <a:ext uri="{FF2B5EF4-FFF2-40B4-BE49-F238E27FC236}">
                <a16:creationId xmlns:a16="http://schemas.microsoft.com/office/drawing/2014/main" id="{F2B1CE6A-A1E8-74B4-7E46-0065A8AED310}"/>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91358301-0964-4575-800B-15B7E2C8BD39}"/>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584F2E20-73C3-878F-2DFE-4ADD307C46AE}"/>
              </a:ext>
            </a:extLst>
          </p:cNvPr>
          <p:cNvSpPr>
            <a:spLocks noGrp="1" noChangeArrowheads="1"/>
          </p:cNvSpPr>
          <p:nvPr>
            <p:ph type="sldNum" sz="quarter" idx="12"/>
          </p:nvPr>
        </p:nvSpPr>
        <p:spPr/>
        <p:txBody>
          <a:bodyPr/>
          <a:lstStyle>
            <a:lvl1pPr>
              <a:defRPr/>
            </a:lvl1pPr>
          </a:lstStyle>
          <a:p>
            <a:pPr>
              <a:defRPr/>
            </a:pPr>
            <a:fld id="{DED2DF95-6842-45AE-8B9C-33A8445973AD}" type="slidenum">
              <a:rPr lang="en-US" altLang="ja-JP"/>
              <a:pPr>
                <a:defRPr/>
              </a:pPr>
              <a:t>‹#›</a:t>
            </a:fld>
            <a:endParaRPr lang="en-US" altLang="ja-JP"/>
          </a:p>
        </p:txBody>
      </p:sp>
    </p:spTree>
    <p:extLst>
      <p:ext uri="{BB962C8B-B14F-4D97-AF65-F5344CB8AC3E}">
        <p14:creationId xmlns:p14="http://schemas.microsoft.com/office/powerpoint/2010/main" val="34976585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bg>
      <p:bgPr>
        <a:solidFill>
          <a:schemeClr val="bg1"/>
        </a:solidFill>
        <a:effectLst/>
      </p:bgPr>
    </p:bg>
    <p:spTree>
      <p:nvGrpSpPr>
        <p:cNvPr id="1" name=""/>
        <p:cNvGrpSpPr/>
        <p:nvPr/>
      </p:nvGrpSpPr>
      <p:grpSpPr>
        <a:xfrm>
          <a:off x="0" y="0"/>
          <a:ext cx="0" cy="0"/>
          <a:chOff x="0" y="0"/>
          <a:chExt cx="0" cy="0"/>
        </a:xfrm>
      </p:grpSpPr>
      <p:sp>
        <p:nvSpPr>
          <p:cNvPr id="1060" name="タイトル 1"/>
          <p:cNvSpPr>
            <a:spLocks noGrp="1"/>
          </p:cNvSpPr>
          <p:nvPr>
            <p:ph type="title"/>
          </p:nvPr>
        </p:nvSpPr>
        <p:spPr/>
        <p:txBody>
          <a:bodyPr/>
          <a:lstStyle/>
          <a:p>
            <a:r>
              <a:rPr lang="ja-JP" altLang="en-US"/>
              <a:t>マスター タイトルの書式設定</a:t>
            </a:r>
          </a:p>
        </p:txBody>
      </p:sp>
      <p:sp>
        <p:nvSpPr>
          <p:cNvPr id="1061" name="コンテンツ プレースホルダー 2"/>
          <p:cNvSpPr>
            <a:spLocks noGrp="1"/>
          </p:cNvSpPr>
          <p:nvPr>
            <p:ph sz="half" idx="1"/>
          </p:nvPr>
        </p:nvSpPr>
        <p:spPr>
          <a:xfrm>
            <a:off x="457200" y="1600200"/>
            <a:ext cx="4038600" cy="4525963"/>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62" name="コンテンツ プレースホルダー 3"/>
          <p:cNvSpPr>
            <a:spLocks noGrp="1"/>
          </p:cNvSpPr>
          <p:nvPr>
            <p:ph sz="half" idx="2"/>
          </p:nvPr>
        </p:nvSpPr>
        <p:spPr>
          <a:xfrm>
            <a:off x="4648200" y="1600200"/>
            <a:ext cx="4038600" cy="4525963"/>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2" name="Rectangle 4">
            <a:extLst>
              <a:ext uri="{FF2B5EF4-FFF2-40B4-BE49-F238E27FC236}">
                <a16:creationId xmlns:a16="http://schemas.microsoft.com/office/drawing/2014/main" id="{4FC4D6FE-9DAE-BA97-9146-4148E1A1C5A1}"/>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E96D1EBE-15B8-BFD5-2907-55A679CE9079}"/>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C5E00034-0008-0748-C911-AE393DA1E093}"/>
              </a:ext>
            </a:extLst>
          </p:cNvPr>
          <p:cNvSpPr>
            <a:spLocks noGrp="1" noChangeArrowheads="1"/>
          </p:cNvSpPr>
          <p:nvPr>
            <p:ph type="sldNum" sz="quarter" idx="12"/>
          </p:nvPr>
        </p:nvSpPr>
        <p:spPr/>
        <p:txBody>
          <a:bodyPr/>
          <a:lstStyle>
            <a:lvl1pPr>
              <a:defRPr/>
            </a:lvl1pPr>
          </a:lstStyle>
          <a:p>
            <a:pPr>
              <a:defRPr/>
            </a:pPr>
            <a:fld id="{ACD033A3-51B7-48A4-8670-B729314CCC73}" type="slidenum">
              <a:rPr lang="en-US" altLang="ja-JP"/>
              <a:pPr>
                <a:defRPr/>
              </a:pPr>
              <a:t>‹#›</a:t>
            </a:fld>
            <a:endParaRPr lang="en-US" altLang="ja-JP"/>
          </a:p>
        </p:txBody>
      </p:sp>
    </p:spTree>
    <p:extLst>
      <p:ext uri="{BB962C8B-B14F-4D97-AF65-F5344CB8AC3E}">
        <p14:creationId xmlns:p14="http://schemas.microsoft.com/office/powerpoint/2010/main" val="3249171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bg>
      <p:bgPr>
        <a:solidFill>
          <a:schemeClr val="bg1"/>
        </a:solidFill>
        <a:effectLst/>
      </p:bgPr>
    </p:bg>
    <p:spTree>
      <p:nvGrpSpPr>
        <p:cNvPr id="1" name=""/>
        <p:cNvGrpSpPr/>
        <p:nvPr/>
      </p:nvGrpSpPr>
      <p:grpSpPr>
        <a:xfrm>
          <a:off x="0" y="0"/>
          <a:ext cx="0" cy="0"/>
          <a:chOff x="0" y="0"/>
          <a:chExt cx="0" cy="0"/>
        </a:xfrm>
      </p:grpSpPr>
      <p:sp>
        <p:nvSpPr>
          <p:cNvPr id="1070" name="タイトル 1"/>
          <p:cNvSpPr>
            <a:spLocks noGrp="1"/>
          </p:cNvSpPr>
          <p:nvPr>
            <p:ph type="title"/>
          </p:nvPr>
        </p:nvSpPr>
        <p:spPr>
          <a:xfrm>
            <a:off x="630238" y="365125"/>
            <a:ext cx="7886700" cy="1325563"/>
          </a:xfrm>
        </p:spPr>
        <p:txBody>
          <a:bodyPr/>
          <a:lstStyle/>
          <a:p>
            <a:r>
              <a:rPr lang="ja-JP" altLang="en-US"/>
              <a:t>マスター タイトルの書式設定</a:t>
            </a:r>
          </a:p>
        </p:txBody>
      </p:sp>
      <p:sp>
        <p:nvSpPr>
          <p:cNvPr id="1071" name="テキスト プレースホルダー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1072" name="コンテンツ プレースホルダー 3"/>
          <p:cNvSpPr>
            <a:spLocks noGrp="1"/>
          </p:cNvSpPr>
          <p:nvPr>
            <p:ph sz="half" idx="2"/>
          </p:nvPr>
        </p:nvSpPr>
        <p:spPr>
          <a:xfrm>
            <a:off x="630238" y="2505075"/>
            <a:ext cx="3868737"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73" name="テキスト プレースホルダー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1074" name="コンテンツ プレースホルダー 5"/>
          <p:cNvSpPr>
            <a:spLocks noGrp="1"/>
          </p:cNvSpPr>
          <p:nvPr>
            <p:ph sz="quarter" idx="4"/>
          </p:nvPr>
        </p:nvSpPr>
        <p:spPr>
          <a:xfrm>
            <a:off x="4629150" y="2505075"/>
            <a:ext cx="3887788"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2" name="Rectangle 4">
            <a:extLst>
              <a:ext uri="{FF2B5EF4-FFF2-40B4-BE49-F238E27FC236}">
                <a16:creationId xmlns:a16="http://schemas.microsoft.com/office/drawing/2014/main" id="{94D0502A-2936-9FCC-D3B7-B710C058F706}"/>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34DE0E16-E334-79ED-C490-1A2A63019D29}"/>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A122EA7E-C3F6-AC6E-2A0E-3AC957EC16B2}"/>
              </a:ext>
            </a:extLst>
          </p:cNvPr>
          <p:cNvSpPr>
            <a:spLocks noGrp="1" noChangeArrowheads="1"/>
          </p:cNvSpPr>
          <p:nvPr>
            <p:ph type="sldNum" sz="quarter" idx="12"/>
          </p:nvPr>
        </p:nvSpPr>
        <p:spPr/>
        <p:txBody>
          <a:bodyPr/>
          <a:lstStyle>
            <a:lvl1pPr>
              <a:defRPr/>
            </a:lvl1pPr>
          </a:lstStyle>
          <a:p>
            <a:pPr>
              <a:defRPr/>
            </a:pPr>
            <a:fld id="{449ED704-6439-4F0F-88F5-2AE5028415BE}" type="slidenum">
              <a:rPr lang="en-US" altLang="ja-JP"/>
              <a:pPr>
                <a:defRPr/>
              </a:pPr>
              <a:t>‹#›</a:t>
            </a:fld>
            <a:endParaRPr lang="en-US" altLang="ja-JP"/>
          </a:p>
        </p:txBody>
      </p:sp>
    </p:spTree>
    <p:extLst>
      <p:ext uri="{BB962C8B-B14F-4D97-AF65-F5344CB8AC3E}">
        <p14:creationId xmlns:p14="http://schemas.microsoft.com/office/powerpoint/2010/main" val="1788965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bg>
      <p:bgPr>
        <a:solidFill>
          <a:schemeClr val="bg1"/>
        </a:solidFill>
        <a:effectLst/>
      </p:bgPr>
    </p:bg>
    <p:spTree>
      <p:nvGrpSpPr>
        <p:cNvPr id="1" name=""/>
        <p:cNvGrpSpPr/>
        <p:nvPr/>
      </p:nvGrpSpPr>
      <p:grpSpPr>
        <a:xfrm>
          <a:off x="0" y="0"/>
          <a:ext cx="0" cy="0"/>
          <a:chOff x="0" y="0"/>
          <a:chExt cx="0" cy="0"/>
        </a:xfrm>
      </p:grpSpPr>
      <p:sp>
        <p:nvSpPr>
          <p:cNvPr id="1082" name="タイトル 1"/>
          <p:cNvSpPr>
            <a:spLocks noGrp="1"/>
          </p:cNvSpPr>
          <p:nvPr>
            <p:ph type="title"/>
          </p:nvPr>
        </p:nvSpPr>
        <p:spPr/>
        <p:txBody>
          <a:bodyPr/>
          <a:lstStyle/>
          <a:p>
            <a:r>
              <a:rPr lang="ja-JP" altLang="en-US"/>
              <a:t>マスター タイトルの書式設定</a:t>
            </a:r>
          </a:p>
        </p:txBody>
      </p:sp>
      <p:sp>
        <p:nvSpPr>
          <p:cNvPr id="2" name="Rectangle 4">
            <a:extLst>
              <a:ext uri="{FF2B5EF4-FFF2-40B4-BE49-F238E27FC236}">
                <a16:creationId xmlns:a16="http://schemas.microsoft.com/office/drawing/2014/main" id="{C8A1E6BA-EE5F-391E-B939-40B9FBB7EFAA}"/>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688E3589-FAB2-E073-D3CD-8C228B86AF76}"/>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6806F8FA-9BC7-2C53-E4BD-1149DC13864A}"/>
              </a:ext>
            </a:extLst>
          </p:cNvPr>
          <p:cNvSpPr>
            <a:spLocks noGrp="1" noChangeArrowheads="1"/>
          </p:cNvSpPr>
          <p:nvPr>
            <p:ph type="sldNum" sz="quarter" idx="12"/>
          </p:nvPr>
        </p:nvSpPr>
        <p:spPr/>
        <p:txBody>
          <a:bodyPr/>
          <a:lstStyle>
            <a:lvl1pPr>
              <a:defRPr/>
            </a:lvl1pPr>
          </a:lstStyle>
          <a:p>
            <a:pPr>
              <a:defRPr/>
            </a:pPr>
            <a:fld id="{4E1056AE-3BE3-494C-A963-2C4805B75ABE}" type="slidenum">
              <a:rPr lang="en-US" altLang="ja-JP"/>
              <a:pPr>
                <a:defRPr/>
              </a:pPr>
              <a:t>‹#›</a:t>
            </a:fld>
            <a:endParaRPr lang="en-US" altLang="ja-JP"/>
          </a:p>
        </p:txBody>
      </p:sp>
    </p:spTree>
    <p:extLst>
      <p:ext uri="{BB962C8B-B14F-4D97-AF65-F5344CB8AC3E}">
        <p14:creationId xmlns:p14="http://schemas.microsoft.com/office/powerpoint/2010/main" val="22712019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F1D9338A-CB74-181D-F22D-9BCE858C9CC9}"/>
              </a:ext>
            </a:extLst>
          </p:cNvPr>
          <p:cNvSpPr>
            <a:spLocks noGrp="1" noChangeArrowheads="1"/>
          </p:cNvSpPr>
          <p:nvPr>
            <p:ph type="dt" sz="half" idx="10"/>
          </p:nvPr>
        </p:nvSpPr>
        <p:spPr>
          <a:ln/>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B29AC784-CD13-6F4B-E515-67D11C77B5CB}"/>
              </a:ext>
            </a:extLst>
          </p:cNvPr>
          <p:cNvSpPr>
            <a:spLocks noGrp="1" noChangeArrowheads="1"/>
          </p:cNvSpPr>
          <p:nvPr>
            <p:ph type="ftr" sz="quarter" idx="11"/>
          </p:nvPr>
        </p:nvSpPr>
        <p:spPr>
          <a:ln/>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E101F77D-A8F2-C261-1747-79B2EB857F75}"/>
              </a:ext>
            </a:extLst>
          </p:cNvPr>
          <p:cNvSpPr>
            <a:spLocks noGrp="1" noChangeArrowheads="1"/>
          </p:cNvSpPr>
          <p:nvPr>
            <p:ph type="sldNum" sz="quarter" idx="12"/>
          </p:nvPr>
        </p:nvSpPr>
        <p:spPr>
          <a:ln/>
        </p:spPr>
        <p:txBody>
          <a:bodyPr/>
          <a:lstStyle>
            <a:lvl1pPr>
              <a:defRPr/>
            </a:lvl1pPr>
          </a:lstStyle>
          <a:p>
            <a:pPr>
              <a:defRPr/>
            </a:pPr>
            <a:fld id="{210ACC30-0630-4980-B74C-DA5DB357E686}" type="slidenum">
              <a:rPr lang="en-US" altLang="ja-JP"/>
              <a:pPr>
                <a:defRPr/>
              </a:pPr>
              <a:t>‹#›</a:t>
            </a:fld>
            <a:endParaRPr lang="en-US" altLang="ja-JP"/>
          </a:p>
        </p:txBody>
      </p:sp>
    </p:spTree>
    <p:extLst>
      <p:ext uri="{BB962C8B-B14F-4D97-AF65-F5344CB8AC3E}">
        <p14:creationId xmlns:p14="http://schemas.microsoft.com/office/powerpoint/2010/main" val="36907110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bg>
      <p:bgPr>
        <a:solidFill>
          <a:schemeClr val="bg1"/>
        </a:solidFill>
        <a:effectLst/>
      </p:bgPr>
    </p:bg>
    <p:spTree>
      <p:nvGrpSpPr>
        <p:cNvPr id="1" name=""/>
        <p:cNvGrpSpPr/>
        <p:nvPr/>
      </p:nvGrpSpPr>
      <p:grpSpPr>
        <a:xfrm>
          <a:off x="0" y="0"/>
          <a:ext cx="0" cy="0"/>
          <a:chOff x="0" y="0"/>
          <a:chExt cx="0" cy="0"/>
        </a:xfrm>
      </p:grpSpPr>
      <p:sp>
        <p:nvSpPr>
          <p:cNvPr id="1090" name="タイトル 1"/>
          <p:cNvSpPr>
            <a:spLocks noGrp="1"/>
          </p:cNvSpPr>
          <p:nvPr>
            <p:ph type="title"/>
          </p:nvPr>
        </p:nvSpPr>
        <p:spPr>
          <a:xfrm>
            <a:off x="630238" y="457200"/>
            <a:ext cx="2949575" cy="1600200"/>
          </a:xfrm>
        </p:spPr>
        <p:txBody>
          <a:bodyPr anchor="b"/>
          <a:lstStyle>
            <a:lvl1pPr>
              <a:defRPr sz="3200"/>
            </a:lvl1pPr>
          </a:lstStyle>
          <a:p>
            <a:r>
              <a:rPr lang="ja-JP" altLang="en-US"/>
              <a:t>マスター タイトルの書式設定</a:t>
            </a:r>
          </a:p>
        </p:txBody>
      </p:sp>
      <p:sp>
        <p:nvSpPr>
          <p:cNvPr id="1091" name="コンテンツ プレースホルダー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92"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2" name="Rectangle 4">
            <a:extLst>
              <a:ext uri="{FF2B5EF4-FFF2-40B4-BE49-F238E27FC236}">
                <a16:creationId xmlns:a16="http://schemas.microsoft.com/office/drawing/2014/main" id="{5C4EA843-D985-7E8E-EE56-4FF6481E315B}"/>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4CE4291D-2CE9-1C30-F3E0-C2808CF15F27}"/>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FEDB6087-866E-B9A5-390D-42F917490CCE}"/>
              </a:ext>
            </a:extLst>
          </p:cNvPr>
          <p:cNvSpPr>
            <a:spLocks noGrp="1" noChangeArrowheads="1"/>
          </p:cNvSpPr>
          <p:nvPr>
            <p:ph type="sldNum" sz="quarter" idx="12"/>
          </p:nvPr>
        </p:nvSpPr>
        <p:spPr/>
        <p:txBody>
          <a:bodyPr/>
          <a:lstStyle>
            <a:lvl1pPr>
              <a:defRPr/>
            </a:lvl1pPr>
          </a:lstStyle>
          <a:p>
            <a:pPr>
              <a:defRPr/>
            </a:pPr>
            <a:fld id="{9CA95EC2-8D75-49AB-9E5C-D92EEA14209A}" type="slidenum">
              <a:rPr lang="en-US" altLang="ja-JP"/>
              <a:pPr>
                <a:defRPr/>
              </a:pPr>
              <a:t>‹#›</a:t>
            </a:fld>
            <a:endParaRPr lang="en-US" altLang="ja-JP"/>
          </a:p>
        </p:txBody>
      </p:sp>
    </p:spTree>
    <p:extLst>
      <p:ext uri="{BB962C8B-B14F-4D97-AF65-F5344CB8AC3E}">
        <p14:creationId xmlns:p14="http://schemas.microsoft.com/office/powerpoint/2010/main" val="40959807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bg>
      <p:bgPr>
        <a:solidFill>
          <a:schemeClr val="bg1"/>
        </a:solidFill>
        <a:effectLst/>
      </p:bgPr>
    </p:bg>
    <p:spTree>
      <p:nvGrpSpPr>
        <p:cNvPr id="1" name=""/>
        <p:cNvGrpSpPr/>
        <p:nvPr/>
      </p:nvGrpSpPr>
      <p:grpSpPr>
        <a:xfrm>
          <a:off x="0" y="0"/>
          <a:ext cx="0" cy="0"/>
          <a:chOff x="0" y="0"/>
          <a:chExt cx="0" cy="0"/>
        </a:xfrm>
      </p:grpSpPr>
      <p:sp>
        <p:nvSpPr>
          <p:cNvPr id="1100" name="タイトル 1"/>
          <p:cNvSpPr>
            <a:spLocks noGrp="1"/>
          </p:cNvSpPr>
          <p:nvPr>
            <p:ph type="title"/>
          </p:nvPr>
        </p:nvSpPr>
        <p:spPr>
          <a:xfrm>
            <a:off x="630238" y="457200"/>
            <a:ext cx="2949575" cy="1600200"/>
          </a:xfrm>
        </p:spPr>
        <p:txBody>
          <a:bodyPr anchor="b"/>
          <a:lstStyle>
            <a:lvl1pPr>
              <a:defRPr sz="3200"/>
            </a:lvl1pPr>
          </a:lstStyle>
          <a:p>
            <a:r>
              <a:rPr lang="ja-JP" altLang="en-US"/>
              <a:t>マスター タイトルの書式設定</a:t>
            </a:r>
          </a:p>
        </p:txBody>
      </p:sp>
      <p:sp>
        <p:nvSpPr>
          <p:cNvPr id="1101" name="図プレースホルダー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1102" name="テキスト プレースホルダー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2" name="Rectangle 4">
            <a:extLst>
              <a:ext uri="{FF2B5EF4-FFF2-40B4-BE49-F238E27FC236}">
                <a16:creationId xmlns:a16="http://schemas.microsoft.com/office/drawing/2014/main" id="{AA06D227-942C-9958-4742-2D81B45E72A2}"/>
              </a:ext>
            </a:extLst>
          </p:cNvPr>
          <p:cNvSpPr>
            <a:spLocks noGrp="1" noChangeArrowheads="1"/>
          </p:cNvSpPr>
          <p:nvPr>
            <p:ph type="dt" sz="half" idx="10"/>
          </p:nvPr>
        </p:nvSpPr>
        <p:spPr/>
        <p:txBody>
          <a:bodyPr/>
          <a:lstStyle>
            <a:lvl1pPr>
              <a:defRPr/>
            </a:lvl1pPr>
          </a:lstStyle>
          <a:p>
            <a:pPr>
              <a:defRPr/>
            </a:pPr>
            <a:endParaRPr lang="ja-JP" altLang="en-US"/>
          </a:p>
        </p:txBody>
      </p:sp>
      <p:sp>
        <p:nvSpPr>
          <p:cNvPr id="3" name="Rectangle 5">
            <a:extLst>
              <a:ext uri="{FF2B5EF4-FFF2-40B4-BE49-F238E27FC236}">
                <a16:creationId xmlns:a16="http://schemas.microsoft.com/office/drawing/2014/main" id="{1740F277-8D96-F59F-7460-23515326DD1A}"/>
              </a:ext>
            </a:extLst>
          </p:cNvPr>
          <p:cNvSpPr>
            <a:spLocks noGrp="1" noChangeArrowheads="1"/>
          </p:cNvSpPr>
          <p:nvPr>
            <p:ph type="ftr" sz="quarter" idx="11"/>
          </p:nvPr>
        </p:nvSpPr>
        <p:spPr/>
        <p:txBody>
          <a:bodyPr/>
          <a:lstStyle>
            <a:lvl1pPr>
              <a:defRPr/>
            </a:lvl1pPr>
          </a:lstStyle>
          <a:p>
            <a:pPr>
              <a:defRPr/>
            </a:pPr>
            <a:endParaRPr lang="ja-JP" altLang="ja-JP"/>
          </a:p>
        </p:txBody>
      </p:sp>
      <p:sp>
        <p:nvSpPr>
          <p:cNvPr id="4" name="Rectangle 6">
            <a:extLst>
              <a:ext uri="{FF2B5EF4-FFF2-40B4-BE49-F238E27FC236}">
                <a16:creationId xmlns:a16="http://schemas.microsoft.com/office/drawing/2014/main" id="{98719DC8-1916-372F-0C88-70372C33F0D4}"/>
              </a:ext>
            </a:extLst>
          </p:cNvPr>
          <p:cNvSpPr>
            <a:spLocks noGrp="1" noChangeArrowheads="1"/>
          </p:cNvSpPr>
          <p:nvPr>
            <p:ph type="sldNum" sz="quarter" idx="12"/>
          </p:nvPr>
        </p:nvSpPr>
        <p:spPr/>
        <p:txBody>
          <a:bodyPr/>
          <a:lstStyle>
            <a:lvl1pPr>
              <a:defRPr/>
            </a:lvl1pPr>
          </a:lstStyle>
          <a:p>
            <a:pPr>
              <a:defRPr/>
            </a:pPr>
            <a:fld id="{93528F66-425B-43C1-8016-FB4ED1D26C98}" type="slidenum">
              <a:rPr lang="en-US" altLang="ja-JP"/>
              <a:pPr>
                <a:defRPr/>
              </a:pPr>
              <a:t>‹#›</a:t>
            </a:fld>
            <a:endParaRPr lang="en-US" altLang="ja-JP"/>
          </a:p>
        </p:txBody>
      </p:sp>
    </p:spTree>
    <p:extLst>
      <p:ext uri="{BB962C8B-B14F-4D97-AF65-F5344CB8AC3E}">
        <p14:creationId xmlns:p14="http://schemas.microsoft.com/office/powerpoint/2010/main" val="2905940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2A72137-89C7-00D7-CD6B-8286B551299E}"/>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a:extLst>
              <a:ext uri="{FF2B5EF4-FFF2-40B4-BE49-F238E27FC236}">
                <a16:creationId xmlns:a16="http://schemas.microsoft.com/office/drawing/2014/main" id="{DB591527-073E-E27F-8B12-7770EEE03497}"/>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a:extLst>
              <a:ext uri="{FF2B5EF4-FFF2-40B4-BE49-F238E27FC236}">
                <a16:creationId xmlns:a16="http://schemas.microsoft.com/office/drawing/2014/main" id="{34488AFD-BC71-6C63-E25D-9A3531AAC434}"/>
              </a:ext>
            </a:extLst>
          </p:cNvPr>
          <p:cNvSpPr>
            <a:spLocks noGrp="1" noChangeArrowheads="1"/>
          </p:cNvSpPr>
          <p:nvPr>
            <p:ph type="dt" sz="half" idx="2"/>
          </p:nvPr>
        </p:nvSpPr>
        <p:spPr bwMode="auto">
          <a:xfrm>
            <a:off x="457200" y="6245225"/>
            <a:ext cx="2133600" cy="476250"/>
          </a:xfrm>
          <a:prstGeom prst="rect">
            <a:avLst/>
          </a:prstGeom>
          <a:noFill/>
          <a:ln>
            <a:noFill/>
          </a:ln>
        </p:spPr>
        <p:txBody>
          <a:bodyPr vert="horz" wrap="square" lIns="91440" tIns="45720" rIns="91440" bIns="45720" numCol="1" anchor="t" anchorCtr="0" compatLnSpc="1">
            <a:prstTxWarp prst="textNoShape">
              <a:avLst/>
            </a:prstTxWarp>
          </a:bodyPr>
          <a:lstStyle>
            <a:lvl1pPr eaLnBrk="1" hangingPunct="1">
              <a:defRPr/>
            </a:lvl1pPr>
          </a:lstStyle>
          <a:p>
            <a:pPr>
              <a:defRPr/>
            </a:pPr>
            <a:endParaRPr lang="ja-JP" altLang="en-US"/>
          </a:p>
        </p:txBody>
      </p:sp>
      <p:sp>
        <p:nvSpPr>
          <p:cNvPr id="1029" name="Rectangle 5">
            <a:extLst>
              <a:ext uri="{FF2B5EF4-FFF2-40B4-BE49-F238E27FC236}">
                <a16:creationId xmlns:a16="http://schemas.microsoft.com/office/drawing/2014/main" id="{CA6FDC57-9A82-26C6-8487-575BA3781678}"/>
              </a:ext>
            </a:extLst>
          </p:cNvPr>
          <p:cNvSpPr>
            <a:spLocks noGrp="1" noChangeArrowheads="1"/>
          </p:cNvSpPr>
          <p:nvPr>
            <p:ph type="ftr" sz="quarter" idx="3"/>
          </p:nvPr>
        </p:nvSpPr>
        <p:spPr bwMode="auto">
          <a:xfrm>
            <a:off x="3124200" y="6245225"/>
            <a:ext cx="2895600" cy="476250"/>
          </a:xfrm>
          <a:prstGeom prst="rect">
            <a:avLst/>
          </a:prstGeom>
          <a:noFill/>
          <a:ln>
            <a:noFill/>
          </a:ln>
        </p:spPr>
        <p:txBody>
          <a:bodyPr vert="horz" wrap="square" lIns="91440" tIns="45720" rIns="91440" bIns="45720" numCol="1" anchor="t" anchorCtr="0" compatLnSpc="1">
            <a:prstTxWarp prst="textNoShape">
              <a:avLst/>
            </a:prstTxWarp>
          </a:bodyPr>
          <a:lstStyle>
            <a:lvl1pPr algn="ctr" eaLnBrk="1" hangingPunct="1">
              <a:defRPr kumimoji="0" sz="1400" b="0"/>
            </a:lvl1pPr>
          </a:lstStyle>
          <a:p>
            <a:pPr>
              <a:defRPr/>
            </a:pPr>
            <a:endParaRPr lang="ja-JP" altLang="ja-JP"/>
          </a:p>
        </p:txBody>
      </p:sp>
      <p:sp>
        <p:nvSpPr>
          <p:cNvPr id="1030" name="Rectangle 6">
            <a:extLst>
              <a:ext uri="{FF2B5EF4-FFF2-40B4-BE49-F238E27FC236}">
                <a16:creationId xmlns:a16="http://schemas.microsoft.com/office/drawing/2014/main" id="{83C9D535-68DC-B9C9-905F-FB0F2EE95E51}"/>
              </a:ext>
            </a:extLst>
          </p:cNvPr>
          <p:cNvSpPr>
            <a:spLocks noGrp="1" noChangeArrowheads="1"/>
          </p:cNvSpPr>
          <p:nvPr>
            <p:ph type="sldNum" sz="quarter" idx="4"/>
          </p:nvPr>
        </p:nvSpPr>
        <p:spPr bwMode="auto">
          <a:xfrm>
            <a:off x="6553200" y="6245225"/>
            <a:ext cx="2133600" cy="476250"/>
          </a:xfrm>
          <a:prstGeom prst="rect">
            <a:avLst/>
          </a:prstGeom>
          <a:noFill/>
          <a:ln>
            <a:noFill/>
          </a:ln>
        </p:spPr>
        <p:txBody>
          <a:bodyPr vert="horz" wrap="square" lIns="91440" tIns="45720" rIns="91440" bIns="45720" numCol="1" anchor="t" anchorCtr="0" compatLnSpc="1">
            <a:prstTxWarp prst="textNoShape">
              <a:avLst/>
            </a:prstTxWarp>
          </a:bodyPr>
          <a:lstStyle>
            <a:lvl1pPr algn="r" eaLnBrk="1" hangingPunct="1">
              <a:defRPr sz="1400" b="0"/>
            </a:lvl1pPr>
          </a:lstStyle>
          <a:p>
            <a:pPr>
              <a:defRPr/>
            </a:pPr>
            <a:fld id="{3CABC95D-94AA-4613-939F-E61F243038A3}"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sldLayoutIdLst>
    <p:sldLayoutId id="2147490166" r:id="rId1"/>
    <p:sldLayoutId id="2147490167" r:id="rId2"/>
    <p:sldLayoutId id="2147490169" r:id="rId3"/>
    <p:sldLayoutId id="2147490170" r:id="rId4"/>
    <p:sldLayoutId id="2147490171" r:id="rId5"/>
    <p:sldLayoutId id="2147490172" r:id="rId6"/>
    <p:sldLayoutId id="2147490168" r:id="rId7"/>
    <p:sldLayoutId id="2147490173" r:id="rId8"/>
    <p:sldLayoutId id="2147490174" r:id="rId9"/>
    <p:sldLayoutId id="2147490175" r:id="rId10"/>
    <p:sldLayoutId id="2147490176" r:id="rId11"/>
  </p:sldLayoutIdLst>
  <p:txStyles>
    <p:titleStyle>
      <a:lvl1pPr algn="ctr" rtl="0" eaLnBrk="0" fontAlgn="base" hangingPunct="0">
        <a:spcBef>
          <a:spcPct val="0"/>
        </a:spcBef>
        <a:spcAft>
          <a:spcPct val="0"/>
        </a:spcAft>
        <a:defRPr kumimoji="1" sz="4400" kern="12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9" charset="0"/>
          <a:ea typeface="ＭＳ Ｐゴシック" pitchFamily="55" charset="-128"/>
        </a:defRPr>
      </a:lvl2pPr>
      <a:lvl3pPr algn="ctr" rtl="0" eaLnBrk="0" fontAlgn="base" hangingPunct="0">
        <a:spcBef>
          <a:spcPct val="0"/>
        </a:spcBef>
        <a:spcAft>
          <a:spcPct val="0"/>
        </a:spcAft>
        <a:defRPr kumimoji="1" sz="4400">
          <a:solidFill>
            <a:schemeClr val="tx2"/>
          </a:solidFill>
          <a:latin typeface="Arial" pitchFamily="39" charset="0"/>
          <a:ea typeface="ＭＳ Ｐゴシック" pitchFamily="55" charset="-128"/>
        </a:defRPr>
      </a:lvl3pPr>
      <a:lvl4pPr algn="ctr" rtl="0" eaLnBrk="0" fontAlgn="base" hangingPunct="0">
        <a:spcBef>
          <a:spcPct val="0"/>
        </a:spcBef>
        <a:spcAft>
          <a:spcPct val="0"/>
        </a:spcAft>
        <a:defRPr kumimoji="1" sz="4400">
          <a:solidFill>
            <a:schemeClr val="tx2"/>
          </a:solidFill>
          <a:latin typeface="Arial" pitchFamily="39" charset="0"/>
          <a:ea typeface="ＭＳ Ｐゴシック" pitchFamily="55" charset="-128"/>
        </a:defRPr>
      </a:lvl4pPr>
      <a:lvl5pPr algn="ctr" rtl="0" eaLnBrk="0" fontAlgn="base" hangingPunct="0">
        <a:spcBef>
          <a:spcPct val="0"/>
        </a:spcBef>
        <a:spcAft>
          <a:spcPct val="0"/>
        </a:spcAft>
        <a:defRPr kumimoji="1" sz="4400">
          <a:solidFill>
            <a:schemeClr val="tx2"/>
          </a:solidFill>
          <a:latin typeface="Arial" pitchFamily="39" charset="0"/>
          <a:ea typeface="ＭＳ Ｐゴシック" pitchFamily="55" charset="-128"/>
        </a:defRPr>
      </a:lvl5pPr>
      <a:lvl6pPr marL="0" algn="ctr" defTabSz="914400" rtl="0" eaLnBrk="0" fontAlgn="auto" latinLnBrk="0" hangingPunct="0">
        <a:lnSpc>
          <a:spcPct val="100000"/>
        </a:lnSpc>
        <a:spcBef>
          <a:spcPct val="0"/>
        </a:spcBef>
        <a:spcAft>
          <a:spcPct val="0"/>
        </a:spcAft>
        <a:defRPr kumimoji="1" sz="4400" b="0" i="0" u="none" baseline="0">
          <a:solidFill>
            <a:schemeClr val="tx2"/>
          </a:solidFill>
          <a:effectLst/>
          <a:latin typeface="Arial" pitchFamily="39" charset="0"/>
          <a:ea typeface="ＭＳ Ｐゴシック" pitchFamily="55" charset="-128"/>
        </a:defRPr>
      </a:lvl6pPr>
      <a:lvl7pPr marL="0" algn="ctr" defTabSz="914400" rtl="0" eaLnBrk="0" fontAlgn="auto" latinLnBrk="0" hangingPunct="0">
        <a:lnSpc>
          <a:spcPct val="100000"/>
        </a:lnSpc>
        <a:spcBef>
          <a:spcPct val="0"/>
        </a:spcBef>
        <a:spcAft>
          <a:spcPct val="0"/>
        </a:spcAft>
        <a:defRPr kumimoji="1" sz="4400" b="0" i="0" u="none" baseline="0">
          <a:solidFill>
            <a:schemeClr val="tx2"/>
          </a:solidFill>
          <a:effectLst/>
          <a:latin typeface="Arial" pitchFamily="39" charset="0"/>
          <a:ea typeface="ＭＳ Ｐゴシック" pitchFamily="55" charset="-128"/>
        </a:defRPr>
      </a:lvl7pPr>
      <a:lvl8pPr marL="0" algn="ctr" defTabSz="914400" rtl="0" eaLnBrk="0" fontAlgn="auto" latinLnBrk="0" hangingPunct="0">
        <a:lnSpc>
          <a:spcPct val="100000"/>
        </a:lnSpc>
        <a:spcBef>
          <a:spcPct val="0"/>
        </a:spcBef>
        <a:spcAft>
          <a:spcPct val="0"/>
        </a:spcAft>
        <a:defRPr kumimoji="1" sz="4400" b="0" i="0" u="none" baseline="0">
          <a:solidFill>
            <a:schemeClr val="tx2"/>
          </a:solidFill>
          <a:effectLst/>
          <a:latin typeface="Arial" pitchFamily="39" charset="0"/>
          <a:ea typeface="ＭＳ Ｐゴシック" pitchFamily="55" charset="-128"/>
        </a:defRPr>
      </a:lvl8pPr>
      <a:lvl9pPr marL="0" algn="ctr" defTabSz="914400" rtl="0" eaLnBrk="0" fontAlgn="auto" latinLnBrk="0" hangingPunct="0">
        <a:lnSpc>
          <a:spcPct val="100000"/>
        </a:lnSpc>
        <a:spcBef>
          <a:spcPct val="0"/>
        </a:spcBef>
        <a:spcAft>
          <a:spcPct val="0"/>
        </a:spcAft>
        <a:defRPr kumimoji="1" sz="4400" b="0" i="0" u="none" baseline="0">
          <a:solidFill>
            <a:schemeClr val="tx2"/>
          </a:solidFill>
          <a:effectLst/>
          <a:latin typeface="Arial" pitchFamily="39" charset="0"/>
          <a:ea typeface="ＭＳ Ｐゴシック" pitchFamily="55" charset="-128"/>
        </a:defRPr>
      </a:lvl9pPr>
    </p:titleStyle>
    <p:bodyStyle>
      <a:lvl1pPr marL="342900" indent="-342900" algn="l" rtl="0" eaLnBrk="0" fontAlgn="base" hangingPunct="0">
        <a:spcBef>
          <a:spcPct val="20000"/>
        </a:spcBef>
        <a:spcAft>
          <a:spcPct val="0"/>
        </a:spcAft>
        <a:buChar char="•"/>
        <a:defRPr kumimoji="1" sz="3200" kern="1200">
          <a:solidFill>
            <a:schemeClr val="tx1"/>
          </a:solidFill>
          <a:latin typeface="+mj-lt"/>
          <a:ea typeface="+mj-ea"/>
          <a:cs typeface="+mj-cs"/>
        </a:defRPr>
      </a:lvl1pPr>
      <a:lvl2pPr marL="742950" indent="-285750" algn="l" rtl="0" eaLnBrk="0" fontAlgn="base" hangingPunct="0">
        <a:spcBef>
          <a:spcPct val="20000"/>
        </a:spcBef>
        <a:spcAft>
          <a:spcPct val="0"/>
        </a:spcAft>
        <a:buChar char="–"/>
        <a:defRPr kumimoji="1" sz="2800" kern="1200">
          <a:solidFill>
            <a:schemeClr val="tx1"/>
          </a:solidFill>
          <a:latin typeface="Arial" pitchFamily="39" charset="0"/>
          <a:ea typeface="ＭＳ Ｐゴシック" pitchFamily="55" charset="-128"/>
        </a:defRPr>
      </a:lvl2pPr>
      <a:lvl3pPr marL="1143000" indent="-228600" algn="l" rtl="0" eaLnBrk="0" fontAlgn="base" hangingPunct="0">
        <a:spcBef>
          <a:spcPct val="20000"/>
        </a:spcBef>
        <a:spcAft>
          <a:spcPct val="0"/>
        </a:spcAft>
        <a:buChar char="•"/>
        <a:defRPr kumimoji="1" sz="2400" kern="1200">
          <a:solidFill>
            <a:schemeClr val="tx1"/>
          </a:solidFill>
          <a:latin typeface="Arial" pitchFamily="39" charset="0"/>
          <a:ea typeface="ＭＳ Ｐゴシック" pitchFamily="55" charset="-128"/>
        </a:defRPr>
      </a:lvl3pPr>
      <a:lvl4pPr marL="1600200" indent="-228600" algn="l" rtl="0" eaLnBrk="0" fontAlgn="base" hangingPunct="0">
        <a:spcBef>
          <a:spcPct val="20000"/>
        </a:spcBef>
        <a:spcAft>
          <a:spcPct val="0"/>
        </a:spcAft>
        <a:buChar char="–"/>
        <a:defRPr kumimoji="1" sz="2000" kern="1200">
          <a:solidFill>
            <a:schemeClr val="tx1"/>
          </a:solidFill>
          <a:latin typeface="Arial" pitchFamily="39" charset="0"/>
          <a:ea typeface="ＭＳ Ｐゴシック" pitchFamily="55" charset="-128"/>
        </a:defRPr>
      </a:lvl4pPr>
      <a:lvl5pPr marL="2057400" indent="-228600" algn="l" rtl="0" eaLnBrk="0" fontAlgn="base" hangingPunct="0">
        <a:spcBef>
          <a:spcPct val="20000"/>
        </a:spcBef>
        <a:spcAft>
          <a:spcPct val="0"/>
        </a:spcAft>
        <a:buChar char="»"/>
        <a:defRPr kumimoji="1" sz="2000" kern="1200">
          <a:solidFill>
            <a:schemeClr val="tx1"/>
          </a:solidFill>
          <a:latin typeface="Arial" pitchFamily="39" charset="0"/>
          <a:ea typeface="ＭＳ Ｐゴシック" pitchFamily="55" charset="-128"/>
        </a:defRPr>
      </a:lvl5pPr>
      <a:lvl6pPr marL="2057400" indent="-228600" algn="l" defTabSz="914400" rtl="0" eaLnBrk="0" fontAlgn="auto" latinLnBrk="0" hangingPunct="0">
        <a:lnSpc>
          <a:spcPct val="100000"/>
        </a:lnSpc>
        <a:spcBef>
          <a:spcPct val="20000"/>
        </a:spcBef>
        <a:spcAft>
          <a:spcPct val="0"/>
        </a:spcAft>
        <a:buChar char="»"/>
        <a:defRPr kumimoji="1" sz="2000" b="0" i="0" u="none" kern="1200" baseline="0">
          <a:solidFill>
            <a:schemeClr val="tx1"/>
          </a:solidFill>
          <a:effectLst/>
          <a:latin typeface="Arial" pitchFamily="39" charset="0"/>
          <a:ea typeface="ＭＳ Ｐゴシック" pitchFamily="55" charset="-128"/>
        </a:defRPr>
      </a:lvl6pPr>
      <a:lvl7pPr marL="2057400" indent="-228600" algn="l" defTabSz="914400" rtl="0" eaLnBrk="0" fontAlgn="auto" latinLnBrk="0" hangingPunct="0">
        <a:lnSpc>
          <a:spcPct val="100000"/>
        </a:lnSpc>
        <a:spcBef>
          <a:spcPct val="20000"/>
        </a:spcBef>
        <a:spcAft>
          <a:spcPct val="0"/>
        </a:spcAft>
        <a:buChar char="»"/>
        <a:defRPr kumimoji="1" sz="2000" b="0" i="0" u="none" kern="1200" baseline="0">
          <a:solidFill>
            <a:schemeClr val="tx1"/>
          </a:solidFill>
          <a:effectLst/>
          <a:latin typeface="Arial" pitchFamily="39" charset="0"/>
          <a:ea typeface="ＭＳ Ｐゴシック" pitchFamily="55" charset="-128"/>
        </a:defRPr>
      </a:lvl7pPr>
      <a:lvl8pPr marL="2057400" indent="-228600" algn="l" defTabSz="914400" rtl="0" eaLnBrk="0" fontAlgn="auto" latinLnBrk="0" hangingPunct="0">
        <a:lnSpc>
          <a:spcPct val="100000"/>
        </a:lnSpc>
        <a:spcBef>
          <a:spcPct val="20000"/>
        </a:spcBef>
        <a:spcAft>
          <a:spcPct val="0"/>
        </a:spcAft>
        <a:buChar char="»"/>
        <a:defRPr kumimoji="1" sz="2000" b="0" i="0" u="none" kern="1200" baseline="0">
          <a:solidFill>
            <a:schemeClr val="tx1"/>
          </a:solidFill>
          <a:effectLst/>
          <a:latin typeface="Arial" pitchFamily="39" charset="0"/>
          <a:ea typeface="ＭＳ Ｐゴシック" pitchFamily="55" charset="-128"/>
        </a:defRPr>
      </a:lvl8pPr>
      <a:lvl9pPr marL="2057400" indent="-228600" algn="l" defTabSz="914400" rtl="0" eaLnBrk="0" fontAlgn="auto" latinLnBrk="0" hangingPunct="0">
        <a:lnSpc>
          <a:spcPct val="100000"/>
        </a:lnSpc>
        <a:spcBef>
          <a:spcPct val="20000"/>
        </a:spcBef>
        <a:spcAft>
          <a:spcPct val="0"/>
        </a:spcAft>
        <a:buChar char="»"/>
        <a:defRPr kumimoji="1" sz="2000" b="0" i="0" u="none" kern="1200" baseline="0">
          <a:solidFill>
            <a:schemeClr val="tx1"/>
          </a:solidFill>
          <a:effectLst/>
          <a:latin typeface="Arial" pitchFamily="39" charset="0"/>
          <a:ea typeface="ＭＳ Ｐゴシック" pitchFamily="55" charset="-128"/>
        </a:defRPr>
      </a:lvl9pPr>
    </p:bodyStyle>
    <p:otherStyle>
      <a:lvl1pPr marL="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1pPr>
      <a:lvl2pPr marL="4572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2pPr>
      <a:lvl3pPr marL="9144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3pPr>
      <a:lvl4pPr marL="13716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4pPr>
      <a:lvl5pPr marL="18288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5pPr>
      <a:lvl6pPr marL="18288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6pPr>
      <a:lvl7pPr marL="18288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7pPr>
      <a:lvl8pPr marL="18288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8pPr>
      <a:lvl9pPr marL="1828800" algn="l" defTabSz="914400" rtl="0" eaLnBrk="1" fontAlgn="auto" latinLnBrk="0" hangingPunct="1">
        <a:lnSpc>
          <a:spcPct val="100000"/>
        </a:lnSpc>
        <a:spcBef>
          <a:spcPct val="0"/>
        </a:spcBef>
        <a:spcAft>
          <a:spcPct val="0"/>
        </a:spcAft>
        <a:defRPr kumimoji="1" sz="1800" b="0" i="0" u="none" kern="1200" baseline="0">
          <a:solidFill>
            <a:schemeClr val="tx1"/>
          </a:solidFill>
          <a:effectLst/>
          <a:latin typeface="Arial" pitchFamily="39" charset="0"/>
          <a:ea typeface="ＭＳ Ｐゴシック" pitchFamily="55" charset="-128"/>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99.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10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00.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103.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image" Target="../media/image167.png"/><Relationship Id="rId4" Type="http://schemas.openxmlformats.org/officeDocument/2006/relationships/image" Target="../media/image125.png"/></Relationships>
</file>

<file path=ppt/slides/_rels/slide104.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image" Target="../media/image168.png"/><Relationship Id="rId4" Type="http://schemas.openxmlformats.org/officeDocument/2006/relationships/image" Target="../media/image125.png"/></Relationships>
</file>

<file path=ppt/slides/_rels/slide10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image" Target="../media/image169.png"/><Relationship Id="rId4" Type="http://schemas.openxmlformats.org/officeDocument/2006/relationships/image" Target="../media/image127.png"/></Relationships>
</file>

<file path=ppt/slides/_rels/slide10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4.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10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5.xml"/><Relationship Id="rId1" Type="http://schemas.openxmlformats.org/officeDocument/2006/relationships/slideLayout" Target="../slideLayouts/slideLayout7.xml"/><Relationship Id="rId4" Type="http://schemas.openxmlformats.org/officeDocument/2006/relationships/image" Target="../media/image170.png"/></Relationships>
</file>

<file path=ppt/slides/_rels/slide10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10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07.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image" Target="../media/image174.png"/><Relationship Id="rId7" Type="http://schemas.openxmlformats.org/officeDocument/2006/relationships/image" Target="../media/image126.pn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image" Target="../media/image125.png"/><Relationship Id="rId5" Type="http://schemas.openxmlformats.org/officeDocument/2006/relationships/image" Target="../media/image138.png"/><Relationship Id="rId10" Type="http://schemas.openxmlformats.org/officeDocument/2006/relationships/image" Target="../media/image176.png"/><Relationship Id="rId4" Type="http://schemas.microsoft.com/office/2007/relationships/hdphoto" Target="../media/hdphoto1.wdp"/><Relationship Id="rId9" Type="http://schemas.openxmlformats.org/officeDocument/2006/relationships/image" Target="../media/image175.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0.xml"/><Relationship Id="rId1" Type="http://schemas.openxmlformats.org/officeDocument/2006/relationships/slideLayout" Target="../slideLayouts/slideLayout7.xml"/><Relationship Id="rId6" Type="http://schemas.openxmlformats.org/officeDocument/2006/relationships/image" Target="../media/image177.png"/><Relationship Id="rId5" Type="http://schemas.openxmlformats.org/officeDocument/2006/relationships/image" Target="../media/image127.png"/><Relationship Id="rId4" Type="http://schemas.openxmlformats.org/officeDocument/2006/relationships/image" Target="../media/image158.png"/></Relationships>
</file>

<file path=ppt/slides/_rels/slide113.xml.rels><?xml version="1.0" encoding="UTF-8" standalone="yes"?>
<Relationships xmlns="http://schemas.openxmlformats.org/package/2006/relationships"><Relationship Id="rId8" Type="http://schemas.openxmlformats.org/officeDocument/2006/relationships/image" Target="../media/image180.png"/><Relationship Id="rId3" Type="http://schemas.openxmlformats.org/officeDocument/2006/relationships/image" Target="../media/image178.png"/><Relationship Id="rId7" Type="http://schemas.openxmlformats.org/officeDocument/2006/relationships/image" Target="../media/image179.png"/><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58.png"/><Relationship Id="rId4" Type="http://schemas.openxmlformats.org/officeDocument/2006/relationships/image" Target="../media/image125.png"/><Relationship Id="rId9" Type="http://schemas.openxmlformats.org/officeDocument/2006/relationships/image" Target="../media/image181.png"/></Relationships>
</file>

<file path=ppt/slides/_rels/slide114.xml.rels><?xml version="1.0" encoding="UTF-8" standalone="yes"?>
<Relationships xmlns="http://schemas.openxmlformats.org/package/2006/relationships"><Relationship Id="rId8" Type="http://schemas.openxmlformats.org/officeDocument/2006/relationships/image" Target="../media/image183.png"/><Relationship Id="rId13" Type="http://schemas.openxmlformats.org/officeDocument/2006/relationships/image" Target="../media/image188.png"/><Relationship Id="rId3" Type="http://schemas.openxmlformats.org/officeDocument/2006/relationships/image" Target="../media/image178.png"/><Relationship Id="rId7" Type="http://schemas.openxmlformats.org/officeDocument/2006/relationships/image" Target="../media/image182.png"/><Relationship Id="rId12" Type="http://schemas.openxmlformats.org/officeDocument/2006/relationships/image" Target="../media/image187.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127.png"/><Relationship Id="rId11" Type="http://schemas.openxmlformats.org/officeDocument/2006/relationships/image" Target="../media/image186.png"/><Relationship Id="rId5" Type="http://schemas.openxmlformats.org/officeDocument/2006/relationships/image" Target="../media/image158.png"/><Relationship Id="rId10" Type="http://schemas.openxmlformats.org/officeDocument/2006/relationships/image" Target="../media/image185.png"/><Relationship Id="rId4" Type="http://schemas.openxmlformats.org/officeDocument/2006/relationships/image" Target="../media/image125.png"/><Relationship Id="rId9" Type="http://schemas.openxmlformats.org/officeDocument/2006/relationships/image" Target="../media/image184.png"/><Relationship Id="rId14" Type="http://schemas.openxmlformats.org/officeDocument/2006/relationships/image" Target="../media/image189.pn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90.png"/><Relationship Id="rId7" Type="http://schemas.openxmlformats.org/officeDocument/2006/relationships/image" Target="../media/image127.png"/><Relationship Id="rId2" Type="http://schemas.openxmlformats.org/officeDocument/2006/relationships/notesSlide" Target="../notesSlides/notesSlide114.xml"/><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25.png"/><Relationship Id="rId4" Type="http://schemas.openxmlformats.org/officeDocument/2006/relationships/image" Target="../media/image178.png"/></Relationships>
</file>

<file path=ppt/slides/_rels/slide117.xml.rels><?xml version="1.0" encoding="UTF-8" standalone="yes"?>
<Relationships xmlns="http://schemas.openxmlformats.org/package/2006/relationships"><Relationship Id="rId8" Type="http://schemas.openxmlformats.org/officeDocument/2006/relationships/image" Target="../media/image192.png"/><Relationship Id="rId3" Type="http://schemas.openxmlformats.org/officeDocument/2006/relationships/image" Target="../media/image191.png"/><Relationship Id="rId7" Type="http://schemas.openxmlformats.org/officeDocument/2006/relationships/image" Target="../media/image127.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25.png"/><Relationship Id="rId4" Type="http://schemas.openxmlformats.org/officeDocument/2006/relationships/image" Target="../media/image178.png"/></Relationships>
</file>

<file path=ppt/slides/_rels/slide11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27.png"/><Relationship Id="rId4" Type="http://schemas.openxmlformats.org/officeDocument/2006/relationships/image" Target="../media/image158.png"/></Relationships>
</file>

<file path=ppt/slides/_rels/slide11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1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17" Type="http://schemas.openxmlformats.org/officeDocument/2006/relationships/image" Target="../media/image18.png"/><Relationship Id="rId2" Type="http://schemas.openxmlformats.org/officeDocument/2006/relationships/notesSlide" Target="../notesSlides/notesSlide12.xml"/><Relationship Id="rId16" Type="http://schemas.openxmlformats.org/officeDocument/2006/relationships/image" Target="../media/image17.png"/><Relationship Id="rId20"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5" Type="http://schemas.openxmlformats.org/officeDocument/2006/relationships/image" Target="../media/image16.png"/><Relationship Id="rId10" Type="http://schemas.openxmlformats.org/officeDocument/2006/relationships/image" Target="../media/image11.png"/><Relationship Id="rId19" Type="http://schemas.openxmlformats.org/officeDocument/2006/relationships/image" Target="../media/image20.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s/_rels/slide12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122.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95.png"/><Relationship Id="rId4" Type="http://schemas.openxmlformats.org/officeDocument/2006/relationships/image" Target="../media/image127.png"/></Relationships>
</file>

<file path=ppt/slides/_rels/slide123.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1.png"/></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3.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4.png"/></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39.jpeg"/><Relationship Id="rId5" Type="http://schemas.openxmlformats.org/officeDocument/2006/relationships/image" Target="../media/image38.png"/><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1.png"/></Relationships>
</file>

<file path=ppt/slides/_rels/slide24.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png"/><Relationship Id="rId4" Type="http://schemas.openxmlformats.org/officeDocument/2006/relationships/image" Target="../media/image49.png"/><Relationship Id="rId9" Type="http://schemas.openxmlformats.org/officeDocument/2006/relationships/image" Target="../media/image54.png"/></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7.png"/><Relationship Id="rId5" Type="http://schemas.openxmlformats.org/officeDocument/2006/relationships/image" Target="../media/image45.png"/><Relationship Id="rId4" Type="http://schemas.openxmlformats.org/officeDocument/2006/relationships/image" Target="../media/image51.png"/></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60.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13.png"/></Relationships>
</file>

<file path=ppt/slides/_rels/slide2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62.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5.png"/></Relationships>
</file>

<file path=ppt/slides/_rels/slide3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71.png"/><Relationship Id="rId4" Type="http://schemas.openxmlformats.org/officeDocument/2006/relationships/image" Target="../media/image70.png"/></Relationships>
</file>

<file path=ppt/slides/_rels/slide3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2.png"/></Relationships>
</file>

<file path=ppt/slides/_rels/slide38.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76.png"/><Relationship Id="rId7" Type="http://schemas.openxmlformats.org/officeDocument/2006/relationships/image" Target="../media/image85.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9" Type="http://schemas.openxmlformats.org/officeDocument/2006/relationships/image" Target="../media/image82.png"/></Relationships>
</file>

<file path=ppt/slides/_rels/slide3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76.png"/><Relationship Id="rId7" Type="http://schemas.openxmlformats.org/officeDocument/2006/relationships/image" Target="../media/image88.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9" Type="http://schemas.openxmlformats.org/officeDocument/2006/relationships/image" Target="../media/image90.png"/></Relationships>
</file>

<file path=ppt/slides/_rels/slide41.xml.rels><?xml version="1.0" encoding="UTF-8" standalone="yes"?>
<Relationships xmlns="http://schemas.openxmlformats.org/package/2006/relationships"><Relationship Id="rId3" Type="http://schemas.openxmlformats.org/officeDocument/2006/relationships/image" Target="../media/image91.jpeg"/><Relationship Id="rId7" Type="http://schemas.openxmlformats.org/officeDocument/2006/relationships/image" Target="../media/image95.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4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92.png"/><Relationship Id="rId4" Type="http://schemas.openxmlformats.org/officeDocument/2006/relationships/image" Target="../media/image97.png"/></Relationships>
</file>

<file path=ppt/slides/_rels/slide4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92.png"/><Relationship Id="rId7" Type="http://schemas.openxmlformats.org/officeDocument/2006/relationships/image" Target="../media/image99.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98.png"/><Relationship Id="rId5" Type="http://schemas.openxmlformats.org/officeDocument/2006/relationships/image" Target="../media/image79.png"/><Relationship Id="rId4" Type="http://schemas.openxmlformats.org/officeDocument/2006/relationships/image" Target="../media/image93.png"/></Relationships>
</file>

<file path=ppt/slides/_rels/slide4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4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104.png"/><Relationship Id="rId4" Type="http://schemas.openxmlformats.org/officeDocument/2006/relationships/image" Target="../media/image92.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5.png"/></Relationships>
</file>

<file path=ppt/slides/_rels/slide4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9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09.png"/><Relationship Id="rId4" Type="http://schemas.openxmlformats.org/officeDocument/2006/relationships/image" Target="../media/image108.png"/></Relationships>
</file>

<file path=ppt/slides/_rels/slide5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52.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3.pn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112.jpeg"/><Relationship Id="rId5" Type="http://schemas.openxmlformats.org/officeDocument/2006/relationships/image" Target="../media/image110.png"/><Relationship Id="rId4" Type="http://schemas.openxmlformats.org/officeDocument/2006/relationships/image" Target="../media/image109.png"/></Relationships>
</file>

<file path=ppt/slides/_rels/slide5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13.png"/><Relationship Id="rId5" Type="http://schemas.openxmlformats.org/officeDocument/2006/relationships/image" Target="../media/image110.png"/><Relationship Id="rId4" Type="http://schemas.openxmlformats.org/officeDocument/2006/relationships/image" Target="../media/image109.png"/></Relationships>
</file>

<file path=ppt/slides/_rels/slide54.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14.png"/><Relationship Id="rId7" Type="http://schemas.openxmlformats.org/officeDocument/2006/relationships/image" Target="../media/image113.pn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15.png"/><Relationship Id="rId9" Type="http://schemas.openxmlformats.org/officeDocument/2006/relationships/image" Target="../media/image119.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120.png"/><Relationship Id="rId7" Type="http://schemas.openxmlformats.org/officeDocument/2006/relationships/image" Target="../media/image123.pn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113.png"/><Relationship Id="rId5" Type="http://schemas.openxmlformats.org/officeDocument/2006/relationships/image" Target="../media/image122.png"/><Relationship Id="rId4" Type="http://schemas.openxmlformats.org/officeDocument/2006/relationships/image" Target="../media/image121.png"/></Relationships>
</file>

<file path=ppt/slides/_rels/slide57.xml.rels><?xml version="1.0" encoding="UTF-8" standalone="yes"?>
<Relationships xmlns="http://schemas.openxmlformats.org/package/2006/relationships"><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25.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132.png"/><Relationship Id="rId7" Type="http://schemas.openxmlformats.org/officeDocument/2006/relationships/image" Target="../media/image127.png"/><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image" Target="../media/image131.png"/><Relationship Id="rId11" Type="http://schemas.openxmlformats.org/officeDocument/2006/relationships/image" Target="../media/image136.png"/><Relationship Id="rId5" Type="http://schemas.openxmlformats.org/officeDocument/2006/relationships/image" Target="../media/image130.png"/><Relationship Id="rId10" Type="http://schemas.openxmlformats.org/officeDocument/2006/relationships/image" Target="../media/image135.png"/><Relationship Id="rId4" Type="http://schemas.openxmlformats.org/officeDocument/2006/relationships/image" Target="../media/image125.png"/><Relationship Id="rId9" Type="http://schemas.openxmlformats.org/officeDocument/2006/relationships/image" Target="../media/image134.png"/></Relationships>
</file>

<file path=ppt/slides/_rels/slide61.xml.rels><?xml version="1.0" encoding="UTF-8" standalone="yes"?>
<Relationships xmlns="http://schemas.openxmlformats.org/package/2006/relationships"><Relationship Id="rId3" Type="http://schemas.openxmlformats.org/officeDocument/2006/relationships/image" Target="../media/image138.png"/><Relationship Id="rId7" Type="http://schemas.openxmlformats.org/officeDocument/2006/relationships/image" Target="../media/image131.png"/><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image" Target="../media/image130.png"/><Relationship Id="rId5" Type="http://schemas.openxmlformats.org/officeDocument/2006/relationships/image" Target="../media/image125.png"/><Relationship Id="rId4" Type="http://schemas.openxmlformats.org/officeDocument/2006/relationships/image" Target="../media/image124.png"/></Relationships>
</file>

<file path=ppt/slides/_rels/slide62.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image" Target="../media/image139.png"/><Relationship Id="rId7" Type="http://schemas.openxmlformats.org/officeDocument/2006/relationships/image" Target="../media/image125.pn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40.png"/></Relationships>
</file>

<file path=ppt/slides/_rels/slide63.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125.png"/><Relationship Id="rId5" Type="http://schemas.openxmlformats.org/officeDocument/2006/relationships/image" Target="../media/image142.png"/><Relationship Id="rId4" Type="http://schemas.openxmlformats.org/officeDocument/2006/relationships/image" Target="../media/image141.png"/></Relationships>
</file>

<file path=ppt/slides/_rels/slide6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44.png"/><Relationship Id="rId7" Type="http://schemas.openxmlformats.org/officeDocument/2006/relationships/image" Target="../media/image142.pn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image" Target="../media/image141.png"/><Relationship Id="rId11" Type="http://schemas.openxmlformats.org/officeDocument/2006/relationships/image" Target="../media/image147.png"/><Relationship Id="rId5" Type="http://schemas.openxmlformats.org/officeDocument/2006/relationships/image" Target="../media/image140.png"/><Relationship Id="rId10" Type="http://schemas.openxmlformats.org/officeDocument/2006/relationships/image" Target="../media/image146.png"/><Relationship Id="rId4" Type="http://schemas.openxmlformats.org/officeDocument/2006/relationships/image" Target="../media/image145.png"/><Relationship Id="rId9" Type="http://schemas.openxmlformats.org/officeDocument/2006/relationships/image" Target="../media/image127.png"/></Relationships>
</file>

<file path=ppt/slides/_rels/slide6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image" Target="../media/image148.png"/><Relationship Id="rId5" Type="http://schemas.openxmlformats.org/officeDocument/2006/relationships/image" Target="../media/image125.png"/><Relationship Id="rId4" Type="http://schemas.openxmlformats.org/officeDocument/2006/relationships/image" Target="../media/image142.png"/></Relationships>
</file>

<file path=ppt/slides/_rels/slide66.xml.rels><?xml version="1.0" encoding="UTF-8" standalone="yes"?>
<Relationships xmlns="http://schemas.openxmlformats.org/package/2006/relationships"><Relationship Id="rId8" Type="http://schemas.openxmlformats.org/officeDocument/2006/relationships/image" Target="../media/image149.png"/><Relationship Id="rId3" Type="http://schemas.openxmlformats.org/officeDocument/2006/relationships/image" Target="../media/image140.png"/><Relationship Id="rId7" Type="http://schemas.openxmlformats.org/officeDocument/2006/relationships/image" Target="../media/image127.png"/><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image" Target="../media/image125.png"/><Relationship Id="rId5" Type="http://schemas.openxmlformats.org/officeDocument/2006/relationships/image" Target="../media/image142.png"/><Relationship Id="rId4" Type="http://schemas.openxmlformats.org/officeDocument/2006/relationships/image" Target="../media/image141.png"/></Relationships>
</file>

<file path=ppt/slides/_rels/slide67.xml.rels><?xml version="1.0" encoding="UTF-8" standalone="yes"?>
<Relationships xmlns="http://schemas.openxmlformats.org/package/2006/relationships"><Relationship Id="rId3" Type="http://schemas.openxmlformats.org/officeDocument/2006/relationships/image" Target="../media/image140.png"/><Relationship Id="rId7" Type="http://schemas.openxmlformats.org/officeDocument/2006/relationships/image" Target="../media/image127.png"/><Relationship Id="rId2" Type="http://schemas.openxmlformats.org/officeDocument/2006/relationships/notesSlide" Target="../notesSlides/notesSlide65.xml"/><Relationship Id="rId1" Type="http://schemas.openxmlformats.org/officeDocument/2006/relationships/slideLayout" Target="../slideLayouts/slideLayout7.xml"/><Relationship Id="rId6" Type="http://schemas.openxmlformats.org/officeDocument/2006/relationships/image" Target="../media/image125.png"/><Relationship Id="rId5" Type="http://schemas.openxmlformats.org/officeDocument/2006/relationships/image" Target="../media/image142.png"/><Relationship Id="rId4" Type="http://schemas.openxmlformats.org/officeDocument/2006/relationships/image" Target="../media/image141.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150.png"/><Relationship Id="rId5" Type="http://schemas.openxmlformats.org/officeDocument/2006/relationships/image" Target="../media/image130.png"/><Relationship Id="rId4" Type="http://schemas.openxmlformats.org/officeDocument/2006/relationships/image" Target="../media/image125.png"/></Relationships>
</file>

<file path=ppt/slides/_rels/slide7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image" Target="../media/image130.png"/><Relationship Id="rId4" Type="http://schemas.openxmlformats.org/officeDocument/2006/relationships/image" Target="../media/image125.png"/></Relationships>
</file>

<file path=ppt/slides/_rels/slide7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24.png"/></Relationships>
</file>

<file path=ppt/slides/_rels/slide7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31.png"/><Relationship Id="rId4" Type="http://schemas.openxmlformats.org/officeDocument/2006/relationships/image" Target="../media/image126.png"/></Relationships>
</file>

<file path=ppt/slides/_rels/slide7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75.xml.rels><?xml version="1.0" encoding="UTF-8" standalone="yes"?>
<Relationships xmlns="http://schemas.openxmlformats.org/package/2006/relationships"><Relationship Id="rId8" Type="http://schemas.openxmlformats.org/officeDocument/2006/relationships/image" Target="../media/image154.png"/><Relationship Id="rId3" Type="http://schemas.openxmlformats.org/officeDocument/2006/relationships/image" Target="../media/image151.png"/><Relationship Id="rId7" Type="http://schemas.openxmlformats.org/officeDocument/2006/relationships/image" Target="../media/image153.png"/><Relationship Id="rId2" Type="http://schemas.openxmlformats.org/officeDocument/2006/relationships/notesSlide" Target="../notesSlides/notesSlide73.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29.png"/><Relationship Id="rId4" Type="http://schemas.openxmlformats.org/officeDocument/2006/relationships/image" Target="../media/image152.png"/></Relationships>
</file>

<file path=ppt/slides/_rels/slide7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39.png"/></Relationships>
</file>

<file path=ppt/slides/_rels/slide77.xml.rels><?xml version="1.0" encoding="UTF-8" standalone="yes"?>
<Relationships xmlns="http://schemas.openxmlformats.org/package/2006/relationships"><Relationship Id="rId3" Type="http://schemas.openxmlformats.org/officeDocument/2006/relationships/image" Target="../media/image142.png"/><Relationship Id="rId7" Type="http://schemas.openxmlformats.org/officeDocument/2006/relationships/image" Target="../media/image157.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156.png"/><Relationship Id="rId5" Type="http://schemas.openxmlformats.org/officeDocument/2006/relationships/image" Target="../media/image155.png"/><Relationship Id="rId4" Type="http://schemas.openxmlformats.org/officeDocument/2006/relationships/image" Target="../media/image130.png"/></Relationships>
</file>

<file path=ppt/slides/_rels/slide7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image" Target="../media/image130.png"/><Relationship Id="rId4" Type="http://schemas.openxmlformats.org/officeDocument/2006/relationships/image" Target="../media/image142.png"/></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80.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8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image" Target="../media/image127.png"/><Relationship Id="rId4" Type="http://schemas.openxmlformats.org/officeDocument/2006/relationships/image" Target="../media/image158.png"/></Relationships>
</file>

<file path=ppt/slides/_rels/slide8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24.png"/></Relationships>
</file>

<file path=ppt/slides/_rels/slide8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24.png"/></Relationships>
</file>

<file path=ppt/slides/_rels/slide84.xml.rels><?xml version="1.0" encoding="UTF-8" standalone="yes"?>
<Relationships xmlns="http://schemas.openxmlformats.org/package/2006/relationships"><Relationship Id="rId3" Type="http://schemas.openxmlformats.org/officeDocument/2006/relationships/image" Target="../media/image159.png"/><Relationship Id="rId7" Type="http://schemas.openxmlformats.org/officeDocument/2006/relationships/image" Target="../media/image142.png"/><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image" Target="../media/image141.png"/><Relationship Id="rId5" Type="http://schemas.openxmlformats.org/officeDocument/2006/relationships/image" Target="../media/image124.png"/><Relationship Id="rId4" Type="http://schemas.openxmlformats.org/officeDocument/2006/relationships/image" Target="../media/image129.png"/></Relationships>
</file>

<file path=ppt/slides/_rels/slide85.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29.png"/><Relationship Id="rId7" Type="http://schemas.openxmlformats.org/officeDocument/2006/relationships/image" Target="../media/image125.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24.png"/><Relationship Id="rId9" Type="http://schemas.openxmlformats.org/officeDocument/2006/relationships/image" Target="../media/image161.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98.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96.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99.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97.xml"/><Relationship Id="rId1" Type="http://schemas.openxmlformats.org/officeDocument/2006/relationships/slideLayout" Target="../slideLayouts/slideLayout7.xml"/><Relationship Id="rId4" Type="http://schemas.openxmlformats.org/officeDocument/2006/relationships/image" Target="../media/image1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WordArt 4">
            <a:extLst>
              <a:ext uri="{FF2B5EF4-FFF2-40B4-BE49-F238E27FC236}">
                <a16:creationId xmlns:a16="http://schemas.microsoft.com/office/drawing/2014/main" id="{62F4E4DA-582E-F882-672A-9D25560D4734}"/>
              </a:ext>
            </a:extLst>
          </p:cNvPr>
          <p:cNvSpPr>
            <a:spLocks noChangeArrowheads="1" noChangeShapeType="1" noTextEdit="1"/>
          </p:cNvSpPr>
          <p:nvPr/>
        </p:nvSpPr>
        <p:spPr bwMode="auto">
          <a:xfrm>
            <a:off x="319088" y="692150"/>
            <a:ext cx="8569325" cy="4087813"/>
          </a:xfrm>
          <a:prstGeom prst="rect">
            <a:avLst/>
          </a:prstGeom>
        </p:spPr>
        <p:txBody>
          <a:bodyPr wrap="none" fromWordArt="1">
            <a:prstTxWarp prst="textSlantUp">
              <a:avLst>
                <a:gd name="adj" fmla="val 28885"/>
              </a:avLst>
            </a:prstTxWarp>
          </a:bodyPr>
          <a:lstStyle/>
          <a:p>
            <a:pPr algn="ctr"/>
            <a:r>
              <a:rPr lang="ja-JP" altLang="en-US" sz="3600" kern="10" dirty="0">
                <a:ln w="9525">
                  <a:solidFill>
                    <a:srgbClr val="000000"/>
                  </a:solidFill>
                  <a:round/>
                  <a:headEnd/>
                  <a:tailEnd/>
                </a:ln>
                <a:solidFill>
                  <a:srgbClr val="FF0000"/>
                </a:solidFill>
                <a:latin typeface="+mn-ea"/>
                <a:ea typeface="+mn-ea"/>
                <a:cs typeface="+mn-ea"/>
              </a:rPr>
              <a:t>覚えるな！　</a:t>
            </a:r>
          </a:p>
          <a:p>
            <a:pPr algn="ctr"/>
            <a:r>
              <a:rPr lang="ja-JP" altLang="en-US" sz="3600" kern="10" dirty="0">
                <a:ln w="9525">
                  <a:solidFill>
                    <a:srgbClr val="000000"/>
                  </a:solidFill>
                  <a:round/>
                  <a:headEnd/>
                  <a:tailEnd/>
                </a:ln>
                <a:solidFill>
                  <a:srgbClr val="FF0000"/>
                </a:solidFill>
                <a:latin typeface="+mn-ea"/>
                <a:ea typeface="+mn-ea"/>
                <a:cs typeface="+mn-ea"/>
              </a:rPr>
              <a:t>心で感じろ！</a:t>
            </a:r>
          </a:p>
        </p:txBody>
      </p:sp>
      <p:sp>
        <p:nvSpPr>
          <p:cNvPr id="11267" name="Text Box 5">
            <a:extLst>
              <a:ext uri="{FF2B5EF4-FFF2-40B4-BE49-F238E27FC236}">
                <a16:creationId xmlns:a16="http://schemas.microsoft.com/office/drawing/2014/main" id="{362B03B5-D331-795F-16FC-F4D95228ABF6}"/>
              </a:ext>
            </a:extLst>
          </p:cNvPr>
          <p:cNvSpPr txBox="1">
            <a:spLocks noChangeArrowheads="1"/>
          </p:cNvSpPr>
          <p:nvPr/>
        </p:nvSpPr>
        <p:spPr bwMode="auto">
          <a:xfrm>
            <a:off x="107950" y="115888"/>
            <a:ext cx="3240088"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rgbClr val="FF0000"/>
                </a:solidFill>
                <a:latin typeface="+mn-ea"/>
                <a:ea typeface="+mn-ea"/>
              </a:rPr>
              <a:t>（非売品：無断複写を禁ず）</a:t>
            </a:r>
          </a:p>
        </p:txBody>
      </p:sp>
      <p:sp>
        <p:nvSpPr>
          <p:cNvPr id="11268" name="Text Box 13">
            <a:extLst>
              <a:ext uri="{FF2B5EF4-FFF2-40B4-BE49-F238E27FC236}">
                <a16:creationId xmlns:a16="http://schemas.microsoft.com/office/drawing/2014/main" id="{1F271649-27A1-9CAB-8F2A-BB3722B840B1}"/>
              </a:ext>
            </a:extLst>
          </p:cNvPr>
          <p:cNvSpPr txBox="1">
            <a:spLocks noChangeArrowheads="1"/>
          </p:cNvSpPr>
          <p:nvPr/>
        </p:nvSpPr>
        <p:spPr bwMode="auto">
          <a:xfrm>
            <a:off x="136525" y="6284913"/>
            <a:ext cx="8785225"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2400" b="0" dirty="0">
                <a:latin typeface="+mn-ea"/>
                <a:ea typeface="+mn-ea"/>
              </a:rPr>
              <a:t>eco</a:t>
            </a:r>
            <a:r>
              <a:rPr lang="ja-JP" altLang="en-US" sz="2400" b="0">
                <a:latin typeface="+mn-ea"/>
                <a:ea typeface="+mn-ea"/>
              </a:rPr>
              <a:t>検定にも役立つ環境問題徹底分析テキスト</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a:extLst>
              <a:ext uri="{FF2B5EF4-FFF2-40B4-BE49-F238E27FC236}">
                <a16:creationId xmlns:a16="http://schemas.microsoft.com/office/drawing/2014/main" id="{DC31B30D-9373-3759-3B6B-5A37343CEF5F}"/>
              </a:ext>
            </a:extLst>
          </p:cNvPr>
          <p:cNvSpPr txBox="1">
            <a:spLocks noChangeArrowheads="1"/>
          </p:cNvSpPr>
          <p:nvPr/>
        </p:nvSpPr>
        <p:spPr bwMode="auto">
          <a:xfrm>
            <a:off x="34925" y="620713"/>
            <a:ext cx="9144000"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600" b="0" dirty="0">
                <a:latin typeface="+mn-ea"/>
                <a:ea typeface="+mn-ea"/>
              </a:rPr>
              <a:t>1992</a:t>
            </a:r>
            <a:r>
              <a:rPr lang="ja-JP" altLang="en-US" sz="1600" b="0" dirty="0">
                <a:latin typeface="+mn-ea"/>
                <a:ea typeface="+mn-ea"/>
              </a:rPr>
              <a:t>年にブラジル・リオデジャネイロで開かれた「国連環境開発会議（ＵＮＣＥＤ）は「地球サミット」と呼ばれる。ほぼすべての国連加盟国が参加したこの会議は以下の国際的な合意に達し、大きな成果を収めた。</a:t>
            </a:r>
          </a:p>
        </p:txBody>
      </p:sp>
      <p:sp>
        <p:nvSpPr>
          <p:cNvPr id="41987" name="AutoShape 3">
            <a:extLst>
              <a:ext uri="{FF2B5EF4-FFF2-40B4-BE49-F238E27FC236}">
                <a16:creationId xmlns:a16="http://schemas.microsoft.com/office/drawing/2014/main" id="{C6AACB7A-968C-24F9-813F-795FE2D6DFAC}"/>
              </a:ext>
            </a:extLst>
          </p:cNvPr>
          <p:cNvSpPr>
            <a:spLocks noChangeArrowheads="1"/>
          </p:cNvSpPr>
          <p:nvPr/>
        </p:nvSpPr>
        <p:spPr bwMode="auto">
          <a:xfrm>
            <a:off x="0" y="1466374"/>
            <a:ext cx="3563938" cy="272415"/>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b="0">
              <a:latin typeface="+mn-ea"/>
              <a:ea typeface="+mn-ea"/>
            </a:endParaRPr>
          </a:p>
        </p:txBody>
      </p:sp>
      <p:sp>
        <p:nvSpPr>
          <p:cNvPr id="41988" name="Rectangle 4">
            <a:extLst>
              <a:ext uri="{FF2B5EF4-FFF2-40B4-BE49-F238E27FC236}">
                <a16:creationId xmlns:a16="http://schemas.microsoft.com/office/drawing/2014/main" id="{07E653E1-F238-0BD8-18C5-A44E110A0D47}"/>
              </a:ext>
            </a:extLst>
          </p:cNvPr>
          <p:cNvSpPr>
            <a:spLocks noChangeArrowheads="1"/>
          </p:cNvSpPr>
          <p:nvPr/>
        </p:nvSpPr>
        <p:spPr bwMode="auto">
          <a:xfrm>
            <a:off x="142875" y="1746250"/>
            <a:ext cx="6588125" cy="125095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環境と開発に関するリオ宣言の採択</a:t>
            </a:r>
          </a:p>
          <a:p>
            <a:pPr eaLnBrk="1" hangingPunct="1">
              <a:spcBef>
                <a:spcPct val="0"/>
              </a:spcBef>
              <a:buFontTx/>
              <a:buNone/>
              <a:defRPr/>
            </a:pPr>
            <a:r>
              <a:rPr lang="ja-JP" altLang="en-US" sz="1400" b="0" dirty="0">
                <a:latin typeface="+mn-ea"/>
                <a:ea typeface="+mn-ea"/>
              </a:rPr>
              <a:t>②持続可能な開発のための人類の行動計画（ｱｼﾞｪﾝﾀﾞ</a:t>
            </a:r>
            <a:r>
              <a:rPr lang="en-US" altLang="ja-JP" sz="1400" b="0" dirty="0">
                <a:latin typeface="+mn-ea"/>
                <a:ea typeface="+mn-ea"/>
              </a:rPr>
              <a:t>21</a:t>
            </a:r>
            <a:r>
              <a:rPr lang="ja-JP" altLang="en-US" sz="1400" b="0" dirty="0">
                <a:latin typeface="+mn-ea"/>
                <a:ea typeface="+mn-ea"/>
              </a:rPr>
              <a:t>）の採択　　</a:t>
            </a:r>
          </a:p>
          <a:p>
            <a:pPr eaLnBrk="1" hangingPunct="1">
              <a:spcBef>
                <a:spcPct val="0"/>
              </a:spcBef>
              <a:buFontTx/>
              <a:buNone/>
              <a:defRPr/>
            </a:pPr>
            <a:r>
              <a:rPr lang="ja-JP" altLang="en-US" sz="1400" b="0" dirty="0">
                <a:latin typeface="+mn-ea"/>
                <a:ea typeface="+mn-ea"/>
              </a:rPr>
              <a:t>③森林原則声明の採択</a:t>
            </a:r>
          </a:p>
          <a:p>
            <a:pPr eaLnBrk="1" hangingPunct="1">
              <a:spcBef>
                <a:spcPct val="0"/>
              </a:spcBef>
              <a:buFontTx/>
              <a:buNone/>
              <a:defRPr/>
            </a:pPr>
            <a:r>
              <a:rPr lang="ja-JP" altLang="en-US" sz="1400" b="0" dirty="0">
                <a:latin typeface="+mn-ea"/>
                <a:ea typeface="+mn-ea"/>
              </a:rPr>
              <a:t>④気候変動枠組条約の署名開始</a:t>
            </a:r>
          </a:p>
          <a:p>
            <a:pPr eaLnBrk="1" hangingPunct="1">
              <a:spcBef>
                <a:spcPct val="0"/>
              </a:spcBef>
              <a:buFontTx/>
              <a:buNone/>
              <a:defRPr/>
            </a:pPr>
            <a:r>
              <a:rPr lang="ja-JP" altLang="en-US" sz="1400" b="0" dirty="0">
                <a:latin typeface="+mn-ea"/>
                <a:ea typeface="+mn-ea"/>
              </a:rPr>
              <a:t>⑤生物多様性条約の署名開始</a:t>
            </a:r>
          </a:p>
        </p:txBody>
      </p:sp>
      <p:sp>
        <p:nvSpPr>
          <p:cNvPr id="41989" name="AutoShape 5">
            <a:extLst>
              <a:ext uri="{FF2B5EF4-FFF2-40B4-BE49-F238E27FC236}">
                <a16:creationId xmlns:a16="http://schemas.microsoft.com/office/drawing/2014/main" id="{F259BFDF-802C-F712-5A81-98D9C966B45C}"/>
              </a:ext>
            </a:extLst>
          </p:cNvPr>
          <p:cNvSpPr>
            <a:spLocks noChangeArrowheads="1"/>
          </p:cNvSpPr>
          <p:nvPr/>
        </p:nvSpPr>
        <p:spPr bwMode="auto">
          <a:xfrm>
            <a:off x="0" y="3034824"/>
            <a:ext cx="1152525" cy="272415"/>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b="0">
              <a:latin typeface="+mn-ea"/>
              <a:ea typeface="+mn-ea"/>
            </a:endParaRPr>
          </a:p>
        </p:txBody>
      </p:sp>
      <p:sp>
        <p:nvSpPr>
          <p:cNvPr id="41990" name="Rectangle 6">
            <a:extLst>
              <a:ext uri="{FF2B5EF4-FFF2-40B4-BE49-F238E27FC236}">
                <a16:creationId xmlns:a16="http://schemas.microsoft.com/office/drawing/2014/main" id="{CF7F69C3-E2CC-1138-F321-86FDFD1A1DD5}"/>
              </a:ext>
            </a:extLst>
          </p:cNvPr>
          <p:cNvSpPr>
            <a:spLocks noChangeArrowheads="1"/>
          </p:cNvSpPr>
          <p:nvPr/>
        </p:nvSpPr>
        <p:spPr bwMode="auto">
          <a:xfrm>
            <a:off x="142875" y="3213100"/>
            <a:ext cx="8605838" cy="155575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リオ宣言は持続可能な開発を実現していく上での指針や尊重すべき理念、基本とすべき原則。</a:t>
            </a:r>
          </a:p>
          <a:p>
            <a:pPr eaLnBrk="1" hangingPunct="1">
              <a:spcBef>
                <a:spcPct val="0"/>
              </a:spcBef>
              <a:buFontTx/>
              <a:buNone/>
              <a:defRPr/>
            </a:pPr>
            <a:r>
              <a:rPr lang="ja-JP" altLang="en-US" sz="1400" b="0" dirty="0">
                <a:latin typeface="+mn-ea"/>
                <a:ea typeface="+mn-ea"/>
              </a:rPr>
              <a:t>●開発にあたっての将来世代のニーズの考慮（世代間公平）</a:t>
            </a:r>
          </a:p>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共通だが差異ある責任</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●「予防原則」</a:t>
            </a:r>
          </a:p>
          <a:p>
            <a:pPr eaLnBrk="1" hangingPunct="1">
              <a:spcBef>
                <a:spcPct val="0"/>
              </a:spcBef>
              <a:buFontTx/>
              <a:buNone/>
              <a:defRPr/>
            </a:pPr>
            <a:r>
              <a:rPr lang="ja-JP" altLang="en-US" sz="1400" b="0" dirty="0">
                <a:latin typeface="+mn-ea"/>
                <a:ea typeface="+mn-ea"/>
              </a:rPr>
              <a:t>●「汚染者負担の原則」（ＰＰＰ）</a:t>
            </a:r>
          </a:p>
          <a:p>
            <a:pPr eaLnBrk="1" hangingPunct="1">
              <a:spcBef>
                <a:spcPct val="0"/>
              </a:spcBef>
              <a:buFontTx/>
              <a:buNone/>
              <a:defRPr/>
            </a:pPr>
            <a:r>
              <a:rPr lang="ja-JP" altLang="en-US" sz="1400" b="0" dirty="0">
                <a:latin typeface="+mn-ea"/>
                <a:ea typeface="+mn-ea"/>
              </a:rPr>
              <a:t>●「環境影響評価」</a:t>
            </a:r>
          </a:p>
        </p:txBody>
      </p:sp>
      <p:sp>
        <p:nvSpPr>
          <p:cNvPr id="41991" name="AutoShape 7">
            <a:extLst>
              <a:ext uri="{FF2B5EF4-FFF2-40B4-BE49-F238E27FC236}">
                <a16:creationId xmlns:a16="http://schemas.microsoft.com/office/drawing/2014/main" id="{76C2FA10-8833-7222-ECA8-DE482D2986F5}"/>
              </a:ext>
            </a:extLst>
          </p:cNvPr>
          <p:cNvSpPr>
            <a:spLocks noChangeArrowheads="1"/>
          </p:cNvSpPr>
          <p:nvPr/>
        </p:nvSpPr>
        <p:spPr bwMode="auto">
          <a:xfrm>
            <a:off x="36513" y="4906486"/>
            <a:ext cx="1584325" cy="272415"/>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b="0">
              <a:latin typeface="+mn-ea"/>
              <a:ea typeface="+mn-ea"/>
            </a:endParaRPr>
          </a:p>
        </p:txBody>
      </p:sp>
      <p:sp>
        <p:nvSpPr>
          <p:cNvPr id="41992" name="Rectangle 8">
            <a:extLst>
              <a:ext uri="{FF2B5EF4-FFF2-40B4-BE49-F238E27FC236}">
                <a16:creationId xmlns:a16="http://schemas.microsoft.com/office/drawing/2014/main" id="{514C9068-F5C1-3D13-FE04-6A2470C619DA}"/>
              </a:ext>
            </a:extLst>
          </p:cNvPr>
          <p:cNvSpPr>
            <a:spLocks noChangeArrowheads="1"/>
          </p:cNvSpPr>
          <p:nvPr/>
        </p:nvSpPr>
        <p:spPr bwMode="auto">
          <a:xfrm>
            <a:off x="142875" y="5157788"/>
            <a:ext cx="8964613" cy="503237"/>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リオ宣言を実行し、持続可能な開発を実現するための人類の具体的な行動計画</a:t>
            </a:r>
          </a:p>
          <a:p>
            <a:pPr eaLnBrk="1" hangingPunct="1">
              <a:spcBef>
                <a:spcPct val="0"/>
              </a:spcBef>
              <a:buFontTx/>
              <a:buNone/>
              <a:defRPr/>
            </a:pPr>
            <a:r>
              <a:rPr lang="ja-JP" altLang="en-US" sz="1200" b="0" dirty="0">
                <a:latin typeface="+mn-ea"/>
                <a:ea typeface="+mn-ea"/>
              </a:rPr>
              <a:t>持続可能な開発委員会（</a:t>
            </a:r>
            <a:r>
              <a:rPr lang="en-US" altLang="ja-JP" sz="1200" b="0" dirty="0">
                <a:latin typeface="+mn-ea"/>
                <a:ea typeface="+mn-ea"/>
              </a:rPr>
              <a:t>CSD</a:t>
            </a:r>
            <a:r>
              <a:rPr lang="ja-JP" altLang="en-US" sz="1200" b="0" dirty="0">
                <a:latin typeface="+mn-ea"/>
                <a:ea typeface="+mn-ea"/>
              </a:rPr>
              <a:t>）で実施状況検証　⇒　リオ＋</a:t>
            </a:r>
            <a:r>
              <a:rPr lang="en-US" altLang="ja-JP" sz="1200" b="0" dirty="0">
                <a:latin typeface="+mn-ea"/>
                <a:ea typeface="+mn-ea"/>
              </a:rPr>
              <a:t>20</a:t>
            </a:r>
            <a:r>
              <a:rPr lang="ja-JP" altLang="en-US" sz="1200" b="0" dirty="0">
                <a:latin typeface="+mn-ea"/>
                <a:ea typeface="+mn-ea"/>
              </a:rPr>
              <a:t>で</a:t>
            </a:r>
            <a:r>
              <a:rPr lang="en-US" altLang="ja-JP" sz="1200" b="0" dirty="0">
                <a:latin typeface="+mn-ea"/>
                <a:ea typeface="+mn-ea"/>
              </a:rPr>
              <a:t>｢</a:t>
            </a:r>
            <a:r>
              <a:rPr lang="ja-JP" altLang="en-US" sz="1200" b="0" dirty="0">
                <a:latin typeface="+mn-ea"/>
                <a:ea typeface="+mn-ea"/>
              </a:rPr>
              <a:t>ハイレベル政治フォーラム</a:t>
            </a:r>
            <a:r>
              <a:rPr lang="en-US" altLang="ja-JP" sz="1200" b="0" dirty="0">
                <a:latin typeface="+mn-ea"/>
                <a:ea typeface="+mn-ea"/>
              </a:rPr>
              <a:t>(HLPF)</a:t>
            </a:r>
            <a:r>
              <a:rPr lang="ja-JP" altLang="en-US" sz="1200" b="0" dirty="0">
                <a:latin typeface="+mn-ea"/>
                <a:ea typeface="+mn-ea"/>
              </a:rPr>
              <a:t>」に改組</a:t>
            </a:r>
          </a:p>
        </p:txBody>
      </p:sp>
      <p:sp>
        <p:nvSpPr>
          <p:cNvPr id="41993" name="AutoShape 9">
            <a:extLst>
              <a:ext uri="{FF2B5EF4-FFF2-40B4-BE49-F238E27FC236}">
                <a16:creationId xmlns:a16="http://schemas.microsoft.com/office/drawing/2014/main" id="{E42EBE58-2D15-CE51-AD18-EC9AA283A693}"/>
              </a:ext>
            </a:extLst>
          </p:cNvPr>
          <p:cNvSpPr>
            <a:spLocks noChangeArrowheads="1"/>
          </p:cNvSpPr>
          <p:nvPr/>
        </p:nvSpPr>
        <p:spPr bwMode="auto">
          <a:xfrm>
            <a:off x="36513" y="5782786"/>
            <a:ext cx="2376487" cy="272415"/>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b="0">
              <a:latin typeface="+mn-ea"/>
              <a:ea typeface="+mn-ea"/>
            </a:endParaRPr>
          </a:p>
        </p:txBody>
      </p:sp>
      <p:sp>
        <p:nvSpPr>
          <p:cNvPr id="41994" name="Rectangle 10">
            <a:extLst>
              <a:ext uri="{FF2B5EF4-FFF2-40B4-BE49-F238E27FC236}">
                <a16:creationId xmlns:a16="http://schemas.microsoft.com/office/drawing/2014/main" id="{873CDBF9-F610-0166-6B0F-105C9A45D10D}"/>
              </a:ext>
            </a:extLst>
          </p:cNvPr>
          <p:cNvSpPr>
            <a:spLocks noChangeArrowheads="1"/>
          </p:cNvSpPr>
          <p:nvPr/>
        </p:nvSpPr>
        <p:spPr bwMode="auto">
          <a:xfrm>
            <a:off x="142875" y="6019800"/>
            <a:ext cx="9144000" cy="83820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a:latin typeface="+mn-ea"/>
                <a:ea typeface="+mn-ea"/>
              </a:rPr>
              <a:t>地球環境問題の責任論：途上国は先進国に責任があると主張</a:t>
            </a:r>
          </a:p>
          <a:p>
            <a:pPr eaLnBrk="1" hangingPunct="1">
              <a:spcBef>
                <a:spcPct val="0"/>
              </a:spcBef>
              <a:buFontTx/>
              <a:buNone/>
              <a:defRPr/>
            </a:pPr>
            <a:r>
              <a:rPr lang="ja-JP" altLang="en-US" sz="1400" b="0">
                <a:latin typeface="+mn-ea"/>
                <a:ea typeface="+mn-ea"/>
              </a:rPr>
              <a:t>●開発の権利の問題：途上国は資源開発の自由な権利を主張</a:t>
            </a:r>
          </a:p>
          <a:p>
            <a:pPr eaLnBrk="1" hangingPunct="1">
              <a:spcBef>
                <a:spcPct val="0"/>
              </a:spcBef>
              <a:buFontTx/>
              <a:buNone/>
              <a:defRPr/>
            </a:pPr>
            <a:r>
              <a:rPr lang="ja-JP" altLang="en-US" sz="1400" b="0">
                <a:latin typeface="+mn-ea"/>
                <a:ea typeface="+mn-ea"/>
              </a:rPr>
              <a:t>●資金・技術移転の問題：途上国は持続可能な開発のための追加的な資金援助を要求</a:t>
            </a:r>
          </a:p>
        </p:txBody>
      </p:sp>
      <p:sp>
        <p:nvSpPr>
          <p:cNvPr id="41996" name="Text Box 16">
            <a:extLst>
              <a:ext uri="{FF2B5EF4-FFF2-40B4-BE49-F238E27FC236}">
                <a16:creationId xmlns:a16="http://schemas.microsoft.com/office/drawing/2014/main" id="{76C2F8D6-18E1-ED3B-FEBD-69A41250FD05}"/>
              </a:ext>
            </a:extLst>
          </p:cNvPr>
          <p:cNvSpPr txBox="1">
            <a:spLocks noChangeArrowheads="1"/>
          </p:cNvSpPr>
          <p:nvPr/>
        </p:nvSpPr>
        <p:spPr bwMode="auto">
          <a:xfrm>
            <a:off x="144463" y="1682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b="0">
                <a:solidFill>
                  <a:schemeClr val="bg1"/>
                </a:solidFill>
                <a:latin typeface="+mn-ea"/>
                <a:ea typeface="+mn-ea"/>
              </a:rPr>
              <a:t>０４</a:t>
            </a:r>
          </a:p>
        </p:txBody>
      </p:sp>
      <p:sp>
        <p:nvSpPr>
          <p:cNvPr id="41997" name="Text Box 17">
            <a:extLst>
              <a:ext uri="{FF2B5EF4-FFF2-40B4-BE49-F238E27FC236}">
                <a16:creationId xmlns:a16="http://schemas.microsoft.com/office/drawing/2014/main" id="{19CB08C3-D290-49E2-31BC-70282D68E940}"/>
              </a:ext>
            </a:extLst>
          </p:cNvPr>
          <p:cNvSpPr txBox="1">
            <a:spLocks noChangeArrowheads="1"/>
          </p:cNvSpPr>
          <p:nvPr/>
        </p:nvSpPr>
        <p:spPr bwMode="auto">
          <a:xfrm>
            <a:off x="846138" y="90488"/>
            <a:ext cx="7451725"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2800" dirty="0">
                <a:latin typeface="+mn-ea"/>
                <a:ea typeface="+mn-ea"/>
              </a:rPr>
              <a:t>｢</a:t>
            </a:r>
            <a:r>
              <a:rPr lang="ja-JP" altLang="en-US" sz="2800" dirty="0">
                <a:latin typeface="+mn-ea"/>
                <a:ea typeface="+mn-ea"/>
              </a:rPr>
              <a:t>持続可能な社会</a:t>
            </a:r>
            <a:r>
              <a:rPr lang="en-US" altLang="ja-JP" sz="2800" dirty="0">
                <a:latin typeface="+mn-ea"/>
                <a:ea typeface="+mn-ea"/>
              </a:rPr>
              <a:t>｣</a:t>
            </a:r>
            <a:r>
              <a:rPr lang="ja-JP" altLang="en-US" sz="2800" dirty="0">
                <a:latin typeface="+mn-ea"/>
                <a:ea typeface="+mn-ea"/>
              </a:rPr>
              <a:t>に向けた行動計画　</a:t>
            </a:r>
            <a:r>
              <a:rPr lang="en-US" altLang="ja-JP" sz="1400" dirty="0">
                <a:latin typeface="+mn-ea"/>
                <a:ea typeface="+mn-ea"/>
              </a:rPr>
              <a:t>-</a:t>
            </a:r>
            <a:r>
              <a:rPr lang="ja-JP" altLang="en-US" sz="1400" dirty="0">
                <a:latin typeface="+mn-ea"/>
                <a:ea typeface="+mn-ea"/>
              </a:rPr>
              <a:t>地球サミット</a:t>
            </a:r>
            <a:r>
              <a:rPr lang="en-US" altLang="ja-JP" sz="1400" dirty="0">
                <a:latin typeface="+mn-ea"/>
                <a:ea typeface="+mn-ea"/>
              </a:rPr>
              <a:t>-</a:t>
            </a:r>
            <a:r>
              <a:rPr lang="ja-JP" altLang="en-US" sz="1400" dirty="0">
                <a:latin typeface="+mn-ea"/>
                <a:ea typeface="+mn-ea"/>
              </a:rPr>
              <a:t>　　</a:t>
            </a:r>
          </a:p>
        </p:txBody>
      </p:sp>
      <p:sp>
        <p:nvSpPr>
          <p:cNvPr id="41998" name="Text Box 18">
            <a:extLst>
              <a:ext uri="{FF2B5EF4-FFF2-40B4-BE49-F238E27FC236}">
                <a16:creationId xmlns:a16="http://schemas.microsoft.com/office/drawing/2014/main" id="{89D927E1-0116-E971-B5D6-1B3CDD77C901}"/>
              </a:ext>
            </a:extLst>
          </p:cNvPr>
          <p:cNvSpPr txBox="1">
            <a:spLocks noChangeArrowheads="1"/>
          </p:cNvSpPr>
          <p:nvPr/>
        </p:nvSpPr>
        <p:spPr bwMode="auto">
          <a:xfrm>
            <a:off x="8208963" y="-26988"/>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P22</a:t>
            </a:r>
            <a:r>
              <a:rPr lang="ja-JP" altLang="en-US" sz="1200" b="0">
                <a:latin typeface="+mn-ea"/>
                <a:ea typeface="+mn-ea"/>
              </a:rPr>
              <a:t>～</a:t>
            </a:r>
            <a:r>
              <a:rPr lang="en-US" altLang="ja-JP" sz="1200" b="0" dirty="0">
                <a:latin typeface="+mn-ea"/>
                <a:ea typeface="+mn-ea"/>
              </a:rPr>
              <a:t>p23</a:t>
            </a:r>
          </a:p>
        </p:txBody>
      </p:sp>
      <p:sp>
        <p:nvSpPr>
          <p:cNvPr id="41999" name="Text Box 19">
            <a:extLst>
              <a:ext uri="{FF2B5EF4-FFF2-40B4-BE49-F238E27FC236}">
                <a16:creationId xmlns:a16="http://schemas.microsoft.com/office/drawing/2014/main" id="{1CDC8A6D-E094-5695-AFF3-D979F3DA0C69}"/>
              </a:ext>
            </a:extLst>
          </p:cNvPr>
          <p:cNvSpPr txBox="1">
            <a:spLocks noChangeArrowheads="1"/>
          </p:cNvSpPr>
          <p:nvPr/>
        </p:nvSpPr>
        <p:spPr bwMode="auto">
          <a:xfrm>
            <a:off x="-1588" y="1408578"/>
            <a:ext cx="3490913"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zh-TW" altLang="en-US" sz="1800" b="0" dirty="0">
                <a:latin typeface="+mn-ea"/>
                <a:ea typeface="+mn-ea"/>
              </a:rPr>
              <a:t>国連環境開発会議</a:t>
            </a:r>
            <a:r>
              <a:rPr lang="ja-JP" altLang="en-US" sz="1800" b="0" dirty="0">
                <a:latin typeface="+mn-ea"/>
                <a:ea typeface="+mn-ea"/>
              </a:rPr>
              <a:t>（地球サミット）</a:t>
            </a:r>
          </a:p>
        </p:txBody>
      </p:sp>
      <p:sp>
        <p:nvSpPr>
          <p:cNvPr id="42000" name="Text Box 20">
            <a:extLst>
              <a:ext uri="{FF2B5EF4-FFF2-40B4-BE49-F238E27FC236}">
                <a16:creationId xmlns:a16="http://schemas.microsoft.com/office/drawing/2014/main" id="{22BDDE8E-C250-EEDA-E9A7-86EDE3245F22}"/>
              </a:ext>
            </a:extLst>
          </p:cNvPr>
          <p:cNvSpPr txBox="1">
            <a:spLocks noChangeArrowheads="1"/>
          </p:cNvSpPr>
          <p:nvPr/>
        </p:nvSpPr>
        <p:spPr bwMode="auto">
          <a:xfrm>
            <a:off x="0" y="2987674"/>
            <a:ext cx="1296145" cy="36671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リオ宣言</a:t>
            </a:r>
          </a:p>
        </p:txBody>
      </p:sp>
      <p:sp>
        <p:nvSpPr>
          <p:cNvPr id="42001" name="Text Box 21">
            <a:extLst>
              <a:ext uri="{FF2B5EF4-FFF2-40B4-BE49-F238E27FC236}">
                <a16:creationId xmlns:a16="http://schemas.microsoft.com/office/drawing/2014/main" id="{145654F3-6C1A-F755-2E73-E9927E779208}"/>
              </a:ext>
            </a:extLst>
          </p:cNvPr>
          <p:cNvSpPr txBox="1">
            <a:spLocks noChangeArrowheads="1"/>
          </p:cNvSpPr>
          <p:nvPr/>
        </p:nvSpPr>
        <p:spPr bwMode="auto">
          <a:xfrm>
            <a:off x="-1587" y="4850141"/>
            <a:ext cx="1584326"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アジェンダ２１</a:t>
            </a:r>
          </a:p>
        </p:txBody>
      </p:sp>
      <p:sp>
        <p:nvSpPr>
          <p:cNvPr id="42002" name="Text Box 22">
            <a:extLst>
              <a:ext uri="{FF2B5EF4-FFF2-40B4-BE49-F238E27FC236}">
                <a16:creationId xmlns:a16="http://schemas.microsoft.com/office/drawing/2014/main" id="{735B7810-E858-9BB0-0329-BC7642354A28}"/>
              </a:ext>
            </a:extLst>
          </p:cNvPr>
          <p:cNvSpPr txBox="1">
            <a:spLocks noChangeArrowheads="1"/>
          </p:cNvSpPr>
          <p:nvPr/>
        </p:nvSpPr>
        <p:spPr bwMode="auto">
          <a:xfrm>
            <a:off x="2752" y="5728165"/>
            <a:ext cx="2555776"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先進国と途上国の対立</a:t>
            </a:r>
          </a:p>
        </p:txBody>
      </p:sp>
      <p:sp>
        <p:nvSpPr>
          <p:cNvPr id="42003" name="Line 29">
            <a:extLst>
              <a:ext uri="{FF2B5EF4-FFF2-40B4-BE49-F238E27FC236}">
                <a16:creationId xmlns:a16="http://schemas.microsoft.com/office/drawing/2014/main" id="{E5676AF1-1A85-5939-339D-705A1B42441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b="0">
              <a:latin typeface="+mn-ea"/>
              <a:ea typeface="+mn-ea"/>
            </a:endParaRPr>
          </a:p>
        </p:txBody>
      </p:sp>
      <p:sp>
        <p:nvSpPr>
          <p:cNvPr id="2" name="AutoShape 53">
            <a:extLst>
              <a:ext uri="{FF2B5EF4-FFF2-40B4-BE49-F238E27FC236}">
                <a16:creationId xmlns:a16="http://schemas.microsoft.com/office/drawing/2014/main" id="{1F7A15FB-E605-5BA7-1907-256305467717}"/>
              </a:ext>
            </a:extLst>
          </p:cNvPr>
          <p:cNvSpPr>
            <a:spLocks noChangeArrowheads="1"/>
          </p:cNvSpPr>
          <p:nvPr/>
        </p:nvSpPr>
        <p:spPr bwMode="auto">
          <a:xfrm>
            <a:off x="5580063" y="1714500"/>
            <a:ext cx="3273425" cy="1481138"/>
          </a:xfrm>
          <a:prstGeom prst="roundRect">
            <a:avLst>
              <a:gd name="adj" fmla="val 8893"/>
            </a:avLst>
          </a:prstGeom>
          <a:solidFill>
            <a:srgbClr val="FFCCFF"/>
          </a:solidFill>
          <a:ln>
            <a:noFill/>
          </a:ln>
          <a:effectLst>
            <a:outerShdw blurRad="50800" dist="38100" algn="l" rotWithShape="0">
              <a:prstClr val="black">
                <a:alpha val="40000"/>
              </a:prstClr>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latin typeface="+mn-ea"/>
              <a:ea typeface="+mn-ea"/>
            </a:endParaRPr>
          </a:p>
        </p:txBody>
      </p:sp>
      <p:sp>
        <p:nvSpPr>
          <p:cNvPr id="3" name="AutoShape 54">
            <a:extLst>
              <a:ext uri="{FF2B5EF4-FFF2-40B4-BE49-F238E27FC236}">
                <a16:creationId xmlns:a16="http://schemas.microsoft.com/office/drawing/2014/main" id="{B865ECE9-25A1-510A-3A50-9CBA92C767D0}"/>
              </a:ext>
            </a:extLst>
          </p:cNvPr>
          <p:cNvSpPr>
            <a:spLocks noChangeArrowheads="1"/>
          </p:cNvSpPr>
          <p:nvPr/>
        </p:nvSpPr>
        <p:spPr bwMode="auto">
          <a:xfrm>
            <a:off x="6116638" y="1385888"/>
            <a:ext cx="2170112" cy="320675"/>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4" name="Text Box 55">
            <a:extLst>
              <a:ext uri="{FF2B5EF4-FFF2-40B4-BE49-F238E27FC236}">
                <a16:creationId xmlns:a16="http://schemas.microsoft.com/office/drawing/2014/main" id="{D9502FA1-2B7F-DEE0-B63C-E70698ED2A3E}"/>
              </a:ext>
            </a:extLst>
          </p:cNvPr>
          <p:cNvSpPr txBox="1">
            <a:spLocks noChangeArrowheads="1"/>
          </p:cNvSpPr>
          <p:nvPr/>
        </p:nvSpPr>
        <p:spPr bwMode="auto">
          <a:xfrm>
            <a:off x="6059488" y="1369178"/>
            <a:ext cx="2309812"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600" dirty="0">
                <a:solidFill>
                  <a:schemeClr val="bg1"/>
                </a:solidFill>
                <a:latin typeface="+mn-ea"/>
                <a:ea typeface="+mn-ea"/>
              </a:rPr>
              <a:t>共通だが差異ある責任</a:t>
            </a:r>
          </a:p>
        </p:txBody>
      </p:sp>
      <p:sp>
        <p:nvSpPr>
          <p:cNvPr id="5" name="Text Box 56">
            <a:extLst>
              <a:ext uri="{FF2B5EF4-FFF2-40B4-BE49-F238E27FC236}">
                <a16:creationId xmlns:a16="http://schemas.microsoft.com/office/drawing/2014/main" id="{BB35F9B9-F0E6-54A1-F9FC-9775076456EC}"/>
              </a:ext>
            </a:extLst>
          </p:cNvPr>
          <p:cNvSpPr txBox="1">
            <a:spLocks noChangeArrowheads="1"/>
          </p:cNvSpPr>
          <p:nvPr/>
        </p:nvSpPr>
        <p:spPr bwMode="auto">
          <a:xfrm>
            <a:off x="5643563" y="1728788"/>
            <a:ext cx="3141662"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先進国も途上国も地球環境保全という目標に責任を負うという点では共通だが、過去に環境に負荷をかけて発展を遂げた先進国と、これから発展しようとする途上国の間には責任の大きさの差を認めるという考え方。</a:t>
            </a:r>
            <a:endParaRPr lang="ja-JP" altLang="en-US" sz="1400" b="0" dirty="0">
              <a:solidFill>
                <a:srgbClr val="FF0000"/>
              </a:solidFill>
              <a:latin typeface="+mn-ea"/>
              <a:ea typeface="+mn-ea"/>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テキスト ボックス 4">
            <a:extLst>
              <a:ext uri="{FF2B5EF4-FFF2-40B4-BE49-F238E27FC236}">
                <a16:creationId xmlns:a16="http://schemas.microsoft.com/office/drawing/2014/main" id="{9A4D5AB5-949A-30F8-57A9-049736BE0F6C}"/>
              </a:ext>
            </a:extLst>
          </p:cNvPr>
          <p:cNvSpPr txBox="1">
            <a:spLocks noChangeArrowheads="1"/>
          </p:cNvSpPr>
          <p:nvPr/>
        </p:nvSpPr>
        <p:spPr bwMode="auto">
          <a:xfrm>
            <a:off x="0" y="241300"/>
            <a:ext cx="9144000" cy="523875"/>
          </a:xfrm>
          <a:prstGeom prst="rect">
            <a:avLst/>
          </a:prstGeom>
          <a:solidFill>
            <a:srgbClr val="66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2800"/>
              <a:t>地球環境条約一覧表</a:t>
            </a:r>
          </a:p>
        </p:txBody>
      </p:sp>
      <p:graphicFrame>
        <p:nvGraphicFramePr>
          <p:cNvPr id="4" name="表 3">
            <a:extLst>
              <a:ext uri="{FF2B5EF4-FFF2-40B4-BE49-F238E27FC236}">
                <a16:creationId xmlns:a16="http://schemas.microsoft.com/office/drawing/2014/main" id="{2366AC45-43D7-EA06-7EEC-D9270D2E994A}"/>
              </a:ext>
            </a:extLst>
          </p:cNvPr>
          <p:cNvGraphicFramePr>
            <a:graphicFrameLocks noGrp="1"/>
          </p:cNvGraphicFramePr>
          <p:nvPr>
            <p:extLst>
              <p:ext uri="{D42A27DB-BD31-4B8C-83A1-F6EECF244321}">
                <p14:modId xmlns:p14="http://schemas.microsoft.com/office/powerpoint/2010/main" val="633533237"/>
              </p:ext>
            </p:extLst>
          </p:nvPr>
        </p:nvGraphicFramePr>
        <p:xfrm>
          <a:off x="0" y="765175"/>
          <a:ext cx="9144000" cy="5905514"/>
        </p:xfrm>
        <a:graphic>
          <a:graphicData uri="http://schemas.openxmlformats.org/drawingml/2006/table">
            <a:tbl>
              <a:tblPr/>
              <a:tblGrid>
                <a:gridCol w="401573">
                  <a:extLst>
                    <a:ext uri="{9D8B030D-6E8A-4147-A177-3AD203B41FA5}">
                      <a16:colId xmlns:a16="http://schemas.microsoft.com/office/drawing/2014/main" val="20000"/>
                    </a:ext>
                  </a:extLst>
                </a:gridCol>
                <a:gridCol w="5538578">
                  <a:extLst>
                    <a:ext uri="{9D8B030D-6E8A-4147-A177-3AD203B41FA5}">
                      <a16:colId xmlns:a16="http://schemas.microsoft.com/office/drawing/2014/main" val="20001"/>
                    </a:ext>
                  </a:extLst>
                </a:gridCol>
                <a:gridCol w="432048">
                  <a:extLst>
                    <a:ext uri="{9D8B030D-6E8A-4147-A177-3AD203B41FA5}">
                      <a16:colId xmlns:a16="http://schemas.microsoft.com/office/drawing/2014/main" val="20002"/>
                    </a:ext>
                  </a:extLst>
                </a:gridCol>
                <a:gridCol w="432048">
                  <a:extLst>
                    <a:ext uri="{9D8B030D-6E8A-4147-A177-3AD203B41FA5}">
                      <a16:colId xmlns:a16="http://schemas.microsoft.com/office/drawing/2014/main" val="20003"/>
                    </a:ext>
                  </a:extLst>
                </a:gridCol>
                <a:gridCol w="1152129">
                  <a:extLst>
                    <a:ext uri="{9D8B030D-6E8A-4147-A177-3AD203B41FA5}">
                      <a16:colId xmlns:a16="http://schemas.microsoft.com/office/drawing/2014/main" val="20004"/>
                    </a:ext>
                  </a:extLst>
                </a:gridCol>
                <a:gridCol w="1187624">
                  <a:extLst>
                    <a:ext uri="{9D8B030D-6E8A-4147-A177-3AD203B41FA5}">
                      <a16:colId xmlns:a16="http://schemas.microsoft.com/office/drawing/2014/main" val="20005"/>
                    </a:ext>
                  </a:extLst>
                </a:gridCol>
              </a:tblGrid>
              <a:tr h="171268">
                <a:tc gridSpan="2">
                  <a:txBody>
                    <a:bodyPr/>
                    <a:lstStyle/>
                    <a:p>
                      <a:pPr algn="ctr" fontAlgn="ctr"/>
                      <a:r>
                        <a:rPr lang="ja-JP" sz="1100" b="0" i="0" u="none" strike="noStrike" dirty="0">
                          <a:solidFill>
                            <a:srgbClr val="000000"/>
                          </a:solidFill>
                          <a:effectLst/>
                          <a:latin typeface="+mn-ea"/>
                          <a:ea typeface="+mn-ea"/>
                        </a:rPr>
                        <a:t>条約名</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hMerge="1">
                  <a:txBody>
                    <a:bodyPr/>
                    <a:lstStyle/>
                    <a:p>
                      <a:endParaRPr kumimoji="1" lang="ja-JP" altLang="en-US"/>
                    </a:p>
                  </a:txBody>
                  <a:tcPr/>
                </a:tc>
                <a:tc>
                  <a:txBody>
                    <a:bodyPr/>
                    <a:lstStyle/>
                    <a:p>
                      <a:pPr algn="ctr" fontAlgn="ctr"/>
                      <a:r>
                        <a:rPr lang="ja-JP" sz="1100" b="0" i="0" u="none" strike="noStrike">
                          <a:solidFill>
                            <a:srgbClr val="000000"/>
                          </a:solidFill>
                          <a:effectLst/>
                          <a:latin typeface="+mn-ea"/>
                          <a:ea typeface="+mn-ea"/>
                        </a:rPr>
                        <a:t>採択年</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ctr" fontAlgn="ctr"/>
                      <a:r>
                        <a:rPr lang="ja-JP" sz="1100" b="0" i="0" u="none" strike="noStrike">
                          <a:solidFill>
                            <a:srgbClr val="000000"/>
                          </a:solidFill>
                          <a:effectLst/>
                          <a:latin typeface="+mn-ea"/>
                          <a:ea typeface="+mn-ea"/>
                        </a:rPr>
                        <a:t>発効年</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ctr" fontAlgn="ctr"/>
                      <a:r>
                        <a:rPr lang="ja-JP" sz="1100" b="0" i="0" u="none" strike="noStrike">
                          <a:solidFill>
                            <a:srgbClr val="000000"/>
                          </a:solidFill>
                          <a:effectLst/>
                          <a:latin typeface="+mn-ea"/>
                          <a:ea typeface="+mn-ea"/>
                        </a:rPr>
                        <a:t>事務局機関</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ctr" fontAlgn="ctr"/>
                      <a:r>
                        <a:rPr lang="ja-JP" sz="1100" b="0" i="0" u="none" strike="noStrike" dirty="0">
                          <a:solidFill>
                            <a:srgbClr val="000000"/>
                          </a:solidFill>
                          <a:effectLst/>
                          <a:latin typeface="+mn-ea"/>
                          <a:ea typeface="+mn-ea"/>
                        </a:rPr>
                        <a:t>事務局所在地</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extLst>
                  <a:ext uri="{0D108BD9-81ED-4DB2-BD59-A6C34878D82A}">
                    <a16:rowId xmlns:a16="http://schemas.microsoft.com/office/drawing/2014/main" val="10000"/>
                  </a:ext>
                </a:extLst>
              </a:tr>
              <a:tr h="171268">
                <a:tc rowSpan="5">
                  <a:txBody>
                    <a:bodyPr/>
                    <a:lstStyle/>
                    <a:p>
                      <a:pPr algn="ctr" fontAlgn="ctr"/>
                      <a:r>
                        <a:rPr lang="ja-JP" altLang="en-US" sz="1100" b="0" i="0" u="none" strike="noStrike" dirty="0">
                          <a:solidFill>
                            <a:srgbClr val="000000"/>
                          </a:solidFill>
                          <a:effectLst/>
                          <a:latin typeface="+mn-ea"/>
                          <a:ea typeface="+mn-ea"/>
                        </a:rPr>
                        <a:t>地球環境問題</a:t>
                      </a:r>
                      <a:endParaRPr 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a:solidFill>
                            <a:srgbClr val="000000"/>
                          </a:solidFill>
                          <a:effectLst/>
                          <a:latin typeface="+mn-ea"/>
                          <a:ea typeface="+mn-ea"/>
                        </a:rPr>
                        <a:t>南極条約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1959</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1961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900" b="1" i="0" u="none" strike="noStrike" dirty="0">
                          <a:solidFill>
                            <a:srgbClr val="000000"/>
                          </a:solidFill>
                          <a:effectLst/>
                          <a:latin typeface="+mn-ea"/>
                          <a:ea typeface="+mn-ea"/>
                        </a:rPr>
                        <a:t>南極条約協議国会議</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ブエノスアイレス</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71268">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世界の文化遺産及び自然遺産の保護に関する条約(</a:t>
                      </a:r>
                      <a:r>
                        <a:rPr lang="ja-JP" sz="1100" b="0" i="0" u="none" strike="noStrike" dirty="0">
                          <a:solidFill>
                            <a:srgbClr val="FF0000"/>
                          </a:solidFill>
                          <a:effectLst/>
                          <a:latin typeface="+mn-ea"/>
                          <a:ea typeface="+mn-ea"/>
                        </a:rPr>
                        <a:t>世界遺産条約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dirty="0">
                          <a:solidFill>
                            <a:srgbClr val="FF0000"/>
                          </a:solidFill>
                          <a:effectLst/>
                          <a:latin typeface="+mn-ea"/>
                          <a:ea typeface="+mn-ea"/>
                        </a:rPr>
                        <a:t>UNESCO</a:t>
                      </a:r>
                      <a:endParaRPr lang="ja-JP" sz="1100" b="0" i="0" u="none" strike="noStrike" dirty="0">
                        <a:solidFill>
                          <a:srgbClr val="FF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パリ</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71268">
                <a:tc vMerge="1">
                  <a:txBody>
                    <a:bodyPr/>
                    <a:lstStyle/>
                    <a:p>
                      <a:endParaRPr kumimoji="1" lang="ja-JP" altLang="en-US"/>
                    </a:p>
                  </a:txBody>
                  <a:tcPr/>
                </a:tc>
                <a:tc>
                  <a:txBody>
                    <a:bodyPr/>
                    <a:lstStyle/>
                    <a:p>
                      <a:pPr algn="l" fontAlgn="ctr"/>
                      <a:r>
                        <a:rPr lang="ja-JP" sz="1100" b="0" i="0" u="none" strike="noStrike">
                          <a:solidFill>
                            <a:srgbClr val="000000"/>
                          </a:solidFill>
                          <a:effectLst/>
                          <a:latin typeface="+mn-ea"/>
                          <a:ea typeface="+mn-ea"/>
                        </a:rPr>
                        <a:t>環境保護に関する南極条約議定書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1998</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900" b="1" i="0" u="none" strike="noStrike" dirty="0">
                          <a:solidFill>
                            <a:srgbClr val="000000"/>
                          </a:solidFill>
                          <a:effectLst/>
                          <a:latin typeface="+mn-ea"/>
                          <a:ea typeface="+mn-ea"/>
                        </a:rPr>
                        <a:t>南極条約協議国会議</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ブエノスアイレス</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71268">
                <a:tc vMerge="1">
                  <a:txBody>
                    <a:bodyPr/>
                    <a:lstStyle/>
                    <a:p>
                      <a:endParaRPr kumimoji="1" lang="ja-JP" altLang="en-US"/>
                    </a:p>
                  </a:txBody>
                  <a:tcPr/>
                </a:tc>
                <a:tc>
                  <a:txBody>
                    <a:bodyPr/>
                    <a:lstStyle/>
                    <a:p>
                      <a:pPr algn="l" fontAlgn="ctr"/>
                      <a:r>
                        <a:rPr lang="ja-JP" sz="1100" b="0" i="0" u="none" strike="noStrike">
                          <a:solidFill>
                            <a:srgbClr val="000000"/>
                          </a:solidFill>
                          <a:effectLst/>
                          <a:latin typeface="+mn-ea"/>
                          <a:ea typeface="+mn-ea"/>
                        </a:rPr>
                        <a:t>海洋法に関する国際連合条約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国連</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ニューヨーク</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338907">
                <a:tc vMerge="1">
                  <a:txBody>
                    <a:bodyPr/>
                    <a:lstStyle/>
                    <a:p>
                      <a:endParaRPr kumimoji="1" lang="ja-JP" altLang="en-US"/>
                    </a:p>
                  </a:txBody>
                  <a:tcPr/>
                </a:tc>
                <a:tc>
                  <a:txBody>
                    <a:bodyPr/>
                    <a:lstStyle/>
                    <a:p>
                      <a:pPr algn="l" fontAlgn="ctr"/>
                      <a:r>
                        <a:rPr lang="ja-JP" sz="1100" b="0" i="0" u="none" strike="noStrike">
                          <a:solidFill>
                            <a:srgbClr val="000000"/>
                          </a:solidFill>
                          <a:effectLst/>
                          <a:latin typeface="+mn-ea"/>
                          <a:ea typeface="+mn-ea"/>
                        </a:rPr>
                        <a:t>環境に関する情報へのアクセス、意思決定における市民参加、司法へのアクセスに関する条約（オーフス条約）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1998</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900" b="1" i="0" u="none" strike="noStrike" dirty="0">
                          <a:solidFill>
                            <a:srgbClr val="000000"/>
                          </a:solidFill>
                          <a:effectLst/>
                          <a:latin typeface="+mn-ea"/>
                          <a:ea typeface="+mn-ea"/>
                        </a:rPr>
                        <a:t>ＵＮＥＣＥ</a:t>
                      </a:r>
                      <a:endParaRPr lang="en-US" altLang="ja-JP" sz="900" b="1" i="0" u="none" strike="noStrike" dirty="0">
                        <a:solidFill>
                          <a:srgbClr val="000000"/>
                        </a:solidFill>
                        <a:effectLst/>
                        <a:latin typeface="+mn-ea"/>
                        <a:ea typeface="+mn-ea"/>
                      </a:endParaRPr>
                    </a:p>
                    <a:p>
                      <a:pPr algn="l" fontAlgn="ctr"/>
                      <a:r>
                        <a:rPr lang="ja-JP" sz="900" b="1" i="0" u="none" strike="noStrike" dirty="0">
                          <a:solidFill>
                            <a:srgbClr val="000000"/>
                          </a:solidFill>
                          <a:effectLst/>
                          <a:latin typeface="+mn-ea"/>
                          <a:ea typeface="+mn-ea"/>
                        </a:rPr>
                        <a:t>（国連欧州経済委員会）</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277947">
                <a:tc rowSpan="3">
                  <a:txBody>
                    <a:bodyPr/>
                    <a:lstStyle/>
                    <a:p>
                      <a:pPr algn="ctr" fontAlgn="ctr"/>
                      <a:r>
                        <a:rPr lang="ja-JP" altLang="en-US" sz="1100" b="0" i="0" u="none" strike="noStrike" dirty="0">
                          <a:solidFill>
                            <a:srgbClr val="000000"/>
                          </a:solidFill>
                          <a:effectLst/>
                          <a:latin typeface="+mn-ea"/>
                          <a:ea typeface="+mn-ea"/>
                        </a:rPr>
                        <a:t>大気汚染</a:t>
                      </a:r>
                      <a:endParaRPr 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a:solidFill>
                            <a:srgbClr val="000000"/>
                          </a:solidFill>
                          <a:effectLst/>
                          <a:latin typeface="+mn-ea"/>
                          <a:ea typeface="+mn-ea"/>
                        </a:rPr>
                        <a:t>長距離越境大気汚染条約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1979</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dirty="0">
                          <a:solidFill>
                            <a:srgbClr val="000000"/>
                          </a:solidFill>
                          <a:effectLst/>
                          <a:latin typeface="+mn-ea"/>
                          <a:ea typeface="+mn-ea"/>
                        </a:rPr>
                        <a:t>1983</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ja-JP" sz="900" b="1" i="0" u="none" strike="noStrike" dirty="0">
                          <a:solidFill>
                            <a:srgbClr val="000000"/>
                          </a:solidFill>
                          <a:effectLst/>
                          <a:latin typeface="+mn-ea"/>
                          <a:ea typeface="+mn-ea"/>
                        </a:rPr>
                        <a:t>ＵＮＥＣＥ</a:t>
                      </a:r>
                      <a:endParaRPr lang="en-US" altLang="ja-JP" sz="900" b="1" i="0" u="none" strike="noStrike" dirty="0">
                        <a:solidFill>
                          <a:srgbClr val="000000"/>
                        </a:solidFill>
                        <a:effectLst/>
                        <a:latin typeface="+mn-ea"/>
                        <a:ea typeface="+mn-ea"/>
                      </a:endParaRPr>
                    </a:p>
                    <a:p>
                      <a:pPr algn="l" fontAlgn="ctr"/>
                      <a:r>
                        <a:rPr lang="ja-JP" altLang="ja-JP" sz="900" b="1" i="0" u="none" strike="noStrike" dirty="0">
                          <a:solidFill>
                            <a:srgbClr val="000000"/>
                          </a:solidFill>
                          <a:effectLst/>
                          <a:latin typeface="+mn-ea"/>
                          <a:ea typeface="+mn-ea"/>
                        </a:rPr>
                        <a:t>（国連欧州経済委員会）</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77947">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硫黄酸化物に関するヘルシンキ議定書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1987</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ja-JP" sz="900" b="1" i="0" u="none" strike="noStrike" dirty="0">
                          <a:solidFill>
                            <a:srgbClr val="000000"/>
                          </a:solidFill>
                          <a:effectLst/>
                          <a:latin typeface="+mn-ea"/>
                          <a:ea typeface="+mn-ea"/>
                        </a:rPr>
                        <a:t>ＵＮＥＣＥ</a:t>
                      </a:r>
                      <a:endParaRPr lang="en-US" altLang="ja-JP" sz="900" b="1" i="0" u="none" strike="noStrike" dirty="0">
                        <a:solidFill>
                          <a:srgbClr val="000000"/>
                        </a:solidFill>
                        <a:effectLst/>
                        <a:latin typeface="+mn-ea"/>
                        <a:ea typeface="+mn-ea"/>
                      </a:endParaRPr>
                    </a:p>
                    <a:p>
                      <a:pPr algn="l" fontAlgn="ctr"/>
                      <a:r>
                        <a:rPr lang="ja-JP" altLang="ja-JP" sz="900" b="1" i="0" u="none" strike="noStrike" dirty="0">
                          <a:solidFill>
                            <a:srgbClr val="000000"/>
                          </a:solidFill>
                          <a:effectLst/>
                          <a:latin typeface="+mn-ea"/>
                          <a:ea typeface="+mn-ea"/>
                        </a:rPr>
                        <a:t>（国連欧州経済委員会）</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77947">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窒素酸化物に関するソフィア議定書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1988</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ja-JP" sz="900" b="1" i="0" u="none" strike="noStrike" dirty="0">
                          <a:solidFill>
                            <a:srgbClr val="000000"/>
                          </a:solidFill>
                          <a:effectLst/>
                          <a:latin typeface="+mn-ea"/>
                          <a:ea typeface="+mn-ea"/>
                        </a:rPr>
                        <a:t>ＵＮＥＣＥ</a:t>
                      </a:r>
                      <a:endParaRPr lang="en-US" altLang="ja-JP" sz="900" b="1" i="0" u="none" strike="noStrike" dirty="0">
                        <a:solidFill>
                          <a:srgbClr val="000000"/>
                        </a:solidFill>
                        <a:effectLst/>
                        <a:latin typeface="+mn-ea"/>
                        <a:ea typeface="+mn-ea"/>
                      </a:endParaRPr>
                    </a:p>
                    <a:p>
                      <a:pPr algn="l" fontAlgn="ctr"/>
                      <a:r>
                        <a:rPr lang="ja-JP" altLang="ja-JP" sz="900" b="1" i="0" u="none" strike="noStrike" dirty="0">
                          <a:solidFill>
                            <a:srgbClr val="000000"/>
                          </a:solidFill>
                          <a:effectLst/>
                          <a:latin typeface="+mn-ea"/>
                          <a:ea typeface="+mn-ea"/>
                        </a:rPr>
                        <a:t>（国連欧州経済委員会）</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171268">
                <a:tc rowSpan="2">
                  <a:txBody>
                    <a:bodyPr/>
                    <a:lstStyle/>
                    <a:p>
                      <a:pPr algn="ctr" fontAlgn="ctr"/>
                      <a:r>
                        <a:rPr lang="ja-JP" altLang="en-US" sz="1100" b="0" i="0" u="none" strike="noStrike" dirty="0">
                          <a:solidFill>
                            <a:srgbClr val="000000"/>
                          </a:solidFill>
                          <a:effectLst/>
                          <a:latin typeface="+mn-ea"/>
                          <a:ea typeface="+mn-ea"/>
                        </a:rPr>
                        <a:t>水質汚濁</a:t>
                      </a:r>
                      <a:endParaRPr lang="en-US" alt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en-US" sz="1100" b="0" i="0" u="none" strike="noStrike">
                          <a:solidFill>
                            <a:srgbClr val="000000"/>
                          </a:solidFill>
                          <a:effectLst/>
                          <a:latin typeface="+mn-ea"/>
                          <a:ea typeface="+mn-ea"/>
                        </a:rPr>
                        <a:t>1973年の船舶による汚染の防止のための国際条約(MARPOL条約)</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1973</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dirty="0">
                          <a:solidFill>
                            <a:srgbClr val="000000"/>
                          </a:solidFill>
                          <a:effectLst/>
                          <a:latin typeface="+mn-ea"/>
                          <a:ea typeface="+mn-ea"/>
                        </a:rPr>
                        <a:t>1983</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dirty="0">
                          <a:solidFill>
                            <a:srgbClr val="000000"/>
                          </a:solidFill>
                          <a:effectLst/>
                          <a:latin typeface="+mn-ea"/>
                          <a:ea typeface="+mn-ea"/>
                        </a:rPr>
                        <a:t>IMO</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ロンドン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171268">
                <a:tc vMerge="1">
                  <a:txBody>
                    <a:bodyPr/>
                    <a:lstStyle/>
                    <a:p>
                      <a:endParaRPr kumimoji="1" lang="ja-JP" altLang="en-US"/>
                    </a:p>
                  </a:txBody>
                  <a:tcPr/>
                </a:tc>
                <a:tc>
                  <a:txBody>
                    <a:bodyPr/>
                    <a:lstStyle/>
                    <a:p>
                      <a:pPr algn="l" fontAlgn="ctr"/>
                      <a:r>
                        <a:rPr lang="en-US" sz="1100" b="0" i="0" u="none" strike="noStrike">
                          <a:solidFill>
                            <a:srgbClr val="000000"/>
                          </a:solidFill>
                          <a:effectLst/>
                          <a:latin typeface="+mn-ea"/>
                          <a:ea typeface="+mn-ea"/>
                        </a:rPr>
                        <a:t>1990年の油による汚染に関する準備、対応及び協力に関する条約</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1990</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dirty="0">
                          <a:solidFill>
                            <a:srgbClr val="000000"/>
                          </a:solidFill>
                          <a:effectLst/>
                          <a:latin typeface="+mn-ea"/>
                          <a:ea typeface="+mn-ea"/>
                        </a:rPr>
                        <a:t>IMO</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ロンドン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195150">
                <a:tc rowSpan="2">
                  <a:txBody>
                    <a:bodyPr/>
                    <a:lstStyle/>
                    <a:p>
                      <a:pPr algn="ctr" fontAlgn="ctr"/>
                      <a:r>
                        <a:rPr lang="ja-JP" altLang="en-US" sz="1100" b="0" i="0" u="none" strike="noStrike" dirty="0">
                          <a:solidFill>
                            <a:srgbClr val="000000"/>
                          </a:solidFill>
                          <a:effectLst/>
                          <a:latin typeface="+mn-ea"/>
                          <a:ea typeface="+mn-ea"/>
                        </a:rPr>
                        <a:t>廃棄物</a:t>
                      </a:r>
                      <a:endParaRPr lang="en-US" alt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en-US" sz="1100" b="0" i="0" u="none" strike="noStrike" dirty="0">
                          <a:solidFill>
                            <a:srgbClr val="000000"/>
                          </a:solidFill>
                          <a:effectLst/>
                          <a:latin typeface="+mn-ea"/>
                          <a:ea typeface="+mn-ea"/>
                        </a:rPr>
                        <a:t>1972年の廃棄物その他の物の投棄による海洋汚染の防止に関する条約（</a:t>
                      </a:r>
                      <a:r>
                        <a:rPr lang="en-US" sz="1100" b="0" i="0" u="none" strike="noStrike" dirty="0">
                          <a:solidFill>
                            <a:srgbClr val="FF0000"/>
                          </a:solidFill>
                          <a:effectLst/>
                          <a:latin typeface="+mn-ea"/>
                          <a:ea typeface="+mn-ea"/>
                        </a:rPr>
                        <a:t>ロンドン条約</a:t>
                      </a:r>
                      <a:r>
                        <a:rPr lang="en-US" sz="1100" b="0" i="0" u="none" strike="noStrike" dirty="0">
                          <a:solidFill>
                            <a:srgbClr val="000000"/>
                          </a:solidFill>
                          <a:effectLst/>
                          <a:latin typeface="+mn-ea"/>
                          <a:ea typeface="+mn-ea"/>
                        </a:rPr>
                        <a:t>）</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IMO</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ロンドン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195150">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有害廃棄物の国境を越える移動及びその処分の規制に関する</a:t>
                      </a:r>
                      <a:r>
                        <a:rPr lang="ja-JP" sz="1100" b="0" i="0" u="none" strike="noStrike" dirty="0">
                          <a:solidFill>
                            <a:srgbClr val="FF0000"/>
                          </a:solidFill>
                          <a:effectLst/>
                          <a:latin typeface="+mn-ea"/>
                          <a:ea typeface="+mn-ea"/>
                        </a:rPr>
                        <a:t>バーゼル条約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1989</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dirty="0">
                          <a:solidFill>
                            <a:srgbClr val="000000"/>
                          </a:solidFill>
                          <a:effectLst/>
                          <a:latin typeface="+mn-ea"/>
                          <a:ea typeface="+mn-ea"/>
                        </a:rPr>
                        <a:t>UNEP</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2"/>
                  </a:ext>
                </a:extLst>
              </a:tr>
              <a:tr h="338907">
                <a:tc rowSpan="3">
                  <a:txBody>
                    <a:bodyPr/>
                    <a:lstStyle/>
                    <a:p>
                      <a:pPr algn="ctr" fontAlgn="ctr"/>
                      <a:r>
                        <a:rPr lang="ja-JP" altLang="en-US" sz="1100" b="0" i="0" u="none" strike="noStrike" dirty="0">
                          <a:solidFill>
                            <a:srgbClr val="000000"/>
                          </a:solidFill>
                          <a:effectLst/>
                          <a:latin typeface="+mn-ea"/>
                          <a:ea typeface="+mn-ea"/>
                        </a:rPr>
                        <a:t>化学物質</a:t>
                      </a:r>
                      <a:r>
                        <a:rPr lang="ja-JP" sz="1100" b="0" i="0" u="none" strike="noStrike" dirty="0">
                          <a:solidFill>
                            <a:srgbClr val="000000"/>
                          </a:solidFill>
                          <a:effectLst/>
                          <a:latin typeface="+mn-ea"/>
                          <a:ea typeface="+mn-ea"/>
                        </a:rPr>
                        <a:t>ﾞ</a:t>
                      </a: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dirty="0">
                          <a:solidFill>
                            <a:srgbClr val="000000"/>
                          </a:solidFill>
                          <a:effectLst/>
                          <a:latin typeface="+mn-ea"/>
                          <a:ea typeface="+mn-ea"/>
                        </a:rPr>
                        <a:t>国際貿易の対象となる特定の有害な化学物質及び駆除材についての事前のかつ情報に基づ＜同意の手続に関するロッテルダム条約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1998</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FAO及びUNEP</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dirty="0">
                          <a:solidFill>
                            <a:srgbClr val="000000"/>
                          </a:solidFill>
                          <a:effectLst/>
                          <a:latin typeface="+mn-ea"/>
                          <a:ea typeface="+mn-ea"/>
                        </a:rPr>
                        <a:t>ローマ及び</a:t>
                      </a:r>
                      <a:endParaRPr lang="en-US" altLang="ja-JP" sz="1100" b="0" i="0" u="none" strike="noStrike" dirty="0">
                        <a:solidFill>
                          <a:srgbClr val="000000"/>
                        </a:solidFill>
                        <a:effectLst/>
                        <a:latin typeface="+mn-ea"/>
                        <a:ea typeface="+mn-ea"/>
                      </a:endParaRPr>
                    </a:p>
                    <a:p>
                      <a:pPr algn="l" fontAlgn="ctr"/>
                      <a:r>
                        <a:rPr lang="ja-JP" sz="1100" b="0" i="0" u="none" strike="noStrike" dirty="0">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3"/>
                  </a:ext>
                </a:extLst>
              </a:tr>
              <a:tr h="171268">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残留性有機汚染物質に関する</a:t>
                      </a:r>
                      <a:r>
                        <a:rPr lang="ja-JP" sz="1100" b="0" i="0" u="none" strike="noStrike" dirty="0">
                          <a:solidFill>
                            <a:srgbClr val="FF0000"/>
                          </a:solidFill>
                          <a:effectLst/>
                          <a:latin typeface="+mn-ea"/>
                          <a:ea typeface="+mn-ea"/>
                        </a:rPr>
                        <a:t>ストックホルム条約　(POPs条約)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dirty="0">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4"/>
                  </a:ext>
                </a:extLst>
              </a:tr>
              <a:tr h="171268">
                <a:tc vMerge="1">
                  <a:txBody>
                    <a:bodyPr/>
                    <a:lstStyle/>
                    <a:p>
                      <a:endParaRPr kumimoji="1" lang="ja-JP" altLang="en-US"/>
                    </a:p>
                  </a:txBody>
                  <a:tcPr/>
                </a:tc>
                <a:tc>
                  <a:txBody>
                    <a:bodyPr/>
                    <a:lstStyle/>
                    <a:p>
                      <a:pPr algn="l" fontAlgn="ctr"/>
                      <a:r>
                        <a:rPr lang="ja-JP" sz="1100" b="0" i="0" u="none" strike="noStrike" dirty="0">
                          <a:solidFill>
                            <a:srgbClr val="FF0000"/>
                          </a:solidFill>
                          <a:effectLst/>
                          <a:latin typeface="+mn-ea"/>
                          <a:ea typeface="+mn-ea"/>
                        </a:rPr>
                        <a:t>水銀に関する水俣条約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2013</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2017</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5"/>
                  </a:ext>
                </a:extLst>
              </a:tr>
              <a:tr h="171268">
                <a:tc rowSpan="3">
                  <a:txBody>
                    <a:bodyPr/>
                    <a:lstStyle/>
                    <a:p>
                      <a:pPr algn="ctr" fontAlgn="ctr"/>
                      <a:r>
                        <a:rPr lang="ja-JP" altLang="en-US" sz="1100" b="0" i="0" u="none" strike="noStrike" dirty="0">
                          <a:solidFill>
                            <a:srgbClr val="000000"/>
                          </a:solidFill>
                          <a:effectLst/>
                          <a:latin typeface="+mn-ea"/>
                          <a:ea typeface="+mn-ea"/>
                        </a:rPr>
                        <a:t>地球温暖化</a:t>
                      </a:r>
                      <a:endParaRPr 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dirty="0">
                          <a:solidFill>
                            <a:srgbClr val="000000"/>
                          </a:solidFill>
                          <a:effectLst/>
                          <a:latin typeface="+mn-ea"/>
                          <a:ea typeface="+mn-ea"/>
                        </a:rPr>
                        <a:t>気候変動に関する国際連合枠組条約(</a:t>
                      </a:r>
                      <a:r>
                        <a:rPr lang="ja-JP" sz="1100" b="0" i="0" u="none" strike="noStrike" dirty="0">
                          <a:solidFill>
                            <a:srgbClr val="FF0000"/>
                          </a:solidFill>
                          <a:effectLst/>
                          <a:latin typeface="+mn-ea"/>
                          <a:ea typeface="+mn-ea"/>
                        </a:rPr>
                        <a:t>気候変動枠組条約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国連</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ボン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6"/>
                  </a:ext>
                </a:extLst>
              </a:tr>
              <a:tr h="171268">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気候変動に関する国際連合枠組条約の京都議定書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1997</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国連</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ボン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7"/>
                  </a:ext>
                </a:extLst>
              </a:tr>
              <a:tr h="171268">
                <a:tc vMerge="1">
                  <a:txBody>
                    <a:bodyPr/>
                    <a:lstStyle/>
                    <a:p>
                      <a:endParaRPr kumimoji="1" lang="ja-JP" altLang="en-US"/>
                    </a:p>
                  </a:txBody>
                  <a:tcPr/>
                </a:tc>
                <a:tc>
                  <a:txBody>
                    <a:bodyPr/>
                    <a:lstStyle/>
                    <a:p>
                      <a:pPr algn="l" fontAlgn="ctr"/>
                      <a:r>
                        <a:rPr lang="ja-JP" sz="1100" b="0" i="0" u="none" strike="noStrike" dirty="0">
                          <a:solidFill>
                            <a:srgbClr val="FF0000"/>
                          </a:solidFill>
                          <a:effectLst/>
                          <a:latin typeface="+mn-ea"/>
                          <a:ea typeface="+mn-ea"/>
                        </a:rPr>
                        <a:t>パリ協定</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2016</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国連</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ボン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8"/>
                  </a:ext>
                </a:extLst>
              </a:tr>
              <a:tr h="171268">
                <a:tc rowSpan="2">
                  <a:txBody>
                    <a:bodyPr/>
                    <a:lstStyle/>
                    <a:p>
                      <a:pPr algn="ctr" fontAlgn="ctr"/>
                      <a:r>
                        <a:rPr lang="ja-JP" altLang="en-US" sz="1100" b="0" i="0" u="none" strike="noStrike" dirty="0">
                          <a:solidFill>
                            <a:srgbClr val="000000"/>
                          </a:solidFill>
                          <a:effectLst/>
                          <a:latin typeface="+mn-ea"/>
                          <a:ea typeface="+mn-ea"/>
                        </a:rPr>
                        <a:t>オゾン層</a:t>
                      </a:r>
                      <a:endParaRPr 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dirty="0">
                          <a:solidFill>
                            <a:srgbClr val="000000"/>
                          </a:solidFill>
                          <a:effectLst/>
                          <a:latin typeface="+mn-ea"/>
                          <a:ea typeface="+mn-ea"/>
                        </a:rPr>
                        <a:t>オゾン層保護のための</a:t>
                      </a:r>
                      <a:r>
                        <a:rPr lang="ja-JP" sz="1100" b="0" i="0" u="none" strike="noStrike" dirty="0">
                          <a:solidFill>
                            <a:srgbClr val="FF0000"/>
                          </a:solidFill>
                          <a:effectLst/>
                          <a:latin typeface="+mn-ea"/>
                          <a:ea typeface="+mn-ea"/>
                        </a:rPr>
                        <a:t>ウィーン条約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1988</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ナイロビ</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9"/>
                  </a:ext>
                </a:extLst>
              </a:tr>
              <a:tr h="171268">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オゾン層を破壊する物質に関する</a:t>
                      </a:r>
                      <a:r>
                        <a:rPr lang="ja-JP" sz="1100" b="0" i="0" u="none" strike="noStrike" dirty="0">
                          <a:solidFill>
                            <a:srgbClr val="FF0000"/>
                          </a:solidFill>
                          <a:effectLst/>
                          <a:latin typeface="+mn-ea"/>
                          <a:ea typeface="+mn-ea"/>
                        </a:rPr>
                        <a:t>モントリオール議定書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1987</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1989</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ナイロビ</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0"/>
                  </a:ext>
                </a:extLst>
              </a:tr>
              <a:tr h="195150">
                <a:tc rowSpan="6">
                  <a:txBody>
                    <a:bodyPr/>
                    <a:lstStyle/>
                    <a:p>
                      <a:pPr algn="ctr" fontAlgn="ctr"/>
                      <a:r>
                        <a:rPr lang="ja-JP" altLang="en-US" sz="1100" b="0" i="0" u="none" strike="noStrike" dirty="0">
                          <a:solidFill>
                            <a:srgbClr val="000000"/>
                          </a:solidFill>
                          <a:effectLst/>
                          <a:latin typeface="+mn-ea"/>
                          <a:ea typeface="+mn-ea"/>
                        </a:rPr>
                        <a:t>生物多様性</a:t>
                      </a:r>
                      <a:endParaRPr lang="ja-JP" sz="1100" b="0" i="0" u="none" strike="noStrike" dirty="0">
                        <a:solidFill>
                          <a:srgbClr val="000000"/>
                        </a:solidFill>
                        <a:effectLst/>
                        <a:latin typeface="+mn-ea"/>
                        <a:ea typeface="+mn-ea"/>
                      </a:endParaRPr>
                    </a:p>
                  </a:txBody>
                  <a:tcPr marL="3628" marR="3628" marT="3628"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dirty="0">
                          <a:solidFill>
                            <a:srgbClr val="000000"/>
                          </a:solidFill>
                          <a:effectLst/>
                          <a:latin typeface="+mn-ea"/>
                          <a:ea typeface="+mn-ea"/>
                        </a:rPr>
                        <a:t>特に水鳥の生息地として国際的に重要な湿地に関する条約（</a:t>
                      </a:r>
                      <a:r>
                        <a:rPr lang="ja-JP" sz="1100" b="0" i="0" u="none" strike="noStrike" dirty="0">
                          <a:solidFill>
                            <a:srgbClr val="FF0000"/>
                          </a:solidFill>
                          <a:effectLst/>
                          <a:latin typeface="+mn-ea"/>
                          <a:ea typeface="+mn-ea"/>
                        </a:rPr>
                        <a:t>ラムサール条約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dirty="0">
                          <a:solidFill>
                            <a:srgbClr val="000000"/>
                          </a:solidFill>
                          <a:effectLst/>
                          <a:latin typeface="+mn-ea"/>
                          <a:ea typeface="+mn-ea"/>
                        </a:rPr>
                        <a:t>IUCN</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グラン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1"/>
                  </a:ext>
                </a:extLst>
              </a:tr>
              <a:tr h="195150">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絶滅のおそれのある野生動檣物の種の国際取引に関する条約（</a:t>
                      </a:r>
                      <a:r>
                        <a:rPr lang="ja-JP" sz="1100" b="0" i="0" u="none" strike="noStrike" dirty="0">
                          <a:solidFill>
                            <a:srgbClr val="FF0000"/>
                          </a:solidFill>
                          <a:effectLst/>
                          <a:latin typeface="+mn-ea"/>
                          <a:ea typeface="+mn-ea"/>
                        </a:rPr>
                        <a:t>ワシントン条約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1973</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1975</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ジュネーブ</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2"/>
                  </a:ext>
                </a:extLst>
              </a:tr>
              <a:tr h="171268">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生物の多様性に関する条約（</a:t>
                      </a:r>
                      <a:r>
                        <a:rPr lang="ja-JP" sz="1100" b="0" i="0" u="none" strike="noStrike" dirty="0">
                          <a:solidFill>
                            <a:srgbClr val="FF0000"/>
                          </a:solidFill>
                          <a:effectLst/>
                          <a:latin typeface="+mn-ea"/>
                          <a:ea typeface="+mn-ea"/>
                        </a:rPr>
                        <a:t>生物多様性条約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1992</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1993</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モントリオール</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3"/>
                  </a:ext>
                </a:extLst>
              </a:tr>
              <a:tr h="195150">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生物の多様性に関する条約のバイオセーフティに関する</a:t>
                      </a:r>
                      <a:r>
                        <a:rPr lang="ja-JP" sz="1100" b="0" i="0" u="none" strike="noStrike" dirty="0">
                          <a:solidFill>
                            <a:srgbClr val="FF0000"/>
                          </a:solidFill>
                          <a:effectLst/>
                          <a:latin typeface="+mn-ea"/>
                          <a:ea typeface="+mn-ea"/>
                        </a:rPr>
                        <a:t>カルタヘナ議定書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2000</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2003</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モントリオール</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4"/>
                  </a:ext>
                </a:extLst>
              </a:tr>
              <a:tr h="171268">
                <a:tc vMerge="1">
                  <a:txBody>
                    <a:bodyPr/>
                    <a:lstStyle/>
                    <a:p>
                      <a:endParaRPr kumimoji="1" lang="ja-JP" altLang="en-US"/>
                    </a:p>
                  </a:txBody>
                  <a:tcPr/>
                </a:tc>
                <a:tc>
                  <a:txBody>
                    <a:bodyPr/>
                    <a:lstStyle/>
                    <a:p>
                      <a:pPr algn="l" fontAlgn="ctr"/>
                      <a:r>
                        <a:rPr lang="ja-JP" sz="1100" b="0" i="0" u="none" strike="noStrike">
                          <a:solidFill>
                            <a:srgbClr val="000000"/>
                          </a:solidFill>
                          <a:effectLst/>
                          <a:latin typeface="+mn-ea"/>
                          <a:ea typeface="+mn-ea"/>
                        </a:rPr>
                        <a:t>食料農業植物遺伝資源条約</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2001</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2004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FAO</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ローマ</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5"/>
                  </a:ext>
                </a:extLst>
              </a:tr>
              <a:tr h="338907">
                <a:tc vMerge="1">
                  <a:txBody>
                    <a:bodyPr/>
                    <a:lstStyle/>
                    <a:p>
                      <a:endParaRPr kumimoji="1" lang="ja-JP" altLang="en-US"/>
                    </a:p>
                  </a:txBody>
                  <a:tcPr/>
                </a:tc>
                <a:tc>
                  <a:txBody>
                    <a:bodyPr/>
                    <a:lstStyle/>
                    <a:p>
                      <a:pPr algn="l" fontAlgn="ctr"/>
                      <a:r>
                        <a:rPr lang="ja-JP" sz="1100" b="0" i="0" u="none" strike="noStrike" dirty="0">
                          <a:solidFill>
                            <a:srgbClr val="000000"/>
                          </a:solidFill>
                          <a:effectLst/>
                          <a:latin typeface="+mn-ea"/>
                          <a:ea typeface="+mn-ea"/>
                        </a:rPr>
                        <a:t>生物の多様性に関する条約の遺伝資源の取得の機会及びその利用から生ずる利益の公正かつ衡平な配分に関する</a:t>
                      </a:r>
                      <a:r>
                        <a:rPr lang="ja-JP" sz="1100" b="0" i="0" u="none" strike="noStrike" dirty="0">
                          <a:solidFill>
                            <a:srgbClr val="FF0000"/>
                          </a:solidFill>
                          <a:effectLst/>
                          <a:latin typeface="+mn-ea"/>
                          <a:ea typeface="+mn-ea"/>
                        </a:rPr>
                        <a:t>名古屋議定書</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2010</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a:solidFill>
                            <a:srgbClr val="000000"/>
                          </a:solidFill>
                          <a:effectLst/>
                          <a:latin typeface="+mn-ea"/>
                          <a:ea typeface="+mn-ea"/>
                        </a:rPr>
                        <a:t>2014</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en-US" sz="1100" b="0" i="0" u="none" strike="noStrike">
                          <a:solidFill>
                            <a:srgbClr val="000000"/>
                          </a:solidFill>
                          <a:effectLst/>
                          <a:latin typeface="+mn-ea"/>
                          <a:ea typeface="+mn-ea"/>
                        </a:rPr>
                        <a:t>UNEP</a:t>
                      </a:r>
                      <a:endParaRPr lang="ja-JP" sz="1100" b="0" i="0" u="none" strike="noStrike">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a:solidFill>
                            <a:srgbClr val="000000"/>
                          </a:solidFill>
                          <a:effectLst/>
                          <a:latin typeface="+mn-ea"/>
                          <a:ea typeface="+mn-ea"/>
                        </a:rPr>
                        <a:t>モントリオール</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6"/>
                  </a:ext>
                </a:extLst>
              </a:tr>
              <a:tr h="265570">
                <a:tc>
                  <a:txBody>
                    <a:bodyPr/>
                    <a:lstStyle/>
                    <a:p>
                      <a:pPr algn="l" fontAlgn="ctr"/>
                      <a:r>
                        <a:rPr lang="en-US" sz="1100" b="0" i="0" u="none" strike="noStrike" dirty="0" err="1">
                          <a:solidFill>
                            <a:srgbClr val="000000"/>
                          </a:solidFill>
                          <a:effectLst/>
                          <a:latin typeface="+mn-ea"/>
                          <a:ea typeface="+mn-ea"/>
                        </a:rPr>
                        <a:t>砂漠化</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sz="1100" b="0" i="0" u="none" strike="noStrike" dirty="0">
                          <a:solidFill>
                            <a:srgbClr val="000000"/>
                          </a:solidFill>
                          <a:effectLst/>
                          <a:latin typeface="+mn-ea"/>
                          <a:ea typeface="+mn-ea"/>
                        </a:rPr>
                        <a:t>深刻な干ばつ又は砂漠化に直面する国（特にアフリカの国）において砂漠化に対処するための国際連合条約（</a:t>
                      </a:r>
                      <a:r>
                        <a:rPr lang="ja-JP" sz="1100" b="0" i="0" u="none" strike="noStrike" dirty="0">
                          <a:solidFill>
                            <a:srgbClr val="FF0000"/>
                          </a:solidFill>
                          <a:effectLst/>
                          <a:latin typeface="+mn-ea"/>
                          <a:ea typeface="+mn-ea"/>
                        </a:rPr>
                        <a:t>国連砂漠化対処条約</a:t>
                      </a:r>
                      <a:r>
                        <a:rPr lang="ja-JP" sz="1100" b="0" i="0" u="none" strike="noStrike" dirty="0">
                          <a:solidFill>
                            <a:srgbClr val="000000"/>
                          </a:solidFill>
                          <a:effectLst/>
                          <a:latin typeface="+mn-ea"/>
                          <a:ea typeface="+mn-ea"/>
                        </a:rPr>
                        <a:t>）</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dirty="0">
                          <a:solidFill>
                            <a:srgbClr val="000000"/>
                          </a:solidFill>
                          <a:effectLst/>
                          <a:latin typeface="+mn-ea"/>
                          <a:ea typeface="+mn-ea"/>
                        </a:rPr>
                        <a:t>1994</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sz="1100" b="0" i="0" u="none" strike="noStrike" dirty="0">
                          <a:solidFill>
                            <a:srgbClr val="000000"/>
                          </a:solidFill>
                          <a:effectLst/>
                          <a:latin typeface="+mn-ea"/>
                          <a:ea typeface="+mn-ea"/>
                        </a:rPr>
                        <a:t>1996</a:t>
                      </a:r>
                      <a:endParaRPr lang="ja-JP" sz="1100" b="0" i="0" u="none" strike="noStrike" dirty="0">
                        <a:solidFill>
                          <a:srgbClr val="000000"/>
                        </a:solidFill>
                        <a:effectLst/>
                        <a:latin typeface="+mn-ea"/>
                        <a:ea typeface="+mn-ea"/>
                      </a:endParaRP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dirty="0">
                          <a:solidFill>
                            <a:srgbClr val="000000"/>
                          </a:solidFill>
                          <a:effectLst/>
                          <a:latin typeface="+mn-ea"/>
                          <a:ea typeface="+mn-ea"/>
                        </a:rPr>
                        <a:t>国連</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sz="1100" b="0" i="0" u="none" strike="noStrike" dirty="0">
                          <a:solidFill>
                            <a:srgbClr val="000000"/>
                          </a:solidFill>
                          <a:effectLst/>
                          <a:latin typeface="+mn-ea"/>
                          <a:ea typeface="+mn-ea"/>
                        </a:rPr>
                        <a:t>ボン</a:t>
                      </a:r>
                    </a:p>
                  </a:txBody>
                  <a:tcPr marL="3628" marR="3628" marT="36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7"/>
                  </a:ext>
                </a:extLst>
              </a:tr>
            </a:tbl>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8" name="Text Box 5">
            <a:extLst>
              <a:ext uri="{FF2B5EF4-FFF2-40B4-BE49-F238E27FC236}">
                <a16:creationId xmlns:a16="http://schemas.microsoft.com/office/drawing/2014/main" id="{67920800-0EA0-B16E-8DBB-DF16E2BD800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P200</a:t>
            </a:r>
            <a:r>
              <a:rPr lang="ja-JP" altLang="en-US" sz="1200" b="0" dirty="0">
                <a:latin typeface="+mn-ea"/>
                <a:ea typeface="+mn-ea"/>
              </a:rPr>
              <a:t>～</a:t>
            </a:r>
            <a:r>
              <a:rPr lang="en-US" altLang="ja-JP" sz="1200" b="0" dirty="0">
                <a:latin typeface="+mn-ea"/>
                <a:ea typeface="+mn-ea"/>
              </a:rPr>
              <a:t>204</a:t>
            </a:r>
          </a:p>
        </p:txBody>
      </p:sp>
      <p:sp>
        <p:nvSpPr>
          <p:cNvPr id="251909" name="Text Box 6">
            <a:extLst>
              <a:ext uri="{FF2B5EF4-FFF2-40B4-BE49-F238E27FC236}">
                <a16:creationId xmlns:a16="http://schemas.microsoft.com/office/drawing/2014/main" id="{6A11860A-92E9-EF6D-ED3F-315745C61569}"/>
              </a:ext>
            </a:extLst>
          </p:cNvPr>
          <p:cNvSpPr txBox="1">
            <a:spLocks noChangeArrowheads="1"/>
          </p:cNvSpPr>
          <p:nvPr/>
        </p:nvSpPr>
        <p:spPr bwMode="auto">
          <a:xfrm>
            <a:off x="827088" y="50800"/>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０３</a:t>
            </a:r>
          </a:p>
        </p:txBody>
      </p:sp>
      <p:sp>
        <p:nvSpPr>
          <p:cNvPr id="251910" name="Text Box 7">
            <a:extLst>
              <a:ext uri="{FF2B5EF4-FFF2-40B4-BE49-F238E27FC236}">
                <a16:creationId xmlns:a16="http://schemas.microsoft.com/office/drawing/2014/main" id="{BC609664-8209-408F-70DB-DE6429DA34FC}"/>
              </a:ext>
            </a:extLst>
          </p:cNvPr>
          <p:cNvSpPr txBox="1">
            <a:spLocks noChangeArrowheads="1"/>
          </p:cNvSpPr>
          <p:nvPr/>
        </p:nvSpPr>
        <p:spPr bwMode="auto">
          <a:xfrm>
            <a:off x="179388" y="50800"/>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１</a:t>
            </a:r>
          </a:p>
        </p:txBody>
      </p:sp>
      <p:sp>
        <p:nvSpPr>
          <p:cNvPr id="251911" name="Text Box 8">
            <a:extLst>
              <a:ext uri="{FF2B5EF4-FFF2-40B4-BE49-F238E27FC236}">
                <a16:creationId xmlns:a16="http://schemas.microsoft.com/office/drawing/2014/main" id="{FCA42E48-19E5-9D89-ED6C-5A9B03477448}"/>
              </a:ext>
            </a:extLst>
          </p:cNvPr>
          <p:cNvSpPr txBox="1">
            <a:spLocks noChangeArrowheads="1"/>
          </p:cNvSpPr>
          <p:nvPr/>
        </p:nvSpPr>
        <p:spPr bwMode="auto">
          <a:xfrm>
            <a:off x="2439988" y="-26988"/>
            <a:ext cx="2736850" cy="519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国による取組み</a:t>
            </a:r>
          </a:p>
        </p:txBody>
      </p:sp>
      <p:graphicFrame>
        <p:nvGraphicFramePr>
          <p:cNvPr id="245804" name="Group 44">
            <a:extLst>
              <a:ext uri="{FF2B5EF4-FFF2-40B4-BE49-F238E27FC236}">
                <a16:creationId xmlns:a16="http://schemas.microsoft.com/office/drawing/2014/main" id="{D6535A4D-16CF-CD59-9982-731733582004}"/>
              </a:ext>
            </a:extLst>
          </p:cNvPr>
          <p:cNvGraphicFramePr>
            <a:graphicFrameLocks noGrp="1"/>
          </p:cNvGraphicFramePr>
          <p:nvPr>
            <p:extLst>
              <p:ext uri="{D42A27DB-BD31-4B8C-83A1-F6EECF244321}">
                <p14:modId xmlns:p14="http://schemas.microsoft.com/office/powerpoint/2010/main" val="3731387055"/>
              </p:ext>
            </p:extLst>
          </p:nvPr>
        </p:nvGraphicFramePr>
        <p:xfrm>
          <a:off x="34925" y="3450928"/>
          <a:ext cx="9109075" cy="1216026"/>
        </p:xfrm>
        <a:graphic>
          <a:graphicData uri="http://schemas.openxmlformats.org/drawingml/2006/table">
            <a:tbl>
              <a:tblPr/>
              <a:tblGrid>
                <a:gridCol w="1152699">
                  <a:extLst>
                    <a:ext uri="{9D8B030D-6E8A-4147-A177-3AD203B41FA5}">
                      <a16:colId xmlns:a16="http://schemas.microsoft.com/office/drawing/2014/main" val="20000"/>
                    </a:ext>
                  </a:extLst>
                </a:gridCol>
                <a:gridCol w="7956376">
                  <a:extLst>
                    <a:ext uri="{9D8B030D-6E8A-4147-A177-3AD203B41FA5}">
                      <a16:colId xmlns:a16="http://schemas.microsoft.com/office/drawing/2014/main" val="20001"/>
                    </a:ext>
                  </a:extLst>
                </a:gridCol>
              </a:tblGrid>
              <a:tr h="50282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独立委員会</a:t>
                      </a:r>
                    </a:p>
                  </a:txBody>
                  <a:tcPr marT="45705" marB="4570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専門性・独立性の高い組織。</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原子力規制委員会</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環境省）や、公害に関する紛争の調停・裁定などを行う</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公害等調整委員会</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（総務省）</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がある。</a:t>
                      </a:r>
                    </a:p>
                  </a:txBody>
                  <a:tcPr marT="45705" marB="4570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1320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200" b="1" i="0" u="none" strike="noStrike" cap="none" normalizeH="0" baseline="0">
                        <a:ln>
                          <a:noFill/>
                        </a:ln>
                        <a:solidFill>
                          <a:srgbClr val="FF0000"/>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1" i="0" u="none" strike="noStrike" cap="none" normalizeH="0" baseline="0">
                          <a:ln>
                            <a:noFill/>
                          </a:ln>
                          <a:solidFill>
                            <a:srgbClr val="FF0000"/>
                          </a:solidFill>
                          <a:effectLst/>
                          <a:latin typeface="Arial" panose="020B0604020202020204" pitchFamily="34" charset="0"/>
                          <a:ea typeface="ＭＳ Ｐゴシック" panose="020B0600070205080204" pitchFamily="50" charset="-128"/>
                        </a:rPr>
                        <a:t>独立行政</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法人</a:t>
                      </a:r>
                    </a:p>
                  </a:txBody>
                  <a:tcPr marT="45705" marB="4570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行政政策の中の特定の事業を効率的・機動的に実施するために設置された法人。</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●環境省には環境分野の研究を担う国立環境研究所、ぜんそくや</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アスベスト</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疾患の患者への医療費支給やＮＧＯ助成</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などを行う環境再生保全機関が置かれている。</a:t>
                      </a:r>
                    </a:p>
                  </a:txBody>
                  <a:tcPr marT="45705" marB="4570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251923" name="AutoShape 30">
            <a:extLst>
              <a:ext uri="{FF2B5EF4-FFF2-40B4-BE49-F238E27FC236}">
                <a16:creationId xmlns:a16="http://schemas.microsoft.com/office/drawing/2014/main" id="{54AD06FF-5B3A-66FF-96BB-86A9DFF51F32}"/>
              </a:ext>
            </a:extLst>
          </p:cNvPr>
          <p:cNvSpPr>
            <a:spLocks noChangeArrowheads="1"/>
          </p:cNvSpPr>
          <p:nvPr/>
        </p:nvSpPr>
        <p:spPr bwMode="auto">
          <a:xfrm>
            <a:off x="8806" y="4766270"/>
            <a:ext cx="1466850" cy="255389"/>
          </a:xfrm>
          <a:prstGeom prst="roundRect">
            <a:avLst>
              <a:gd name="adj" fmla="val 16667"/>
            </a:avLst>
          </a:prstGeom>
          <a:solidFill>
            <a:srgbClr val="FFFF00"/>
          </a:solid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a:latin typeface="+mn-ea"/>
              <a:ea typeface="+mn-ea"/>
            </a:endParaRPr>
          </a:p>
        </p:txBody>
      </p:sp>
      <p:sp>
        <p:nvSpPr>
          <p:cNvPr id="251924" name="AutoShape 32">
            <a:extLst>
              <a:ext uri="{FF2B5EF4-FFF2-40B4-BE49-F238E27FC236}">
                <a16:creationId xmlns:a16="http://schemas.microsoft.com/office/drawing/2014/main" id="{1EA99831-7661-0FB1-3E61-7F072C3A6515}"/>
              </a:ext>
            </a:extLst>
          </p:cNvPr>
          <p:cNvSpPr>
            <a:spLocks noChangeArrowheads="1"/>
          </p:cNvSpPr>
          <p:nvPr/>
        </p:nvSpPr>
        <p:spPr bwMode="auto">
          <a:xfrm>
            <a:off x="72652" y="6004073"/>
            <a:ext cx="2481263" cy="255389"/>
          </a:xfrm>
          <a:prstGeom prst="roundRect">
            <a:avLst>
              <a:gd name="adj" fmla="val 16676"/>
            </a:avLst>
          </a:prstGeom>
          <a:solidFill>
            <a:srgbClr val="FFFF00"/>
          </a:solid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a:latin typeface="+mn-ea"/>
              <a:ea typeface="+mn-ea"/>
            </a:endParaRPr>
          </a:p>
        </p:txBody>
      </p:sp>
      <p:sp>
        <p:nvSpPr>
          <p:cNvPr id="251925" name="Text Box 34">
            <a:extLst>
              <a:ext uri="{FF2B5EF4-FFF2-40B4-BE49-F238E27FC236}">
                <a16:creationId xmlns:a16="http://schemas.microsoft.com/office/drawing/2014/main" id="{8E77F4E8-0C6D-C341-3CB2-7527DB87B65D}"/>
              </a:ext>
            </a:extLst>
          </p:cNvPr>
          <p:cNvSpPr txBox="1">
            <a:spLocks noChangeArrowheads="1"/>
          </p:cNvSpPr>
          <p:nvPr/>
        </p:nvSpPr>
        <p:spPr bwMode="auto">
          <a:xfrm>
            <a:off x="107577" y="5947618"/>
            <a:ext cx="2260848"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dirty="0">
                <a:latin typeface="+mn-ea"/>
                <a:ea typeface="+mn-ea"/>
              </a:rPr>
              <a:t>環境省の総合調整権限</a:t>
            </a:r>
          </a:p>
        </p:txBody>
      </p:sp>
      <p:sp>
        <p:nvSpPr>
          <p:cNvPr id="251926" name="Text Box 35">
            <a:extLst>
              <a:ext uri="{FF2B5EF4-FFF2-40B4-BE49-F238E27FC236}">
                <a16:creationId xmlns:a16="http://schemas.microsoft.com/office/drawing/2014/main" id="{F99B0CD1-975A-451F-AB93-5FEB65B3E0A1}"/>
              </a:ext>
            </a:extLst>
          </p:cNvPr>
          <p:cNvSpPr txBox="1">
            <a:spLocks noChangeArrowheads="1"/>
          </p:cNvSpPr>
          <p:nvPr/>
        </p:nvSpPr>
        <p:spPr bwMode="auto">
          <a:xfrm>
            <a:off x="77212" y="4708227"/>
            <a:ext cx="1370310"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司法・裁判所</a:t>
            </a:r>
          </a:p>
        </p:txBody>
      </p:sp>
      <p:sp>
        <p:nvSpPr>
          <p:cNvPr id="251927" name="Text Box 36">
            <a:extLst>
              <a:ext uri="{FF2B5EF4-FFF2-40B4-BE49-F238E27FC236}">
                <a16:creationId xmlns:a16="http://schemas.microsoft.com/office/drawing/2014/main" id="{4DD2E671-AF41-1B1B-F48A-D6AB3377DEB3}"/>
              </a:ext>
            </a:extLst>
          </p:cNvPr>
          <p:cNvSpPr txBox="1">
            <a:spLocks noChangeArrowheads="1"/>
          </p:cNvSpPr>
          <p:nvPr/>
        </p:nvSpPr>
        <p:spPr bwMode="auto">
          <a:xfrm>
            <a:off x="72008" y="4978103"/>
            <a:ext cx="7236296" cy="95408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公害や環境問題の裁判は因果関係の証明が難しい。⇒長期にわたる訴訟</a:t>
            </a:r>
          </a:p>
          <a:p>
            <a:pPr>
              <a:spcBef>
                <a:spcPct val="0"/>
              </a:spcBef>
              <a:buFontTx/>
              <a:buNone/>
              <a:defRPr/>
            </a:pPr>
            <a:r>
              <a:rPr lang="ja-JP" altLang="en-US" sz="1400" b="0" dirty="0">
                <a:latin typeface="+mn-ea"/>
                <a:ea typeface="+mn-ea"/>
              </a:rPr>
              <a:t>　・</a:t>
            </a:r>
            <a:r>
              <a:rPr lang="en-US" altLang="ja-JP" sz="1400" b="0" dirty="0">
                <a:latin typeface="+mn-ea"/>
                <a:ea typeface="+mn-ea"/>
              </a:rPr>
              <a:t>1970</a:t>
            </a:r>
            <a:r>
              <a:rPr lang="ja-JP" altLang="en-US" sz="1400" b="0" dirty="0">
                <a:latin typeface="+mn-ea"/>
                <a:ea typeface="+mn-ea"/>
              </a:rPr>
              <a:t>年代以降の公害裁判は被害者側の負担を減らす判断が下されている</a:t>
            </a:r>
          </a:p>
          <a:p>
            <a:pPr>
              <a:spcBef>
                <a:spcPct val="0"/>
              </a:spcBef>
              <a:buFontTx/>
              <a:buNone/>
              <a:defRPr/>
            </a:pPr>
            <a:r>
              <a:rPr lang="ja-JP" altLang="en-US" sz="1400" b="0" dirty="0">
                <a:latin typeface="+mn-ea"/>
                <a:ea typeface="+mn-ea"/>
              </a:rPr>
              <a:t>　・</a:t>
            </a:r>
            <a:r>
              <a:rPr lang="en-US" altLang="ja-JP" sz="1400" b="0" dirty="0">
                <a:latin typeface="+mn-ea"/>
                <a:ea typeface="+mn-ea"/>
              </a:rPr>
              <a:t>2004</a:t>
            </a:r>
            <a:r>
              <a:rPr lang="ja-JP" altLang="en-US" sz="1400" b="0" dirty="0">
                <a:latin typeface="+mn-ea"/>
                <a:ea typeface="+mn-ea"/>
              </a:rPr>
              <a:t>年</a:t>
            </a:r>
            <a:r>
              <a:rPr lang="ja-JP" altLang="en-US" sz="1400" b="0" dirty="0">
                <a:solidFill>
                  <a:srgbClr val="FF0000"/>
                </a:solidFill>
                <a:latin typeface="+mn-ea"/>
                <a:ea typeface="+mn-ea"/>
              </a:rPr>
              <a:t>行政事件訴訟法改正</a:t>
            </a:r>
            <a:r>
              <a:rPr lang="ja-JP" altLang="en-US" sz="1400" b="0" dirty="0">
                <a:latin typeface="+mn-ea"/>
                <a:ea typeface="+mn-ea"/>
              </a:rPr>
              <a:t>⇒行政に対し、裁判を起こせる人の範囲拡大</a:t>
            </a:r>
          </a:p>
          <a:p>
            <a:pPr>
              <a:spcBef>
                <a:spcPct val="0"/>
              </a:spcBef>
              <a:buFontTx/>
              <a:buNone/>
              <a:defRPr/>
            </a:pPr>
            <a:r>
              <a:rPr lang="ja-JP" altLang="en-US" sz="1400" b="0" dirty="0">
                <a:latin typeface="+mn-ea"/>
                <a:ea typeface="+mn-ea"/>
              </a:rPr>
              <a:t>●欧州ではオーフス条約やＥＵ指令に基づき、司法へのアクセスが広く認められている。</a:t>
            </a:r>
          </a:p>
        </p:txBody>
      </p:sp>
      <p:sp>
        <p:nvSpPr>
          <p:cNvPr id="251928" name="Text Box 38">
            <a:extLst>
              <a:ext uri="{FF2B5EF4-FFF2-40B4-BE49-F238E27FC236}">
                <a16:creationId xmlns:a16="http://schemas.microsoft.com/office/drawing/2014/main" id="{CCFBAF9C-EF9F-DBB8-BD68-6AA0FF4DBA5E}"/>
              </a:ext>
            </a:extLst>
          </p:cNvPr>
          <p:cNvSpPr txBox="1">
            <a:spLocks noChangeArrowheads="1"/>
          </p:cNvSpPr>
          <p:nvPr/>
        </p:nvSpPr>
        <p:spPr bwMode="auto">
          <a:xfrm>
            <a:off x="72652" y="6217493"/>
            <a:ext cx="84597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b="0" dirty="0">
                <a:latin typeface="+mn-ea"/>
                <a:ea typeface="+mn-ea"/>
              </a:rPr>
              <a:t>経済産業省・農林水産省・国土交通省・文部科学省などが行う、環境に関連する多くの施策がバラバラでは政策効果を発揮できないため、環境省は環境政策の方向を示し各省の政策を総合的に調整し推進します。</a:t>
            </a:r>
          </a:p>
        </p:txBody>
      </p:sp>
      <p:graphicFrame>
        <p:nvGraphicFramePr>
          <p:cNvPr id="245845" name="Group 85">
            <a:extLst>
              <a:ext uri="{FF2B5EF4-FFF2-40B4-BE49-F238E27FC236}">
                <a16:creationId xmlns:a16="http://schemas.microsoft.com/office/drawing/2014/main" id="{44DA1128-A275-833E-A729-12914595327A}"/>
              </a:ext>
            </a:extLst>
          </p:cNvPr>
          <p:cNvGraphicFramePr>
            <a:graphicFrameLocks noGrp="1"/>
          </p:cNvGraphicFramePr>
          <p:nvPr>
            <p:extLst>
              <p:ext uri="{D42A27DB-BD31-4B8C-83A1-F6EECF244321}">
                <p14:modId xmlns:p14="http://schemas.microsoft.com/office/powerpoint/2010/main" val="3165908173"/>
              </p:ext>
            </p:extLst>
          </p:nvPr>
        </p:nvGraphicFramePr>
        <p:xfrm>
          <a:off x="34925" y="2276178"/>
          <a:ext cx="9109075" cy="974728"/>
        </p:xfrm>
        <a:graphic>
          <a:graphicData uri="http://schemas.openxmlformats.org/drawingml/2006/table">
            <a:tbl>
              <a:tblPr/>
              <a:tblGrid>
                <a:gridCol w="2016125">
                  <a:extLst>
                    <a:ext uri="{9D8B030D-6E8A-4147-A177-3AD203B41FA5}">
                      <a16:colId xmlns:a16="http://schemas.microsoft.com/office/drawing/2014/main" val="20000"/>
                    </a:ext>
                  </a:extLst>
                </a:gridCol>
                <a:gridCol w="7092950">
                  <a:extLst>
                    <a:ext uri="{9D8B030D-6E8A-4147-A177-3AD203B41FA5}">
                      <a16:colId xmlns:a16="http://schemas.microsoft.com/office/drawing/2014/main" val="20001"/>
                    </a:ext>
                  </a:extLst>
                </a:gridCol>
              </a:tblGrid>
              <a:tr h="24368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法令の構造</a:t>
                      </a:r>
                    </a:p>
                  </a:txBody>
                  <a:tcPr marT="45641" marB="4564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定められている規制に関する主要事項</a:t>
                      </a:r>
                    </a:p>
                  </a:txBody>
                  <a:tcPr marT="45641" marB="4564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24368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法律</a:t>
                      </a:r>
                      <a:r>
                        <a:rPr kumimoji="1" lang="en-US" altLang="ja-JP"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大気汚染防止法</a:t>
                      </a:r>
                    </a:p>
                  </a:txBody>
                  <a:tcPr marT="45641" marB="4564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・汚染物質を排出する事業者は排出規制を順守しなければならないこと　・国は排出規制に関する基準を定めること</a:t>
                      </a:r>
                    </a:p>
                  </a:txBody>
                  <a:tcPr marT="45641" marB="4564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368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政令</a:t>
                      </a: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大気汚染防止法</a:t>
                      </a:r>
                      <a:r>
                        <a:rPr kumimoji="1" lang="ja-JP" altLang="en-US" sz="10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施行令</a:t>
                      </a:r>
                    </a:p>
                  </a:txBody>
                  <a:tcPr marT="45641" marB="4564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・規制対象とする汚染物質の種類の明確化　・規制対象とする大気汚染物質排出施設の明確化</a:t>
                      </a:r>
                    </a:p>
                  </a:txBody>
                  <a:tcPr marT="45641" marB="4564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368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省令</a:t>
                      </a: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大気汚染防止法</a:t>
                      </a:r>
                      <a:r>
                        <a:rPr kumimoji="1" lang="ja-JP" altLang="en-US" sz="10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施行規則</a:t>
                      </a:r>
                    </a:p>
                  </a:txBody>
                  <a:tcPr marT="45641" marB="4564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・基準の内容、基準値の明確化　・基準順守の状況を確認するための測定・分析方法の明確化</a:t>
                      </a:r>
                    </a:p>
                  </a:txBody>
                  <a:tcPr marT="45641" marB="4564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51946" name="Text Box 86">
            <a:extLst>
              <a:ext uri="{FF2B5EF4-FFF2-40B4-BE49-F238E27FC236}">
                <a16:creationId xmlns:a16="http://schemas.microsoft.com/office/drawing/2014/main" id="{FBD8FD06-3FC1-0E2D-BAC8-53B284CEABCB}"/>
              </a:ext>
            </a:extLst>
          </p:cNvPr>
          <p:cNvSpPr txBox="1">
            <a:spLocks noChangeArrowheads="1"/>
          </p:cNvSpPr>
          <p:nvPr/>
        </p:nvSpPr>
        <p:spPr bwMode="auto">
          <a:xfrm>
            <a:off x="0" y="1988840"/>
            <a:ext cx="4572000"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b="0">
                <a:latin typeface="+mn-ea"/>
                <a:ea typeface="+mn-ea"/>
              </a:rPr>
              <a:t>法律・政令・省令の関係</a:t>
            </a:r>
            <a:r>
              <a:rPr lang="en-US" altLang="ja-JP" sz="1400" b="0">
                <a:latin typeface="+mn-ea"/>
                <a:ea typeface="+mn-ea"/>
              </a:rPr>
              <a:t>(</a:t>
            </a:r>
            <a:r>
              <a:rPr lang="ja-JP" altLang="en-US" sz="1400" b="0">
                <a:latin typeface="+mn-ea"/>
                <a:ea typeface="+mn-ea"/>
              </a:rPr>
              <a:t>大気汚染物質の規制の例</a:t>
            </a:r>
            <a:r>
              <a:rPr lang="en-US" altLang="ja-JP" sz="1400" b="0">
                <a:latin typeface="+mn-ea"/>
                <a:ea typeface="+mn-ea"/>
              </a:rPr>
              <a:t>)</a:t>
            </a:r>
          </a:p>
        </p:txBody>
      </p:sp>
      <p:sp>
        <p:nvSpPr>
          <p:cNvPr id="251947" name="Line 87">
            <a:extLst>
              <a:ext uri="{FF2B5EF4-FFF2-40B4-BE49-F238E27FC236}">
                <a16:creationId xmlns:a16="http://schemas.microsoft.com/office/drawing/2014/main" id="{006860E5-9837-9116-EE4F-D8DF5FDBBED7}"/>
              </a:ext>
            </a:extLst>
          </p:cNvPr>
          <p:cNvSpPr>
            <a:spLocks noChangeShapeType="1"/>
          </p:cNvSpPr>
          <p:nvPr/>
        </p:nvSpPr>
        <p:spPr bwMode="auto">
          <a:xfrm>
            <a:off x="0" y="482600"/>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30442" name="図 16">
            <a:extLst>
              <a:ext uri="{FF2B5EF4-FFF2-40B4-BE49-F238E27FC236}">
                <a16:creationId xmlns:a16="http://schemas.microsoft.com/office/drawing/2014/main" id="{1E4C3902-4623-9C48-B625-AE95A98256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4788" y="71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443" name="図 17">
            <a:extLst>
              <a:ext uri="{FF2B5EF4-FFF2-40B4-BE49-F238E27FC236}">
                <a16:creationId xmlns:a16="http://schemas.microsoft.com/office/drawing/2014/main" id="{E309B505-9124-EB60-2C40-A520A02BBF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6575" y="71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50" name="正方形/長方形 1">
            <a:extLst>
              <a:ext uri="{FF2B5EF4-FFF2-40B4-BE49-F238E27FC236}">
                <a16:creationId xmlns:a16="http://schemas.microsoft.com/office/drawing/2014/main" id="{76743728-B877-926B-229A-5FCEF777CC1D}"/>
              </a:ext>
            </a:extLst>
          </p:cNvPr>
          <p:cNvSpPr>
            <a:spLocks noChangeArrowheads="1"/>
          </p:cNvSpPr>
          <p:nvPr/>
        </p:nvSpPr>
        <p:spPr bwMode="auto">
          <a:xfrm>
            <a:off x="-4763" y="476250"/>
            <a:ext cx="9109076"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a:latin typeface="+mn-ea"/>
                <a:ea typeface="+mn-ea"/>
              </a:rPr>
              <a:t>政府機関には、国会</a:t>
            </a:r>
            <a:r>
              <a:rPr lang="en-US" altLang="ja-JP" sz="1400">
                <a:latin typeface="+mn-ea"/>
                <a:ea typeface="+mn-ea"/>
              </a:rPr>
              <a:t>(</a:t>
            </a:r>
            <a:r>
              <a:rPr lang="ja-JP" altLang="en-US" sz="1400">
                <a:latin typeface="+mn-ea"/>
                <a:ea typeface="+mn-ea"/>
              </a:rPr>
              <a:t>立法府</a:t>
            </a:r>
            <a:r>
              <a:rPr lang="en-US" altLang="ja-JP" sz="1400">
                <a:latin typeface="+mn-ea"/>
                <a:ea typeface="+mn-ea"/>
              </a:rPr>
              <a:t>)</a:t>
            </a:r>
            <a:r>
              <a:rPr lang="ja-JP" altLang="en-US" sz="1400">
                <a:latin typeface="+mn-ea"/>
                <a:ea typeface="+mn-ea"/>
              </a:rPr>
              <a:t>、行政府、裁判所がある。それぞれが環境問題解決の取組みの役割を担っている。</a:t>
            </a:r>
          </a:p>
        </p:txBody>
      </p:sp>
      <p:sp>
        <p:nvSpPr>
          <p:cNvPr id="251951" name="AutoShape 30">
            <a:extLst>
              <a:ext uri="{FF2B5EF4-FFF2-40B4-BE49-F238E27FC236}">
                <a16:creationId xmlns:a16="http://schemas.microsoft.com/office/drawing/2014/main" id="{A3100AED-3DD2-140B-ED3C-7975C8B4181D}"/>
              </a:ext>
            </a:extLst>
          </p:cNvPr>
          <p:cNvSpPr>
            <a:spLocks noChangeArrowheads="1"/>
          </p:cNvSpPr>
          <p:nvPr/>
        </p:nvSpPr>
        <p:spPr bwMode="auto">
          <a:xfrm>
            <a:off x="34925" y="834330"/>
            <a:ext cx="1466850" cy="255389"/>
          </a:xfrm>
          <a:prstGeom prst="roundRect">
            <a:avLst>
              <a:gd name="adj" fmla="val 16667"/>
            </a:avLst>
          </a:prstGeom>
          <a:solidFill>
            <a:srgbClr val="FFFF00"/>
          </a:solid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a:latin typeface="+mn-ea"/>
              <a:ea typeface="+mn-ea"/>
            </a:endParaRPr>
          </a:p>
        </p:txBody>
      </p:sp>
      <p:sp>
        <p:nvSpPr>
          <p:cNvPr id="251952" name="Text Box 35">
            <a:extLst>
              <a:ext uri="{FF2B5EF4-FFF2-40B4-BE49-F238E27FC236}">
                <a16:creationId xmlns:a16="http://schemas.microsoft.com/office/drawing/2014/main" id="{B0187214-A167-4D44-98EE-2568BBF3E278}"/>
              </a:ext>
            </a:extLst>
          </p:cNvPr>
          <p:cNvSpPr txBox="1">
            <a:spLocks noChangeArrowheads="1"/>
          </p:cNvSpPr>
          <p:nvPr/>
        </p:nvSpPr>
        <p:spPr bwMode="auto">
          <a:xfrm>
            <a:off x="103331" y="776287"/>
            <a:ext cx="1370310"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国会の役割</a:t>
            </a:r>
          </a:p>
        </p:txBody>
      </p:sp>
      <p:sp>
        <p:nvSpPr>
          <p:cNvPr id="251953" name="正方形/長方形 2">
            <a:extLst>
              <a:ext uri="{FF2B5EF4-FFF2-40B4-BE49-F238E27FC236}">
                <a16:creationId xmlns:a16="http://schemas.microsoft.com/office/drawing/2014/main" id="{3F0083A6-AA4D-1CD1-858D-8EE4C379ED72}"/>
              </a:ext>
            </a:extLst>
          </p:cNvPr>
          <p:cNvSpPr>
            <a:spLocks noChangeArrowheads="1"/>
          </p:cNvSpPr>
          <p:nvPr/>
        </p:nvSpPr>
        <p:spPr bwMode="auto">
          <a:xfrm>
            <a:off x="-4763" y="1055688"/>
            <a:ext cx="9148763" cy="95410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●国会に提出される法案には、内閣提出法案と議員提出法案がある。</a:t>
            </a:r>
            <a:endParaRPr lang="en-US" altLang="ja-JP" sz="1400" b="0" dirty="0">
              <a:latin typeface="+mn-ea"/>
              <a:ea typeface="+mn-ea"/>
            </a:endParaRPr>
          </a:p>
          <a:p>
            <a:pPr>
              <a:spcBef>
                <a:spcPct val="0"/>
              </a:spcBef>
              <a:buFontTx/>
              <a:buNone/>
              <a:defRPr/>
            </a:pPr>
            <a:r>
              <a:rPr lang="ja-JP" altLang="en-US" sz="1400" b="0" dirty="0">
                <a:latin typeface="+mn-ea"/>
                <a:ea typeface="+mn-ea"/>
              </a:rPr>
              <a:t>①法案の閣議決定　</a:t>
            </a:r>
            <a:r>
              <a:rPr lang="ja-JP" altLang="en-US" sz="1200" b="0" dirty="0">
                <a:latin typeface="+mn-ea"/>
                <a:ea typeface="+mn-ea"/>
              </a:rPr>
              <a:t>各省は、必要な情報収集・調査を行い法案策定作業を行います。閣議決定は全大臣の同意が必要。</a:t>
            </a:r>
            <a:endParaRPr lang="en-US" altLang="ja-JP" sz="1200" b="0" dirty="0">
              <a:latin typeface="+mn-ea"/>
              <a:ea typeface="+mn-ea"/>
            </a:endParaRPr>
          </a:p>
          <a:p>
            <a:pPr>
              <a:spcBef>
                <a:spcPct val="0"/>
              </a:spcBef>
              <a:buFontTx/>
              <a:buNone/>
              <a:defRPr/>
            </a:pPr>
            <a:r>
              <a:rPr lang="ja-JP" altLang="en-US" sz="1400" b="0" dirty="0">
                <a:latin typeface="+mn-ea"/>
                <a:ea typeface="+mn-ea"/>
              </a:rPr>
              <a:t>②法案の国会審議　</a:t>
            </a:r>
            <a:r>
              <a:rPr lang="ja-JP" altLang="en-US" sz="1200" b="0" dirty="0">
                <a:latin typeface="+mn-ea"/>
                <a:ea typeface="+mn-ea"/>
              </a:rPr>
              <a:t>法案はまず分野ごとの委員会</a:t>
            </a:r>
            <a:r>
              <a:rPr lang="en-US" altLang="ja-JP" sz="1200" b="0" dirty="0">
                <a:latin typeface="+mn-ea"/>
                <a:ea typeface="+mn-ea"/>
              </a:rPr>
              <a:t>(</a:t>
            </a:r>
            <a:r>
              <a:rPr lang="ja-JP" altLang="en-US" sz="1200" b="0" dirty="0">
                <a:latin typeface="+mn-ea"/>
                <a:ea typeface="+mn-ea"/>
              </a:rPr>
              <a:t>環境分野は</a:t>
            </a:r>
            <a:r>
              <a:rPr lang="ja-JP" altLang="en-US" sz="1200" b="0" dirty="0">
                <a:solidFill>
                  <a:srgbClr val="FF0000"/>
                </a:solidFill>
                <a:latin typeface="+mn-ea"/>
                <a:ea typeface="+mn-ea"/>
              </a:rPr>
              <a:t>環境委員会</a:t>
            </a:r>
            <a:r>
              <a:rPr lang="en-US" altLang="ja-JP" sz="1200" b="0" dirty="0">
                <a:latin typeface="+mn-ea"/>
                <a:ea typeface="+mn-ea"/>
              </a:rPr>
              <a:t>)</a:t>
            </a:r>
            <a:r>
              <a:rPr lang="ja-JP" altLang="en-US" sz="1200" b="0" dirty="0">
                <a:latin typeface="+mn-ea"/>
                <a:ea typeface="+mn-ea"/>
              </a:rPr>
              <a:t>で審議され、その結果が本会議に報告、議決されます。</a:t>
            </a:r>
            <a:endParaRPr lang="en-US" altLang="ja-JP" sz="1200" b="0" dirty="0">
              <a:latin typeface="+mn-ea"/>
              <a:ea typeface="+mn-ea"/>
            </a:endParaRPr>
          </a:p>
          <a:p>
            <a:pPr>
              <a:spcBef>
                <a:spcPct val="0"/>
              </a:spcBef>
              <a:buFontTx/>
              <a:buNone/>
              <a:defRPr/>
            </a:pPr>
            <a:r>
              <a:rPr lang="ja-JP" altLang="en-US" sz="1400" b="0" dirty="0">
                <a:latin typeface="+mn-ea"/>
                <a:ea typeface="+mn-ea"/>
              </a:rPr>
              <a:t>③法律の施行　</a:t>
            </a:r>
            <a:r>
              <a:rPr lang="ja-JP" altLang="en-US" sz="1200" b="0" dirty="0">
                <a:latin typeface="+mn-ea"/>
                <a:ea typeface="+mn-ea"/>
              </a:rPr>
              <a:t>法律が実際に適用</a:t>
            </a:r>
            <a:r>
              <a:rPr lang="en-US" altLang="ja-JP" sz="1200" b="0" dirty="0">
                <a:latin typeface="+mn-ea"/>
                <a:ea typeface="+mn-ea"/>
              </a:rPr>
              <a:t>(</a:t>
            </a:r>
            <a:r>
              <a:rPr lang="ja-JP" altLang="en-US" sz="1200" b="0" dirty="0">
                <a:latin typeface="+mn-ea"/>
                <a:ea typeface="+mn-ea"/>
              </a:rPr>
              <a:t>施行</a:t>
            </a:r>
            <a:r>
              <a:rPr lang="en-US" altLang="ja-JP" sz="1200" b="0" dirty="0">
                <a:latin typeface="+mn-ea"/>
                <a:ea typeface="+mn-ea"/>
              </a:rPr>
              <a:t>)</a:t>
            </a:r>
            <a:r>
              <a:rPr lang="ja-JP" altLang="en-US" sz="1200" b="0" dirty="0">
                <a:latin typeface="+mn-ea"/>
                <a:ea typeface="+mn-ea"/>
              </a:rPr>
              <a:t>する際に、詳細な事項について、政令</a:t>
            </a:r>
            <a:r>
              <a:rPr lang="en-US" altLang="ja-JP" sz="1200" b="0" dirty="0">
                <a:latin typeface="+mn-ea"/>
                <a:ea typeface="+mn-ea"/>
              </a:rPr>
              <a:t>(</a:t>
            </a:r>
            <a:r>
              <a:rPr lang="ja-JP" altLang="en-US" sz="1200" b="0" dirty="0">
                <a:latin typeface="+mn-ea"/>
                <a:ea typeface="+mn-ea"/>
              </a:rPr>
              <a:t>通常</a:t>
            </a:r>
            <a:r>
              <a:rPr lang="ja-JP" altLang="en-US" sz="1200" b="0" dirty="0">
                <a:solidFill>
                  <a:srgbClr val="FF0000"/>
                </a:solidFill>
                <a:latin typeface="+mn-ea"/>
                <a:ea typeface="+mn-ea"/>
              </a:rPr>
              <a:t>施行令</a:t>
            </a:r>
            <a:r>
              <a:rPr lang="en-US" altLang="ja-JP" sz="1200" b="0" dirty="0">
                <a:latin typeface="+mn-ea"/>
                <a:ea typeface="+mn-ea"/>
              </a:rPr>
              <a:t>)</a:t>
            </a:r>
            <a:r>
              <a:rPr lang="ja-JP" altLang="en-US" sz="1200" b="0" dirty="0">
                <a:latin typeface="+mn-ea"/>
                <a:ea typeface="+mn-ea"/>
              </a:rPr>
              <a:t>、省令</a:t>
            </a:r>
            <a:r>
              <a:rPr lang="en-US" altLang="ja-JP" sz="1200" b="0" dirty="0">
                <a:latin typeface="+mn-ea"/>
                <a:ea typeface="+mn-ea"/>
              </a:rPr>
              <a:t>(</a:t>
            </a:r>
            <a:r>
              <a:rPr lang="ja-JP" altLang="en-US" sz="1200" b="0" dirty="0">
                <a:latin typeface="+mn-ea"/>
                <a:ea typeface="+mn-ea"/>
              </a:rPr>
              <a:t>通常</a:t>
            </a:r>
            <a:r>
              <a:rPr lang="ja-JP" altLang="en-US" sz="1200" b="0" dirty="0">
                <a:solidFill>
                  <a:srgbClr val="FF0000"/>
                </a:solidFill>
                <a:latin typeface="+mn-ea"/>
                <a:ea typeface="+mn-ea"/>
              </a:rPr>
              <a:t>施行規則</a:t>
            </a:r>
            <a:r>
              <a:rPr lang="en-US" altLang="ja-JP" sz="1200" b="0" dirty="0">
                <a:latin typeface="+mn-ea"/>
                <a:ea typeface="+mn-ea"/>
              </a:rPr>
              <a:t>)</a:t>
            </a:r>
            <a:r>
              <a:rPr lang="ja-JP" altLang="en-US" sz="1200" b="0" dirty="0">
                <a:latin typeface="+mn-ea"/>
                <a:ea typeface="+mn-ea"/>
              </a:rPr>
              <a:t>が定められます。</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6" name="Text Box 5">
            <a:extLst>
              <a:ext uri="{FF2B5EF4-FFF2-40B4-BE49-F238E27FC236}">
                <a16:creationId xmlns:a16="http://schemas.microsoft.com/office/drawing/2014/main" id="{0EE5D8EF-A0A3-BE3C-5CF6-7F379895175E}"/>
              </a:ext>
            </a:extLst>
          </p:cNvPr>
          <p:cNvSpPr txBox="1">
            <a:spLocks noChangeArrowheads="1"/>
          </p:cNvSpPr>
          <p:nvPr/>
        </p:nvSpPr>
        <p:spPr bwMode="auto">
          <a:xfrm>
            <a:off x="8027988" y="0"/>
            <a:ext cx="11160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P204</a:t>
            </a:r>
            <a:r>
              <a:rPr lang="ja-JP" altLang="en-US" sz="1200" b="0" dirty="0">
                <a:latin typeface="+mn-ea"/>
                <a:ea typeface="+mn-ea"/>
              </a:rPr>
              <a:t>～</a:t>
            </a:r>
            <a:r>
              <a:rPr lang="en-US" altLang="ja-JP" sz="1200" b="0" dirty="0">
                <a:latin typeface="+mn-ea"/>
                <a:ea typeface="+mn-ea"/>
              </a:rPr>
              <a:t>205</a:t>
            </a:r>
          </a:p>
        </p:txBody>
      </p:sp>
      <p:sp>
        <p:nvSpPr>
          <p:cNvPr id="253957" name="Text Box 6">
            <a:extLst>
              <a:ext uri="{FF2B5EF4-FFF2-40B4-BE49-F238E27FC236}">
                <a16:creationId xmlns:a16="http://schemas.microsoft.com/office/drawing/2014/main" id="{5522F6D8-611B-8A66-7A08-6CDF52A0E0F0}"/>
              </a:ext>
            </a:extLst>
          </p:cNvPr>
          <p:cNvSpPr txBox="1">
            <a:spLocks noChangeArrowheads="1"/>
          </p:cNvSpPr>
          <p:nvPr/>
        </p:nvSpPr>
        <p:spPr bwMode="auto">
          <a:xfrm>
            <a:off x="827088" y="117475"/>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０４</a:t>
            </a:r>
          </a:p>
        </p:txBody>
      </p:sp>
      <p:sp>
        <p:nvSpPr>
          <p:cNvPr id="253958" name="Text Box 7">
            <a:extLst>
              <a:ext uri="{FF2B5EF4-FFF2-40B4-BE49-F238E27FC236}">
                <a16:creationId xmlns:a16="http://schemas.microsoft.com/office/drawing/2014/main" id="{B0AD45ED-18AD-CE36-1A7E-7BE4DEC8D626}"/>
              </a:ext>
            </a:extLst>
          </p:cNvPr>
          <p:cNvSpPr txBox="1">
            <a:spLocks noChangeArrowheads="1"/>
          </p:cNvSpPr>
          <p:nvPr/>
        </p:nvSpPr>
        <p:spPr bwMode="auto">
          <a:xfrm>
            <a:off x="179388" y="117475"/>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１</a:t>
            </a:r>
          </a:p>
        </p:txBody>
      </p:sp>
      <p:sp>
        <p:nvSpPr>
          <p:cNvPr id="253959" name="Text Box 8">
            <a:extLst>
              <a:ext uri="{FF2B5EF4-FFF2-40B4-BE49-F238E27FC236}">
                <a16:creationId xmlns:a16="http://schemas.microsoft.com/office/drawing/2014/main" id="{BE3078D1-C90B-365A-D0D4-8807CDD27E5B}"/>
              </a:ext>
            </a:extLst>
          </p:cNvPr>
          <p:cNvSpPr txBox="1">
            <a:spLocks noChangeArrowheads="1"/>
          </p:cNvSpPr>
          <p:nvPr/>
        </p:nvSpPr>
        <p:spPr bwMode="auto">
          <a:xfrm>
            <a:off x="2439988" y="46038"/>
            <a:ext cx="47958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地方自治体による取り組み</a:t>
            </a:r>
          </a:p>
        </p:txBody>
      </p:sp>
      <p:sp>
        <p:nvSpPr>
          <p:cNvPr id="253960" name="Rectangle 9">
            <a:extLst>
              <a:ext uri="{FF2B5EF4-FFF2-40B4-BE49-F238E27FC236}">
                <a16:creationId xmlns:a16="http://schemas.microsoft.com/office/drawing/2014/main" id="{4E8818B6-C96C-9122-2745-DE83204D8949}"/>
              </a:ext>
            </a:extLst>
          </p:cNvPr>
          <p:cNvSpPr>
            <a:spLocks noChangeArrowheads="1"/>
          </p:cNvSpPr>
          <p:nvPr/>
        </p:nvSpPr>
        <p:spPr bwMode="auto">
          <a:xfrm>
            <a:off x="0" y="551319"/>
            <a:ext cx="8964613" cy="633411"/>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b="0" dirty="0">
                <a:latin typeface="+mn-ea"/>
                <a:ea typeface="+mn-ea"/>
              </a:rPr>
              <a:t>●各自治体は、</a:t>
            </a:r>
            <a:r>
              <a:rPr lang="ja-JP" altLang="en-US" sz="1600" b="0" dirty="0">
                <a:solidFill>
                  <a:srgbClr val="FF0000"/>
                </a:solidFill>
                <a:latin typeface="+mn-ea"/>
                <a:ea typeface="+mn-ea"/>
              </a:rPr>
              <a:t>国の法制度が整えられる前に</a:t>
            </a:r>
            <a:r>
              <a:rPr lang="ja-JP" altLang="en-US" sz="1600" b="0" dirty="0">
                <a:latin typeface="+mn-ea"/>
                <a:ea typeface="+mn-ea"/>
              </a:rPr>
              <a:t>、独自に条例を制定していきました。　（★当事者だから）</a:t>
            </a:r>
            <a:endParaRPr lang="en-US" altLang="ja-JP" sz="1600" b="0" dirty="0">
              <a:latin typeface="+mn-ea"/>
              <a:ea typeface="+mn-ea"/>
            </a:endParaRPr>
          </a:p>
          <a:p>
            <a:pPr>
              <a:spcBef>
                <a:spcPct val="0"/>
              </a:spcBef>
              <a:buFontTx/>
              <a:buNone/>
              <a:defRPr/>
            </a:pPr>
            <a:r>
              <a:rPr lang="ja-JP" altLang="en-US" sz="1600" b="0" dirty="0">
                <a:latin typeface="+mn-ea"/>
                <a:ea typeface="+mn-ea"/>
              </a:rPr>
              <a:t>●国が設定する全国一律の基準に対して、自治体が必要に応じて上乗せで規制を強化することができる。</a:t>
            </a:r>
          </a:p>
        </p:txBody>
      </p:sp>
      <p:sp>
        <p:nvSpPr>
          <p:cNvPr id="253961" name="AutoShape 10">
            <a:extLst>
              <a:ext uri="{FF2B5EF4-FFF2-40B4-BE49-F238E27FC236}">
                <a16:creationId xmlns:a16="http://schemas.microsoft.com/office/drawing/2014/main" id="{14797AC3-3C4E-3654-F3D5-25EFB176B040}"/>
              </a:ext>
            </a:extLst>
          </p:cNvPr>
          <p:cNvSpPr>
            <a:spLocks noChangeArrowheads="1"/>
          </p:cNvSpPr>
          <p:nvPr/>
        </p:nvSpPr>
        <p:spPr bwMode="auto">
          <a:xfrm>
            <a:off x="34839" y="1238921"/>
            <a:ext cx="3233737" cy="273050"/>
          </a:xfrm>
          <a:prstGeom prst="roundRect">
            <a:avLst>
              <a:gd name="adj" fmla="val 16648"/>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53962" name="AutoShape 12">
            <a:extLst>
              <a:ext uri="{FF2B5EF4-FFF2-40B4-BE49-F238E27FC236}">
                <a16:creationId xmlns:a16="http://schemas.microsoft.com/office/drawing/2014/main" id="{3813CEDA-27FB-689D-A264-94BFD94A65BF}"/>
              </a:ext>
            </a:extLst>
          </p:cNvPr>
          <p:cNvSpPr>
            <a:spLocks noChangeArrowheads="1"/>
          </p:cNvSpPr>
          <p:nvPr/>
        </p:nvSpPr>
        <p:spPr bwMode="auto">
          <a:xfrm>
            <a:off x="4729415" y="1471079"/>
            <a:ext cx="4247009" cy="1512888"/>
          </a:xfrm>
          <a:prstGeom prst="roundRect">
            <a:avLst>
              <a:gd name="adj" fmla="val 9829"/>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253963" name="AutoShape 13">
            <a:extLst>
              <a:ext uri="{FF2B5EF4-FFF2-40B4-BE49-F238E27FC236}">
                <a16:creationId xmlns:a16="http://schemas.microsoft.com/office/drawing/2014/main" id="{2B71CFAD-8C73-3B68-2A2D-D2144E61FDA3}"/>
              </a:ext>
            </a:extLst>
          </p:cNvPr>
          <p:cNvSpPr>
            <a:spLocks noChangeArrowheads="1"/>
          </p:cNvSpPr>
          <p:nvPr/>
        </p:nvSpPr>
        <p:spPr bwMode="auto">
          <a:xfrm>
            <a:off x="5377039" y="1235358"/>
            <a:ext cx="2809701" cy="259933"/>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dirty="0">
              <a:solidFill>
                <a:schemeClr val="bg1"/>
              </a:solidFill>
              <a:latin typeface="+mn-ea"/>
              <a:ea typeface="+mn-ea"/>
            </a:endParaRPr>
          </a:p>
        </p:txBody>
      </p:sp>
      <p:graphicFrame>
        <p:nvGraphicFramePr>
          <p:cNvPr id="247861" name="Group 53">
            <a:extLst>
              <a:ext uri="{FF2B5EF4-FFF2-40B4-BE49-F238E27FC236}">
                <a16:creationId xmlns:a16="http://schemas.microsoft.com/office/drawing/2014/main" id="{D5488865-5D0B-3AA5-3C69-7E17ED210FB7}"/>
              </a:ext>
            </a:extLst>
          </p:cNvPr>
          <p:cNvGraphicFramePr>
            <a:graphicFrameLocks noGrp="1"/>
          </p:cNvGraphicFramePr>
          <p:nvPr>
            <p:extLst>
              <p:ext uri="{D42A27DB-BD31-4B8C-83A1-F6EECF244321}">
                <p14:modId xmlns:p14="http://schemas.microsoft.com/office/powerpoint/2010/main" val="2338485772"/>
              </p:ext>
            </p:extLst>
          </p:nvPr>
        </p:nvGraphicFramePr>
        <p:xfrm>
          <a:off x="34925" y="3151188"/>
          <a:ext cx="9074150" cy="2649536"/>
        </p:xfrm>
        <a:graphic>
          <a:graphicData uri="http://schemas.openxmlformats.org/drawingml/2006/table">
            <a:tbl>
              <a:tblPr/>
              <a:tblGrid>
                <a:gridCol w="1584325">
                  <a:extLst>
                    <a:ext uri="{9D8B030D-6E8A-4147-A177-3AD203B41FA5}">
                      <a16:colId xmlns:a16="http://schemas.microsoft.com/office/drawing/2014/main" val="20000"/>
                    </a:ext>
                  </a:extLst>
                </a:gridCol>
                <a:gridCol w="7489825">
                  <a:extLst>
                    <a:ext uri="{9D8B030D-6E8A-4147-A177-3AD203B41FA5}">
                      <a16:colId xmlns:a16="http://schemas.microsoft.com/office/drawing/2014/main" val="20001"/>
                    </a:ext>
                  </a:extLst>
                </a:gridCol>
              </a:tblGrid>
              <a:tr h="81702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温暖化対策</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●2005</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年：京都府温暖化対策条例（目標設定）</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2008</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年：徳島県温暖化対策推進条例（排出量報告義務付けなど）</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2008</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年：東京都環境確保条例（</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キャップアンドトレード制度</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8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大気汚染対策</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●2003</a:t>
                      </a: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年：東京都環境確保条例（ディーゼル車ＰＭ規制）</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821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地下水保全</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地下水くみあげ規制（各地）　　　●地下水浄化対策（</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1993</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年の秦野市以来多数）</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8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自然再生・共生</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●1992</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年：琵琶湖ヨシ群落保全条例</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8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森林環境税</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森林環境税条例（</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2003</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年高知県以降多数）</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48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外来種対策</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琵琶湖のレジャー利用の適正化に関する条例（</a:t>
                      </a:r>
                      <a:r>
                        <a:rPr kumimoji="1" lang="en-US" altLang="ja-JP"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2003</a:t>
                      </a: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年、ブラックバス再放流禁止）</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048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市民参加・協働</a:t>
                      </a:r>
                    </a:p>
                  </a:txBody>
                  <a:tcPr marT="45729" marB="4572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自治基本条例、環境基本条例など多数</a:t>
                      </a:r>
                    </a:p>
                  </a:txBody>
                  <a:tcPr marT="45729" marB="4572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53990" name="AutoShape 40">
            <a:extLst>
              <a:ext uri="{FF2B5EF4-FFF2-40B4-BE49-F238E27FC236}">
                <a16:creationId xmlns:a16="http://schemas.microsoft.com/office/drawing/2014/main" id="{09D44D81-DB59-48A3-D714-84CBA8B109D9}"/>
              </a:ext>
            </a:extLst>
          </p:cNvPr>
          <p:cNvSpPr>
            <a:spLocks noChangeArrowheads="1"/>
          </p:cNvSpPr>
          <p:nvPr/>
        </p:nvSpPr>
        <p:spPr bwMode="auto">
          <a:xfrm>
            <a:off x="4763" y="2827338"/>
            <a:ext cx="4311650" cy="273050"/>
          </a:xfrm>
          <a:prstGeom prst="roundRect">
            <a:avLst>
              <a:gd name="adj" fmla="val 16667"/>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53991" name="Text Box 41">
            <a:extLst>
              <a:ext uri="{FF2B5EF4-FFF2-40B4-BE49-F238E27FC236}">
                <a16:creationId xmlns:a16="http://schemas.microsoft.com/office/drawing/2014/main" id="{8DF47E89-BE8D-517A-692F-66B266C274CC}"/>
              </a:ext>
            </a:extLst>
          </p:cNvPr>
          <p:cNvSpPr txBox="1">
            <a:spLocks noChangeArrowheads="1"/>
          </p:cNvSpPr>
          <p:nvPr/>
        </p:nvSpPr>
        <p:spPr bwMode="auto">
          <a:xfrm>
            <a:off x="5521503" y="1189797"/>
            <a:ext cx="2593229"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solidFill>
                  <a:schemeClr val="bg1"/>
                </a:solidFill>
                <a:latin typeface="+mn-ea"/>
                <a:ea typeface="+mn-ea"/>
              </a:rPr>
              <a:t>東京都の排出量取引制度</a:t>
            </a:r>
          </a:p>
        </p:txBody>
      </p:sp>
      <p:sp>
        <p:nvSpPr>
          <p:cNvPr id="253992" name="Text Box 42">
            <a:extLst>
              <a:ext uri="{FF2B5EF4-FFF2-40B4-BE49-F238E27FC236}">
                <a16:creationId xmlns:a16="http://schemas.microsoft.com/office/drawing/2014/main" id="{26D6B501-FE52-08A3-B37A-2C2790EEF075}"/>
              </a:ext>
            </a:extLst>
          </p:cNvPr>
          <p:cNvSpPr txBox="1">
            <a:spLocks noChangeArrowheads="1"/>
          </p:cNvSpPr>
          <p:nvPr/>
        </p:nvSpPr>
        <p:spPr bwMode="auto">
          <a:xfrm>
            <a:off x="30076" y="1192883"/>
            <a:ext cx="34925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先導的役割を果たしてきた自治体</a:t>
            </a:r>
          </a:p>
        </p:txBody>
      </p:sp>
      <p:sp>
        <p:nvSpPr>
          <p:cNvPr id="253993" name="Text Box 43">
            <a:extLst>
              <a:ext uri="{FF2B5EF4-FFF2-40B4-BE49-F238E27FC236}">
                <a16:creationId xmlns:a16="http://schemas.microsoft.com/office/drawing/2014/main" id="{3CD48082-6662-06FE-3022-C4BCC079C533}"/>
              </a:ext>
            </a:extLst>
          </p:cNvPr>
          <p:cNvSpPr txBox="1">
            <a:spLocks noChangeArrowheads="1"/>
          </p:cNvSpPr>
          <p:nvPr/>
        </p:nvSpPr>
        <p:spPr bwMode="auto">
          <a:xfrm>
            <a:off x="0" y="2781300"/>
            <a:ext cx="45354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自治体が条例で独自に取組みを定めている例</a:t>
            </a:r>
          </a:p>
        </p:txBody>
      </p:sp>
      <p:sp>
        <p:nvSpPr>
          <p:cNvPr id="253994" name="Text Box 44">
            <a:extLst>
              <a:ext uri="{FF2B5EF4-FFF2-40B4-BE49-F238E27FC236}">
                <a16:creationId xmlns:a16="http://schemas.microsoft.com/office/drawing/2014/main" id="{27BC11CA-36A6-2B11-A9E0-625AECCE3D77}"/>
              </a:ext>
            </a:extLst>
          </p:cNvPr>
          <p:cNvSpPr txBox="1">
            <a:spLocks noChangeArrowheads="1"/>
          </p:cNvSpPr>
          <p:nvPr/>
        </p:nvSpPr>
        <p:spPr bwMode="auto">
          <a:xfrm>
            <a:off x="0" y="1452694"/>
            <a:ext cx="3923928" cy="116955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●1949</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東京都工場公害防止条例（大気汚染）</a:t>
            </a:r>
          </a:p>
          <a:p>
            <a:pPr>
              <a:spcBef>
                <a:spcPct val="0"/>
              </a:spcBef>
              <a:buFontTx/>
              <a:buNone/>
              <a:defRPr/>
            </a:pPr>
            <a:r>
              <a:rPr lang="ja-JP" altLang="en-US" sz="1400" b="0" dirty="0">
                <a:latin typeface="+mn-ea"/>
                <a:ea typeface="+mn-ea"/>
              </a:rPr>
              <a:t>●</a:t>
            </a:r>
            <a:r>
              <a:rPr lang="en-US" altLang="ja-JP" sz="1400" b="0" dirty="0">
                <a:latin typeface="+mn-ea"/>
                <a:ea typeface="+mn-ea"/>
              </a:rPr>
              <a:t>1970</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北海道、自然保護条例</a:t>
            </a:r>
          </a:p>
          <a:p>
            <a:pPr>
              <a:spcBef>
                <a:spcPct val="0"/>
              </a:spcBef>
              <a:buFontTx/>
              <a:buNone/>
              <a:defRPr/>
            </a:pPr>
            <a:r>
              <a:rPr lang="ja-JP" altLang="en-US" sz="1400" b="0" dirty="0">
                <a:latin typeface="+mn-ea"/>
                <a:ea typeface="+mn-ea"/>
              </a:rPr>
              <a:t>●</a:t>
            </a:r>
            <a:r>
              <a:rPr lang="en-US" altLang="ja-JP" sz="1400" b="0" dirty="0">
                <a:latin typeface="+mn-ea"/>
                <a:ea typeface="+mn-ea"/>
              </a:rPr>
              <a:t>1976</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川崎市、環境アセスメント制度化</a:t>
            </a:r>
          </a:p>
          <a:p>
            <a:pPr>
              <a:spcBef>
                <a:spcPct val="0"/>
              </a:spcBef>
              <a:buFontTx/>
              <a:buNone/>
              <a:defRPr/>
            </a:pPr>
            <a:r>
              <a:rPr lang="ja-JP" altLang="en-US" sz="1400" b="0" dirty="0">
                <a:latin typeface="+mn-ea"/>
                <a:ea typeface="+mn-ea"/>
              </a:rPr>
              <a:t>●</a:t>
            </a:r>
            <a:r>
              <a:rPr lang="en-US" altLang="ja-JP" sz="1400" b="0" dirty="0">
                <a:latin typeface="+mn-ea"/>
                <a:ea typeface="+mn-ea"/>
              </a:rPr>
              <a:t>1979</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滋賀県、琵琶湖の富栄養化防止条例</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en-US" altLang="ja-JP" sz="1400" b="0" dirty="0">
                <a:latin typeface="+mn-ea"/>
                <a:ea typeface="+mn-ea"/>
              </a:rPr>
              <a:t>1985</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宮城県、スパイクタイヤの規制</a:t>
            </a:r>
          </a:p>
        </p:txBody>
      </p:sp>
      <p:sp>
        <p:nvSpPr>
          <p:cNvPr id="253995" name="Text Box 45">
            <a:extLst>
              <a:ext uri="{FF2B5EF4-FFF2-40B4-BE49-F238E27FC236}">
                <a16:creationId xmlns:a16="http://schemas.microsoft.com/office/drawing/2014/main" id="{40FFFC65-A8D0-6B0E-547C-B7AFAA072BED}"/>
              </a:ext>
            </a:extLst>
          </p:cNvPr>
          <p:cNvSpPr txBox="1">
            <a:spLocks noChangeArrowheads="1"/>
          </p:cNvSpPr>
          <p:nvPr/>
        </p:nvSpPr>
        <p:spPr bwMode="auto">
          <a:xfrm>
            <a:off x="4801423" y="1544104"/>
            <a:ext cx="4175001" cy="138499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２００８年、国では制度化されていない温室効果ガスの国内排出量取引をキャップアンドトレード型で実施。</a:t>
            </a:r>
          </a:p>
          <a:p>
            <a:pPr>
              <a:spcBef>
                <a:spcPct val="0"/>
              </a:spcBef>
              <a:buFontTx/>
              <a:buNone/>
              <a:defRPr/>
            </a:pPr>
            <a:r>
              <a:rPr lang="en-US" altLang="ja-JP" sz="1400" b="0" dirty="0">
                <a:latin typeface="+mn-ea"/>
                <a:ea typeface="+mn-ea"/>
              </a:rPr>
              <a:t>2020</a:t>
            </a:r>
            <a:r>
              <a:rPr lang="ja-JP" altLang="en-US" sz="1400" b="0" dirty="0">
                <a:latin typeface="+mn-ea"/>
                <a:ea typeface="+mn-ea"/>
              </a:rPr>
              <a:t>～</a:t>
            </a:r>
            <a:r>
              <a:rPr lang="en-US" altLang="ja-JP" sz="1400" b="0" dirty="0">
                <a:latin typeface="+mn-ea"/>
                <a:ea typeface="+mn-ea"/>
              </a:rPr>
              <a:t>24</a:t>
            </a:r>
            <a:r>
              <a:rPr lang="ja-JP" altLang="en-US" sz="1400" b="0" dirty="0">
                <a:latin typeface="+mn-ea"/>
                <a:ea typeface="+mn-ea"/>
              </a:rPr>
              <a:t>年度の第３計画期間においては、</a:t>
            </a:r>
            <a:r>
              <a:rPr lang="en-US" altLang="ja-JP" sz="1400" b="0" dirty="0">
                <a:latin typeface="+mn-ea"/>
                <a:ea typeface="+mn-ea"/>
              </a:rPr>
              <a:t>2002</a:t>
            </a:r>
            <a:r>
              <a:rPr lang="ja-JP" altLang="en-US" sz="1400" b="0" dirty="0">
                <a:latin typeface="+mn-ea"/>
                <a:ea typeface="+mn-ea"/>
              </a:rPr>
              <a:t>～</a:t>
            </a:r>
            <a:r>
              <a:rPr lang="en-US" altLang="ja-JP" sz="1400" b="0" dirty="0">
                <a:latin typeface="+mn-ea"/>
                <a:ea typeface="+mn-ea"/>
              </a:rPr>
              <a:t>2007</a:t>
            </a:r>
            <a:r>
              <a:rPr lang="ja-JP" altLang="en-US" sz="1400" b="0" dirty="0">
                <a:latin typeface="+mn-ea"/>
                <a:ea typeface="+mn-ea"/>
              </a:rPr>
              <a:t>年度の排出量をベースに</a:t>
            </a:r>
            <a:r>
              <a:rPr lang="en-US" altLang="ja-JP" sz="1400" b="0" dirty="0">
                <a:latin typeface="+mn-ea"/>
                <a:ea typeface="+mn-ea"/>
              </a:rPr>
              <a:t>25</a:t>
            </a:r>
            <a:r>
              <a:rPr lang="ja-JP" altLang="en-US" sz="1400" b="0" dirty="0">
                <a:latin typeface="+mn-ea"/>
                <a:ea typeface="+mn-ea"/>
              </a:rPr>
              <a:t>～</a:t>
            </a:r>
            <a:r>
              <a:rPr lang="en-US" altLang="ja-JP" sz="1400" b="0" dirty="0">
                <a:latin typeface="+mn-ea"/>
                <a:ea typeface="+mn-ea"/>
              </a:rPr>
              <a:t>27</a:t>
            </a:r>
            <a:r>
              <a:rPr lang="ja-JP" altLang="en-US" sz="1400" b="0" dirty="0">
                <a:latin typeface="+mn-ea"/>
                <a:ea typeface="+mn-ea"/>
              </a:rPr>
              <a:t>％の削減義務率を設定。目標以上に削減を進めると、排出削減クレジットを売ることができる。</a:t>
            </a:r>
          </a:p>
        </p:txBody>
      </p:sp>
      <p:sp>
        <p:nvSpPr>
          <p:cNvPr id="253996" name="AutoShape 54">
            <a:extLst>
              <a:ext uri="{FF2B5EF4-FFF2-40B4-BE49-F238E27FC236}">
                <a16:creationId xmlns:a16="http://schemas.microsoft.com/office/drawing/2014/main" id="{63D18EBE-5584-E31E-E534-69CF7DFC488F}"/>
              </a:ext>
            </a:extLst>
          </p:cNvPr>
          <p:cNvSpPr>
            <a:spLocks noChangeArrowheads="1"/>
          </p:cNvSpPr>
          <p:nvPr/>
        </p:nvSpPr>
        <p:spPr bwMode="auto">
          <a:xfrm>
            <a:off x="0" y="5991225"/>
            <a:ext cx="2124075" cy="273050"/>
          </a:xfrm>
          <a:prstGeom prst="roundRect">
            <a:avLst>
              <a:gd name="adj" fmla="val 16657"/>
            </a:avLst>
          </a:prstGeom>
          <a:solidFill>
            <a:srgbClr val="FFFF00"/>
          </a:solidFill>
          <a:ln w="3175">
            <a:solidFill>
              <a:srgbClr val="FFCC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53997" name="Text Box 55">
            <a:extLst>
              <a:ext uri="{FF2B5EF4-FFF2-40B4-BE49-F238E27FC236}">
                <a16:creationId xmlns:a16="http://schemas.microsoft.com/office/drawing/2014/main" id="{7E7F81F6-2FFA-7D3D-D554-1314E68FC739}"/>
              </a:ext>
            </a:extLst>
          </p:cNvPr>
          <p:cNvSpPr txBox="1">
            <a:spLocks noChangeArrowheads="1"/>
          </p:cNvSpPr>
          <p:nvPr/>
        </p:nvSpPr>
        <p:spPr bwMode="auto">
          <a:xfrm>
            <a:off x="34925" y="5949950"/>
            <a:ext cx="25209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住民の施策への参加</a:t>
            </a:r>
          </a:p>
        </p:txBody>
      </p:sp>
      <p:sp>
        <p:nvSpPr>
          <p:cNvPr id="253998" name="Text Box 56">
            <a:extLst>
              <a:ext uri="{FF2B5EF4-FFF2-40B4-BE49-F238E27FC236}">
                <a16:creationId xmlns:a16="http://schemas.microsoft.com/office/drawing/2014/main" id="{E5786558-09C0-2476-AC87-524C92F0BE6D}"/>
              </a:ext>
            </a:extLst>
          </p:cNvPr>
          <p:cNvSpPr txBox="1">
            <a:spLocks noChangeArrowheads="1"/>
          </p:cNvSpPr>
          <p:nvPr/>
        </p:nvSpPr>
        <p:spPr bwMode="auto">
          <a:xfrm>
            <a:off x="36513" y="6213475"/>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住民の福祉の増進を図ることを基本として、地域における行政を自主的かつ総合的に実施する役割を広く担う。</a:t>
            </a:r>
          </a:p>
          <a:p>
            <a:pPr>
              <a:spcBef>
                <a:spcPct val="0"/>
              </a:spcBef>
              <a:buFontTx/>
              <a:buNone/>
              <a:defRPr/>
            </a:pPr>
            <a:r>
              <a:rPr lang="ja-JP" altLang="en-US" sz="1400" b="0" dirty="0">
                <a:latin typeface="+mn-ea"/>
                <a:ea typeface="+mn-ea"/>
              </a:rPr>
              <a:t>例えば、廃棄物処理や分別、リサイクルの推進、みどりの創出など。</a:t>
            </a:r>
          </a:p>
        </p:txBody>
      </p:sp>
      <p:sp>
        <p:nvSpPr>
          <p:cNvPr id="253999" name="Line 57">
            <a:extLst>
              <a:ext uri="{FF2B5EF4-FFF2-40B4-BE49-F238E27FC236}">
                <a16:creationId xmlns:a16="http://schemas.microsoft.com/office/drawing/2014/main" id="{0A87B1B4-81DD-EC69-2C99-A4DC083397B4}"/>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32494" name="図 16">
            <a:extLst>
              <a:ext uri="{FF2B5EF4-FFF2-40B4-BE49-F238E27FC236}">
                <a16:creationId xmlns:a16="http://schemas.microsoft.com/office/drawing/2014/main" id="{25CEB1A9-53ED-6ED5-6A61-04FDE8E75F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4788" y="1381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495" name="図 17">
            <a:extLst>
              <a:ext uri="{FF2B5EF4-FFF2-40B4-BE49-F238E27FC236}">
                <a16:creationId xmlns:a16="http://schemas.microsoft.com/office/drawing/2014/main" id="{1B3F5E26-722A-DC2D-AF69-4C21DC3FDD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6575" y="1381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4" name="Text Box 5">
            <a:extLst>
              <a:ext uri="{FF2B5EF4-FFF2-40B4-BE49-F238E27FC236}">
                <a16:creationId xmlns:a16="http://schemas.microsoft.com/office/drawing/2014/main" id="{C66DC89D-4A3F-094E-E8A1-EAF9347DF95E}"/>
              </a:ext>
            </a:extLst>
          </p:cNvPr>
          <p:cNvSpPr txBox="1">
            <a:spLocks noChangeArrowheads="1"/>
          </p:cNvSpPr>
          <p:nvPr/>
        </p:nvSpPr>
        <p:spPr bwMode="auto">
          <a:xfrm>
            <a:off x="8012113" y="-28575"/>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P206</a:t>
            </a:r>
            <a:r>
              <a:rPr lang="ja-JP" altLang="en-US" sz="1200" b="0" dirty="0">
                <a:latin typeface="+mn-ea"/>
                <a:ea typeface="+mn-ea"/>
              </a:rPr>
              <a:t>～</a:t>
            </a:r>
            <a:r>
              <a:rPr lang="en-US" altLang="ja-JP" sz="1200" b="0" dirty="0">
                <a:latin typeface="+mn-ea"/>
                <a:ea typeface="+mn-ea"/>
              </a:rPr>
              <a:t>209</a:t>
            </a:r>
          </a:p>
        </p:txBody>
      </p:sp>
      <p:sp>
        <p:nvSpPr>
          <p:cNvPr id="256005" name="Text Box 6">
            <a:extLst>
              <a:ext uri="{FF2B5EF4-FFF2-40B4-BE49-F238E27FC236}">
                <a16:creationId xmlns:a16="http://schemas.microsoft.com/office/drawing/2014/main" id="{7D161C4A-BA23-F0F6-DF5F-177F130C6564}"/>
              </a:ext>
            </a:extLst>
          </p:cNvPr>
          <p:cNvSpPr txBox="1">
            <a:spLocks noChangeArrowheads="1"/>
          </p:cNvSpPr>
          <p:nvPr/>
        </p:nvSpPr>
        <p:spPr bwMode="auto">
          <a:xfrm>
            <a:off x="827088" y="44450"/>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０１</a:t>
            </a:r>
          </a:p>
        </p:txBody>
      </p:sp>
      <p:sp>
        <p:nvSpPr>
          <p:cNvPr id="256006" name="Text Box 7">
            <a:extLst>
              <a:ext uri="{FF2B5EF4-FFF2-40B4-BE49-F238E27FC236}">
                <a16:creationId xmlns:a16="http://schemas.microsoft.com/office/drawing/2014/main" id="{B19F2E06-6548-74FF-5D73-BB16A4A03CB3}"/>
              </a:ext>
            </a:extLst>
          </p:cNvPr>
          <p:cNvSpPr txBox="1">
            <a:spLocks noChangeArrowheads="1"/>
          </p:cNvSpPr>
          <p:nvPr/>
        </p:nvSpPr>
        <p:spPr bwMode="auto">
          <a:xfrm>
            <a:off x="179388" y="44450"/>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
        <p:nvSpPr>
          <p:cNvPr id="256007" name="Text Box 8">
            <a:extLst>
              <a:ext uri="{FF2B5EF4-FFF2-40B4-BE49-F238E27FC236}">
                <a16:creationId xmlns:a16="http://schemas.microsoft.com/office/drawing/2014/main" id="{AB046C0B-E569-30E2-D5CC-0C1556C78833}"/>
              </a:ext>
            </a:extLst>
          </p:cNvPr>
          <p:cNvSpPr txBox="1">
            <a:spLocks noChangeArrowheads="1"/>
          </p:cNvSpPr>
          <p:nvPr/>
        </p:nvSpPr>
        <p:spPr bwMode="auto">
          <a:xfrm>
            <a:off x="1403350" y="-28575"/>
            <a:ext cx="4608513"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400" dirty="0">
                <a:latin typeface="+mn-ea"/>
                <a:ea typeface="+mn-ea"/>
              </a:rPr>
              <a:t>企業の社会的責任（ＣＳＲ）</a:t>
            </a:r>
          </a:p>
        </p:txBody>
      </p:sp>
      <p:sp>
        <p:nvSpPr>
          <p:cNvPr id="256009" name="AutoShape 11">
            <a:extLst>
              <a:ext uri="{FF2B5EF4-FFF2-40B4-BE49-F238E27FC236}">
                <a16:creationId xmlns:a16="http://schemas.microsoft.com/office/drawing/2014/main" id="{AF9DEAAE-06CA-3426-14C6-98BFD4DF90F4}"/>
              </a:ext>
            </a:extLst>
          </p:cNvPr>
          <p:cNvSpPr>
            <a:spLocks noChangeArrowheads="1"/>
          </p:cNvSpPr>
          <p:nvPr/>
        </p:nvSpPr>
        <p:spPr bwMode="auto">
          <a:xfrm>
            <a:off x="42863" y="695216"/>
            <a:ext cx="1859509" cy="255389"/>
          </a:xfrm>
          <a:prstGeom prst="roundRect">
            <a:avLst>
              <a:gd name="adj" fmla="val 16657"/>
            </a:avLst>
          </a:prstGeom>
          <a:solidFill>
            <a:srgbClr val="FFFF00"/>
          </a:solidFill>
          <a:ln w="952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a:latin typeface="+mn-ea"/>
              <a:ea typeface="+mn-ea"/>
            </a:endParaRPr>
          </a:p>
        </p:txBody>
      </p:sp>
      <p:sp>
        <p:nvSpPr>
          <p:cNvPr id="256011" name="Text Box 31">
            <a:extLst>
              <a:ext uri="{FF2B5EF4-FFF2-40B4-BE49-F238E27FC236}">
                <a16:creationId xmlns:a16="http://schemas.microsoft.com/office/drawing/2014/main" id="{B7F3CC4C-91BD-7ED2-66B0-5BAA0624FB7B}"/>
              </a:ext>
            </a:extLst>
          </p:cNvPr>
          <p:cNvSpPr txBox="1">
            <a:spLocks noChangeArrowheads="1"/>
          </p:cNvSpPr>
          <p:nvPr/>
        </p:nvSpPr>
        <p:spPr bwMode="auto">
          <a:xfrm>
            <a:off x="15875" y="642590"/>
            <a:ext cx="1835696" cy="33813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ＣＳＲの対象と効果</a:t>
            </a:r>
          </a:p>
        </p:txBody>
      </p:sp>
      <p:sp>
        <p:nvSpPr>
          <p:cNvPr id="256017" name="AutoShape 38">
            <a:extLst>
              <a:ext uri="{FF2B5EF4-FFF2-40B4-BE49-F238E27FC236}">
                <a16:creationId xmlns:a16="http://schemas.microsoft.com/office/drawing/2014/main" id="{0D3F635F-EBAE-0989-9AEF-12805A4770F1}"/>
              </a:ext>
            </a:extLst>
          </p:cNvPr>
          <p:cNvSpPr>
            <a:spLocks noChangeArrowheads="1"/>
          </p:cNvSpPr>
          <p:nvPr/>
        </p:nvSpPr>
        <p:spPr bwMode="auto">
          <a:xfrm>
            <a:off x="6301045" y="4371089"/>
            <a:ext cx="2737447" cy="1015663"/>
          </a:xfrm>
          <a:prstGeom prst="roundRect">
            <a:avLst>
              <a:gd name="adj" fmla="val 8920"/>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200" b="0">
              <a:latin typeface="+mn-ea"/>
              <a:ea typeface="+mn-ea"/>
            </a:endParaRPr>
          </a:p>
        </p:txBody>
      </p:sp>
      <p:sp>
        <p:nvSpPr>
          <p:cNvPr id="256018" name="AutoShape 39">
            <a:extLst>
              <a:ext uri="{FF2B5EF4-FFF2-40B4-BE49-F238E27FC236}">
                <a16:creationId xmlns:a16="http://schemas.microsoft.com/office/drawing/2014/main" id="{75B64566-66BB-3EC6-775D-11312A893F8B}"/>
              </a:ext>
            </a:extLst>
          </p:cNvPr>
          <p:cNvSpPr>
            <a:spLocks noChangeArrowheads="1"/>
          </p:cNvSpPr>
          <p:nvPr/>
        </p:nvSpPr>
        <p:spPr bwMode="auto">
          <a:xfrm>
            <a:off x="6490085" y="4118676"/>
            <a:ext cx="2370138" cy="273050"/>
          </a:xfrm>
          <a:prstGeom prst="roundRect">
            <a:avLst>
              <a:gd name="adj" fmla="val 16648"/>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256021" name="Text Box 43">
            <a:extLst>
              <a:ext uri="{FF2B5EF4-FFF2-40B4-BE49-F238E27FC236}">
                <a16:creationId xmlns:a16="http://schemas.microsoft.com/office/drawing/2014/main" id="{2AA77B82-99A8-F2E3-6656-A19901E28AF8}"/>
              </a:ext>
            </a:extLst>
          </p:cNvPr>
          <p:cNvSpPr txBox="1">
            <a:spLocks noChangeArrowheads="1"/>
          </p:cNvSpPr>
          <p:nvPr/>
        </p:nvSpPr>
        <p:spPr bwMode="auto">
          <a:xfrm>
            <a:off x="6561523" y="4096451"/>
            <a:ext cx="2447925"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国連グローバル・コンパクト　</a:t>
            </a:r>
          </a:p>
        </p:txBody>
      </p:sp>
      <p:sp>
        <p:nvSpPr>
          <p:cNvPr id="256023" name="Text Box 46">
            <a:extLst>
              <a:ext uri="{FF2B5EF4-FFF2-40B4-BE49-F238E27FC236}">
                <a16:creationId xmlns:a16="http://schemas.microsoft.com/office/drawing/2014/main" id="{789C4810-9065-DF55-D8F8-E76B44D687FD}"/>
              </a:ext>
            </a:extLst>
          </p:cNvPr>
          <p:cNvSpPr txBox="1">
            <a:spLocks noChangeArrowheads="1"/>
          </p:cNvSpPr>
          <p:nvPr/>
        </p:nvSpPr>
        <p:spPr bwMode="auto">
          <a:xfrm>
            <a:off x="15875" y="932135"/>
            <a:ext cx="4803682" cy="64633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●組織の社会的責任（ＳＲ）国際規格</a:t>
            </a:r>
            <a:r>
              <a:rPr lang="en-US" altLang="ja-JP" sz="1200" dirty="0">
                <a:solidFill>
                  <a:srgbClr val="FF0000"/>
                </a:solidFill>
                <a:latin typeface="+mn-ea"/>
                <a:ea typeface="+mn-ea"/>
              </a:rPr>
              <a:t>ISO26000</a:t>
            </a:r>
            <a:r>
              <a:rPr lang="ja-JP" altLang="en-US" sz="1200" b="0" dirty="0">
                <a:latin typeface="+mn-ea"/>
                <a:ea typeface="+mn-ea"/>
              </a:rPr>
              <a:t>の、７つの中核課題。</a:t>
            </a:r>
            <a:endParaRPr lang="en-US" altLang="ja-JP" sz="1200" b="0" dirty="0">
              <a:latin typeface="+mn-ea"/>
              <a:ea typeface="+mn-ea"/>
            </a:endParaRPr>
          </a:p>
          <a:p>
            <a:pPr>
              <a:spcBef>
                <a:spcPct val="0"/>
              </a:spcBef>
              <a:buFontTx/>
              <a:buNone/>
              <a:defRPr/>
            </a:pPr>
            <a:r>
              <a:rPr lang="ja-JP" altLang="en-US" sz="1200" b="0" dirty="0">
                <a:latin typeface="+mn-ea"/>
                <a:ea typeface="+mn-ea"/>
              </a:rPr>
              <a:t>①組織統治、②人権、③労働慣行、④環境、⑤公正な事業慣行、</a:t>
            </a:r>
            <a:endParaRPr lang="en-US" altLang="ja-JP" sz="1200" b="0" dirty="0">
              <a:latin typeface="+mn-ea"/>
              <a:ea typeface="+mn-ea"/>
            </a:endParaRPr>
          </a:p>
          <a:p>
            <a:pPr>
              <a:spcBef>
                <a:spcPct val="0"/>
              </a:spcBef>
              <a:buFontTx/>
              <a:buNone/>
              <a:defRPr/>
            </a:pPr>
            <a:r>
              <a:rPr lang="ja-JP" altLang="en-US" sz="1200" b="0" dirty="0">
                <a:latin typeface="+mn-ea"/>
                <a:ea typeface="+mn-ea"/>
              </a:rPr>
              <a:t>⑥消費者課題、⑦コミュニティへの参加及びコミュニティの発展。</a:t>
            </a:r>
            <a:endParaRPr lang="en-US" altLang="ja-JP" sz="1200" b="0" dirty="0">
              <a:latin typeface="+mn-ea"/>
              <a:ea typeface="+mn-ea"/>
            </a:endParaRPr>
          </a:p>
        </p:txBody>
      </p:sp>
      <p:sp>
        <p:nvSpPr>
          <p:cNvPr id="256033" name="Text Box 59">
            <a:extLst>
              <a:ext uri="{FF2B5EF4-FFF2-40B4-BE49-F238E27FC236}">
                <a16:creationId xmlns:a16="http://schemas.microsoft.com/office/drawing/2014/main" id="{A05DF933-D93C-871E-A490-9A73F346873C}"/>
              </a:ext>
            </a:extLst>
          </p:cNvPr>
          <p:cNvSpPr txBox="1">
            <a:spLocks noChangeArrowheads="1"/>
          </p:cNvSpPr>
          <p:nvPr/>
        </p:nvSpPr>
        <p:spPr bwMode="auto">
          <a:xfrm>
            <a:off x="6301046" y="4401251"/>
            <a:ext cx="2808883" cy="93871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100" b="0" dirty="0">
                <a:latin typeface="+mn-ea"/>
                <a:ea typeface="+mn-ea"/>
              </a:rPr>
              <a:t>企業・団体が持続可能な成長を実現するための世界的な枠組みづくりへ参加する自発的な取組み。</a:t>
            </a:r>
            <a:r>
              <a:rPr lang="ja-JP" altLang="en-US" sz="1100" dirty="0">
                <a:latin typeface="+mn-ea"/>
                <a:ea typeface="+mn-ea"/>
              </a:rPr>
              <a:t>①人権の保護　②不当な労働の排除　③環境への対応　④腐敗防止の</a:t>
            </a:r>
            <a:r>
              <a:rPr lang="en-US" altLang="ja-JP" sz="1100" dirty="0">
                <a:latin typeface="+mn-ea"/>
                <a:ea typeface="+mn-ea"/>
              </a:rPr>
              <a:t>4</a:t>
            </a:r>
            <a:r>
              <a:rPr lang="ja-JP" altLang="en-US" sz="1100" dirty="0">
                <a:latin typeface="+mn-ea"/>
                <a:ea typeface="+mn-ea"/>
              </a:rPr>
              <a:t>分野</a:t>
            </a:r>
            <a:r>
              <a:rPr lang="ja-JP" altLang="en-US" sz="1100" b="0" dirty="0">
                <a:latin typeface="+mn-ea"/>
                <a:ea typeface="+mn-ea"/>
              </a:rPr>
              <a:t>と</a:t>
            </a:r>
            <a:r>
              <a:rPr lang="en-US" altLang="ja-JP" sz="1100" b="0" dirty="0">
                <a:latin typeface="+mn-ea"/>
                <a:ea typeface="+mn-ea"/>
              </a:rPr>
              <a:t>､</a:t>
            </a:r>
            <a:r>
              <a:rPr lang="ja-JP" altLang="en-US" sz="1100" b="0" dirty="0">
                <a:latin typeface="+mn-ea"/>
                <a:ea typeface="+mn-ea"/>
              </a:rPr>
              <a:t>これらに関連する１０原則。</a:t>
            </a:r>
          </a:p>
        </p:txBody>
      </p:sp>
      <p:sp>
        <p:nvSpPr>
          <p:cNvPr id="256034" name="Line 63">
            <a:extLst>
              <a:ext uri="{FF2B5EF4-FFF2-40B4-BE49-F238E27FC236}">
                <a16:creationId xmlns:a16="http://schemas.microsoft.com/office/drawing/2014/main" id="{36A2F37F-732C-FA44-93AA-59D4BB96EF21}"/>
              </a:ext>
            </a:extLst>
          </p:cNvPr>
          <p:cNvSpPr>
            <a:spLocks noChangeShapeType="1"/>
          </p:cNvSpPr>
          <p:nvPr/>
        </p:nvSpPr>
        <p:spPr bwMode="auto">
          <a:xfrm>
            <a:off x="15875" y="42862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34515" name="図 8">
            <a:extLst>
              <a:ext uri="{FF2B5EF4-FFF2-40B4-BE49-F238E27FC236}">
                <a16:creationId xmlns:a16="http://schemas.microsoft.com/office/drawing/2014/main" id="{15FBA461-917C-8BA5-728A-25FF3ABAFF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6213" y="650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516" name="図 12">
            <a:extLst>
              <a:ext uri="{FF2B5EF4-FFF2-40B4-BE49-F238E27FC236}">
                <a16:creationId xmlns:a16="http://schemas.microsoft.com/office/drawing/2014/main" id="{9CA8F017-F432-F2C1-D61E-589F9D1F0D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6575" y="698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AutoShape 11">
            <a:extLst>
              <a:ext uri="{FF2B5EF4-FFF2-40B4-BE49-F238E27FC236}">
                <a16:creationId xmlns:a16="http://schemas.microsoft.com/office/drawing/2014/main" id="{21830DBD-973F-8D15-9BB7-735473EDAB54}"/>
              </a:ext>
            </a:extLst>
          </p:cNvPr>
          <p:cNvSpPr>
            <a:spLocks noChangeArrowheads="1"/>
          </p:cNvSpPr>
          <p:nvPr/>
        </p:nvSpPr>
        <p:spPr bwMode="auto">
          <a:xfrm>
            <a:off x="42863" y="3620035"/>
            <a:ext cx="1331913" cy="255389"/>
          </a:xfrm>
          <a:prstGeom prst="roundRect">
            <a:avLst>
              <a:gd name="adj" fmla="val 16657"/>
            </a:avLst>
          </a:prstGeom>
          <a:solidFill>
            <a:srgbClr val="FFFF00"/>
          </a:solidFill>
          <a:ln w="952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a:latin typeface="+mn-ea"/>
              <a:ea typeface="+mn-ea"/>
            </a:endParaRPr>
          </a:p>
        </p:txBody>
      </p:sp>
      <p:sp>
        <p:nvSpPr>
          <p:cNvPr id="37" name="Text Box 31">
            <a:extLst>
              <a:ext uri="{FF2B5EF4-FFF2-40B4-BE49-F238E27FC236}">
                <a16:creationId xmlns:a16="http://schemas.microsoft.com/office/drawing/2014/main" id="{27A16262-2442-0406-5749-E19000D706AF}"/>
              </a:ext>
            </a:extLst>
          </p:cNvPr>
          <p:cNvSpPr txBox="1">
            <a:spLocks noChangeArrowheads="1"/>
          </p:cNvSpPr>
          <p:nvPr/>
        </p:nvSpPr>
        <p:spPr bwMode="auto">
          <a:xfrm>
            <a:off x="25105" y="3573016"/>
            <a:ext cx="133191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ＣＳＲの変遷</a:t>
            </a:r>
          </a:p>
        </p:txBody>
      </p:sp>
      <p:sp>
        <p:nvSpPr>
          <p:cNvPr id="38" name="Text Box 46">
            <a:extLst>
              <a:ext uri="{FF2B5EF4-FFF2-40B4-BE49-F238E27FC236}">
                <a16:creationId xmlns:a16="http://schemas.microsoft.com/office/drawing/2014/main" id="{FA6E9CB0-7461-E03B-4BDE-D3DBFEAFBFC7}"/>
              </a:ext>
            </a:extLst>
          </p:cNvPr>
          <p:cNvSpPr txBox="1">
            <a:spLocks noChangeArrowheads="1"/>
          </p:cNvSpPr>
          <p:nvPr/>
        </p:nvSpPr>
        <p:spPr bwMode="auto">
          <a:xfrm>
            <a:off x="0" y="3811012"/>
            <a:ext cx="6561523" cy="304698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1960</a:t>
            </a:r>
            <a:r>
              <a:rPr lang="ja-JP" altLang="en-US" sz="1200" b="0" dirty="0">
                <a:latin typeface="+mn-ea"/>
                <a:ea typeface="+mn-ea"/>
              </a:rPr>
              <a:t>年代　公害問題に対する環境配慮。</a:t>
            </a:r>
          </a:p>
          <a:p>
            <a:pPr>
              <a:spcBef>
                <a:spcPct val="0"/>
              </a:spcBef>
              <a:buFontTx/>
              <a:buNone/>
              <a:defRPr/>
            </a:pPr>
            <a:r>
              <a:rPr lang="en-US" altLang="ja-JP" sz="1200" b="0" dirty="0">
                <a:latin typeface="+mn-ea"/>
                <a:ea typeface="+mn-ea"/>
              </a:rPr>
              <a:t>1980</a:t>
            </a:r>
            <a:r>
              <a:rPr lang="ja-JP" altLang="en-US" sz="1200" b="0" dirty="0">
                <a:latin typeface="+mn-ea"/>
                <a:ea typeface="+mn-ea"/>
              </a:rPr>
              <a:t>年代　フィランソロピー、メセナ活動　　企業イメージ向上のための社会貢献</a:t>
            </a:r>
          </a:p>
          <a:p>
            <a:pPr>
              <a:spcBef>
                <a:spcPct val="0"/>
              </a:spcBef>
              <a:buFontTx/>
              <a:buNone/>
              <a:defRPr/>
            </a:pPr>
            <a:r>
              <a:rPr lang="en-US" altLang="ja-JP" sz="1200" b="0" dirty="0">
                <a:latin typeface="+mn-ea"/>
                <a:ea typeface="+mn-ea"/>
              </a:rPr>
              <a:t>1997</a:t>
            </a:r>
            <a:r>
              <a:rPr lang="ja-JP" altLang="en-US" sz="1200" b="0" dirty="0">
                <a:latin typeface="+mn-ea"/>
                <a:ea typeface="+mn-ea"/>
              </a:rPr>
              <a:t>年　</a:t>
            </a:r>
            <a:r>
              <a:rPr lang="ja-JP" altLang="en-US" sz="1200" b="0" dirty="0">
                <a:solidFill>
                  <a:srgbClr val="FF0000"/>
                </a:solidFill>
                <a:latin typeface="+mn-ea"/>
                <a:ea typeface="+mn-ea"/>
              </a:rPr>
              <a:t>環境・経済・社会</a:t>
            </a:r>
            <a:r>
              <a:rPr lang="ja-JP" altLang="en-US" sz="1200" b="0" dirty="0">
                <a:latin typeface="+mn-ea"/>
                <a:ea typeface="+mn-ea"/>
              </a:rPr>
              <a:t>の３分野で結果を出す</a:t>
            </a:r>
            <a:r>
              <a:rPr lang="ja-JP" altLang="en-US" sz="1200" b="0" dirty="0">
                <a:solidFill>
                  <a:srgbClr val="FF0000"/>
                </a:solidFill>
                <a:latin typeface="+mn-ea"/>
                <a:ea typeface="+mn-ea"/>
              </a:rPr>
              <a:t>トリプルボトムライン</a:t>
            </a:r>
            <a:r>
              <a:rPr lang="ja-JP" altLang="en-US" sz="1200" b="0" dirty="0">
                <a:latin typeface="+mn-ea"/>
                <a:ea typeface="+mn-ea"/>
              </a:rPr>
              <a:t>の考え方が提唱された。</a:t>
            </a:r>
          </a:p>
          <a:p>
            <a:pPr>
              <a:spcBef>
                <a:spcPct val="0"/>
              </a:spcBef>
              <a:buFontTx/>
              <a:buNone/>
              <a:defRPr/>
            </a:pPr>
            <a:r>
              <a:rPr lang="ja-JP" altLang="en-US" sz="1200" b="0" dirty="0">
                <a:latin typeface="+mn-ea"/>
                <a:ea typeface="+mn-ea"/>
              </a:rPr>
              <a:t>　　　　　 この考えは国際企業に広く受け入れられ、</a:t>
            </a:r>
            <a:r>
              <a:rPr lang="en-US" altLang="ja-JP" sz="1200" b="0" dirty="0">
                <a:latin typeface="+mn-ea"/>
                <a:ea typeface="+mn-ea"/>
              </a:rPr>
              <a:t>2000</a:t>
            </a:r>
            <a:r>
              <a:rPr lang="ja-JP" altLang="en-US" sz="1200" b="0" dirty="0">
                <a:latin typeface="+mn-ea"/>
                <a:ea typeface="+mn-ea"/>
              </a:rPr>
              <a:t>年前後に</a:t>
            </a:r>
            <a:r>
              <a:rPr lang="en-US" altLang="ja-JP" sz="1200" b="0" dirty="0">
                <a:latin typeface="+mn-ea"/>
                <a:ea typeface="+mn-ea"/>
              </a:rPr>
              <a:t>CSR</a:t>
            </a:r>
            <a:r>
              <a:rPr lang="ja-JP" altLang="en-US" sz="1200" b="0" dirty="0">
                <a:latin typeface="+mn-ea"/>
                <a:ea typeface="+mn-ea"/>
              </a:rPr>
              <a:t>は一気に広まりました。</a:t>
            </a:r>
          </a:p>
          <a:p>
            <a:pPr>
              <a:spcBef>
                <a:spcPct val="0"/>
              </a:spcBef>
              <a:buFontTx/>
              <a:buNone/>
              <a:defRPr/>
            </a:pPr>
            <a:r>
              <a:rPr lang="en-US" altLang="ja-JP" sz="1200" b="0" dirty="0">
                <a:latin typeface="+mn-ea"/>
                <a:ea typeface="+mn-ea"/>
              </a:rPr>
              <a:t>2000</a:t>
            </a:r>
            <a:r>
              <a:rPr lang="ja-JP" altLang="en-US" sz="1200" b="0" dirty="0">
                <a:latin typeface="+mn-ea"/>
                <a:ea typeface="+mn-ea"/>
              </a:rPr>
              <a:t>年　・世界最大の</a:t>
            </a:r>
            <a:r>
              <a:rPr lang="en-US" altLang="ja-JP" sz="1200" b="0" dirty="0">
                <a:latin typeface="+mn-ea"/>
                <a:ea typeface="+mn-ea"/>
              </a:rPr>
              <a:t>CSR</a:t>
            </a:r>
            <a:r>
              <a:rPr lang="ja-JP" altLang="en-US" sz="1200" b="0" dirty="0">
                <a:latin typeface="+mn-ea"/>
                <a:ea typeface="+mn-ea"/>
              </a:rPr>
              <a:t>イニシアティブ　</a:t>
            </a:r>
            <a:r>
              <a:rPr lang="ja-JP" altLang="en-US" sz="1200" b="0" dirty="0">
                <a:solidFill>
                  <a:srgbClr val="FF0000"/>
                </a:solidFill>
                <a:latin typeface="+mn-ea"/>
                <a:ea typeface="+mn-ea"/>
              </a:rPr>
              <a:t>国連グローバル・コンパクト</a:t>
            </a:r>
            <a:r>
              <a:rPr lang="ja-JP" altLang="en-US" sz="1200" b="0" dirty="0">
                <a:latin typeface="+mn-ea"/>
                <a:ea typeface="+mn-ea"/>
              </a:rPr>
              <a:t>が発足。</a:t>
            </a:r>
          </a:p>
          <a:p>
            <a:pPr>
              <a:spcBef>
                <a:spcPct val="0"/>
              </a:spcBef>
              <a:buFontTx/>
              <a:buNone/>
              <a:defRPr/>
            </a:pPr>
            <a:r>
              <a:rPr lang="ja-JP" altLang="en-US" sz="1200" b="0" dirty="0">
                <a:latin typeface="+mn-ea"/>
                <a:ea typeface="+mn-ea"/>
              </a:rPr>
              <a:t>　　　　　 ・サステナビリティ報告書作成のガイドラインである</a:t>
            </a:r>
            <a:r>
              <a:rPr lang="en-US" altLang="ja-JP" sz="1200" b="0" dirty="0">
                <a:solidFill>
                  <a:srgbClr val="FF0000"/>
                </a:solidFill>
                <a:latin typeface="+mn-ea"/>
                <a:ea typeface="+mn-ea"/>
              </a:rPr>
              <a:t>GRI</a:t>
            </a:r>
            <a:r>
              <a:rPr lang="ja-JP" altLang="en-US" sz="1200" b="0" dirty="0">
                <a:solidFill>
                  <a:srgbClr val="FF0000"/>
                </a:solidFill>
                <a:latin typeface="+mn-ea"/>
                <a:ea typeface="+mn-ea"/>
              </a:rPr>
              <a:t>ガイドライン</a:t>
            </a:r>
            <a:r>
              <a:rPr lang="ja-JP" altLang="en-US" sz="1200" b="0" dirty="0">
                <a:latin typeface="+mn-ea"/>
                <a:ea typeface="+mn-ea"/>
              </a:rPr>
              <a:t>が発行。</a:t>
            </a:r>
          </a:p>
          <a:p>
            <a:pPr>
              <a:spcBef>
                <a:spcPct val="0"/>
              </a:spcBef>
              <a:buFontTx/>
              <a:buNone/>
              <a:defRPr/>
            </a:pPr>
            <a:r>
              <a:rPr lang="ja-JP" altLang="en-US" sz="1200" b="0" dirty="0">
                <a:latin typeface="+mn-ea"/>
                <a:ea typeface="+mn-ea"/>
              </a:rPr>
              <a:t>　　　　　  サステナビリテイ報告書・ＣＳＲ報告書を作成する企業が増加。</a:t>
            </a:r>
          </a:p>
          <a:p>
            <a:pPr>
              <a:spcBef>
                <a:spcPct val="0"/>
              </a:spcBef>
              <a:buFontTx/>
              <a:buNone/>
              <a:defRPr/>
            </a:pPr>
            <a:r>
              <a:rPr lang="en-US" altLang="ja-JP" sz="1200" b="0" dirty="0">
                <a:latin typeface="+mn-ea"/>
                <a:ea typeface="+mn-ea"/>
              </a:rPr>
              <a:t>2010</a:t>
            </a:r>
            <a:r>
              <a:rPr lang="ja-JP" altLang="en-US" sz="1200" b="0" dirty="0">
                <a:latin typeface="+mn-ea"/>
                <a:ea typeface="+mn-ea"/>
              </a:rPr>
              <a:t>年　</a:t>
            </a:r>
            <a:r>
              <a:rPr lang="en-US" altLang="ja-JP" sz="1200" b="0" dirty="0">
                <a:latin typeface="+mn-ea"/>
                <a:ea typeface="+mn-ea"/>
              </a:rPr>
              <a:t>IS026000</a:t>
            </a:r>
            <a:r>
              <a:rPr lang="ja-JP" altLang="en-US" sz="1200" b="0" dirty="0">
                <a:latin typeface="+mn-ea"/>
                <a:ea typeface="+mn-ea"/>
              </a:rPr>
              <a:t>発行。</a:t>
            </a:r>
            <a:endParaRPr lang="en-US" altLang="ja-JP" sz="1200" b="0" dirty="0">
              <a:latin typeface="+mn-ea"/>
              <a:ea typeface="+mn-ea"/>
            </a:endParaRPr>
          </a:p>
          <a:p>
            <a:pPr>
              <a:spcBef>
                <a:spcPct val="0"/>
              </a:spcBef>
              <a:buFontTx/>
              <a:buNone/>
              <a:defRPr/>
            </a:pPr>
            <a:r>
              <a:rPr lang="ja-JP" altLang="en-US" sz="1200" b="0" dirty="0">
                <a:latin typeface="+mn-ea"/>
                <a:ea typeface="+mn-ea"/>
              </a:rPr>
              <a:t>　　＜</a:t>
            </a:r>
            <a:r>
              <a:rPr lang="en-US" altLang="ja-JP" sz="1200" b="0" dirty="0">
                <a:latin typeface="+mn-ea"/>
                <a:ea typeface="+mn-ea"/>
              </a:rPr>
              <a:t>1990</a:t>
            </a:r>
            <a:r>
              <a:rPr lang="ja-JP" altLang="en-US" sz="1200" b="0" dirty="0">
                <a:latin typeface="+mn-ea"/>
                <a:ea typeface="+mn-ea"/>
              </a:rPr>
              <a:t>年代に企業の不祥事が相次ぎ、企業活動の透明性を求める社会の声が強まる。＞</a:t>
            </a:r>
          </a:p>
          <a:p>
            <a:pPr>
              <a:spcBef>
                <a:spcPct val="0"/>
              </a:spcBef>
              <a:buFontTx/>
              <a:buNone/>
              <a:defRPr/>
            </a:pPr>
            <a:r>
              <a:rPr lang="en-US" altLang="ja-JP" sz="1200" b="0" dirty="0">
                <a:latin typeface="+mn-ea"/>
                <a:ea typeface="+mn-ea"/>
              </a:rPr>
              <a:t>1991</a:t>
            </a:r>
            <a:r>
              <a:rPr lang="ja-JP" altLang="en-US" sz="1200" b="0" dirty="0">
                <a:latin typeface="+mn-ea"/>
                <a:ea typeface="+mn-ea"/>
              </a:rPr>
              <a:t>年　日本経済団体連合会が企業行動憲章を作成</a:t>
            </a:r>
          </a:p>
          <a:p>
            <a:pPr>
              <a:spcBef>
                <a:spcPct val="0"/>
              </a:spcBef>
              <a:buFontTx/>
              <a:buNone/>
              <a:defRPr/>
            </a:pPr>
            <a:r>
              <a:rPr lang="en-US" altLang="ja-JP" sz="1200" b="0" dirty="0">
                <a:latin typeface="+mn-ea"/>
                <a:ea typeface="+mn-ea"/>
              </a:rPr>
              <a:t>2002</a:t>
            </a:r>
            <a:r>
              <a:rPr lang="ja-JP" altLang="en-US" sz="1200" b="0" dirty="0">
                <a:latin typeface="+mn-ea"/>
                <a:ea typeface="+mn-ea"/>
              </a:rPr>
              <a:t>年　東京商工会議所が企業行動規範を作成</a:t>
            </a:r>
          </a:p>
          <a:p>
            <a:pPr>
              <a:spcBef>
                <a:spcPct val="0"/>
              </a:spcBef>
              <a:buFontTx/>
              <a:buNone/>
              <a:defRPr/>
            </a:pPr>
            <a:r>
              <a:rPr lang="en-US" altLang="ja-JP" sz="1200" b="0" dirty="0">
                <a:latin typeface="+mn-ea"/>
                <a:ea typeface="+mn-ea"/>
              </a:rPr>
              <a:t>2010</a:t>
            </a:r>
            <a:r>
              <a:rPr lang="ja-JP" altLang="en-US" sz="1200" b="0" dirty="0">
                <a:latin typeface="+mn-ea"/>
                <a:ea typeface="+mn-ea"/>
              </a:rPr>
              <a:t>年代　</a:t>
            </a:r>
            <a:r>
              <a:rPr lang="en-US" altLang="ja-JP" sz="1200" b="0" dirty="0">
                <a:latin typeface="+mn-ea"/>
                <a:ea typeface="+mn-ea"/>
              </a:rPr>
              <a:t>CSR</a:t>
            </a:r>
            <a:r>
              <a:rPr lang="ja-JP" altLang="en-US" sz="1200" b="0" dirty="0">
                <a:latin typeface="+mn-ea"/>
                <a:ea typeface="+mn-ea"/>
              </a:rPr>
              <a:t>と本業を統合し、事業の中核に据えた企業が成長、</a:t>
            </a:r>
            <a:r>
              <a:rPr lang="en-US" altLang="ja-JP" sz="1200" b="0" dirty="0">
                <a:latin typeface="+mn-ea"/>
                <a:ea typeface="+mn-ea"/>
              </a:rPr>
              <a:t>CSR</a:t>
            </a:r>
            <a:r>
              <a:rPr lang="ja-JP" altLang="en-US" sz="1200" b="0" dirty="0">
                <a:latin typeface="+mn-ea"/>
                <a:ea typeface="+mn-ea"/>
              </a:rPr>
              <a:t>に取り組む企業が増加。</a:t>
            </a:r>
          </a:p>
          <a:p>
            <a:pPr>
              <a:spcBef>
                <a:spcPct val="0"/>
              </a:spcBef>
              <a:buFontTx/>
              <a:buNone/>
              <a:defRPr/>
            </a:pPr>
            <a:r>
              <a:rPr lang="en-US" altLang="ja-JP" sz="1200" b="0" dirty="0">
                <a:latin typeface="+mn-ea"/>
                <a:ea typeface="+mn-ea"/>
              </a:rPr>
              <a:t>2010</a:t>
            </a:r>
            <a:r>
              <a:rPr lang="ja-JP" altLang="en-US" sz="1200" b="0" dirty="0">
                <a:latin typeface="+mn-ea"/>
                <a:ea typeface="+mn-ea"/>
              </a:rPr>
              <a:t>年代中盤　企業の環境・社会への取り組みを重視して投資を行う</a:t>
            </a:r>
            <a:r>
              <a:rPr lang="ja-JP" altLang="en-US" sz="1200" b="0" dirty="0">
                <a:solidFill>
                  <a:srgbClr val="FF0000"/>
                </a:solidFill>
                <a:latin typeface="+mn-ea"/>
                <a:ea typeface="+mn-ea"/>
              </a:rPr>
              <a:t>ＥＳＧ投資が広まる</a:t>
            </a:r>
            <a:r>
              <a:rPr lang="ja-JP" altLang="en-US" sz="1200" b="0" dirty="0">
                <a:latin typeface="+mn-ea"/>
                <a:ea typeface="+mn-ea"/>
              </a:rPr>
              <a:t>。</a:t>
            </a:r>
            <a:endParaRPr lang="en-US" altLang="ja-JP" sz="1200" b="0" dirty="0">
              <a:latin typeface="+mn-ea"/>
              <a:ea typeface="+mn-ea"/>
            </a:endParaRPr>
          </a:p>
          <a:p>
            <a:pPr>
              <a:spcBef>
                <a:spcPct val="0"/>
              </a:spcBef>
              <a:buFontTx/>
              <a:buNone/>
              <a:defRPr/>
            </a:pPr>
            <a:r>
              <a:rPr lang="en-US" altLang="ja-JP" sz="1200" b="0" dirty="0">
                <a:latin typeface="+mn-ea"/>
                <a:ea typeface="+mn-ea"/>
              </a:rPr>
              <a:t>2010</a:t>
            </a:r>
            <a:r>
              <a:rPr lang="ja-JP" altLang="en-US" sz="1200" b="0" dirty="0">
                <a:latin typeface="+mn-ea"/>
                <a:ea typeface="+mn-ea"/>
              </a:rPr>
              <a:t>年　</a:t>
            </a:r>
            <a:r>
              <a:rPr lang="en-US" altLang="ja-JP" sz="1200" b="0" dirty="0">
                <a:latin typeface="+mn-ea"/>
                <a:ea typeface="+mn-ea"/>
              </a:rPr>
              <a:t>WBCSD</a:t>
            </a:r>
            <a:r>
              <a:rPr lang="ja-JP" altLang="en-US" sz="1200" b="0" dirty="0">
                <a:latin typeface="+mn-ea"/>
                <a:ea typeface="+mn-ea"/>
              </a:rPr>
              <a:t>が「</a:t>
            </a:r>
            <a:r>
              <a:rPr lang="en-US" altLang="ja-JP" sz="1200" b="0" dirty="0">
                <a:latin typeface="+mn-ea"/>
                <a:ea typeface="+mn-ea"/>
              </a:rPr>
              <a:t>VISION2050</a:t>
            </a:r>
            <a:r>
              <a:rPr lang="ja-JP" altLang="en-US" sz="1200" b="0" dirty="0">
                <a:latin typeface="+mn-ea"/>
                <a:ea typeface="+mn-ea"/>
              </a:rPr>
              <a:t>」を公表し、人類が豊かに生きるためのロードマップを示した。 </a:t>
            </a:r>
          </a:p>
          <a:p>
            <a:pPr>
              <a:spcBef>
                <a:spcPct val="0"/>
              </a:spcBef>
              <a:buFontTx/>
              <a:buNone/>
              <a:defRPr/>
            </a:pPr>
            <a:r>
              <a:rPr lang="en-US" altLang="ja-JP" sz="1200" b="0" dirty="0">
                <a:latin typeface="+mn-ea"/>
                <a:ea typeface="+mn-ea"/>
              </a:rPr>
              <a:t>2015</a:t>
            </a:r>
            <a:r>
              <a:rPr lang="ja-JP" altLang="en-US" sz="1200" b="0" dirty="0">
                <a:latin typeface="+mn-ea"/>
                <a:ea typeface="+mn-ea"/>
              </a:rPr>
              <a:t>年　</a:t>
            </a:r>
            <a:r>
              <a:rPr lang="en-US" altLang="ja-JP" sz="1200" b="0" dirty="0">
                <a:latin typeface="+mn-ea"/>
                <a:ea typeface="+mn-ea"/>
              </a:rPr>
              <a:t>SDGs</a:t>
            </a:r>
            <a:r>
              <a:rPr lang="ja-JP" altLang="en-US" sz="1200" b="0" dirty="0">
                <a:latin typeface="+mn-ea"/>
                <a:ea typeface="+mn-ea"/>
              </a:rPr>
              <a:t>の策定には、国連グローバル・コンパクトや</a:t>
            </a:r>
            <a:r>
              <a:rPr lang="en-US" altLang="ja-JP" sz="1200" b="0" dirty="0">
                <a:latin typeface="+mn-ea"/>
                <a:ea typeface="+mn-ea"/>
              </a:rPr>
              <a:t>WBCSD</a:t>
            </a:r>
            <a:r>
              <a:rPr lang="ja-JP" altLang="en-US" sz="1200" b="0" dirty="0">
                <a:latin typeface="+mn-ea"/>
                <a:ea typeface="+mn-ea"/>
              </a:rPr>
              <a:t>などから企業も参加した。</a:t>
            </a:r>
          </a:p>
          <a:p>
            <a:pPr>
              <a:spcBef>
                <a:spcPct val="0"/>
              </a:spcBef>
              <a:buFontTx/>
              <a:buNone/>
              <a:defRPr/>
            </a:pPr>
            <a:r>
              <a:rPr lang="en-US" altLang="ja-JP" sz="1200" b="0" dirty="0">
                <a:latin typeface="+mn-ea"/>
                <a:ea typeface="+mn-ea"/>
              </a:rPr>
              <a:t>2020</a:t>
            </a:r>
            <a:r>
              <a:rPr lang="ja-JP" altLang="en-US" sz="1200" b="0" dirty="0">
                <a:latin typeface="+mn-ea"/>
                <a:ea typeface="+mn-ea"/>
              </a:rPr>
              <a:t>年代　ステークホルダーの利益を重視する</a:t>
            </a:r>
            <a:r>
              <a:rPr lang="ja-JP" altLang="en-US" sz="1200" b="0" dirty="0">
                <a:solidFill>
                  <a:srgbClr val="0000FF"/>
                </a:solidFill>
                <a:latin typeface="+mn-ea"/>
                <a:ea typeface="+mn-ea"/>
              </a:rPr>
              <a:t>ステークホルダー資本主義</a:t>
            </a:r>
            <a:r>
              <a:rPr lang="ja-JP" altLang="en-US" sz="1200" b="0" dirty="0">
                <a:latin typeface="+mn-ea"/>
                <a:ea typeface="+mn-ea"/>
              </a:rPr>
              <a:t>が注目されている。</a:t>
            </a:r>
          </a:p>
        </p:txBody>
      </p:sp>
      <p:sp>
        <p:nvSpPr>
          <p:cNvPr id="34" name="AutoShape 34">
            <a:extLst>
              <a:ext uri="{FF2B5EF4-FFF2-40B4-BE49-F238E27FC236}">
                <a16:creationId xmlns:a16="http://schemas.microsoft.com/office/drawing/2014/main" id="{7A377D67-0182-800F-EF6F-0D48729DD61B}"/>
              </a:ext>
            </a:extLst>
          </p:cNvPr>
          <p:cNvSpPr>
            <a:spLocks noChangeArrowheads="1"/>
          </p:cNvSpPr>
          <p:nvPr/>
        </p:nvSpPr>
        <p:spPr bwMode="auto">
          <a:xfrm>
            <a:off x="6299630" y="2874100"/>
            <a:ext cx="2736773" cy="1158671"/>
          </a:xfrm>
          <a:prstGeom prst="roundRect">
            <a:avLst>
              <a:gd name="adj" fmla="val 7019"/>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35" name="AutoShape 35">
            <a:extLst>
              <a:ext uri="{FF2B5EF4-FFF2-40B4-BE49-F238E27FC236}">
                <a16:creationId xmlns:a16="http://schemas.microsoft.com/office/drawing/2014/main" id="{DE7A55E3-4F69-F691-6474-A11BE4F96EED}"/>
              </a:ext>
            </a:extLst>
          </p:cNvPr>
          <p:cNvSpPr>
            <a:spLocks noChangeArrowheads="1"/>
          </p:cNvSpPr>
          <p:nvPr/>
        </p:nvSpPr>
        <p:spPr bwMode="auto">
          <a:xfrm>
            <a:off x="6864621" y="2704944"/>
            <a:ext cx="1581150" cy="273050"/>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39" name="Text Box 42">
            <a:extLst>
              <a:ext uri="{FF2B5EF4-FFF2-40B4-BE49-F238E27FC236}">
                <a16:creationId xmlns:a16="http://schemas.microsoft.com/office/drawing/2014/main" id="{30077FE6-E454-41C6-218D-6AA6567ED2C4}"/>
              </a:ext>
            </a:extLst>
          </p:cNvPr>
          <p:cNvSpPr txBox="1">
            <a:spLocks noChangeArrowheads="1"/>
          </p:cNvSpPr>
          <p:nvPr/>
        </p:nvSpPr>
        <p:spPr bwMode="auto">
          <a:xfrm>
            <a:off x="6861446" y="2677957"/>
            <a:ext cx="1655762"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ステークホルダー　</a:t>
            </a:r>
          </a:p>
        </p:txBody>
      </p:sp>
      <p:sp>
        <p:nvSpPr>
          <p:cNvPr id="40" name="Text Box 58">
            <a:extLst>
              <a:ext uri="{FF2B5EF4-FFF2-40B4-BE49-F238E27FC236}">
                <a16:creationId xmlns:a16="http://schemas.microsoft.com/office/drawing/2014/main" id="{9C7B9A4D-8C3E-FA96-2898-6755933688AE}"/>
              </a:ext>
            </a:extLst>
          </p:cNvPr>
          <p:cNvSpPr txBox="1">
            <a:spLocks noChangeArrowheads="1"/>
          </p:cNvSpPr>
          <p:nvPr/>
        </p:nvSpPr>
        <p:spPr bwMode="auto">
          <a:xfrm>
            <a:off x="6298956" y="2942832"/>
            <a:ext cx="2785521" cy="1107996"/>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100" b="0" dirty="0">
                <a:latin typeface="+mn-ea"/>
                <a:ea typeface="+mn-ea"/>
              </a:rPr>
              <a:t>企業･行政・ＮＰＯなどの組織の利害と直接的・間接的な利害関係を有する者。利害関係者ともいう。企業におけるステークホルダーには、株主、投資家、消費者、取引先、消費者、従業員、地域社会を始めとする幅広い対象がある。</a:t>
            </a:r>
          </a:p>
        </p:txBody>
      </p:sp>
      <p:sp>
        <p:nvSpPr>
          <p:cNvPr id="3" name="テキスト ボックス 2">
            <a:extLst>
              <a:ext uri="{FF2B5EF4-FFF2-40B4-BE49-F238E27FC236}">
                <a16:creationId xmlns:a16="http://schemas.microsoft.com/office/drawing/2014/main" id="{E082C856-68FE-BBD7-E050-E12F5E4CDC32}"/>
              </a:ext>
            </a:extLst>
          </p:cNvPr>
          <p:cNvSpPr txBox="1"/>
          <p:nvPr/>
        </p:nvSpPr>
        <p:spPr>
          <a:xfrm>
            <a:off x="5922809" y="109603"/>
            <a:ext cx="2571095" cy="282016"/>
          </a:xfrm>
          <a:prstGeom prst="rect">
            <a:avLst/>
          </a:prstGeom>
          <a:noFill/>
        </p:spPr>
        <p:txBody>
          <a:bodyPr wrap="square">
            <a:spAutoFit/>
          </a:bodyPr>
          <a:lstStyle/>
          <a:p>
            <a:r>
              <a:rPr lang="ja-JP" altLang="en-US" sz="1200" b="0" dirty="0"/>
              <a:t>Corporate Social Responsibility</a:t>
            </a:r>
          </a:p>
        </p:txBody>
      </p:sp>
      <p:sp>
        <p:nvSpPr>
          <p:cNvPr id="9" name="テキスト ボックス 8">
            <a:extLst>
              <a:ext uri="{FF2B5EF4-FFF2-40B4-BE49-F238E27FC236}">
                <a16:creationId xmlns:a16="http://schemas.microsoft.com/office/drawing/2014/main" id="{5A95F840-E784-29A9-85F6-ACE0FBEBD541}"/>
              </a:ext>
            </a:extLst>
          </p:cNvPr>
          <p:cNvSpPr txBox="1"/>
          <p:nvPr/>
        </p:nvSpPr>
        <p:spPr>
          <a:xfrm>
            <a:off x="-35669" y="407435"/>
            <a:ext cx="9136805" cy="323165"/>
          </a:xfrm>
          <a:prstGeom prst="rect">
            <a:avLst/>
          </a:prstGeom>
          <a:noFill/>
        </p:spPr>
        <p:txBody>
          <a:bodyPr wrap="square">
            <a:spAutoFit/>
          </a:bodyPr>
          <a:lstStyle/>
          <a:p>
            <a:pPr>
              <a:spcBef>
                <a:spcPct val="0"/>
              </a:spcBef>
              <a:buNone/>
              <a:defRPr/>
            </a:pPr>
            <a:r>
              <a:rPr lang="ja-JP" altLang="en-US" sz="1500" b="0" dirty="0">
                <a:latin typeface="+mn-ea"/>
                <a:ea typeface="+mn-ea"/>
              </a:rPr>
              <a:t>企業は収益を上げるだけでなく、社会に与える影響に責任をもち、ステークホルダーに配慮しなければならない。</a:t>
            </a:r>
          </a:p>
        </p:txBody>
      </p:sp>
      <p:pic>
        <p:nvPicPr>
          <p:cNvPr id="31" name="図 30">
            <a:extLst>
              <a:ext uri="{FF2B5EF4-FFF2-40B4-BE49-F238E27FC236}">
                <a16:creationId xmlns:a16="http://schemas.microsoft.com/office/drawing/2014/main" id="{3D13EE11-E2ED-8587-7A0F-945A57B23DB5}"/>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6426550" y="752825"/>
            <a:ext cx="2409126" cy="1767721"/>
          </a:xfrm>
          <a:prstGeom prst="rect">
            <a:avLst/>
          </a:prstGeom>
        </p:spPr>
      </p:pic>
      <p:sp>
        <p:nvSpPr>
          <p:cNvPr id="7" name="テキスト ボックス 6">
            <a:extLst>
              <a:ext uri="{FF2B5EF4-FFF2-40B4-BE49-F238E27FC236}">
                <a16:creationId xmlns:a16="http://schemas.microsoft.com/office/drawing/2014/main" id="{BA749A98-F86B-1231-DA6E-4949D5A44CE4}"/>
              </a:ext>
            </a:extLst>
          </p:cNvPr>
          <p:cNvSpPr txBox="1"/>
          <p:nvPr/>
        </p:nvSpPr>
        <p:spPr>
          <a:xfrm>
            <a:off x="5572669" y="743267"/>
            <a:ext cx="1732566" cy="461665"/>
          </a:xfrm>
          <a:prstGeom prst="rect">
            <a:avLst/>
          </a:prstGeom>
          <a:noFill/>
        </p:spPr>
        <p:txBody>
          <a:bodyPr wrap="square">
            <a:spAutoFit/>
          </a:bodyPr>
          <a:lstStyle/>
          <a:p>
            <a:r>
              <a:rPr lang="ja-JP" altLang="en-US" sz="1200" dirty="0"/>
              <a:t>IS026000の７つの中核課題とそれぞれの課題</a:t>
            </a:r>
          </a:p>
        </p:txBody>
      </p:sp>
      <p:sp>
        <p:nvSpPr>
          <p:cNvPr id="4" name="テキスト ボックス 3">
            <a:extLst>
              <a:ext uri="{FF2B5EF4-FFF2-40B4-BE49-F238E27FC236}">
                <a16:creationId xmlns:a16="http://schemas.microsoft.com/office/drawing/2014/main" id="{280F967D-C17E-A7EA-A339-CEC239FD0008}"/>
              </a:ext>
            </a:extLst>
          </p:cNvPr>
          <p:cNvSpPr txBox="1"/>
          <p:nvPr/>
        </p:nvSpPr>
        <p:spPr>
          <a:xfrm>
            <a:off x="-693" y="1505429"/>
            <a:ext cx="6909848" cy="1384995"/>
          </a:xfrm>
          <a:prstGeom prst="rect">
            <a:avLst/>
          </a:prstGeom>
          <a:noFill/>
        </p:spPr>
        <p:txBody>
          <a:bodyPr wrap="square">
            <a:spAutoFit/>
          </a:bodyPr>
          <a:lstStyle/>
          <a:p>
            <a:r>
              <a:rPr lang="ja-JP" altLang="en-US" sz="1200" b="0" dirty="0"/>
              <a:t>●IS026000では、組織が社会的責任を果たすことにより以下の効果が期待できるとしています。</a:t>
            </a:r>
          </a:p>
          <a:p>
            <a:r>
              <a:rPr lang="ja-JP" altLang="en-US" sz="1200" b="0" dirty="0"/>
              <a:t>・社会からの信頼を得る</a:t>
            </a:r>
          </a:p>
          <a:p>
            <a:r>
              <a:rPr lang="ja-JP" altLang="en-US" sz="1200" b="0" dirty="0"/>
              <a:t>・法令違反など社会の期待に反する行為によって、事業継続が困難　になることの回避</a:t>
            </a:r>
          </a:p>
          <a:p>
            <a:r>
              <a:rPr lang="ja-JP" altLang="en-US" sz="1200" b="0" dirty="0"/>
              <a:t>・組織の評判、知名度、ブランドの向上</a:t>
            </a:r>
          </a:p>
          <a:p>
            <a:r>
              <a:rPr lang="ja-JP" altLang="en-US" sz="1200" b="0" dirty="0"/>
              <a:t>・従業員の採用・定着・士気向上、健全な労使関係への効果</a:t>
            </a:r>
          </a:p>
          <a:p>
            <a:r>
              <a:rPr lang="ja-JP" altLang="en-US" sz="1200" b="0" dirty="0"/>
              <a:t>・従業員とのトラブル防止・削減、</a:t>
            </a:r>
            <a:r>
              <a:rPr lang="ja-JP" altLang="en-US" sz="1200" b="0" dirty="0">
                <a:solidFill>
                  <a:srgbClr val="FF0000"/>
                </a:solidFill>
              </a:rPr>
              <a:t>ステークホルダー</a:t>
            </a:r>
            <a:r>
              <a:rPr lang="ja-JP" altLang="en-US" sz="1200" b="0" dirty="0"/>
              <a:t>との関係向上</a:t>
            </a:r>
          </a:p>
          <a:p>
            <a:r>
              <a:rPr lang="ja-JP" altLang="en-US" sz="1200" b="0" dirty="0"/>
              <a:t>・資金調達の円滑化、販路拡大、安定的な原材料調達</a:t>
            </a:r>
          </a:p>
        </p:txBody>
      </p:sp>
      <p:sp>
        <p:nvSpPr>
          <p:cNvPr id="5" name="テキスト ボックス 4">
            <a:extLst>
              <a:ext uri="{FF2B5EF4-FFF2-40B4-BE49-F238E27FC236}">
                <a16:creationId xmlns:a16="http://schemas.microsoft.com/office/drawing/2014/main" id="{70B04975-4978-E2A4-AEDD-BD30978C90AF}"/>
              </a:ext>
            </a:extLst>
          </p:cNvPr>
          <p:cNvSpPr txBox="1"/>
          <p:nvPr/>
        </p:nvSpPr>
        <p:spPr>
          <a:xfrm>
            <a:off x="7305235" y="2452466"/>
            <a:ext cx="1822890" cy="218197"/>
          </a:xfrm>
          <a:prstGeom prst="rect">
            <a:avLst/>
          </a:prstGeom>
          <a:noFill/>
        </p:spPr>
        <p:txBody>
          <a:bodyPr wrap="square">
            <a:spAutoFit/>
          </a:bodyPr>
          <a:lstStyle/>
          <a:p>
            <a:pPr algn="r"/>
            <a:r>
              <a:rPr lang="ja-JP" altLang="en-US" sz="800" dirty="0"/>
              <a:t>出典：ｅｃｏ検定公式テキスト第</a:t>
            </a:r>
            <a:r>
              <a:rPr lang="en-US" altLang="ja-JP" sz="800" dirty="0"/>
              <a:t>9</a:t>
            </a:r>
            <a:r>
              <a:rPr lang="ja-JP" altLang="en-US" sz="800" dirty="0"/>
              <a:t>版</a:t>
            </a:r>
          </a:p>
        </p:txBody>
      </p:sp>
      <p:sp>
        <p:nvSpPr>
          <p:cNvPr id="6" name="Text Box 46">
            <a:extLst>
              <a:ext uri="{FF2B5EF4-FFF2-40B4-BE49-F238E27FC236}">
                <a16:creationId xmlns:a16="http://schemas.microsoft.com/office/drawing/2014/main" id="{33A93257-EC5F-22E8-2662-8BD4FE2C4A18}"/>
              </a:ext>
            </a:extLst>
          </p:cNvPr>
          <p:cNvSpPr txBox="1">
            <a:spLocks noChangeArrowheads="1"/>
          </p:cNvSpPr>
          <p:nvPr/>
        </p:nvSpPr>
        <p:spPr bwMode="auto">
          <a:xfrm>
            <a:off x="0" y="2816920"/>
            <a:ext cx="6782132" cy="83099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a:t>
            </a:r>
            <a:r>
              <a:rPr lang="en-US" altLang="ja-JP" sz="1200" b="0" dirty="0">
                <a:latin typeface="+mn-ea"/>
                <a:ea typeface="+mn-ea"/>
              </a:rPr>
              <a:t>CSR</a:t>
            </a:r>
            <a:r>
              <a:rPr lang="ja-JP" altLang="en-US" sz="1200" b="0" dirty="0">
                <a:latin typeface="+mn-ea"/>
                <a:ea typeface="+mn-ea"/>
              </a:rPr>
              <a:t>は企業の本業と統合的に行われることでより効果を発揮します。</a:t>
            </a:r>
          </a:p>
          <a:p>
            <a:pPr>
              <a:spcBef>
                <a:spcPct val="0"/>
              </a:spcBef>
              <a:buFontTx/>
              <a:buNone/>
              <a:defRPr/>
            </a:pPr>
            <a:r>
              <a:rPr lang="ja-JP" altLang="en-US" sz="1200" b="0" dirty="0">
                <a:latin typeface="+mn-ea"/>
                <a:ea typeface="+mn-ea"/>
              </a:rPr>
              <a:t>提供する製品やサービスを通じて、社会的な問題解決に貢献するとの考え方は、</a:t>
            </a:r>
          </a:p>
          <a:p>
            <a:pPr>
              <a:spcBef>
                <a:spcPct val="0"/>
              </a:spcBef>
              <a:buFontTx/>
              <a:buNone/>
              <a:defRPr/>
            </a:pPr>
            <a:r>
              <a:rPr lang="en-US" altLang="ja-JP" sz="1200" b="0" dirty="0">
                <a:solidFill>
                  <a:srgbClr val="FF0000"/>
                </a:solidFill>
                <a:latin typeface="+mn-ea"/>
                <a:ea typeface="+mn-ea"/>
              </a:rPr>
              <a:t>CSV (Creating Shared Value/</a:t>
            </a:r>
            <a:r>
              <a:rPr lang="ja-JP" altLang="en-US" sz="1200" b="0" dirty="0">
                <a:solidFill>
                  <a:srgbClr val="FF0000"/>
                </a:solidFill>
                <a:latin typeface="+mn-ea"/>
                <a:ea typeface="+mn-ea"/>
              </a:rPr>
              <a:t>共通価値の創造）</a:t>
            </a:r>
            <a:r>
              <a:rPr lang="ja-JP" altLang="en-US" sz="1200" b="0" dirty="0">
                <a:latin typeface="+mn-ea"/>
                <a:ea typeface="+mn-ea"/>
              </a:rPr>
              <a:t>とも呼ばれます。</a:t>
            </a:r>
          </a:p>
          <a:p>
            <a:pPr>
              <a:spcBef>
                <a:spcPct val="0"/>
              </a:spcBef>
              <a:buFontTx/>
              <a:buNone/>
              <a:defRPr/>
            </a:pPr>
            <a:r>
              <a:rPr lang="ja-JP" altLang="en-US" sz="1200" b="0" dirty="0">
                <a:latin typeface="+mn-ea"/>
                <a:ea typeface="+mn-ea"/>
              </a:rPr>
              <a:t>事業活動で経済的価値と社会的価値をともに生み出し、企業の成長につなげる経営戦略です。</a:t>
            </a:r>
            <a:endParaRPr lang="en-US" altLang="ja-JP" sz="1200" b="0" dirty="0">
              <a:latin typeface="+mn-ea"/>
              <a:ea typeface="+mn-ea"/>
            </a:endParaRPr>
          </a:p>
        </p:txBody>
      </p:sp>
      <p:sp>
        <p:nvSpPr>
          <p:cNvPr id="8" name="AutoShape 34">
            <a:extLst>
              <a:ext uri="{FF2B5EF4-FFF2-40B4-BE49-F238E27FC236}">
                <a16:creationId xmlns:a16="http://schemas.microsoft.com/office/drawing/2014/main" id="{2241C5F2-CADB-9AB7-4C94-CED9E99FB6E9}"/>
              </a:ext>
            </a:extLst>
          </p:cNvPr>
          <p:cNvSpPr>
            <a:spLocks noChangeArrowheads="1"/>
          </p:cNvSpPr>
          <p:nvPr/>
        </p:nvSpPr>
        <p:spPr bwMode="auto">
          <a:xfrm>
            <a:off x="6298956" y="5667734"/>
            <a:ext cx="2736773" cy="1110217"/>
          </a:xfrm>
          <a:prstGeom prst="roundRect">
            <a:avLst>
              <a:gd name="adj" fmla="val 7019"/>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10" name="AutoShape 35">
            <a:extLst>
              <a:ext uri="{FF2B5EF4-FFF2-40B4-BE49-F238E27FC236}">
                <a16:creationId xmlns:a16="http://schemas.microsoft.com/office/drawing/2014/main" id="{270776A1-47DE-A342-CE05-F6438E653743}"/>
              </a:ext>
            </a:extLst>
          </p:cNvPr>
          <p:cNvSpPr>
            <a:spLocks noChangeArrowheads="1"/>
          </p:cNvSpPr>
          <p:nvPr/>
        </p:nvSpPr>
        <p:spPr bwMode="auto">
          <a:xfrm>
            <a:off x="6569038" y="5458654"/>
            <a:ext cx="2227626" cy="273050"/>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11" name="Text Box 42">
            <a:extLst>
              <a:ext uri="{FF2B5EF4-FFF2-40B4-BE49-F238E27FC236}">
                <a16:creationId xmlns:a16="http://schemas.microsoft.com/office/drawing/2014/main" id="{FE382564-123F-67C8-6780-48EEA6772908}"/>
              </a:ext>
            </a:extLst>
          </p:cNvPr>
          <p:cNvSpPr txBox="1">
            <a:spLocks noChangeArrowheads="1"/>
          </p:cNvSpPr>
          <p:nvPr/>
        </p:nvSpPr>
        <p:spPr bwMode="auto">
          <a:xfrm>
            <a:off x="6592641" y="5444858"/>
            <a:ext cx="2299975"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b="0" dirty="0">
                <a:solidFill>
                  <a:srgbClr val="0000FF"/>
                </a:solidFill>
                <a:latin typeface="+mn-ea"/>
                <a:ea typeface="+mn-ea"/>
              </a:rPr>
              <a:t>ステークホルダー資本主義</a:t>
            </a:r>
            <a:endParaRPr lang="ja-JP" altLang="en-US" sz="1400" dirty="0">
              <a:solidFill>
                <a:schemeClr val="bg1"/>
              </a:solidFill>
              <a:latin typeface="+mn-ea"/>
              <a:ea typeface="+mn-ea"/>
            </a:endParaRPr>
          </a:p>
        </p:txBody>
      </p:sp>
      <p:sp>
        <p:nvSpPr>
          <p:cNvPr id="12" name="Text Box 58">
            <a:extLst>
              <a:ext uri="{FF2B5EF4-FFF2-40B4-BE49-F238E27FC236}">
                <a16:creationId xmlns:a16="http://schemas.microsoft.com/office/drawing/2014/main" id="{F2713D96-C01E-1AC6-9694-C8FA0C7F7A9A}"/>
              </a:ext>
            </a:extLst>
          </p:cNvPr>
          <p:cNvSpPr txBox="1">
            <a:spLocks noChangeArrowheads="1"/>
          </p:cNvSpPr>
          <p:nvPr/>
        </p:nvSpPr>
        <p:spPr bwMode="auto">
          <a:xfrm>
            <a:off x="6298282" y="5762289"/>
            <a:ext cx="2785521" cy="101566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b="0" dirty="0">
                <a:solidFill>
                  <a:srgbClr val="0000FF"/>
                </a:solidFill>
                <a:latin typeface="+mn-ea"/>
                <a:ea typeface="+mn-ea"/>
              </a:rPr>
              <a:t>従来の資本主義は株主資本主義で、株主の利益を第一。ステークホルダー資本主義は、従業員・顧客・地域住民など、あらゆるステークホルダーの利益を重視する考え方。</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2" name="Text Box 5">
            <a:extLst>
              <a:ext uri="{FF2B5EF4-FFF2-40B4-BE49-F238E27FC236}">
                <a16:creationId xmlns:a16="http://schemas.microsoft.com/office/drawing/2014/main" id="{B5F25B2B-F6E9-D378-E92B-F4538518E101}"/>
              </a:ext>
            </a:extLst>
          </p:cNvPr>
          <p:cNvSpPr txBox="1">
            <a:spLocks noChangeArrowheads="1"/>
          </p:cNvSpPr>
          <p:nvPr/>
        </p:nvSpPr>
        <p:spPr bwMode="auto">
          <a:xfrm>
            <a:off x="8027988" y="0"/>
            <a:ext cx="11160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P210</a:t>
            </a:r>
            <a:r>
              <a:rPr lang="ja-JP" altLang="en-US" sz="1200" b="0" dirty="0">
                <a:latin typeface="+mn-ea"/>
                <a:ea typeface="+mn-ea"/>
              </a:rPr>
              <a:t>～</a:t>
            </a:r>
            <a:r>
              <a:rPr lang="en-US" altLang="ja-JP" sz="1200" b="0" dirty="0">
                <a:latin typeface="+mn-ea"/>
                <a:ea typeface="+mn-ea"/>
              </a:rPr>
              <a:t>211</a:t>
            </a:r>
          </a:p>
        </p:txBody>
      </p:sp>
      <p:sp>
        <p:nvSpPr>
          <p:cNvPr id="258053" name="Text Box 6">
            <a:extLst>
              <a:ext uri="{FF2B5EF4-FFF2-40B4-BE49-F238E27FC236}">
                <a16:creationId xmlns:a16="http://schemas.microsoft.com/office/drawing/2014/main" id="{F1012565-3632-81DA-3DD7-2127B94B1CF4}"/>
              </a:ext>
            </a:extLst>
          </p:cNvPr>
          <p:cNvSpPr txBox="1">
            <a:spLocks noChangeArrowheads="1"/>
          </p:cNvSpPr>
          <p:nvPr/>
        </p:nvSpPr>
        <p:spPr bwMode="auto">
          <a:xfrm>
            <a:off x="755650" y="188913"/>
            <a:ext cx="5762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０２</a:t>
            </a:r>
          </a:p>
        </p:txBody>
      </p:sp>
      <p:sp>
        <p:nvSpPr>
          <p:cNvPr id="258055" name="Rectangle 10">
            <a:extLst>
              <a:ext uri="{FF2B5EF4-FFF2-40B4-BE49-F238E27FC236}">
                <a16:creationId xmlns:a16="http://schemas.microsoft.com/office/drawing/2014/main" id="{F745202E-C43F-5C1C-DB1C-C01FD1921685}"/>
              </a:ext>
            </a:extLst>
          </p:cNvPr>
          <p:cNvSpPr>
            <a:spLocks noChangeArrowheads="1"/>
          </p:cNvSpPr>
          <p:nvPr/>
        </p:nvSpPr>
        <p:spPr bwMode="auto">
          <a:xfrm>
            <a:off x="0" y="620713"/>
            <a:ext cx="8964613" cy="36036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dirty="0">
                <a:latin typeface="+mn-ea"/>
                <a:ea typeface="+mn-ea"/>
              </a:rPr>
              <a:t>環境を自ら継続的に改善するためのしくみを「環境マネジメントシステム（ＥＭＳ）」という。</a:t>
            </a:r>
          </a:p>
        </p:txBody>
      </p:sp>
      <p:sp>
        <p:nvSpPr>
          <p:cNvPr id="258056" name="AutoShape 11">
            <a:extLst>
              <a:ext uri="{FF2B5EF4-FFF2-40B4-BE49-F238E27FC236}">
                <a16:creationId xmlns:a16="http://schemas.microsoft.com/office/drawing/2014/main" id="{AF2134D7-9631-FF02-E81D-4CBE94227E5B}"/>
              </a:ext>
            </a:extLst>
          </p:cNvPr>
          <p:cNvSpPr>
            <a:spLocks noChangeArrowheads="1"/>
          </p:cNvSpPr>
          <p:nvPr/>
        </p:nvSpPr>
        <p:spPr bwMode="auto">
          <a:xfrm>
            <a:off x="3404" y="1002822"/>
            <a:ext cx="2552371" cy="2730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58057" name="AutoShape 13">
            <a:extLst>
              <a:ext uri="{FF2B5EF4-FFF2-40B4-BE49-F238E27FC236}">
                <a16:creationId xmlns:a16="http://schemas.microsoft.com/office/drawing/2014/main" id="{2724D167-9CE9-5133-B0DD-D442227046EB}"/>
              </a:ext>
            </a:extLst>
          </p:cNvPr>
          <p:cNvSpPr>
            <a:spLocks noChangeArrowheads="1"/>
          </p:cNvSpPr>
          <p:nvPr/>
        </p:nvSpPr>
        <p:spPr bwMode="auto">
          <a:xfrm>
            <a:off x="-1" y="2029713"/>
            <a:ext cx="1331914" cy="271462"/>
          </a:xfrm>
          <a:prstGeom prst="roundRect">
            <a:avLst>
              <a:gd name="adj" fmla="val 1667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58081" name="Text Box 41">
            <a:extLst>
              <a:ext uri="{FF2B5EF4-FFF2-40B4-BE49-F238E27FC236}">
                <a16:creationId xmlns:a16="http://schemas.microsoft.com/office/drawing/2014/main" id="{808AB85E-AE96-F9E4-BEC1-DCA6C6C3723A}"/>
              </a:ext>
            </a:extLst>
          </p:cNvPr>
          <p:cNvSpPr txBox="1">
            <a:spLocks noChangeArrowheads="1"/>
          </p:cNvSpPr>
          <p:nvPr/>
        </p:nvSpPr>
        <p:spPr bwMode="auto">
          <a:xfrm>
            <a:off x="3404" y="936147"/>
            <a:ext cx="2552371"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環境ﾏﾈｼﾞﾒﾝﾄｼｽﾃﾑ</a:t>
            </a:r>
            <a:r>
              <a:rPr lang="en-US" altLang="ja-JP" sz="1600" dirty="0">
                <a:latin typeface="+mn-ea"/>
                <a:ea typeface="+mn-ea"/>
              </a:rPr>
              <a:t>(</a:t>
            </a:r>
            <a:r>
              <a:rPr lang="ja-JP" altLang="en-US" sz="1600" dirty="0">
                <a:latin typeface="+mn-ea"/>
                <a:ea typeface="+mn-ea"/>
              </a:rPr>
              <a:t>ＥＭＳ</a:t>
            </a:r>
            <a:r>
              <a:rPr lang="en-US" altLang="ja-JP" sz="1600" dirty="0">
                <a:latin typeface="+mn-ea"/>
                <a:ea typeface="+mn-ea"/>
              </a:rPr>
              <a:t>)</a:t>
            </a:r>
            <a:r>
              <a:rPr lang="ja-JP" altLang="en-US" sz="1600" dirty="0">
                <a:latin typeface="+mn-ea"/>
                <a:ea typeface="+mn-ea"/>
              </a:rPr>
              <a:t>　　</a:t>
            </a:r>
          </a:p>
        </p:txBody>
      </p:sp>
      <p:sp>
        <p:nvSpPr>
          <p:cNvPr id="258082" name="Text Box 42">
            <a:extLst>
              <a:ext uri="{FF2B5EF4-FFF2-40B4-BE49-F238E27FC236}">
                <a16:creationId xmlns:a16="http://schemas.microsoft.com/office/drawing/2014/main" id="{1BC5C6D6-A318-53A0-5129-9A23BFC4DC0B}"/>
              </a:ext>
            </a:extLst>
          </p:cNvPr>
          <p:cNvSpPr txBox="1">
            <a:spLocks noChangeArrowheads="1"/>
          </p:cNvSpPr>
          <p:nvPr/>
        </p:nvSpPr>
        <p:spPr bwMode="auto">
          <a:xfrm>
            <a:off x="-1" y="1986850"/>
            <a:ext cx="1351863"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ＥＭＳの特徴　　</a:t>
            </a:r>
          </a:p>
        </p:txBody>
      </p:sp>
      <p:sp>
        <p:nvSpPr>
          <p:cNvPr id="258085" name="Text Box 46">
            <a:extLst>
              <a:ext uri="{FF2B5EF4-FFF2-40B4-BE49-F238E27FC236}">
                <a16:creationId xmlns:a16="http://schemas.microsoft.com/office/drawing/2014/main" id="{13423E1F-3530-7714-731E-5485C2A32C28}"/>
              </a:ext>
            </a:extLst>
          </p:cNvPr>
          <p:cNvSpPr txBox="1">
            <a:spLocks noChangeArrowheads="1"/>
          </p:cNvSpPr>
          <p:nvPr/>
        </p:nvSpPr>
        <p:spPr bwMode="auto">
          <a:xfrm>
            <a:off x="3404" y="1231422"/>
            <a:ext cx="8385020" cy="73866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dirty="0">
                <a:latin typeface="+mn-ea"/>
                <a:ea typeface="+mn-ea"/>
              </a:rPr>
              <a:t>ISO14001(</a:t>
            </a:r>
            <a:r>
              <a:rPr lang="ja-JP" altLang="en-US" sz="1400" b="0" dirty="0">
                <a:latin typeface="+mn-ea"/>
                <a:ea typeface="+mn-ea"/>
              </a:rPr>
              <a:t>国際規格</a:t>
            </a:r>
            <a:r>
              <a:rPr lang="en-US" altLang="ja-JP" sz="1400" b="0" dirty="0">
                <a:latin typeface="+mn-ea"/>
                <a:ea typeface="+mn-ea"/>
              </a:rPr>
              <a:t>) ⇒ </a:t>
            </a:r>
            <a:r>
              <a:rPr lang="ja-JP" altLang="en-US" sz="1400" b="0" dirty="0">
                <a:latin typeface="+mn-ea"/>
                <a:ea typeface="+mn-ea"/>
              </a:rPr>
              <a:t>世界では３５万件、日本国内では</a:t>
            </a:r>
            <a:r>
              <a:rPr lang="en-US" altLang="ja-JP" sz="1400" b="0" dirty="0">
                <a:latin typeface="+mn-ea"/>
                <a:ea typeface="+mn-ea"/>
              </a:rPr>
              <a:t>1</a:t>
            </a:r>
            <a:r>
              <a:rPr lang="ja-JP" altLang="en-US" sz="1400" b="0" dirty="0">
                <a:latin typeface="+mn-ea"/>
                <a:ea typeface="+mn-ea"/>
              </a:rPr>
              <a:t>万８千件　　（尚、自己宣言もＯＫ）</a:t>
            </a:r>
          </a:p>
          <a:p>
            <a:pPr>
              <a:spcBef>
                <a:spcPct val="0"/>
              </a:spcBef>
              <a:buFontTx/>
              <a:buNone/>
              <a:defRPr/>
            </a:pPr>
            <a:r>
              <a:rPr lang="ja-JP" altLang="en-US" sz="1400" b="0" dirty="0">
                <a:latin typeface="+mn-ea"/>
                <a:ea typeface="+mn-ea"/>
              </a:rPr>
              <a:t>日本独自　⇒　</a:t>
            </a:r>
            <a:r>
              <a:rPr lang="ja-JP" altLang="en-US" sz="1400" dirty="0">
                <a:solidFill>
                  <a:srgbClr val="FF0000"/>
                </a:solidFill>
                <a:latin typeface="+mn-ea"/>
                <a:ea typeface="+mn-ea"/>
              </a:rPr>
              <a:t>エコアクション２１</a:t>
            </a:r>
            <a:r>
              <a:rPr lang="ja-JP" altLang="en-US" sz="1400" b="0" dirty="0">
                <a:latin typeface="+mn-ea"/>
                <a:ea typeface="+mn-ea"/>
              </a:rPr>
              <a:t>　中小企業対象</a:t>
            </a:r>
          </a:p>
          <a:p>
            <a:pPr>
              <a:spcBef>
                <a:spcPct val="0"/>
              </a:spcBef>
              <a:buFontTx/>
              <a:buNone/>
              <a:defRPr/>
            </a:pPr>
            <a:r>
              <a:rPr lang="ja-JP" altLang="en-US" sz="1400" b="0" dirty="0">
                <a:latin typeface="+mn-ea"/>
                <a:ea typeface="+mn-ea"/>
              </a:rPr>
              <a:t>地域版　⇒　その他地域版ＥＭＳがある。</a:t>
            </a:r>
          </a:p>
        </p:txBody>
      </p:sp>
      <p:sp>
        <p:nvSpPr>
          <p:cNvPr id="258086" name="Text Box 47">
            <a:extLst>
              <a:ext uri="{FF2B5EF4-FFF2-40B4-BE49-F238E27FC236}">
                <a16:creationId xmlns:a16="http://schemas.microsoft.com/office/drawing/2014/main" id="{7BACA63E-1BB4-F978-1F38-00F2A95A531A}"/>
              </a:ext>
            </a:extLst>
          </p:cNvPr>
          <p:cNvSpPr txBox="1">
            <a:spLocks noChangeArrowheads="1"/>
          </p:cNvSpPr>
          <p:nvPr/>
        </p:nvSpPr>
        <p:spPr bwMode="auto">
          <a:xfrm>
            <a:off x="0" y="2275775"/>
            <a:ext cx="5724128" cy="28931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①</a:t>
            </a:r>
            <a:r>
              <a:rPr lang="ja-JP" altLang="en-US" sz="1400" b="0" dirty="0">
                <a:latin typeface="+mn-ea"/>
                <a:ea typeface="+mn-ea"/>
              </a:rPr>
              <a:t>「</a:t>
            </a:r>
            <a:r>
              <a:rPr lang="ja-JP" altLang="en-US" sz="1400" dirty="0">
                <a:latin typeface="+mn-ea"/>
                <a:ea typeface="+mn-ea"/>
              </a:rPr>
              <a:t>ＰＤＣＡ</a:t>
            </a:r>
            <a:r>
              <a:rPr lang="ja-JP" altLang="en-US" sz="1400" b="0" dirty="0">
                <a:latin typeface="+mn-ea"/>
                <a:ea typeface="+mn-ea"/>
              </a:rPr>
              <a:t>サイクル（デミングサイクル」に沿って環境改善を行う。</a:t>
            </a:r>
          </a:p>
          <a:p>
            <a:pPr>
              <a:spcBef>
                <a:spcPct val="0"/>
              </a:spcBef>
              <a:buFontTx/>
              <a:buNone/>
              <a:defRPr/>
            </a:pPr>
            <a:r>
              <a:rPr lang="ja-JP" altLang="en-US" sz="1400" b="0" dirty="0">
                <a:latin typeface="+mn-ea"/>
                <a:ea typeface="+mn-ea"/>
              </a:rPr>
              <a:t>②会社・事業所等の組織単位で導入する。</a:t>
            </a:r>
          </a:p>
          <a:p>
            <a:pPr>
              <a:spcBef>
                <a:spcPct val="0"/>
              </a:spcBef>
              <a:buFontTx/>
              <a:buNone/>
              <a:defRPr/>
            </a:pPr>
            <a:r>
              <a:rPr lang="ja-JP" altLang="en-US" sz="1400" b="0" dirty="0">
                <a:latin typeface="+mn-ea"/>
                <a:ea typeface="+mn-ea"/>
              </a:rPr>
              <a:t>③何を改善対象とし、どのﾚﾍﾞﾙまで改善するのかは</a:t>
            </a:r>
            <a:r>
              <a:rPr lang="ja-JP" altLang="en-US" sz="1400" dirty="0">
                <a:solidFill>
                  <a:srgbClr val="FF0000"/>
                </a:solidFill>
                <a:latin typeface="+mn-ea"/>
                <a:ea typeface="+mn-ea"/>
              </a:rPr>
              <a:t>自主決定</a:t>
            </a:r>
            <a:r>
              <a:rPr lang="ja-JP" altLang="en-US" sz="1400" b="0" dirty="0">
                <a:latin typeface="+mn-ea"/>
                <a:ea typeface="+mn-ea"/>
              </a:rPr>
              <a:t>。</a:t>
            </a:r>
          </a:p>
          <a:p>
            <a:pPr>
              <a:spcBef>
                <a:spcPct val="0"/>
              </a:spcBef>
              <a:buFontTx/>
              <a:buNone/>
              <a:defRPr/>
            </a:pPr>
            <a:r>
              <a:rPr lang="ja-JP" altLang="en-US" sz="1400" b="0" dirty="0">
                <a:latin typeface="+mn-ea"/>
                <a:ea typeface="+mn-ea"/>
              </a:rPr>
              <a:t>　</a:t>
            </a:r>
            <a:r>
              <a:rPr lang="ja-JP" altLang="en-US" sz="1400" dirty="0">
                <a:latin typeface="+mn-ea"/>
                <a:ea typeface="+mn-ea"/>
              </a:rPr>
              <a:t>ｴｺｱｸｼｮﾝ</a:t>
            </a:r>
            <a:r>
              <a:rPr lang="en-US" altLang="ja-JP" sz="1400" dirty="0">
                <a:latin typeface="+mn-ea"/>
                <a:ea typeface="+mn-ea"/>
              </a:rPr>
              <a:t>21</a:t>
            </a:r>
            <a:r>
              <a:rPr lang="ja-JP" altLang="en-US" sz="1400" b="0" dirty="0">
                <a:latin typeface="+mn-ea"/>
                <a:ea typeface="+mn-ea"/>
              </a:rPr>
              <a:t>の改善対象は</a:t>
            </a:r>
            <a:r>
              <a:rPr lang="en-US" altLang="ja-JP" sz="1400" b="0" dirty="0">
                <a:latin typeface="+mn-ea"/>
                <a:ea typeface="+mn-ea"/>
              </a:rPr>
              <a:t>CO2</a:t>
            </a:r>
            <a:r>
              <a:rPr lang="ja-JP" altLang="en-US" sz="1400" b="0" dirty="0">
                <a:latin typeface="+mn-ea"/>
                <a:ea typeface="+mn-ea"/>
              </a:rPr>
              <a:t>、廃棄物で環境経営レポートを公表する。</a:t>
            </a:r>
            <a:endParaRPr lang="en-US" altLang="ja-JP" sz="1400" b="0" dirty="0">
              <a:latin typeface="+mn-ea"/>
              <a:ea typeface="+mn-ea"/>
            </a:endParaRPr>
          </a:p>
          <a:p>
            <a:pPr>
              <a:spcBef>
                <a:spcPct val="0"/>
              </a:spcBef>
              <a:buFontTx/>
              <a:buNone/>
              <a:defRPr/>
            </a:pPr>
            <a:r>
              <a:rPr lang="ja-JP" altLang="en-US" sz="1400" b="0" dirty="0">
                <a:latin typeface="+mn-ea"/>
                <a:ea typeface="+mn-ea"/>
              </a:rPr>
              <a:t>④基準に適合しているかどうかの判定のため</a:t>
            </a:r>
            <a:r>
              <a:rPr lang="ja-JP" altLang="en-US" sz="1400" dirty="0">
                <a:solidFill>
                  <a:srgbClr val="FF0000"/>
                </a:solidFill>
                <a:latin typeface="+mn-ea"/>
                <a:ea typeface="+mn-ea"/>
              </a:rPr>
              <a:t>第三者認証</a:t>
            </a:r>
            <a:r>
              <a:rPr lang="ja-JP" altLang="en-US" sz="1400" b="0" dirty="0">
                <a:latin typeface="+mn-ea"/>
                <a:ea typeface="+mn-ea"/>
              </a:rPr>
              <a:t>がある。</a:t>
            </a:r>
            <a:endParaRPr lang="en-US" altLang="ja-JP" sz="1400" b="0" dirty="0">
              <a:latin typeface="+mn-ea"/>
              <a:ea typeface="+mn-ea"/>
            </a:endParaRPr>
          </a:p>
          <a:p>
            <a:pPr>
              <a:spcBef>
                <a:spcPct val="0"/>
              </a:spcBef>
              <a:buNone/>
              <a:defRPr/>
            </a:pPr>
            <a:endParaRPr lang="en-US" altLang="ja-JP" sz="1400" b="0" dirty="0">
              <a:latin typeface="+mn-ea"/>
              <a:ea typeface="+mn-ea"/>
            </a:endParaRPr>
          </a:p>
          <a:p>
            <a:pPr>
              <a:spcBef>
                <a:spcPct val="0"/>
              </a:spcBef>
              <a:buNone/>
              <a:defRPr/>
            </a:pPr>
            <a:r>
              <a:rPr lang="ja-JP" altLang="en-US" sz="1400" b="0" dirty="0">
                <a:latin typeface="+mn-ea"/>
                <a:ea typeface="+mn-ea"/>
              </a:rPr>
              <a:t>●従業員の環境意識の向上、エネルギー・原材料の効率的使用、</a:t>
            </a:r>
            <a:endParaRPr lang="en-US" altLang="ja-JP" sz="1400" b="0" dirty="0">
              <a:latin typeface="+mn-ea"/>
              <a:ea typeface="+mn-ea"/>
            </a:endParaRPr>
          </a:p>
          <a:p>
            <a:pPr>
              <a:spcBef>
                <a:spcPct val="0"/>
              </a:spcBef>
              <a:buFontTx/>
              <a:buNone/>
              <a:defRPr/>
            </a:pPr>
            <a:r>
              <a:rPr lang="ja-JP" altLang="en-US" sz="1400" b="0" dirty="0">
                <a:latin typeface="+mn-ea"/>
                <a:ea typeface="+mn-ea"/>
              </a:rPr>
              <a:t>　廃棄物排出削減など環境改善のツールになる。</a:t>
            </a:r>
          </a:p>
          <a:p>
            <a:pPr>
              <a:spcBef>
                <a:spcPct val="0"/>
              </a:spcBef>
              <a:buFontTx/>
              <a:buNone/>
              <a:defRPr/>
            </a:pPr>
            <a:r>
              <a:rPr lang="ja-JP" altLang="en-US" sz="1400" b="0" dirty="0">
                <a:latin typeface="+mn-ea"/>
                <a:ea typeface="+mn-ea"/>
              </a:rPr>
              <a:t>●取引先、投資家・金融機関などステークホルダーから評価を得られる。</a:t>
            </a:r>
            <a:endParaRPr lang="en-US" altLang="ja-JP" sz="1400" b="0" dirty="0">
              <a:latin typeface="+mn-ea"/>
              <a:ea typeface="+mn-ea"/>
            </a:endParaRPr>
          </a:p>
          <a:p>
            <a:pPr>
              <a:spcBef>
                <a:spcPct val="0"/>
              </a:spcBef>
              <a:buFontTx/>
              <a:buNone/>
              <a:defRPr/>
            </a:pPr>
            <a:endParaRPr lang="ja-JP" altLang="en-US" sz="1400" b="0" dirty="0">
              <a:latin typeface="+mn-ea"/>
              <a:ea typeface="+mn-ea"/>
            </a:endParaRPr>
          </a:p>
          <a:p>
            <a:pPr>
              <a:spcBef>
                <a:spcPct val="0"/>
              </a:spcBef>
              <a:buFontTx/>
              <a:buNone/>
              <a:defRPr/>
            </a:pPr>
            <a:r>
              <a:rPr lang="en-US" altLang="ja-JP" sz="1400" b="0" dirty="0">
                <a:latin typeface="+mn-ea"/>
                <a:ea typeface="+mn-ea"/>
              </a:rPr>
              <a:t>IS014001</a:t>
            </a:r>
            <a:r>
              <a:rPr lang="ja-JP" altLang="en-US" sz="1400" b="0" dirty="0">
                <a:latin typeface="+mn-ea"/>
                <a:ea typeface="+mn-ea"/>
              </a:rPr>
              <a:t>は</a:t>
            </a:r>
            <a:r>
              <a:rPr lang="en-US" altLang="ja-JP" sz="1400" b="0" dirty="0">
                <a:latin typeface="+mn-ea"/>
                <a:ea typeface="+mn-ea"/>
              </a:rPr>
              <a:t>2015</a:t>
            </a:r>
            <a:r>
              <a:rPr lang="ja-JP" altLang="en-US" sz="1400" b="0" dirty="0">
                <a:latin typeface="+mn-ea"/>
                <a:ea typeface="+mn-ea"/>
              </a:rPr>
              <a:t>年、エコアクション</a:t>
            </a:r>
            <a:r>
              <a:rPr lang="en-US" altLang="ja-JP" sz="1400" b="0" dirty="0">
                <a:latin typeface="+mn-ea"/>
                <a:ea typeface="+mn-ea"/>
              </a:rPr>
              <a:t>21</a:t>
            </a:r>
            <a:r>
              <a:rPr lang="ja-JP" altLang="en-US" sz="1400" b="0" dirty="0">
                <a:latin typeface="+mn-ea"/>
                <a:ea typeface="+mn-ea"/>
              </a:rPr>
              <a:t>は</a:t>
            </a:r>
            <a:r>
              <a:rPr lang="en-US" altLang="ja-JP" sz="1400" b="0" dirty="0">
                <a:latin typeface="+mn-ea"/>
                <a:ea typeface="+mn-ea"/>
              </a:rPr>
              <a:t>2017</a:t>
            </a:r>
            <a:r>
              <a:rPr lang="ja-JP" altLang="en-US" sz="1400" b="0" dirty="0">
                <a:latin typeface="+mn-ea"/>
                <a:ea typeface="+mn-ea"/>
              </a:rPr>
              <a:t>年に改訂され、</a:t>
            </a:r>
            <a:r>
              <a:rPr lang="ja-JP" altLang="en-US" sz="1400" b="0" dirty="0">
                <a:solidFill>
                  <a:srgbClr val="FF0000"/>
                </a:solidFill>
                <a:latin typeface="+mn-ea"/>
                <a:ea typeface="+mn-ea"/>
              </a:rPr>
              <a:t>経営と環境の統合が強調</a:t>
            </a:r>
            <a:r>
              <a:rPr lang="ja-JP" altLang="en-US" sz="1400" b="0" dirty="0">
                <a:latin typeface="+mn-ea"/>
                <a:ea typeface="+mn-ea"/>
              </a:rPr>
              <a:t>されるようになりました。経営における</a:t>
            </a:r>
            <a:r>
              <a:rPr lang="ja-JP" altLang="en-US" sz="1400" b="0" dirty="0">
                <a:solidFill>
                  <a:srgbClr val="FF0000"/>
                </a:solidFill>
                <a:latin typeface="+mn-ea"/>
                <a:ea typeface="+mn-ea"/>
              </a:rPr>
              <a:t>リスクと機会</a:t>
            </a:r>
            <a:r>
              <a:rPr lang="ja-JP" altLang="en-US" sz="1400" b="0" dirty="0">
                <a:latin typeface="+mn-ea"/>
                <a:ea typeface="+mn-ea"/>
              </a:rPr>
              <a:t>を特定し、</a:t>
            </a:r>
            <a:endParaRPr lang="en-US" altLang="ja-JP" sz="1400" b="0" dirty="0">
              <a:latin typeface="+mn-ea"/>
              <a:ea typeface="+mn-ea"/>
            </a:endParaRPr>
          </a:p>
          <a:p>
            <a:pPr>
              <a:spcBef>
                <a:spcPct val="0"/>
              </a:spcBef>
              <a:buFontTx/>
              <a:buNone/>
              <a:defRPr/>
            </a:pPr>
            <a:r>
              <a:rPr lang="ja-JP" altLang="en-US" sz="1400" b="0" dirty="0">
                <a:latin typeface="+mn-ea"/>
                <a:ea typeface="+mn-ea"/>
              </a:rPr>
              <a:t>ＥＭＳの中で環境目標を設定する際に考慮することが求められています。</a:t>
            </a:r>
          </a:p>
        </p:txBody>
      </p:sp>
      <p:sp>
        <p:nvSpPr>
          <p:cNvPr id="258087" name="Text Box 48">
            <a:extLst>
              <a:ext uri="{FF2B5EF4-FFF2-40B4-BE49-F238E27FC236}">
                <a16:creationId xmlns:a16="http://schemas.microsoft.com/office/drawing/2014/main" id="{46D1D640-4B24-6F55-9B7E-913D711002C5}"/>
              </a:ext>
            </a:extLst>
          </p:cNvPr>
          <p:cNvSpPr txBox="1">
            <a:spLocks noChangeArrowheads="1"/>
          </p:cNvSpPr>
          <p:nvPr/>
        </p:nvSpPr>
        <p:spPr bwMode="auto">
          <a:xfrm>
            <a:off x="1763713" y="57083"/>
            <a:ext cx="4897438"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2000" dirty="0">
                <a:latin typeface="+mn-ea"/>
                <a:ea typeface="+mn-ea"/>
              </a:rPr>
              <a:t>環境マネジメントシステム（ＥＭＳ）</a:t>
            </a:r>
          </a:p>
        </p:txBody>
      </p:sp>
      <p:sp>
        <p:nvSpPr>
          <p:cNvPr id="258088" name="Line 53">
            <a:extLst>
              <a:ext uri="{FF2B5EF4-FFF2-40B4-BE49-F238E27FC236}">
                <a16:creationId xmlns:a16="http://schemas.microsoft.com/office/drawing/2014/main" id="{25D32AB5-7138-D5B6-BE80-5DE0833BA2B7}"/>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38629" name="図 8">
            <a:extLst>
              <a:ext uri="{FF2B5EF4-FFF2-40B4-BE49-F238E27FC236}">
                <a16:creationId xmlns:a16="http://schemas.microsoft.com/office/drawing/2014/main" id="{1DE2A1A8-379A-2AB9-C46F-A80A20C963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318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630" name="図 12">
            <a:extLst>
              <a:ext uri="{FF2B5EF4-FFF2-40B4-BE49-F238E27FC236}">
                <a16:creationId xmlns:a16="http://schemas.microsoft.com/office/drawing/2014/main" id="{EF247044-C469-A068-98D6-EBE44BB8177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35138" y="2143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631" name="図 2">
            <a:extLst>
              <a:ext uri="{FF2B5EF4-FFF2-40B4-BE49-F238E27FC236}">
                <a16:creationId xmlns:a16="http://schemas.microsoft.com/office/drawing/2014/main" id="{F9C1D45C-19C8-80B0-B349-1BC097445947}"/>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84135" y="2022474"/>
            <a:ext cx="3799932"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F1DE09B7-A228-9CCC-03E1-36E89272ECF0}"/>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
        <p:nvSpPr>
          <p:cNvPr id="4" name="テキスト ボックス 3">
            <a:extLst>
              <a:ext uri="{FF2B5EF4-FFF2-40B4-BE49-F238E27FC236}">
                <a16:creationId xmlns:a16="http://schemas.microsoft.com/office/drawing/2014/main" id="{6F9025B3-C934-5648-0C0B-B10964F93385}"/>
              </a:ext>
            </a:extLst>
          </p:cNvPr>
          <p:cNvSpPr txBox="1"/>
          <p:nvPr/>
        </p:nvSpPr>
        <p:spPr>
          <a:xfrm>
            <a:off x="2460513" y="394658"/>
            <a:ext cx="2758602" cy="261610"/>
          </a:xfrm>
          <a:prstGeom prst="rect">
            <a:avLst/>
          </a:prstGeom>
          <a:noFill/>
        </p:spPr>
        <p:txBody>
          <a:bodyPr wrap="square">
            <a:spAutoFit/>
          </a:bodyPr>
          <a:lstStyle/>
          <a:p>
            <a:r>
              <a:rPr lang="ja-JP" altLang="en-US" sz="1100" dirty="0"/>
              <a:t>Environmental Management Systems</a:t>
            </a:r>
          </a:p>
        </p:txBody>
      </p:sp>
      <p:sp>
        <p:nvSpPr>
          <p:cNvPr id="5" name="AutoShape 13">
            <a:extLst>
              <a:ext uri="{FF2B5EF4-FFF2-40B4-BE49-F238E27FC236}">
                <a16:creationId xmlns:a16="http://schemas.microsoft.com/office/drawing/2014/main" id="{828CF26E-076D-9F16-A135-49871B90292C}"/>
              </a:ext>
            </a:extLst>
          </p:cNvPr>
          <p:cNvSpPr>
            <a:spLocks noChangeArrowheads="1"/>
          </p:cNvSpPr>
          <p:nvPr/>
        </p:nvSpPr>
        <p:spPr bwMode="auto">
          <a:xfrm>
            <a:off x="1" y="5230272"/>
            <a:ext cx="1907704" cy="271462"/>
          </a:xfrm>
          <a:prstGeom prst="roundRect">
            <a:avLst>
              <a:gd name="adj" fmla="val 1667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6" name="Text Box 42">
            <a:extLst>
              <a:ext uri="{FF2B5EF4-FFF2-40B4-BE49-F238E27FC236}">
                <a16:creationId xmlns:a16="http://schemas.microsoft.com/office/drawing/2014/main" id="{60AAAE91-B382-1E34-7A0E-89FFDDFBDE86}"/>
              </a:ext>
            </a:extLst>
          </p:cNvPr>
          <p:cNvSpPr txBox="1">
            <a:spLocks noChangeArrowheads="1"/>
          </p:cNvSpPr>
          <p:nvPr/>
        </p:nvSpPr>
        <p:spPr bwMode="auto">
          <a:xfrm>
            <a:off x="1" y="5187409"/>
            <a:ext cx="1979712"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ＣＳＲとＥＭＳの関係　　</a:t>
            </a:r>
          </a:p>
        </p:txBody>
      </p:sp>
      <p:sp>
        <p:nvSpPr>
          <p:cNvPr id="8" name="テキスト ボックス 7">
            <a:extLst>
              <a:ext uri="{FF2B5EF4-FFF2-40B4-BE49-F238E27FC236}">
                <a16:creationId xmlns:a16="http://schemas.microsoft.com/office/drawing/2014/main" id="{93CF63EB-CF5F-A3B4-AF49-035F660BA30E}"/>
              </a:ext>
            </a:extLst>
          </p:cNvPr>
          <p:cNvSpPr txBox="1"/>
          <p:nvPr/>
        </p:nvSpPr>
        <p:spPr>
          <a:xfrm>
            <a:off x="-9379" y="5556741"/>
            <a:ext cx="8735801" cy="738664"/>
          </a:xfrm>
          <a:prstGeom prst="rect">
            <a:avLst/>
          </a:prstGeom>
          <a:noFill/>
        </p:spPr>
        <p:txBody>
          <a:bodyPr wrap="square">
            <a:spAutoFit/>
          </a:bodyPr>
          <a:lstStyle/>
          <a:p>
            <a:r>
              <a:rPr lang="ja-JP" altLang="en-US" sz="1400" b="0" dirty="0"/>
              <a:t>IS014001の規格では、持続可能性を実現するには、環境、社会、経済のバランスを実現することが不可欠であり、ＥＭＳは環境に貢献することを目指しているとあります。</a:t>
            </a:r>
          </a:p>
          <a:p>
            <a:r>
              <a:rPr lang="ja-JP" altLang="en-US" sz="1400" b="0" dirty="0">
                <a:solidFill>
                  <a:srgbClr val="FF0000"/>
                </a:solidFill>
              </a:rPr>
              <a:t>ＣＳＲが対象とする課題</a:t>
            </a:r>
            <a:r>
              <a:rPr lang="ja-JP" altLang="en-US" sz="1400" b="0" dirty="0"/>
              <a:t>はさまざまですが、ＥＭＳは主に環境を改善するための仕組みとして利用されています。</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0" name="Text Box 5">
            <a:extLst>
              <a:ext uri="{FF2B5EF4-FFF2-40B4-BE49-F238E27FC236}">
                <a16:creationId xmlns:a16="http://schemas.microsoft.com/office/drawing/2014/main" id="{A4CDC644-7C73-2D91-4062-F164957A3762}"/>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P212</a:t>
            </a:r>
            <a:r>
              <a:rPr lang="ja-JP" altLang="en-US" sz="1200" b="0" dirty="0">
                <a:latin typeface="+mn-ea"/>
                <a:ea typeface="+mn-ea"/>
              </a:rPr>
              <a:t>～</a:t>
            </a:r>
            <a:r>
              <a:rPr lang="en-US" altLang="ja-JP" sz="1200" b="0" dirty="0">
                <a:latin typeface="+mn-ea"/>
                <a:ea typeface="+mn-ea"/>
              </a:rPr>
              <a:t>213</a:t>
            </a:r>
          </a:p>
        </p:txBody>
      </p:sp>
      <p:sp>
        <p:nvSpPr>
          <p:cNvPr id="260101" name="Text Box 6">
            <a:extLst>
              <a:ext uri="{FF2B5EF4-FFF2-40B4-BE49-F238E27FC236}">
                <a16:creationId xmlns:a16="http://schemas.microsoft.com/office/drawing/2014/main" id="{6654A511-1E11-09AA-D28E-A488BB56AD9B}"/>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０３</a:t>
            </a:r>
          </a:p>
        </p:txBody>
      </p:sp>
      <p:sp>
        <p:nvSpPr>
          <p:cNvPr id="260103" name="Text Box 8">
            <a:extLst>
              <a:ext uri="{FF2B5EF4-FFF2-40B4-BE49-F238E27FC236}">
                <a16:creationId xmlns:a16="http://schemas.microsoft.com/office/drawing/2014/main" id="{C814780F-A20C-CD97-CC69-0B654BDD7E04}"/>
              </a:ext>
            </a:extLst>
          </p:cNvPr>
          <p:cNvSpPr txBox="1">
            <a:spLocks noChangeArrowheads="1"/>
          </p:cNvSpPr>
          <p:nvPr/>
        </p:nvSpPr>
        <p:spPr bwMode="auto">
          <a:xfrm>
            <a:off x="2147888" y="71438"/>
            <a:ext cx="55181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拡大する</a:t>
            </a:r>
            <a:r>
              <a:rPr lang="en-US" altLang="ja-JP" sz="2800" dirty="0">
                <a:latin typeface="+mn-ea"/>
                <a:ea typeface="+mn-ea"/>
              </a:rPr>
              <a:t>ESG</a:t>
            </a:r>
            <a:r>
              <a:rPr lang="ja-JP" altLang="en-US" sz="2800" dirty="0">
                <a:latin typeface="+mn-ea"/>
                <a:ea typeface="+mn-ea"/>
              </a:rPr>
              <a:t>投資への対応</a:t>
            </a:r>
          </a:p>
        </p:txBody>
      </p:sp>
      <p:pic>
        <p:nvPicPr>
          <p:cNvPr id="240646" name="図 12">
            <a:extLst>
              <a:ext uri="{FF2B5EF4-FFF2-40B4-BE49-F238E27FC236}">
                <a16:creationId xmlns:a16="http://schemas.microsoft.com/office/drawing/2014/main" id="{6C4215FE-00FB-9766-59B5-9A4E11F7A6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288"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7" name="図 17">
            <a:extLst>
              <a:ext uri="{FF2B5EF4-FFF2-40B4-BE49-F238E27FC236}">
                <a16:creationId xmlns:a16="http://schemas.microsoft.com/office/drawing/2014/main" id="{1D0E8FD2-A399-7D7D-DA08-331D6B5B9C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9588" y="2047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7274076B-C3A2-1428-8054-F2347FD64755}"/>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
        <p:nvSpPr>
          <p:cNvPr id="7" name="AutoShape 13">
            <a:extLst>
              <a:ext uri="{FF2B5EF4-FFF2-40B4-BE49-F238E27FC236}">
                <a16:creationId xmlns:a16="http://schemas.microsoft.com/office/drawing/2014/main" id="{BCD3F968-5398-0687-A4C9-39C204EDFE92}"/>
              </a:ext>
            </a:extLst>
          </p:cNvPr>
          <p:cNvSpPr>
            <a:spLocks noChangeArrowheads="1"/>
          </p:cNvSpPr>
          <p:nvPr/>
        </p:nvSpPr>
        <p:spPr bwMode="auto">
          <a:xfrm>
            <a:off x="24107" y="657734"/>
            <a:ext cx="1626893" cy="273050"/>
          </a:xfrm>
          <a:prstGeom prst="roundRect">
            <a:avLst>
              <a:gd name="adj" fmla="val 16676"/>
            </a:avLst>
          </a:prstGeom>
          <a:solidFill>
            <a:srgbClr val="FFFF00"/>
          </a:solidFill>
          <a:ln w="952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9" name="Text Box 33">
            <a:extLst>
              <a:ext uri="{FF2B5EF4-FFF2-40B4-BE49-F238E27FC236}">
                <a16:creationId xmlns:a16="http://schemas.microsoft.com/office/drawing/2014/main" id="{88EB4511-D2D1-7590-F9B8-FE67159C2DD1}"/>
              </a:ext>
            </a:extLst>
          </p:cNvPr>
          <p:cNvSpPr txBox="1">
            <a:spLocks noChangeArrowheads="1"/>
          </p:cNvSpPr>
          <p:nvPr/>
        </p:nvSpPr>
        <p:spPr bwMode="auto">
          <a:xfrm>
            <a:off x="17757" y="595822"/>
            <a:ext cx="1709738"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ＥＳＧ投資の拡大</a:t>
            </a:r>
          </a:p>
        </p:txBody>
      </p:sp>
      <p:sp>
        <p:nvSpPr>
          <p:cNvPr id="10" name="Text Box 53">
            <a:extLst>
              <a:ext uri="{FF2B5EF4-FFF2-40B4-BE49-F238E27FC236}">
                <a16:creationId xmlns:a16="http://schemas.microsoft.com/office/drawing/2014/main" id="{4ABEB50C-7268-973F-3E09-24B8FD35901E}"/>
              </a:ext>
            </a:extLst>
          </p:cNvPr>
          <p:cNvSpPr txBox="1">
            <a:spLocks noChangeArrowheads="1"/>
          </p:cNvSpPr>
          <p:nvPr/>
        </p:nvSpPr>
        <p:spPr bwMode="auto">
          <a:xfrm>
            <a:off x="9525" y="914400"/>
            <a:ext cx="9056476" cy="138499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ESG</a:t>
            </a:r>
            <a:r>
              <a:rPr lang="ja-JP" altLang="en-US" sz="1200" b="0" dirty="0">
                <a:latin typeface="+mn-ea"/>
                <a:ea typeface="+mn-ea"/>
              </a:rPr>
              <a:t>投資とは、財務面だけでなく、</a:t>
            </a:r>
            <a:r>
              <a:rPr lang="en-US" altLang="ja-JP" sz="1200" b="0" dirty="0">
                <a:latin typeface="+mn-ea"/>
                <a:ea typeface="+mn-ea"/>
              </a:rPr>
              <a:t>Environment(</a:t>
            </a:r>
            <a:r>
              <a:rPr lang="ja-JP" altLang="en-US" sz="1200" b="0" dirty="0">
                <a:latin typeface="+mn-ea"/>
                <a:ea typeface="+mn-ea"/>
              </a:rPr>
              <a:t>環境</a:t>
            </a:r>
            <a:r>
              <a:rPr lang="en-US" altLang="ja-JP" sz="1200" b="0" dirty="0">
                <a:latin typeface="+mn-ea"/>
                <a:ea typeface="+mn-ea"/>
              </a:rPr>
              <a:t>)､Social</a:t>
            </a:r>
            <a:r>
              <a:rPr lang="ja-JP" altLang="en-US" sz="1200" b="0" dirty="0">
                <a:latin typeface="+mn-ea"/>
                <a:ea typeface="+mn-ea"/>
              </a:rPr>
              <a:t> </a:t>
            </a:r>
            <a:r>
              <a:rPr lang="en-US" altLang="ja-JP" sz="1200" b="0" dirty="0">
                <a:latin typeface="+mn-ea"/>
                <a:ea typeface="+mn-ea"/>
              </a:rPr>
              <a:t>(</a:t>
            </a:r>
            <a:r>
              <a:rPr lang="ja-JP" altLang="en-US" sz="1200" b="0" dirty="0">
                <a:latin typeface="+mn-ea"/>
                <a:ea typeface="+mn-ea"/>
              </a:rPr>
              <a:t>社会</a:t>
            </a:r>
            <a:r>
              <a:rPr lang="en-US" altLang="ja-JP" sz="1200" b="0" dirty="0">
                <a:latin typeface="+mn-ea"/>
                <a:ea typeface="+mn-ea"/>
              </a:rPr>
              <a:t>)､Governance</a:t>
            </a:r>
            <a:r>
              <a:rPr lang="ja-JP" altLang="en-US" sz="1200" b="0" dirty="0">
                <a:latin typeface="+mn-ea"/>
                <a:ea typeface="+mn-ea"/>
              </a:rPr>
              <a:t> </a:t>
            </a:r>
            <a:r>
              <a:rPr lang="en-US" altLang="ja-JP" sz="1200" b="0" dirty="0">
                <a:latin typeface="+mn-ea"/>
                <a:ea typeface="+mn-ea"/>
              </a:rPr>
              <a:t>(</a:t>
            </a:r>
            <a:r>
              <a:rPr lang="ja-JP" altLang="en-US" sz="1200" b="0" dirty="0">
                <a:latin typeface="+mn-ea"/>
                <a:ea typeface="+mn-ea"/>
              </a:rPr>
              <a:t>ガバナンス</a:t>
            </a:r>
            <a:r>
              <a:rPr lang="en-US" altLang="ja-JP" sz="1200" b="0" dirty="0">
                <a:latin typeface="+mn-ea"/>
                <a:ea typeface="+mn-ea"/>
              </a:rPr>
              <a:t>)</a:t>
            </a:r>
            <a:r>
              <a:rPr lang="ja-JP" altLang="en-US" sz="1200" b="0" dirty="0">
                <a:latin typeface="+mn-ea"/>
                <a:ea typeface="+mn-ea"/>
              </a:rPr>
              <a:t>ついて優れた取り組みを行う投資先に優先的に投資。取り組みが不足している投資先には、</a:t>
            </a:r>
            <a:r>
              <a:rPr lang="en-US" altLang="ja-JP" sz="1200" b="0" dirty="0">
                <a:latin typeface="+mn-ea"/>
                <a:ea typeface="+mn-ea"/>
              </a:rPr>
              <a:t>ESG</a:t>
            </a:r>
            <a:r>
              <a:rPr lang="ja-JP" altLang="en-US" sz="1200" b="0" dirty="0">
                <a:latin typeface="+mn-ea"/>
                <a:ea typeface="+mn-ea"/>
              </a:rPr>
              <a:t>への取り組みの働きかけ（ｴﾝｸﾞｰｼﾞﾒﾝﾄ）や、資金引き上げ（ﾀﾞｲﾍﾞｽﾄﾒﾝﾄ）が行われる。</a:t>
            </a:r>
            <a:endParaRPr lang="en-US" altLang="ja-JP" sz="1200" b="0" dirty="0">
              <a:latin typeface="+mn-ea"/>
              <a:ea typeface="+mn-ea"/>
            </a:endParaRPr>
          </a:p>
          <a:p>
            <a:pPr>
              <a:spcBef>
                <a:spcPct val="0"/>
              </a:spcBef>
              <a:buFontTx/>
              <a:buNone/>
              <a:defRPr/>
            </a:pPr>
            <a:r>
              <a:rPr lang="ja-JP" altLang="en-US" sz="1200" b="0" dirty="0">
                <a:latin typeface="+mn-ea"/>
                <a:ea typeface="+mn-ea"/>
              </a:rPr>
              <a:t>　●</a:t>
            </a:r>
            <a:r>
              <a:rPr lang="en-US" altLang="ja-JP" sz="1200" b="0" dirty="0">
                <a:latin typeface="+mn-ea"/>
                <a:ea typeface="+mn-ea"/>
              </a:rPr>
              <a:t>ESG</a:t>
            </a:r>
            <a:r>
              <a:rPr lang="ja-JP" altLang="en-US" sz="1200" b="0" dirty="0">
                <a:latin typeface="+mn-ea"/>
                <a:ea typeface="+mn-ea"/>
              </a:rPr>
              <a:t>に配慮した企業は、不祥事による株価暴落が発生しにくい、</a:t>
            </a:r>
          </a:p>
          <a:p>
            <a:pPr>
              <a:spcBef>
                <a:spcPct val="0"/>
              </a:spcBef>
              <a:buFontTx/>
              <a:buNone/>
              <a:defRPr/>
            </a:pPr>
            <a:r>
              <a:rPr lang="ja-JP" altLang="en-US" sz="1200" b="0" dirty="0">
                <a:latin typeface="+mn-ea"/>
                <a:ea typeface="+mn-ea"/>
              </a:rPr>
              <a:t>　●社会的課題をビジネスチャンスとして成長する可能性が高く、長期的に利益を得やすい。</a:t>
            </a:r>
          </a:p>
          <a:p>
            <a:pPr>
              <a:spcBef>
                <a:spcPct val="0"/>
              </a:spcBef>
              <a:buFontTx/>
              <a:buNone/>
              <a:defRPr/>
            </a:pPr>
            <a:r>
              <a:rPr lang="ja-JP" altLang="en-US" sz="1200" b="0" dirty="0">
                <a:latin typeface="+mn-ea"/>
                <a:ea typeface="+mn-ea"/>
              </a:rPr>
              <a:t>このことから株式や債券の長期保有を行う年金基金などの投資家を中心に</a:t>
            </a:r>
            <a:r>
              <a:rPr lang="en-US" altLang="ja-JP" sz="1200" b="0" dirty="0">
                <a:latin typeface="+mn-ea"/>
                <a:ea typeface="+mn-ea"/>
              </a:rPr>
              <a:t>2010</a:t>
            </a:r>
            <a:r>
              <a:rPr lang="ja-JP" altLang="en-US" sz="1200" b="0" dirty="0">
                <a:latin typeface="+mn-ea"/>
                <a:ea typeface="+mn-ea"/>
              </a:rPr>
              <a:t>年代中頃から急速に普及。</a:t>
            </a:r>
          </a:p>
          <a:p>
            <a:pPr>
              <a:spcBef>
                <a:spcPct val="0"/>
              </a:spcBef>
              <a:buFontTx/>
              <a:buNone/>
              <a:defRPr/>
            </a:pPr>
            <a:r>
              <a:rPr lang="en-US" altLang="ja-JP" sz="1200" b="0" dirty="0">
                <a:solidFill>
                  <a:srgbClr val="0000FF"/>
                </a:solidFill>
                <a:latin typeface="+mn-ea"/>
                <a:ea typeface="+mn-ea"/>
              </a:rPr>
              <a:t>GSIA</a:t>
            </a:r>
            <a:r>
              <a:rPr lang="ja-JP" altLang="en-US" sz="1200" b="0" dirty="0">
                <a:solidFill>
                  <a:srgbClr val="0000FF"/>
                </a:solidFill>
                <a:latin typeface="+mn-ea"/>
                <a:ea typeface="+mn-ea"/>
              </a:rPr>
              <a:t>（グローバル・サステナブル投資白書）によると、</a:t>
            </a:r>
            <a:r>
              <a:rPr lang="en-US" altLang="ja-JP" sz="1200" b="0" dirty="0">
                <a:solidFill>
                  <a:srgbClr val="0000FF"/>
                </a:solidFill>
                <a:latin typeface="+mn-ea"/>
                <a:ea typeface="+mn-ea"/>
              </a:rPr>
              <a:t>2020</a:t>
            </a:r>
            <a:r>
              <a:rPr lang="ja-JP" altLang="en-US" sz="1200" b="0" dirty="0">
                <a:solidFill>
                  <a:srgbClr val="0000FF"/>
                </a:solidFill>
                <a:latin typeface="+mn-ea"/>
                <a:ea typeface="+mn-ea"/>
              </a:rPr>
              <a:t>年現在の世界のＥＳＧ投資残高は約</a:t>
            </a:r>
            <a:r>
              <a:rPr lang="en-US" altLang="ja-JP" sz="1200" b="0" dirty="0">
                <a:solidFill>
                  <a:srgbClr val="0000FF"/>
                </a:solidFill>
                <a:latin typeface="+mn-ea"/>
                <a:ea typeface="+mn-ea"/>
              </a:rPr>
              <a:t>35</a:t>
            </a:r>
            <a:r>
              <a:rPr lang="ja-JP" altLang="en-US" sz="1200" b="0" dirty="0">
                <a:solidFill>
                  <a:srgbClr val="0000FF"/>
                </a:solidFill>
                <a:latin typeface="+mn-ea"/>
                <a:ea typeface="+mn-ea"/>
              </a:rPr>
              <a:t>兆ドル。</a:t>
            </a:r>
          </a:p>
          <a:p>
            <a:pPr>
              <a:spcBef>
                <a:spcPct val="0"/>
              </a:spcBef>
              <a:buFontTx/>
              <a:buNone/>
              <a:defRPr/>
            </a:pPr>
            <a:r>
              <a:rPr lang="ja-JP" altLang="en-US" sz="1200" b="0" dirty="0">
                <a:solidFill>
                  <a:srgbClr val="0000FF"/>
                </a:solidFill>
                <a:latin typeface="+mn-ea"/>
                <a:ea typeface="+mn-ea"/>
              </a:rPr>
              <a:t> </a:t>
            </a:r>
            <a:r>
              <a:rPr lang="en-US" altLang="ja-JP" sz="1200" b="0" dirty="0">
                <a:solidFill>
                  <a:srgbClr val="0000FF"/>
                </a:solidFill>
                <a:latin typeface="+mn-ea"/>
                <a:ea typeface="+mn-ea"/>
              </a:rPr>
              <a:t>2016</a:t>
            </a:r>
            <a:r>
              <a:rPr lang="ja-JP" altLang="en-US" sz="1200" b="0" dirty="0">
                <a:solidFill>
                  <a:srgbClr val="0000FF"/>
                </a:solidFill>
                <a:latin typeface="+mn-ea"/>
                <a:ea typeface="+mn-ea"/>
              </a:rPr>
              <a:t>年からのわずか５年で</a:t>
            </a:r>
            <a:r>
              <a:rPr lang="en-US" altLang="ja-JP" sz="1200" b="0" dirty="0">
                <a:solidFill>
                  <a:srgbClr val="0000FF"/>
                </a:solidFill>
                <a:latin typeface="+mn-ea"/>
                <a:ea typeface="+mn-ea"/>
              </a:rPr>
              <a:t>1.5</a:t>
            </a:r>
            <a:r>
              <a:rPr lang="ja-JP" altLang="en-US" sz="1200" b="0" dirty="0">
                <a:solidFill>
                  <a:srgbClr val="0000FF"/>
                </a:solidFill>
                <a:latin typeface="+mn-ea"/>
                <a:ea typeface="+mn-ea"/>
              </a:rPr>
              <a:t>倍以上に増加し、世界の全投資残高の約</a:t>
            </a:r>
            <a:r>
              <a:rPr lang="en-US" altLang="ja-JP" sz="1200" b="0" dirty="0">
                <a:solidFill>
                  <a:srgbClr val="0000FF"/>
                </a:solidFill>
                <a:latin typeface="+mn-ea"/>
                <a:ea typeface="+mn-ea"/>
              </a:rPr>
              <a:t>35</a:t>
            </a:r>
            <a:r>
              <a:rPr lang="ja-JP" altLang="en-US" sz="1200" b="0" dirty="0">
                <a:solidFill>
                  <a:srgbClr val="0000FF"/>
                </a:solidFill>
                <a:latin typeface="+mn-ea"/>
                <a:ea typeface="+mn-ea"/>
              </a:rPr>
              <a:t>％を占めています。</a:t>
            </a:r>
          </a:p>
        </p:txBody>
      </p:sp>
      <p:sp>
        <p:nvSpPr>
          <p:cNvPr id="11" name="Line 63">
            <a:extLst>
              <a:ext uri="{FF2B5EF4-FFF2-40B4-BE49-F238E27FC236}">
                <a16:creationId xmlns:a16="http://schemas.microsoft.com/office/drawing/2014/main" id="{94EE4DFB-E634-73BC-D209-8C8CC6918E7D}"/>
              </a:ext>
            </a:extLst>
          </p:cNvPr>
          <p:cNvSpPr>
            <a:spLocks noChangeShapeType="1"/>
          </p:cNvSpPr>
          <p:nvPr/>
        </p:nvSpPr>
        <p:spPr bwMode="auto">
          <a:xfrm>
            <a:off x="0" y="547688"/>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2" name="AutoShape 54">
            <a:extLst>
              <a:ext uri="{FF2B5EF4-FFF2-40B4-BE49-F238E27FC236}">
                <a16:creationId xmlns:a16="http://schemas.microsoft.com/office/drawing/2014/main" id="{518EA068-E6AE-BB5B-E8D5-5CD6E38719DA}"/>
              </a:ext>
            </a:extLst>
          </p:cNvPr>
          <p:cNvSpPr>
            <a:spLocks noChangeArrowheads="1"/>
          </p:cNvSpPr>
          <p:nvPr/>
        </p:nvSpPr>
        <p:spPr bwMode="auto">
          <a:xfrm>
            <a:off x="71117" y="2338635"/>
            <a:ext cx="2351088" cy="273050"/>
          </a:xfrm>
          <a:prstGeom prst="roundRect">
            <a:avLst>
              <a:gd name="adj" fmla="val 16662"/>
            </a:avLst>
          </a:prstGeom>
          <a:solidFill>
            <a:srgbClr val="FFFF00"/>
          </a:solidFill>
          <a:ln w="952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13" name="Text Box 55">
            <a:extLst>
              <a:ext uri="{FF2B5EF4-FFF2-40B4-BE49-F238E27FC236}">
                <a16:creationId xmlns:a16="http://schemas.microsoft.com/office/drawing/2014/main" id="{DCFD51A0-94FE-8903-4149-1582904E1D1C}"/>
              </a:ext>
            </a:extLst>
          </p:cNvPr>
          <p:cNvSpPr txBox="1">
            <a:spLocks noChangeArrowheads="1"/>
          </p:cNvSpPr>
          <p:nvPr/>
        </p:nvSpPr>
        <p:spPr bwMode="auto">
          <a:xfrm>
            <a:off x="71117" y="2310060"/>
            <a:ext cx="2484799"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企業の温室効果ガス削減</a:t>
            </a:r>
          </a:p>
        </p:txBody>
      </p:sp>
      <p:sp>
        <p:nvSpPr>
          <p:cNvPr id="14" name="Text Box 56">
            <a:extLst>
              <a:ext uri="{FF2B5EF4-FFF2-40B4-BE49-F238E27FC236}">
                <a16:creationId xmlns:a16="http://schemas.microsoft.com/office/drawing/2014/main" id="{C2D755E1-1301-E5BA-A9A3-E0D9C4048954}"/>
              </a:ext>
            </a:extLst>
          </p:cNvPr>
          <p:cNvSpPr txBox="1">
            <a:spLocks noChangeArrowheads="1"/>
          </p:cNvSpPr>
          <p:nvPr/>
        </p:nvSpPr>
        <p:spPr bwMode="auto">
          <a:xfrm>
            <a:off x="71117" y="2575172"/>
            <a:ext cx="8964613" cy="138499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ESG</a:t>
            </a:r>
            <a:r>
              <a:rPr lang="ja-JP" altLang="en-US" sz="1200" b="0" dirty="0">
                <a:latin typeface="+mn-ea"/>
                <a:ea typeface="+mn-ea"/>
              </a:rPr>
              <a:t>投資先の評価項目は多岐にわたりますが、目下の世界的課題である温室効果ガスの削減は特に投資家が注視するポイントです。</a:t>
            </a:r>
          </a:p>
          <a:p>
            <a:pPr>
              <a:spcBef>
                <a:spcPct val="0"/>
              </a:spcBef>
              <a:buFontTx/>
              <a:buNone/>
              <a:defRPr/>
            </a:pPr>
            <a:r>
              <a:rPr lang="ja-JP" altLang="en-US" sz="1200" b="0" dirty="0">
                <a:latin typeface="+mn-ea"/>
                <a:ea typeface="+mn-ea"/>
              </a:rPr>
              <a:t>●企業の温室効果ガス削減目標の高さやその進捗度が、</a:t>
            </a:r>
            <a:r>
              <a:rPr lang="en-US" altLang="ja-JP" sz="1200" b="0" dirty="0">
                <a:latin typeface="+mn-ea"/>
                <a:ea typeface="+mn-ea"/>
              </a:rPr>
              <a:t>ESG</a:t>
            </a:r>
            <a:r>
              <a:rPr lang="ja-JP" altLang="en-US" sz="1200" b="0" dirty="0">
                <a:latin typeface="+mn-ea"/>
                <a:ea typeface="+mn-ea"/>
              </a:rPr>
              <a:t>投資先としての評価を得る。</a:t>
            </a:r>
          </a:p>
          <a:p>
            <a:pPr>
              <a:spcBef>
                <a:spcPct val="0"/>
              </a:spcBef>
              <a:buFontTx/>
              <a:buNone/>
              <a:defRPr/>
            </a:pPr>
            <a:r>
              <a:rPr lang="ja-JP" altLang="en-US" sz="1200" b="0" dirty="0">
                <a:solidFill>
                  <a:srgbClr val="0000FF"/>
                </a:solidFill>
                <a:latin typeface="+mn-ea"/>
                <a:ea typeface="+mn-ea"/>
              </a:rPr>
              <a:t>●</a:t>
            </a:r>
            <a:r>
              <a:rPr lang="en-US" altLang="ja-JP" sz="1200" b="0" dirty="0">
                <a:solidFill>
                  <a:srgbClr val="0000FF"/>
                </a:solidFill>
                <a:latin typeface="+mn-ea"/>
                <a:ea typeface="+mn-ea"/>
              </a:rPr>
              <a:t>2030</a:t>
            </a:r>
            <a:r>
              <a:rPr lang="ja-JP" altLang="en-US" sz="1200" b="0" dirty="0">
                <a:solidFill>
                  <a:srgbClr val="0000FF"/>
                </a:solidFill>
                <a:latin typeface="+mn-ea"/>
                <a:ea typeface="+mn-ea"/>
              </a:rPr>
              <a:t>年温室効果ガス排出量を半減、</a:t>
            </a:r>
            <a:r>
              <a:rPr lang="en-US" altLang="ja-JP" sz="1200" b="0" dirty="0">
                <a:solidFill>
                  <a:srgbClr val="0000FF"/>
                </a:solidFill>
                <a:latin typeface="+mn-ea"/>
                <a:ea typeface="+mn-ea"/>
              </a:rPr>
              <a:t>2050</a:t>
            </a:r>
            <a:r>
              <a:rPr lang="ja-JP" altLang="en-US" sz="1200" b="0" dirty="0">
                <a:solidFill>
                  <a:srgbClr val="0000FF"/>
                </a:solidFill>
                <a:latin typeface="+mn-ea"/>
                <a:ea typeface="+mn-ea"/>
              </a:rPr>
              <a:t>年温室効果ガス排出量ゼロといった高い目標値を定めて削減に取り組む企業が増加。</a:t>
            </a:r>
          </a:p>
          <a:p>
            <a:pPr>
              <a:spcBef>
                <a:spcPct val="0"/>
              </a:spcBef>
              <a:buFontTx/>
              <a:buNone/>
              <a:defRPr/>
            </a:pPr>
            <a:r>
              <a:rPr lang="ja-JP" altLang="en-US" sz="1200" b="0" dirty="0">
                <a:latin typeface="+mn-ea"/>
                <a:ea typeface="+mn-ea"/>
              </a:rPr>
              <a:t>●太陽光発電等により再生可能エネルギーを社内で生産する創エネや、太陽光電力の購入など再生可能エネルギーの調達。</a:t>
            </a:r>
          </a:p>
          <a:p>
            <a:pPr>
              <a:spcBef>
                <a:spcPct val="0"/>
              </a:spcBef>
              <a:buFontTx/>
              <a:buNone/>
              <a:defRPr/>
            </a:pPr>
            <a:r>
              <a:rPr lang="ja-JP" altLang="en-US" sz="1200" b="0" dirty="0">
                <a:latin typeface="+mn-ea"/>
                <a:ea typeface="+mn-ea"/>
              </a:rPr>
              <a:t>●石油から天然ガス、天然ガスから電気、もしくは水素やアンモニアなど、温室効果ガス排出量の少ないものへのエネルギー転換。</a:t>
            </a:r>
          </a:p>
          <a:p>
            <a:pPr>
              <a:spcBef>
                <a:spcPct val="0"/>
              </a:spcBef>
              <a:buFontTx/>
              <a:buNone/>
              <a:defRPr/>
            </a:pPr>
            <a:r>
              <a:rPr lang="ja-JP" altLang="en-US" sz="1200" b="0" dirty="0">
                <a:solidFill>
                  <a:srgbClr val="0000FF"/>
                </a:solidFill>
                <a:latin typeface="+mn-ea"/>
                <a:ea typeface="+mn-ea"/>
              </a:rPr>
              <a:t>●これらの取り組みでも十分な削減を行えない場合には、カーボンオフセットによる温室効果ガス排出量の埋め合わせが行われます。</a:t>
            </a:r>
          </a:p>
          <a:p>
            <a:pPr>
              <a:spcBef>
                <a:spcPct val="0"/>
              </a:spcBef>
              <a:buFontTx/>
              <a:buNone/>
              <a:defRPr/>
            </a:pPr>
            <a:r>
              <a:rPr lang="ja-JP" altLang="en-US" sz="1200" b="0" dirty="0">
                <a:solidFill>
                  <a:srgbClr val="0000FF"/>
                </a:solidFill>
                <a:latin typeface="+mn-ea"/>
                <a:ea typeface="+mn-ea"/>
              </a:rPr>
              <a:t>●自社での排出だけでなく、</a:t>
            </a:r>
            <a:r>
              <a:rPr lang="ja-JP" altLang="en-US" sz="1200" b="0" dirty="0">
                <a:solidFill>
                  <a:srgbClr val="FF0000"/>
                </a:solidFill>
                <a:latin typeface="+mn-ea"/>
                <a:ea typeface="+mn-ea"/>
              </a:rPr>
              <a:t>スコープ３</a:t>
            </a:r>
            <a:r>
              <a:rPr lang="ja-JP" altLang="en-US" sz="1200" b="0" dirty="0">
                <a:solidFill>
                  <a:srgbClr val="0000FF"/>
                </a:solidFill>
                <a:latin typeface="+mn-ea"/>
                <a:ea typeface="+mn-ea"/>
              </a:rPr>
              <a:t>の温室効果ガス排出量を削減する動きも盛んです。</a:t>
            </a:r>
          </a:p>
        </p:txBody>
      </p:sp>
      <p:sp>
        <p:nvSpPr>
          <p:cNvPr id="15" name="AutoShape 54">
            <a:extLst>
              <a:ext uri="{FF2B5EF4-FFF2-40B4-BE49-F238E27FC236}">
                <a16:creationId xmlns:a16="http://schemas.microsoft.com/office/drawing/2014/main" id="{B865B77C-9379-DEC9-E3C7-C1106C4FA29E}"/>
              </a:ext>
            </a:extLst>
          </p:cNvPr>
          <p:cNvSpPr>
            <a:spLocks noChangeArrowheads="1"/>
          </p:cNvSpPr>
          <p:nvPr/>
        </p:nvSpPr>
        <p:spPr bwMode="auto">
          <a:xfrm>
            <a:off x="103655" y="4006712"/>
            <a:ext cx="2314575" cy="273050"/>
          </a:xfrm>
          <a:prstGeom prst="roundRect">
            <a:avLst>
              <a:gd name="adj" fmla="val 16662"/>
            </a:avLst>
          </a:prstGeom>
          <a:solidFill>
            <a:srgbClr val="FFFF00"/>
          </a:solidFill>
          <a:ln w="952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16" name="Text Box 55">
            <a:extLst>
              <a:ext uri="{FF2B5EF4-FFF2-40B4-BE49-F238E27FC236}">
                <a16:creationId xmlns:a16="http://schemas.microsoft.com/office/drawing/2014/main" id="{B58CFDCB-8395-D5BC-C673-B19394E3342B}"/>
              </a:ext>
            </a:extLst>
          </p:cNvPr>
          <p:cNvSpPr txBox="1">
            <a:spLocks noChangeArrowheads="1"/>
          </p:cNvSpPr>
          <p:nvPr/>
        </p:nvSpPr>
        <p:spPr bwMode="auto">
          <a:xfrm>
            <a:off x="103655" y="3978137"/>
            <a:ext cx="2446337"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イニシアティブへの参加</a:t>
            </a:r>
          </a:p>
        </p:txBody>
      </p:sp>
      <p:sp>
        <p:nvSpPr>
          <p:cNvPr id="17" name="Text Box 56">
            <a:extLst>
              <a:ext uri="{FF2B5EF4-FFF2-40B4-BE49-F238E27FC236}">
                <a16:creationId xmlns:a16="http://schemas.microsoft.com/office/drawing/2014/main" id="{0FA03B97-5240-7F98-0077-22DC3D947D86}"/>
              </a:ext>
            </a:extLst>
          </p:cNvPr>
          <p:cNvSpPr txBox="1">
            <a:spLocks noChangeArrowheads="1"/>
          </p:cNvSpPr>
          <p:nvPr/>
        </p:nvSpPr>
        <p:spPr bwMode="auto">
          <a:xfrm>
            <a:off x="89053" y="4327516"/>
            <a:ext cx="8964612" cy="10156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企業は国際的なイニシアティブに参加し、自らの取り組みをより先進的、具体的なものとし、ステークホルダーに認知してもらう。</a:t>
            </a:r>
          </a:p>
          <a:p>
            <a:pPr>
              <a:spcBef>
                <a:spcPct val="0"/>
              </a:spcBef>
              <a:buFontTx/>
              <a:buNone/>
              <a:defRPr/>
            </a:pPr>
            <a:r>
              <a:rPr lang="ja-JP" altLang="en-US" sz="1200" b="0" dirty="0">
                <a:latin typeface="+mn-ea"/>
                <a:ea typeface="+mn-ea"/>
              </a:rPr>
              <a:t>・ＴＣＦＤ</a:t>
            </a:r>
            <a:r>
              <a:rPr lang="en-US" altLang="ja-JP" sz="1200" b="0" dirty="0">
                <a:latin typeface="+mn-ea"/>
                <a:ea typeface="+mn-ea"/>
              </a:rPr>
              <a:t>(</a:t>
            </a:r>
            <a:r>
              <a:rPr lang="ja-JP" altLang="en-US" sz="1200" b="0" dirty="0">
                <a:latin typeface="+mn-ea"/>
                <a:ea typeface="+mn-ea"/>
              </a:rPr>
              <a:t>気候関連財務情報開示タスクフォース）：気候変動のリスクと機会の財務情報を公表</a:t>
            </a:r>
            <a:endParaRPr lang="en-US" altLang="ja-JP" sz="1200" b="0" dirty="0">
              <a:latin typeface="+mn-ea"/>
              <a:ea typeface="+mn-ea"/>
            </a:endParaRPr>
          </a:p>
          <a:p>
            <a:pPr>
              <a:spcBef>
                <a:spcPct val="0"/>
              </a:spcBef>
              <a:buFontTx/>
              <a:buNone/>
              <a:defRPr/>
            </a:pPr>
            <a:r>
              <a:rPr lang="ja-JP" altLang="en-US" sz="1200" b="0" dirty="0">
                <a:solidFill>
                  <a:srgbClr val="0000FF"/>
                </a:solidFill>
                <a:latin typeface="+mn-ea"/>
                <a:ea typeface="+mn-ea"/>
              </a:rPr>
              <a:t>・ＴＮＦＤ（自然関連財務情報開示タスクフォース）：生物多様性のリスクと機会の財務情報を公表</a:t>
            </a:r>
          </a:p>
          <a:p>
            <a:pPr>
              <a:spcBef>
                <a:spcPct val="0"/>
              </a:spcBef>
              <a:buFontTx/>
              <a:buNone/>
              <a:defRPr/>
            </a:pPr>
            <a:r>
              <a:rPr lang="ja-JP" altLang="en-US" sz="1200" b="0" dirty="0">
                <a:latin typeface="+mn-ea"/>
                <a:ea typeface="+mn-ea"/>
              </a:rPr>
              <a:t>・ＳＢＴ：パリ協定に整合し</a:t>
            </a:r>
            <a:r>
              <a:rPr lang="ja-JP" altLang="en-US" sz="1200" b="0" dirty="0">
                <a:solidFill>
                  <a:srgbClr val="FF0000"/>
                </a:solidFill>
                <a:latin typeface="+mn-ea"/>
                <a:ea typeface="+mn-ea"/>
              </a:rPr>
              <a:t>科学的根拠</a:t>
            </a:r>
            <a:r>
              <a:rPr lang="ja-JP" altLang="en-US" sz="1200" b="0" dirty="0">
                <a:latin typeface="+mn-ea"/>
                <a:ea typeface="+mn-ea"/>
              </a:rPr>
              <a:t>に基づく中長期の温室効果ガス削減目標を設定</a:t>
            </a:r>
          </a:p>
          <a:p>
            <a:pPr>
              <a:spcBef>
                <a:spcPct val="0"/>
              </a:spcBef>
              <a:buFontTx/>
              <a:buNone/>
              <a:defRPr/>
            </a:pPr>
            <a:r>
              <a:rPr lang="ja-JP" altLang="en-US" sz="1200" b="0" dirty="0">
                <a:latin typeface="+mn-ea"/>
                <a:ea typeface="+mn-ea"/>
              </a:rPr>
              <a:t>・ＲＥ１００：企業が自らの事業の使用電力を</a:t>
            </a:r>
            <a:r>
              <a:rPr lang="en-US" altLang="ja-JP" sz="1200" b="0" dirty="0">
                <a:latin typeface="+mn-ea"/>
                <a:ea typeface="+mn-ea"/>
              </a:rPr>
              <a:t>100</a:t>
            </a:r>
            <a:r>
              <a:rPr lang="ja-JP" altLang="en-US" sz="1200" b="0" dirty="0">
                <a:latin typeface="+mn-ea"/>
                <a:ea typeface="+mn-ea"/>
              </a:rPr>
              <a:t>％再生可能エネルギーで賄う。</a:t>
            </a:r>
          </a:p>
        </p:txBody>
      </p:sp>
      <p:pic>
        <p:nvPicPr>
          <p:cNvPr id="26" name="図 25">
            <a:extLst>
              <a:ext uri="{FF2B5EF4-FFF2-40B4-BE49-F238E27FC236}">
                <a16:creationId xmlns:a16="http://schemas.microsoft.com/office/drawing/2014/main" id="{F146DE51-8B71-5C95-0A05-DA09DFF91A1C}"/>
              </a:ext>
            </a:extLst>
          </p:cNvPr>
          <p:cNvPicPr>
            <a:picLocks noChangeAspect="1"/>
          </p:cNvPicPr>
          <p:nvPr/>
        </p:nvPicPr>
        <p:blipFill>
          <a:blip r:embed="rId5"/>
          <a:stretch>
            <a:fillRect/>
          </a:stretch>
        </p:blipFill>
        <p:spPr>
          <a:xfrm>
            <a:off x="6682444" y="4795420"/>
            <a:ext cx="2383558" cy="2062580"/>
          </a:xfrm>
          <a:prstGeom prst="rect">
            <a:avLst/>
          </a:prstGeom>
        </p:spPr>
      </p:pic>
      <p:sp>
        <p:nvSpPr>
          <p:cNvPr id="3" name="AutoShape 34">
            <a:extLst>
              <a:ext uri="{FF2B5EF4-FFF2-40B4-BE49-F238E27FC236}">
                <a16:creationId xmlns:a16="http://schemas.microsoft.com/office/drawing/2014/main" id="{46F0F92B-8FDA-F3B4-E8F6-95420713BF93}"/>
              </a:ext>
            </a:extLst>
          </p:cNvPr>
          <p:cNvSpPr>
            <a:spLocks noChangeArrowheads="1"/>
          </p:cNvSpPr>
          <p:nvPr/>
        </p:nvSpPr>
        <p:spPr bwMode="auto">
          <a:xfrm>
            <a:off x="33021" y="5880192"/>
            <a:ext cx="6551961" cy="834351"/>
          </a:xfrm>
          <a:prstGeom prst="roundRect">
            <a:avLst>
              <a:gd name="adj" fmla="val 7019"/>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4" name="AutoShape 35">
            <a:extLst>
              <a:ext uri="{FF2B5EF4-FFF2-40B4-BE49-F238E27FC236}">
                <a16:creationId xmlns:a16="http://schemas.microsoft.com/office/drawing/2014/main" id="{D1104B8E-8F51-5247-9368-F9B0563CDE53}"/>
              </a:ext>
            </a:extLst>
          </p:cNvPr>
          <p:cNvSpPr>
            <a:spLocks noChangeArrowheads="1"/>
          </p:cNvSpPr>
          <p:nvPr/>
        </p:nvSpPr>
        <p:spPr bwMode="auto">
          <a:xfrm>
            <a:off x="2244141" y="5603036"/>
            <a:ext cx="1584176" cy="273050"/>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5" name="Text Box 42">
            <a:extLst>
              <a:ext uri="{FF2B5EF4-FFF2-40B4-BE49-F238E27FC236}">
                <a16:creationId xmlns:a16="http://schemas.microsoft.com/office/drawing/2014/main" id="{0A817189-6942-5F4C-8849-61A4936A2D87}"/>
              </a:ext>
            </a:extLst>
          </p:cNvPr>
          <p:cNvSpPr txBox="1">
            <a:spLocks noChangeArrowheads="1"/>
          </p:cNvSpPr>
          <p:nvPr/>
        </p:nvSpPr>
        <p:spPr bwMode="auto">
          <a:xfrm>
            <a:off x="2267744" y="5589240"/>
            <a:ext cx="1488565"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b="0" dirty="0">
                <a:solidFill>
                  <a:srgbClr val="0000FF"/>
                </a:solidFill>
                <a:latin typeface="+mn-ea"/>
                <a:ea typeface="+mn-ea"/>
              </a:rPr>
              <a:t>スコープ</a:t>
            </a:r>
            <a:r>
              <a:rPr lang="en-US" altLang="ja-JP" sz="1400" b="0" dirty="0">
                <a:solidFill>
                  <a:srgbClr val="0000FF"/>
                </a:solidFill>
                <a:latin typeface="+mn-ea"/>
                <a:ea typeface="+mn-ea"/>
              </a:rPr>
              <a:t>(SCOPE)</a:t>
            </a:r>
            <a:endParaRPr lang="ja-JP" altLang="en-US" sz="1400" dirty="0">
              <a:solidFill>
                <a:schemeClr val="bg1"/>
              </a:solidFill>
              <a:latin typeface="+mn-ea"/>
              <a:ea typeface="+mn-ea"/>
            </a:endParaRPr>
          </a:p>
        </p:txBody>
      </p:sp>
      <p:sp>
        <p:nvSpPr>
          <p:cNvPr id="6" name="Text Box 58">
            <a:extLst>
              <a:ext uri="{FF2B5EF4-FFF2-40B4-BE49-F238E27FC236}">
                <a16:creationId xmlns:a16="http://schemas.microsoft.com/office/drawing/2014/main" id="{CB6DF234-F1AB-4CD5-498E-08BDAF028939}"/>
              </a:ext>
            </a:extLst>
          </p:cNvPr>
          <p:cNvSpPr txBox="1">
            <a:spLocks noChangeArrowheads="1"/>
          </p:cNvSpPr>
          <p:nvPr/>
        </p:nvSpPr>
        <p:spPr bwMode="auto">
          <a:xfrm>
            <a:off x="71117" y="5931531"/>
            <a:ext cx="6587723" cy="78002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ts val="800"/>
              </a:lnSpc>
              <a:spcBef>
                <a:spcPct val="50000"/>
              </a:spcBef>
              <a:buFontTx/>
              <a:buNone/>
              <a:defRPr/>
            </a:pPr>
            <a:r>
              <a:rPr lang="ja-JP" altLang="en-US" sz="1200" b="0" dirty="0">
                <a:solidFill>
                  <a:srgbClr val="0000FF"/>
                </a:solidFill>
                <a:latin typeface="+mn-ea"/>
                <a:ea typeface="+mn-ea"/>
              </a:rPr>
              <a:t>ある事業者の事業に伴い発生する温室効果ガスを３つに分類する考え方。</a:t>
            </a:r>
            <a:endParaRPr lang="en-US" altLang="ja-JP" sz="1200" b="0" dirty="0">
              <a:solidFill>
                <a:srgbClr val="0000FF"/>
              </a:solidFill>
              <a:latin typeface="+mn-ea"/>
              <a:ea typeface="+mn-ea"/>
            </a:endParaRPr>
          </a:p>
          <a:p>
            <a:pPr>
              <a:lnSpc>
                <a:spcPts val="800"/>
              </a:lnSpc>
              <a:spcBef>
                <a:spcPct val="50000"/>
              </a:spcBef>
              <a:buFontTx/>
              <a:buNone/>
              <a:defRPr/>
            </a:pPr>
            <a:r>
              <a:rPr lang="ja-JP" altLang="en-US" sz="1200" b="0" dirty="0">
                <a:solidFill>
                  <a:srgbClr val="0000FF"/>
                </a:solidFill>
                <a:latin typeface="+mn-ea"/>
                <a:ea typeface="+mn-ea"/>
              </a:rPr>
              <a:t>・スコープ１：事業者自らが燃料の燃焼などで直接発生させる温室効果ガス</a:t>
            </a:r>
            <a:endParaRPr lang="en-US" altLang="ja-JP" sz="1200" b="0" dirty="0">
              <a:solidFill>
                <a:srgbClr val="0000FF"/>
              </a:solidFill>
              <a:latin typeface="+mn-ea"/>
              <a:ea typeface="+mn-ea"/>
            </a:endParaRPr>
          </a:p>
          <a:p>
            <a:pPr>
              <a:lnSpc>
                <a:spcPts val="800"/>
              </a:lnSpc>
              <a:spcBef>
                <a:spcPct val="50000"/>
              </a:spcBef>
              <a:buFontTx/>
              <a:buNone/>
              <a:defRPr/>
            </a:pPr>
            <a:r>
              <a:rPr lang="ja-JP" altLang="en-US" sz="1200" b="0" dirty="0">
                <a:solidFill>
                  <a:srgbClr val="0000FF"/>
                </a:solidFill>
                <a:latin typeface="+mn-ea"/>
                <a:ea typeface="+mn-ea"/>
              </a:rPr>
              <a:t>・スコープ２：他社から供給された電気･熱・蒸気の使用により間接的に発生した温室効果ガス</a:t>
            </a:r>
            <a:endParaRPr lang="en-US" altLang="ja-JP" sz="1200" b="0" dirty="0">
              <a:solidFill>
                <a:srgbClr val="0000FF"/>
              </a:solidFill>
              <a:latin typeface="+mn-ea"/>
              <a:ea typeface="+mn-ea"/>
            </a:endParaRPr>
          </a:p>
          <a:p>
            <a:pPr>
              <a:lnSpc>
                <a:spcPts val="800"/>
              </a:lnSpc>
              <a:spcBef>
                <a:spcPct val="50000"/>
              </a:spcBef>
              <a:buFontTx/>
              <a:buNone/>
              <a:defRPr/>
            </a:pPr>
            <a:r>
              <a:rPr lang="ja-JP" altLang="en-US" sz="1200" b="0" dirty="0">
                <a:solidFill>
                  <a:srgbClr val="0000FF"/>
                </a:solidFill>
                <a:latin typeface="+mn-ea"/>
                <a:ea typeface="+mn-ea"/>
              </a:rPr>
              <a:t>・スコープ３：その事業者のサプライチェーンで発生する、スコープ１・２以外のすべての温室効果ガス</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0" name="Text Box 5">
            <a:extLst>
              <a:ext uri="{FF2B5EF4-FFF2-40B4-BE49-F238E27FC236}">
                <a16:creationId xmlns:a16="http://schemas.microsoft.com/office/drawing/2014/main" id="{B0BD367C-2416-525D-06E6-5C88010EAF8A}"/>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P214</a:t>
            </a:r>
            <a:r>
              <a:rPr lang="ja-JP" altLang="en-US" sz="1200" b="0" dirty="0">
                <a:latin typeface="+mn-ea"/>
                <a:ea typeface="+mn-ea"/>
              </a:rPr>
              <a:t>～</a:t>
            </a:r>
            <a:r>
              <a:rPr lang="en-US" altLang="ja-JP" sz="1200" b="0" dirty="0">
                <a:latin typeface="+mn-ea"/>
                <a:ea typeface="+mn-ea"/>
              </a:rPr>
              <a:t>215</a:t>
            </a:r>
          </a:p>
        </p:txBody>
      </p:sp>
      <p:sp>
        <p:nvSpPr>
          <p:cNvPr id="260101" name="Text Box 6">
            <a:extLst>
              <a:ext uri="{FF2B5EF4-FFF2-40B4-BE49-F238E27FC236}">
                <a16:creationId xmlns:a16="http://schemas.microsoft.com/office/drawing/2014/main" id="{2B165D11-87F5-8571-FCBD-EDD94608DB1B}"/>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０４</a:t>
            </a:r>
          </a:p>
        </p:txBody>
      </p:sp>
      <p:sp>
        <p:nvSpPr>
          <p:cNvPr id="260103" name="Text Box 8">
            <a:extLst>
              <a:ext uri="{FF2B5EF4-FFF2-40B4-BE49-F238E27FC236}">
                <a16:creationId xmlns:a16="http://schemas.microsoft.com/office/drawing/2014/main" id="{057CB220-1373-2FF1-4276-37E34526DE7F}"/>
              </a:ext>
            </a:extLst>
          </p:cNvPr>
          <p:cNvSpPr txBox="1">
            <a:spLocks noChangeArrowheads="1"/>
          </p:cNvSpPr>
          <p:nvPr/>
        </p:nvSpPr>
        <p:spPr bwMode="auto">
          <a:xfrm>
            <a:off x="1366838" y="71438"/>
            <a:ext cx="62992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環境コミュニケーションとそのツール</a:t>
            </a:r>
          </a:p>
        </p:txBody>
      </p:sp>
      <p:sp>
        <p:nvSpPr>
          <p:cNvPr id="260104" name="Rectangle 9">
            <a:extLst>
              <a:ext uri="{FF2B5EF4-FFF2-40B4-BE49-F238E27FC236}">
                <a16:creationId xmlns:a16="http://schemas.microsoft.com/office/drawing/2014/main" id="{A89F32C1-021A-766E-F417-178020C1C7F4}"/>
              </a:ext>
            </a:extLst>
          </p:cNvPr>
          <p:cNvSpPr>
            <a:spLocks noChangeArrowheads="1"/>
          </p:cNvSpPr>
          <p:nvPr/>
        </p:nvSpPr>
        <p:spPr bwMode="auto">
          <a:xfrm>
            <a:off x="71438" y="654050"/>
            <a:ext cx="8748712" cy="465138"/>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●「環境コミュニケーション」とは企業がステークホルダーへ環境情報を発信し、意見を取り入れ改善を行うこと。</a:t>
            </a:r>
          </a:p>
          <a:p>
            <a:pPr>
              <a:spcBef>
                <a:spcPct val="0"/>
              </a:spcBef>
              <a:buFontTx/>
              <a:buNone/>
              <a:defRPr/>
            </a:pPr>
            <a:r>
              <a:rPr lang="ja-JP" altLang="en-US" sz="1400" b="0" dirty="0">
                <a:latin typeface="+mn-ea"/>
                <a:ea typeface="+mn-ea"/>
              </a:rPr>
              <a:t>●ＥＳＧ投資の拡大により、企業が投資を呼び込むためには環境情報のより積極的な発信が求められるようになった。</a:t>
            </a:r>
          </a:p>
        </p:txBody>
      </p:sp>
      <p:sp>
        <p:nvSpPr>
          <p:cNvPr id="260105" name="AutoShape 10">
            <a:extLst>
              <a:ext uri="{FF2B5EF4-FFF2-40B4-BE49-F238E27FC236}">
                <a16:creationId xmlns:a16="http://schemas.microsoft.com/office/drawing/2014/main" id="{5424C965-1119-8CC0-FF52-3086D810A3B0}"/>
              </a:ext>
            </a:extLst>
          </p:cNvPr>
          <p:cNvSpPr>
            <a:spLocks noChangeArrowheads="1"/>
          </p:cNvSpPr>
          <p:nvPr/>
        </p:nvSpPr>
        <p:spPr bwMode="auto">
          <a:xfrm>
            <a:off x="84138" y="1241425"/>
            <a:ext cx="2819400" cy="273050"/>
          </a:xfrm>
          <a:prstGeom prst="roundRect">
            <a:avLst>
              <a:gd name="adj" fmla="val 16644"/>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60106" name="Rectangle 11">
            <a:extLst>
              <a:ext uri="{FF2B5EF4-FFF2-40B4-BE49-F238E27FC236}">
                <a16:creationId xmlns:a16="http://schemas.microsoft.com/office/drawing/2014/main" id="{32FD8213-7246-442D-7306-376EA0165322}"/>
              </a:ext>
            </a:extLst>
          </p:cNvPr>
          <p:cNvSpPr>
            <a:spLocks noChangeArrowheads="1"/>
          </p:cNvSpPr>
          <p:nvPr/>
        </p:nvSpPr>
        <p:spPr bwMode="auto">
          <a:xfrm>
            <a:off x="36513" y="1503363"/>
            <a:ext cx="9107487" cy="345916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①環境報告書</a:t>
            </a:r>
          </a:p>
          <a:p>
            <a:pPr>
              <a:spcBef>
                <a:spcPct val="0"/>
              </a:spcBef>
              <a:buFontTx/>
              <a:buNone/>
              <a:defRPr/>
            </a:pPr>
            <a:r>
              <a:rPr lang="ja-JP" altLang="en-US" sz="1400" b="0" dirty="0">
                <a:latin typeface="+mn-ea"/>
                <a:ea typeface="+mn-ea"/>
              </a:rPr>
              <a:t>・企業が自らの事業活動に伴う環境への影響の程度や、その影響を低減するための取り組み状況を公表するもの。</a:t>
            </a:r>
          </a:p>
          <a:p>
            <a:pPr>
              <a:spcBef>
                <a:spcPct val="0"/>
              </a:spcBef>
              <a:buFontTx/>
              <a:buNone/>
              <a:defRPr/>
            </a:pPr>
            <a:r>
              <a:rPr lang="ja-JP" altLang="en-US" sz="1400" b="0" dirty="0">
                <a:latin typeface="+mn-ea"/>
                <a:ea typeface="+mn-ea"/>
              </a:rPr>
              <a:t>・事業者と社会が</a:t>
            </a:r>
            <a:r>
              <a:rPr lang="ja-JP" altLang="en-US" sz="1400" dirty="0">
                <a:solidFill>
                  <a:srgbClr val="FF0000"/>
                </a:solidFill>
                <a:latin typeface="+mn-ea"/>
                <a:ea typeface="+mn-ea"/>
              </a:rPr>
              <a:t>プレッジ・アンド・レビュー（誓約と評価）</a:t>
            </a:r>
            <a:r>
              <a:rPr lang="ja-JP" altLang="en-US" sz="1400" b="0" dirty="0">
                <a:latin typeface="+mn-ea"/>
                <a:ea typeface="+mn-ea"/>
              </a:rPr>
              <a:t>を行うことで、事業者の環境活動等を推進する機能がある。</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環境配慮促進法</a:t>
            </a:r>
            <a:r>
              <a:rPr lang="ja-JP" altLang="en-US" sz="1400" b="0" dirty="0">
                <a:latin typeface="+mn-ea"/>
                <a:ea typeface="+mn-ea"/>
              </a:rPr>
              <a:t>で、国に準じて公共性の高い特定事業者は年１回の公表義務。大企業も公表に努めることを規定。</a:t>
            </a:r>
          </a:p>
          <a:p>
            <a:pPr>
              <a:spcBef>
                <a:spcPct val="0"/>
              </a:spcBef>
              <a:buFontTx/>
              <a:buNone/>
              <a:defRPr/>
            </a:pPr>
            <a:r>
              <a:rPr lang="ja-JP" altLang="en-US" sz="1400" b="0" dirty="0">
                <a:latin typeface="+mn-ea"/>
                <a:ea typeface="+mn-ea"/>
              </a:rPr>
              <a:t>・環境省は環境報告ガイドラインを公開し、環境報告書作成を支援しています。</a:t>
            </a:r>
          </a:p>
          <a:p>
            <a:pPr>
              <a:spcBef>
                <a:spcPct val="0"/>
              </a:spcBef>
              <a:buFontTx/>
              <a:buNone/>
              <a:defRPr/>
            </a:pPr>
            <a:r>
              <a:rPr lang="ja-JP" altLang="en-US" sz="1400" b="0" dirty="0">
                <a:latin typeface="+mn-ea"/>
                <a:ea typeface="+mn-ea"/>
              </a:rPr>
              <a:t>②サステナビリテイ報告書・ＣＳＲ報告書</a:t>
            </a:r>
          </a:p>
          <a:p>
            <a:pPr>
              <a:spcBef>
                <a:spcPct val="0"/>
              </a:spcBef>
              <a:buFontTx/>
              <a:buNone/>
              <a:defRPr/>
            </a:pPr>
            <a:r>
              <a:rPr lang="ja-JP" altLang="en-US" sz="1400" b="0" dirty="0">
                <a:latin typeface="+mn-ea"/>
                <a:ea typeface="+mn-ea"/>
              </a:rPr>
              <a:t>・環境面に加え、経済、労働、安全衛生、社会貢献といった側面についても記載し、ＣＳＲ全般をカバーした報告書です。</a:t>
            </a:r>
          </a:p>
          <a:p>
            <a:pPr>
              <a:spcBef>
                <a:spcPct val="0"/>
              </a:spcBef>
              <a:buFontTx/>
              <a:buNone/>
              <a:defRPr/>
            </a:pPr>
            <a:r>
              <a:rPr lang="ja-JP" altLang="en-US" sz="1400" b="0" dirty="0">
                <a:latin typeface="+mn-ea"/>
                <a:ea typeface="+mn-ea"/>
              </a:rPr>
              <a:t>・企業の持続可能な発展には、</a:t>
            </a:r>
            <a:r>
              <a:rPr lang="ja-JP" altLang="en-US" sz="1400" b="0" dirty="0">
                <a:solidFill>
                  <a:srgbClr val="FF0000"/>
                </a:solidFill>
                <a:latin typeface="+mn-ea"/>
                <a:ea typeface="+mn-ea"/>
              </a:rPr>
              <a:t>トリプルボトムライン</a:t>
            </a:r>
            <a:r>
              <a:rPr lang="ja-JP" altLang="en-US" sz="1400" b="0" dirty="0">
                <a:latin typeface="+mn-ea"/>
                <a:ea typeface="+mn-ea"/>
              </a:rPr>
              <a:t>を高める必要があるとの考えから広まりました。</a:t>
            </a:r>
          </a:p>
          <a:p>
            <a:pPr>
              <a:spcBef>
                <a:spcPct val="0"/>
              </a:spcBef>
              <a:buFontTx/>
              <a:buNone/>
              <a:defRPr/>
            </a:pPr>
            <a:r>
              <a:rPr lang="ja-JP" altLang="en-US" sz="1400" b="0" dirty="0">
                <a:latin typeface="+mn-ea"/>
                <a:ea typeface="+mn-ea"/>
              </a:rPr>
              <a:t>・作成のための国際的なガイドラインとして</a:t>
            </a:r>
            <a:r>
              <a:rPr lang="ja-JP" altLang="en-US" sz="1400" b="0" dirty="0">
                <a:solidFill>
                  <a:srgbClr val="FF0000"/>
                </a:solidFill>
                <a:latin typeface="+mn-ea"/>
                <a:ea typeface="+mn-ea"/>
              </a:rPr>
              <a:t>ＧＲＩガイドライン</a:t>
            </a:r>
            <a:r>
              <a:rPr lang="ja-JP" altLang="en-US" sz="1400" b="0" dirty="0">
                <a:latin typeface="+mn-ea"/>
                <a:ea typeface="+mn-ea"/>
              </a:rPr>
              <a:t>があります。</a:t>
            </a:r>
          </a:p>
          <a:p>
            <a:pPr>
              <a:spcBef>
                <a:spcPct val="0"/>
              </a:spcBef>
              <a:buFontTx/>
              <a:buNone/>
              <a:defRPr/>
            </a:pPr>
            <a:r>
              <a:rPr lang="ja-JP" altLang="en-US" sz="1400" b="0" dirty="0">
                <a:latin typeface="+mn-ea"/>
                <a:ea typeface="+mn-ea"/>
              </a:rPr>
              <a:t>③統合報告書（</a:t>
            </a:r>
            <a:r>
              <a:rPr lang="en-US" altLang="ja-JP" sz="1400" b="0" dirty="0">
                <a:latin typeface="+mn-ea"/>
                <a:ea typeface="+mn-ea"/>
              </a:rPr>
              <a:t>IR</a:t>
            </a:r>
            <a:r>
              <a:rPr lang="ja-JP" altLang="en-US" sz="1400" b="0" dirty="0">
                <a:latin typeface="+mn-ea"/>
                <a:ea typeface="+mn-ea"/>
              </a:rPr>
              <a:t>）</a:t>
            </a:r>
          </a:p>
          <a:p>
            <a:pPr>
              <a:spcBef>
                <a:spcPct val="0"/>
              </a:spcBef>
              <a:buFontTx/>
              <a:buNone/>
              <a:defRPr/>
            </a:pPr>
            <a:r>
              <a:rPr lang="ja-JP" altLang="en-US" sz="1400" b="0" dirty="0">
                <a:latin typeface="+mn-ea"/>
                <a:ea typeface="+mn-ea"/>
              </a:rPr>
              <a:t>・企業の財務情報と、環境やＣＳＲをはじめとする非財務情報を統合し、企業全体の価値を示した報告書。</a:t>
            </a:r>
          </a:p>
          <a:p>
            <a:pPr>
              <a:spcBef>
                <a:spcPct val="0"/>
              </a:spcBef>
              <a:buFontTx/>
              <a:buNone/>
              <a:defRPr/>
            </a:pPr>
            <a:r>
              <a:rPr lang="ja-JP" altLang="en-US" sz="1400" b="0" dirty="0">
                <a:latin typeface="+mn-ea"/>
                <a:ea typeface="+mn-ea"/>
              </a:rPr>
              <a:t>・投資家に企業の財務情報と非財務情報の両面から投資先を判断するＥＳＧ投資の普及により広まった。</a:t>
            </a:r>
          </a:p>
          <a:p>
            <a:pPr>
              <a:spcBef>
                <a:spcPct val="0"/>
              </a:spcBef>
              <a:buFontTx/>
              <a:buNone/>
              <a:defRPr/>
            </a:pPr>
            <a:r>
              <a:rPr lang="ja-JP" altLang="en-US" sz="1400" b="0" dirty="0">
                <a:latin typeface="+mn-ea"/>
                <a:ea typeface="+mn-ea"/>
              </a:rPr>
              <a:t>④</a:t>
            </a:r>
            <a:r>
              <a:rPr lang="en-US" altLang="ja-JP" sz="1400" b="0" dirty="0">
                <a:latin typeface="+mn-ea"/>
                <a:ea typeface="+mn-ea"/>
              </a:rPr>
              <a:t>SDGs</a:t>
            </a:r>
            <a:r>
              <a:rPr lang="ja-JP" altLang="en-US" sz="1400" b="0" dirty="0">
                <a:latin typeface="+mn-ea"/>
                <a:ea typeface="+mn-ea"/>
              </a:rPr>
              <a:t>の視点の導入</a:t>
            </a:r>
          </a:p>
          <a:p>
            <a:pPr>
              <a:spcBef>
                <a:spcPct val="0"/>
              </a:spcBef>
              <a:buFontTx/>
              <a:buNone/>
              <a:defRPr/>
            </a:pPr>
            <a:r>
              <a:rPr lang="ja-JP" altLang="en-US" sz="1400" b="0" dirty="0">
                <a:latin typeface="+mn-ea"/>
                <a:ea typeface="+mn-ea"/>
              </a:rPr>
              <a:t>・</a:t>
            </a:r>
            <a:r>
              <a:rPr lang="en-US" altLang="ja-JP" sz="1400" b="0" dirty="0">
                <a:latin typeface="+mn-ea"/>
                <a:ea typeface="+mn-ea"/>
              </a:rPr>
              <a:t>2015</a:t>
            </a:r>
            <a:r>
              <a:rPr lang="ja-JP" altLang="en-US" sz="1400" b="0" dirty="0">
                <a:latin typeface="+mn-ea"/>
                <a:ea typeface="+mn-ea"/>
              </a:rPr>
              <a:t>年に</a:t>
            </a:r>
            <a:r>
              <a:rPr lang="en-US" altLang="ja-JP" sz="1400" b="0" dirty="0">
                <a:latin typeface="+mn-ea"/>
                <a:ea typeface="+mn-ea"/>
              </a:rPr>
              <a:t>SDGs</a:t>
            </a:r>
            <a:r>
              <a:rPr lang="ja-JP" altLang="en-US" sz="1400" b="0" dirty="0">
                <a:latin typeface="+mn-ea"/>
                <a:ea typeface="+mn-ea"/>
              </a:rPr>
              <a:t>が公表されて以後、環境報告書等に</a:t>
            </a:r>
            <a:r>
              <a:rPr lang="en-US" altLang="ja-JP" sz="1400" b="0" dirty="0">
                <a:latin typeface="+mn-ea"/>
                <a:ea typeface="+mn-ea"/>
              </a:rPr>
              <a:t>SDGs</a:t>
            </a:r>
            <a:r>
              <a:rPr lang="ja-JP" altLang="en-US" sz="1400" b="0" dirty="0">
                <a:latin typeface="+mn-ea"/>
                <a:ea typeface="+mn-ea"/>
              </a:rPr>
              <a:t>への取り組みを記載する動きが盛んになっています。</a:t>
            </a:r>
          </a:p>
          <a:p>
            <a:pPr>
              <a:spcBef>
                <a:spcPct val="0"/>
              </a:spcBef>
              <a:buFontTx/>
              <a:buNone/>
              <a:defRPr/>
            </a:pPr>
            <a:r>
              <a:rPr lang="ja-JP" altLang="en-US" sz="1400" b="0" dirty="0">
                <a:latin typeface="+mn-ea"/>
                <a:ea typeface="+mn-ea"/>
              </a:rPr>
              <a:t>・企業が</a:t>
            </a:r>
            <a:r>
              <a:rPr lang="en-US" altLang="ja-JP" sz="1400" b="0" dirty="0">
                <a:latin typeface="+mn-ea"/>
                <a:ea typeface="+mn-ea"/>
              </a:rPr>
              <a:t>SDGs</a:t>
            </a:r>
            <a:r>
              <a:rPr lang="ja-JP" altLang="en-US" sz="1400" b="0" dirty="0">
                <a:latin typeface="+mn-ea"/>
                <a:ea typeface="+mn-ea"/>
              </a:rPr>
              <a:t>に貢献することと、企業の本業自体が</a:t>
            </a:r>
            <a:r>
              <a:rPr lang="en-US" altLang="ja-JP" sz="1400" b="0" dirty="0">
                <a:latin typeface="+mn-ea"/>
                <a:ea typeface="+mn-ea"/>
              </a:rPr>
              <a:t>SDGs</a:t>
            </a:r>
            <a:r>
              <a:rPr lang="ja-JP" altLang="en-US" sz="1400" b="0" dirty="0">
                <a:latin typeface="+mn-ea"/>
                <a:ea typeface="+mn-ea"/>
              </a:rPr>
              <a:t>に貢献する</a:t>
            </a:r>
            <a:r>
              <a:rPr lang="en-US" altLang="ja-JP" sz="1400" b="0" dirty="0">
                <a:latin typeface="+mn-ea"/>
                <a:ea typeface="+mn-ea"/>
              </a:rPr>
              <a:t>(</a:t>
            </a:r>
            <a:r>
              <a:rPr lang="en-US" altLang="ja-JP" sz="1400" b="0" dirty="0">
                <a:solidFill>
                  <a:srgbClr val="FF0000"/>
                </a:solidFill>
                <a:latin typeface="+mn-ea"/>
                <a:ea typeface="+mn-ea"/>
              </a:rPr>
              <a:t>SDGs</a:t>
            </a:r>
            <a:r>
              <a:rPr lang="ja-JP" altLang="en-US" sz="1400" b="0" dirty="0">
                <a:solidFill>
                  <a:srgbClr val="FF0000"/>
                </a:solidFill>
                <a:latin typeface="+mn-ea"/>
                <a:ea typeface="+mn-ea"/>
              </a:rPr>
              <a:t>の本業化</a:t>
            </a:r>
            <a:r>
              <a:rPr lang="en-US" altLang="ja-JP" sz="1400" b="0" dirty="0">
                <a:latin typeface="+mn-ea"/>
                <a:ea typeface="+mn-ea"/>
              </a:rPr>
              <a:t>)</a:t>
            </a:r>
            <a:r>
              <a:rPr lang="ja-JP" altLang="en-US" sz="1400" b="0" dirty="0">
                <a:latin typeface="+mn-ea"/>
                <a:ea typeface="+mn-ea"/>
              </a:rPr>
              <a:t>と位置づける企業が多い。</a:t>
            </a:r>
          </a:p>
          <a:p>
            <a:pPr>
              <a:spcBef>
                <a:spcPct val="0"/>
              </a:spcBef>
              <a:buFontTx/>
              <a:buNone/>
              <a:defRPr/>
            </a:pPr>
            <a:r>
              <a:rPr lang="ja-JP" altLang="en-US" sz="1400" b="0" dirty="0">
                <a:latin typeface="+mn-ea"/>
                <a:ea typeface="+mn-ea"/>
              </a:rPr>
              <a:t>　従業員は「業務を通じて社会に貢献している」と働きがいにつながる。</a:t>
            </a:r>
            <a:r>
              <a:rPr lang="en-US" altLang="ja-JP" sz="1400" b="0" dirty="0">
                <a:latin typeface="+mn-ea"/>
                <a:ea typeface="+mn-ea"/>
              </a:rPr>
              <a:t>ESG</a:t>
            </a:r>
            <a:r>
              <a:rPr lang="ja-JP" altLang="en-US" sz="1400" b="0" dirty="0">
                <a:latin typeface="+mn-ea"/>
                <a:ea typeface="+mn-ea"/>
              </a:rPr>
              <a:t>投資や</a:t>
            </a:r>
            <a:r>
              <a:rPr lang="en-US" altLang="ja-JP" sz="1400" b="0" dirty="0">
                <a:latin typeface="+mn-ea"/>
                <a:ea typeface="+mn-ea"/>
              </a:rPr>
              <a:t>CSR</a:t>
            </a:r>
            <a:r>
              <a:rPr lang="ja-JP" altLang="en-US" sz="1400" b="0" dirty="0">
                <a:latin typeface="+mn-ea"/>
                <a:ea typeface="+mn-ea"/>
              </a:rPr>
              <a:t>を重視する顧客からの評価される。</a:t>
            </a:r>
          </a:p>
        </p:txBody>
      </p:sp>
      <p:sp>
        <p:nvSpPr>
          <p:cNvPr id="260109" name="AutoShape 14">
            <a:extLst>
              <a:ext uri="{FF2B5EF4-FFF2-40B4-BE49-F238E27FC236}">
                <a16:creationId xmlns:a16="http://schemas.microsoft.com/office/drawing/2014/main" id="{B6C2E61E-8868-C8C7-F067-AB34F9807ECF}"/>
              </a:ext>
            </a:extLst>
          </p:cNvPr>
          <p:cNvSpPr>
            <a:spLocks noChangeArrowheads="1"/>
          </p:cNvSpPr>
          <p:nvPr/>
        </p:nvSpPr>
        <p:spPr bwMode="auto">
          <a:xfrm>
            <a:off x="4763" y="5013257"/>
            <a:ext cx="2727325" cy="273050"/>
          </a:xfrm>
          <a:prstGeom prst="roundRect">
            <a:avLst>
              <a:gd name="adj" fmla="val 16676"/>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60110" name="Rectangle 15">
            <a:extLst>
              <a:ext uri="{FF2B5EF4-FFF2-40B4-BE49-F238E27FC236}">
                <a16:creationId xmlns:a16="http://schemas.microsoft.com/office/drawing/2014/main" id="{CA268912-9691-C53B-3842-5AD5B7AD0FAB}"/>
              </a:ext>
            </a:extLst>
          </p:cNvPr>
          <p:cNvSpPr>
            <a:spLocks noChangeArrowheads="1"/>
          </p:cNvSpPr>
          <p:nvPr/>
        </p:nvSpPr>
        <p:spPr bwMode="auto">
          <a:xfrm>
            <a:off x="-37306" y="5218665"/>
            <a:ext cx="9144000" cy="163933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①ステークホルダー・ミーティング</a:t>
            </a:r>
            <a:r>
              <a:rPr lang="en-US" altLang="ja-JP" sz="1400" b="0" dirty="0">
                <a:latin typeface="+mn-ea"/>
                <a:ea typeface="+mn-ea"/>
              </a:rPr>
              <a:t>/</a:t>
            </a:r>
            <a:r>
              <a:rPr lang="ja-JP" altLang="en-US" sz="1400" b="0" dirty="0">
                <a:latin typeface="+mn-ea"/>
                <a:ea typeface="+mn-ea"/>
              </a:rPr>
              <a:t>ステークホルダー・ダイアログ</a:t>
            </a:r>
          </a:p>
          <a:p>
            <a:pPr>
              <a:spcBef>
                <a:spcPct val="0"/>
              </a:spcBef>
              <a:buFontTx/>
              <a:buNone/>
              <a:defRPr/>
            </a:pPr>
            <a:r>
              <a:rPr lang="ja-JP" altLang="en-US" sz="1400" b="0" dirty="0">
                <a:latin typeface="+mn-ea"/>
                <a:ea typeface="+mn-ea"/>
              </a:rPr>
              <a:t>・関係する株主、消費者、ＮＰＯなどと対話を行う会合。ステークホルダーの意見を取り入れ企業活動に活かしている。</a:t>
            </a:r>
          </a:p>
          <a:p>
            <a:pPr>
              <a:spcBef>
                <a:spcPct val="0"/>
              </a:spcBef>
              <a:buFontTx/>
              <a:buNone/>
              <a:defRPr/>
            </a:pPr>
            <a:r>
              <a:rPr lang="ja-JP" altLang="en-US" sz="1400" b="0" dirty="0">
                <a:latin typeface="+mn-ea"/>
                <a:ea typeface="+mn-ea"/>
              </a:rPr>
              <a:t>②地域社会とのコミュニケーション</a:t>
            </a:r>
          </a:p>
          <a:p>
            <a:pPr>
              <a:spcBef>
                <a:spcPct val="0"/>
              </a:spcBef>
              <a:buFontTx/>
              <a:buNone/>
              <a:defRPr/>
            </a:pPr>
            <a:r>
              <a:rPr lang="ja-JP" altLang="en-US" sz="1400" b="0" dirty="0">
                <a:latin typeface="+mn-ea"/>
                <a:ea typeface="+mn-ea"/>
              </a:rPr>
              <a:t>・地域社会と良好な関係を築き維持していくために、環境協定の締結や地域住民や地元自治会との意見交換会を定期的</a:t>
            </a:r>
            <a:endParaRPr lang="en-US" altLang="ja-JP" sz="1400" b="0" dirty="0">
              <a:latin typeface="+mn-ea"/>
              <a:ea typeface="+mn-ea"/>
            </a:endParaRPr>
          </a:p>
          <a:p>
            <a:pPr>
              <a:spcBef>
                <a:spcPct val="0"/>
              </a:spcBef>
              <a:buFontTx/>
              <a:buNone/>
              <a:defRPr/>
            </a:pPr>
            <a:r>
              <a:rPr lang="ja-JP" altLang="en-US" sz="1400" b="0" dirty="0">
                <a:latin typeface="+mn-ea"/>
                <a:ea typeface="+mn-ea"/>
              </a:rPr>
              <a:t>　に実施、工場見学・施設見学会の開催、学校への出前授業、美化活動などをおこなっている。</a:t>
            </a:r>
          </a:p>
          <a:p>
            <a:pPr>
              <a:spcBef>
                <a:spcPct val="0"/>
              </a:spcBef>
              <a:buFontTx/>
              <a:buNone/>
              <a:defRPr/>
            </a:pPr>
            <a:r>
              <a:rPr lang="ja-JP" altLang="en-US" sz="1400" b="0" dirty="0">
                <a:latin typeface="+mn-ea"/>
                <a:ea typeface="+mn-ea"/>
              </a:rPr>
              <a:t>③ＳＮＳ（ソーシャル・ネットワーキング・サービス）</a:t>
            </a:r>
          </a:p>
          <a:p>
            <a:pPr>
              <a:spcBef>
                <a:spcPct val="0"/>
              </a:spcBef>
              <a:buFontTx/>
              <a:buNone/>
              <a:defRPr/>
            </a:pPr>
            <a:r>
              <a:rPr lang="ja-JP" altLang="en-US" sz="1400" b="0" dirty="0">
                <a:latin typeface="+mn-ea"/>
                <a:ea typeface="+mn-ea"/>
              </a:rPr>
              <a:t>・フェイスブックやツイッターなどの</a:t>
            </a:r>
            <a:r>
              <a:rPr lang="en-US" altLang="ja-JP" sz="1400" b="0" dirty="0">
                <a:latin typeface="+mn-ea"/>
                <a:ea typeface="+mn-ea"/>
              </a:rPr>
              <a:t>SNS</a:t>
            </a:r>
            <a:r>
              <a:rPr lang="ja-JP" altLang="en-US" sz="1400" b="0" dirty="0">
                <a:latin typeface="+mn-ea"/>
                <a:ea typeface="+mn-ea"/>
              </a:rPr>
              <a:t>は情報を発信するだけでなく、情報を見た人々の反応から改善につなげている。</a:t>
            </a:r>
          </a:p>
        </p:txBody>
      </p:sp>
      <p:sp>
        <p:nvSpPr>
          <p:cNvPr id="260114" name="Text Box 20">
            <a:extLst>
              <a:ext uri="{FF2B5EF4-FFF2-40B4-BE49-F238E27FC236}">
                <a16:creationId xmlns:a16="http://schemas.microsoft.com/office/drawing/2014/main" id="{EC382D96-34E5-6FD5-E85F-8C7973E95BFF}"/>
              </a:ext>
            </a:extLst>
          </p:cNvPr>
          <p:cNvSpPr txBox="1">
            <a:spLocks noChangeArrowheads="1"/>
          </p:cNvSpPr>
          <p:nvPr/>
        </p:nvSpPr>
        <p:spPr bwMode="auto">
          <a:xfrm>
            <a:off x="84138" y="1196975"/>
            <a:ext cx="30607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環境コミュニケーションのツール</a:t>
            </a:r>
          </a:p>
        </p:txBody>
      </p:sp>
      <p:sp>
        <p:nvSpPr>
          <p:cNvPr id="260116" name="Text Box 22">
            <a:extLst>
              <a:ext uri="{FF2B5EF4-FFF2-40B4-BE49-F238E27FC236}">
                <a16:creationId xmlns:a16="http://schemas.microsoft.com/office/drawing/2014/main" id="{28DBA28B-3731-FB05-7011-A646393402A7}"/>
              </a:ext>
            </a:extLst>
          </p:cNvPr>
          <p:cNvSpPr txBox="1">
            <a:spLocks noChangeArrowheads="1"/>
          </p:cNvSpPr>
          <p:nvPr/>
        </p:nvSpPr>
        <p:spPr bwMode="auto">
          <a:xfrm>
            <a:off x="-37306" y="4981507"/>
            <a:ext cx="28082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直接的なコミュニケーション　</a:t>
            </a:r>
          </a:p>
        </p:txBody>
      </p:sp>
      <p:sp>
        <p:nvSpPr>
          <p:cNvPr id="260118" name="Line 26">
            <a:extLst>
              <a:ext uri="{FF2B5EF4-FFF2-40B4-BE49-F238E27FC236}">
                <a16:creationId xmlns:a16="http://schemas.microsoft.com/office/drawing/2014/main" id="{F90E3974-CA98-DC96-C4B1-8D2E1AA8846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42708" name="図 12">
            <a:extLst>
              <a:ext uri="{FF2B5EF4-FFF2-40B4-BE49-F238E27FC236}">
                <a16:creationId xmlns:a16="http://schemas.microsoft.com/office/drawing/2014/main" id="{11476CAC-35C4-C18C-04E1-5C3BB2D2AC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288"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709" name="図 17">
            <a:extLst>
              <a:ext uri="{FF2B5EF4-FFF2-40B4-BE49-F238E27FC236}">
                <a16:creationId xmlns:a16="http://schemas.microsoft.com/office/drawing/2014/main" id="{4527D936-DD4D-D56D-9708-3CAF2B10D7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9588" y="2047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939FEBA0-D0EB-9402-78CF-A58D3FE157B3}"/>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Text Box 5">
            <a:extLst>
              <a:ext uri="{FF2B5EF4-FFF2-40B4-BE49-F238E27FC236}">
                <a16:creationId xmlns:a16="http://schemas.microsoft.com/office/drawing/2014/main" id="{DC58F739-0597-A957-FA50-8398BE028B22}"/>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P216</a:t>
            </a:r>
            <a:r>
              <a:rPr lang="ja-JP" altLang="en-US" sz="1200" b="0"/>
              <a:t>～</a:t>
            </a:r>
            <a:r>
              <a:rPr lang="en-US" altLang="ja-JP" sz="1200" b="0"/>
              <a:t>P219</a:t>
            </a:r>
          </a:p>
        </p:txBody>
      </p:sp>
      <p:sp>
        <p:nvSpPr>
          <p:cNvPr id="262149" name="Text Box 6">
            <a:extLst>
              <a:ext uri="{FF2B5EF4-FFF2-40B4-BE49-F238E27FC236}">
                <a16:creationId xmlns:a16="http://schemas.microsoft.com/office/drawing/2014/main" id="{1EA244C2-FBC5-9974-7034-F92DF1E2E287}"/>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０５</a:t>
            </a:r>
          </a:p>
        </p:txBody>
      </p:sp>
      <p:sp>
        <p:nvSpPr>
          <p:cNvPr id="262151" name="Text Box 8">
            <a:extLst>
              <a:ext uri="{FF2B5EF4-FFF2-40B4-BE49-F238E27FC236}">
                <a16:creationId xmlns:a16="http://schemas.microsoft.com/office/drawing/2014/main" id="{8E0725AE-C89A-AD76-3F81-51CF69BBB0B7}"/>
              </a:ext>
            </a:extLst>
          </p:cNvPr>
          <p:cNvSpPr txBox="1">
            <a:spLocks noChangeArrowheads="1"/>
          </p:cNvSpPr>
          <p:nvPr/>
        </p:nvSpPr>
        <p:spPr bwMode="auto">
          <a:xfrm>
            <a:off x="1835150" y="115888"/>
            <a:ext cx="3889375" cy="5191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2800" dirty="0">
                <a:latin typeface="+mn-ea"/>
                <a:ea typeface="+mn-ea"/>
              </a:rPr>
              <a:t>製品の環境配慮　</a:t>
            </a:r>
          </a:p>
        </p:txBody>
      </p:sp>
      <p:sp>
        <p:nvSpPr>
          <p:cNvPr id="262152" name="AutoShape 10">
            <a:extLst>
              <a:ext uri="{FF2B5EF4-FFF2-40B4-BE49-F238E27FC236}">
                <a16:creationId xmlns:a16="http://schemas.microsoft.com/office/drawing/2014/main" id="{B3672193-0A31-6E2E-2089-FFCD3FAD143B}"/>
              </a:ext>
            </a:extLst>
          </p:cNvPr>
          <p:cNvSpPr>
            <a:spLocks noChangeArrowheads="1"/>
          </p:cNvSpPr>
          <p:nvPr/>
        </p:nvSpPr>
        <p:spPr bwMode="auto">
          <a:xfrm>
            <a:off x="6350" y="1122363"/>
            <a:ext cx="2654300" cy="273050"/>
          </a:xfrm>
          <a:prstGeom prst="roundRect">
            <a:avLst>
              <a:gd name="adj" fmla="val 16662"/>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62153" name="AutoShape 12">
            <a:extLst>
              <a:ext uri="{FF2B5EF4-FFF2-40B4-BE49-F238E27FC236}">
                <a16:creationId xmlns:a16="http://schemas.microsoft.com/office/drawing/2014/main" id="{3C22D858-F1A1-F9DB-A446-EFE2AE2F159A}"/>
              </a:ext>
            </a:extLst>
          </p:cNvPr>
          <p:cNvSpPr>
            <a:spLocks noChangeArrowheads="1"/>
          </p:cNvSpPr>
          <p:nvPr/>
        </p:nvSpPr>
        <p:spPr bwMode="auto">
          <a:xfrm>
            <a:off x="18047" y="3114997"/>
            <a:ext cx="2365375" cy="273050"/>
          </a:xfrm>
          <a:prstGeom prst="roundRect">
            <a:avLst>
              <a:gd name="adj" fmla="val 16657"/>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62159" name="Text Box 23">
            <a:extLst>
              <a:ext uri="{FF2B5EF4-FFF2-40B4-BE49-F238E27FC236}">
                <a16:creationId xmlns:a16="http://schemas.microsoft.com/office/drawing/2014/main" id="{C5FAAADF-373A-F899-290C-032E80BBC2AB}"/>
              </a:ext>
            </a:extLst>
          </p:cNvPr>
          <p:cNvSpPr txBox="1">
            <a:spLocks noChangeArrowheads="1"/>
          </p:cNvSpPr>
          <p:nvPr/>
        </p:nvSpPr>
        <p:spPr bwMode="auto">
          <a:xfrm>
            <a:off x="0" y="1076325"/>
            <a:ext cx="28082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環境配慮設計に関する動向</a:t>
            </a:r>
          </a:p>
        </p:txBody>
      </p:sp>
      <p:sp>
        <p:nvSpPr>
          <p:cNvPr id="262160" name="Text Box 24">
            <a:extLst>
              <a:ext uri="{FF2B5EF4-FFF2-40B4-BE49-F238E27FC236}">
                <a16:creationId xmlns:a16="http://schemas.microsoft.com/office/drawing/2014/main" id="{D6A1FF4B-CA3E-B672-7FD6-BB9842D7BB98}"/>
              </a:ext>
            </a:extLst>
          </p:cNvPr>
          <p:cNvSpPr txBox="1">
            <a:spLocks noChangeArrowheads="1"/>
          </p:cNvSpPr>
          <p:nvPr/>
        </p:nvSpPr>
        <p:spPr bwMode="auto">
          <a:xfrm>
            <a:off x="11697" y="3068960"/>
            <a:ext cx="24479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環境配慮設計の進め方</a:t>
            </a:r>
          </a:p>
        </p:txBody>
      </p:sp>
      <p:sp>
        <p:nvSpPr>
          <p:cNvPr id="262162" name="Text Box 29">
            <a:extLst>
              <a:ext uri="{FF2B5EF4-FFF2-40B4-BE49-F238E27FC236}">
                <a16:creationId xmlns:a16="http://schemas.microsoft.com/office/drawing/2014/main" id="{3DE38C81-DA40-81C8-9664-F276F57DE675}"/>
              </a:ext>
            </a:extLst>
          </p:cNvPr>
          <p:cNvSpPr txBox="1">
            <a:spLocks noChangeArrowheads="1"/>
          </p:cNvSpPr>
          <p:nvPr/>
        </p:nvSpPr>
        <p:spPr bwMode="auto">
          <a:xfrm>
            <a:off x="0" y="620713"/>
            <a:ext cx="9144000" cy="52322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b="0" dirty="0">
                <a:latin typeface="+mn-ea"/>
                <a:ea typeface="+mn-ea"/>
              </a:rPr>
              <a:t>ある製品の原料採取から製造、使用、廃棄（リサイクル、埋立）に至るまでの過程を</a:t>
            </a:r>
            <a:r>
              <a:rPr lang="ja-JP" altLang="en-US" sz="1400" dirty="0">
                <a:solidFill>
                  <a:srgbClr val="FF0000"/>
                </a:solidFill>
                <a:latin typeface="+mn-ea"/>
                <a:ea typeface="+mn-ea"/>
              </a:rPr>
              <a:t>製品のライフサイクル</a:t>
            </a:r>
            <a:r>
              <a:rPr lang="ja-JP" altLang="en-US" sz="1400" b="0" dirty="0">
                <a:latin typeface="+mn-ea"/>
                <a:ea typeface="+mn-ea"/>
              </a:rPr>
              <a:t>という。これら一連の段階における天然資源・エネルギーの使用や環境汚染物質の排出などが、「</a:t>
            </a:r>
            <a:r>
              <a:rPr lang="ja-JP" altLang="en-US" sz="1400" dirty="0">
                <a:latin typeface="+mn-ea"/>
                <a:ea typeface="+mn-ea"/>
              </a:rPr>
              <a:t>製品の関連する環境負荷</a:t>
            </a:r>
            <a:r>
              <a:rPr lang="ja-JP" altLang="en-US" sz="1400" b="0" dirty="0">
                <a:latin typeface="+mn-ea"/>
                <a:ea typeface="+mn-ea"/>
              </a:rPr>
              <a:t>」です。　　</a:t>
            </a:r>
          </a:p>
        </p:txBody>
      </p:sp>
      <p:sp>
        <p:nvSpPr>
          <p:cNvPr id="262163" name="Text Box 31">
            <a:extLst>
              <a:ext uri="{FF2B5EF4-FFF2-40B4-BE49-F238E27FC236}">
                <a16:creationId xmlns:a16="http://schemas.microsoft.com/office/drawing/2014/main" id="{F979C989-2D97-070E-D887-94316A733BD0}"/>
              </a:ext>
            </a:extLst>
          </p:cNvPr>
          <p:cNvSpPr txBox="1">
            <a:spLocks noChangeArrowheads="1"/>
          </p:cNvSpPr>
          <p:nvPr/>
        </p:nvSpPr>
        <p:spPr bwMode="auto">
          <a:xfrm>
            <a:off x="0" y="1341438"/>
            <a:ext cx="6011863" cy="181588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日本</a:t>
            </a:r>
            <a:endParaRPr lang="en-US" altLang="ja-JP" sz="1400" b="0" dirty="0">
              <a:latin typeface="+mn-ea"/>
              <a:ea typeface="+mn-ea"/>
            </a:endParaRPr>
          </a:p>
          <a:p>
            <a:pPr>
              <a:spcBef>
                <a:spcPct val="0"/>
              </a:spcBef>
              <a:buFontTx/>
              <a:buNone/>
              <a:defRPr/>
            </a:pPr>
            <a:r>
              <a:rPr lang="ja-JP" altLang="en-US" sz="1400" b="0" dirty="0">
                <a:latin typeface="+mn-ea"/>
                <a:ea typeface="+mn-ea"/>
              </a:rPr>
              <a:t>・省工ネ法 ・建築物省エネ法 ・資源有効利用促進法 ・家電リサイクル法</a:t>
            </a:r>
            <a:endParaRPr lang="en-US" altLang="ja-JP" sz="1400" b="0" dirty="0">
              <a:latin typeface="+mn-ea"/>
              <a:ea typeface="+mn-ea"/>
            </a:endParaRPr>
          </a:p>
          <a:p>
            <a:pPr>
              <a:spcBef>
                <a:spcPct val="0"/>
              </a:spcBef>
              <a:buFontTx/>
              <a:buNone/>
              <a:defRPr/>
            </a:pPr>
            <a:r>
              <a:rPr lang="ja-JP" altLang="en-US" sz="1400" b="0" dirty="0">
                <a:latin typeface="+mn-ea"/>
                <a:ea typeface="+mn-ea"/>
              </a:rPr>
              <a:t>・小型家電リサイクル法 ・プラスチック資源循環法 ・グリーン購入法</a:t>
            </a:r>
            <a:endParaRPr lang="en-US" altLang="ja-JP" sz="1400" b="0" dirty="0">
              <a:latin typeface="+mn-ea"/>
              <a:ea typeface="+mn-ea"/>
            </a:endParaRPr>
          </a:p>
          <a:p>
            <a:pPr>
              <a:spcBef>
                <a:spcPct val="0"/>
              </a:spcBef>
              <a:buFontTx/>
              <a:buNone/>
              <a:defRPr/>
            </a:pPr>
            <a:r>
              <a:rPr lang="ja-JP" altLang="en-US" sz="1400" b="0" dirty="0">
                <a:latin typeface="+mn-ea"/>
                <a:ea typeface="+mn-ea"/>
              </a:rPr>
              <a:t>●ＥＵ圏</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ＲｏＨＳ指令 </a:t>
            </a:r>
            <a:r>
              <a:rPr lang="ja-JP" altLang="en-US" sz="1400" b="0" dirty="0">
                <a:latin typeface="+mn-ea"/>
                <a:ea typeface="+mn-ea"/>
              </a:rPr>
              <a:t>⇒ ＥＵ圏内で特定</a:t>
            </a:r>
            <a:r>
              <a:rPr lang="en-US" altLang="ja-JP" sz="1400" b="0" dirty="0">
                <a:latin typeface="+mn-ea"/>
                <a:ea typeface="+mn-ea"/>
              </a:rPr>
              <a:t>10</a:t>
            </a:r>
            <a:r>
              <a:rPr lang="ja-JP" altLang="en-US" sz="1400" b="0" dirty="0">
                <a:latin typeface="+mn-ea"/>
                <a:ea typeface="+mn-ea"/>
              </a:rPr>
              <a:t>種類の化学物質を原則禁止。　</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ＷＥＥＥ指令</a:t>
            </a:r>
            <a:r>
              <a:rPr lang="ja-JP" altLang="en-US" sz="1400" b="0" dirty="0">
                <a:latin typeface="+mn-ea"/>
                <a:ea typeface="+mn-ea"/>
              </a:rPr>
              <a:t> ⇒家電など自社製品の回収・リサイクルの費用負担。　</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ＲＥＡＣＨ規則 </a:t>
            </a:r>
            <a:r>
              <a:rPr lang="ja-JP" altLang="en-US" sz="1400" b="0" dirty="0">
                <a:latin typeface="+mn-ea"/>
                <a:ea typeface="+mn-ea"/>
              </a:rPr>
              <a:t>⇒約３万種の化学物質の毒性情報などの登録を義務付け。　</a:t>
            </a:r>
            <a:endParaRPr lang="en-US" altLang="ja-JP" sz="1400" b="0" dirty="0">
              <a:latin typeface="+mn-ea"/>
              <a:ea typeface="+mn-ea"/>
            </a:endParaRPr>
          </a:p>
          <a:p>
            <a:pPr>
              <a:spcBef>
                <a:spcPct val="0"/>
              </a:spcBef>
              <a:buFontTx/>
              <a:buNone/>
              <a:defRPr/>
            </a:pPr>
            <a:r>
              <a:rPr lang="ja-JP" altLang="en-US" sz="1400" b="0" dirty="0">
                <a:latin typeface="+mn-ea"/>
                <a:ea typeface="+mn-ea"/>
              </a:rPr>
              <a:t>●ＩＳＯ１４００４などの国際標準</a:t>
            </a:r>
            <a:endParaRPr lang="en-US" altLang="ja-JP" sz="1400" b="0" dirty="0">
              <a:latin typeface="+mn-ea"/>
              <a:ea typeface="+mn-ea"/>
            </a:endParaRPr>
          </a:p>
        </p:txBody>
      </p:sp>
      <p:sp>
        <p:nvSpPr>
          <p:cNvPr id="262164" name="Text Box 34">
            <a:extLst>
              <a:ext uri="{FF2B5EF4-FFF2-40B4-BE49-F238E27FC236}">
                <a16:creationId xmlns:a16="http://schemas.microsoft.com/office/drawing/2014/main" id="{FED7C4FD-0E62-93C9-6605-F106D18530FB}"/>
              </a:ext>
            </a:extLst>
          </p:cNvPr>
          <p:cNvSpPr txBox="1">
            <a:spLocks noChangeArrowheads="1"/>
          </p:cNvSpPr>
          <p:nvPr/>
        </p:nvSpPr>
        <p:spPr bwMode="auto">
          <a:xfrm>
            <a:off x="11697" y="3346772"/>
            <a:ext cx="5215448" cy="353943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製品のライフサイクル全般にわたって、環境影響を考慮した設計</a:t>
            </a:r>
          </a:p>
          <a:p>
            <a:pPr>
              <a:spcBef>
                <a:spcPct val="0"/>
              </a:spcBef>
              <a:buFontTx/>
              <a:buNone/>
              <a:defRPr/>
            </a:pPr>
            <a:r>
              <a:rPr lang="ja-JP" altLang="en-US" sz="1400" dirty="0">
                <a:solidFill>
                  <a:srgbClr val="FF0000"/>
                </a:solidFill>
                <a:latin typeface="+mn-ea"/>
                <a:ea typeface="+mn-ea"/>
              </a:rPr>
              <a:t>スコープ３</a:t>
            </a:r>
            <a:r>
              <a:rPr lang="ja-JP" altLang="en-US" sz="1400" b="0" dirty="0">
                <a:latin typeface="+mn-ea"/>
                <a:ea typeface="+mn-ea"/>
              </a:rPr>
              <a:t>の温室効果ガス排出量の削減など、原料採取から</a:t>
            </a:r>
          </a:p>
          <a:p>
            <a:pPr>
              <a:spcBef>
                <a:spcPct val="0"/>
              </a:spcBef>
              <a:buFontTx/>
              <a:buNone/>
              <a:defRPr/>
            </a:pPr>
            <a:r>
              <a:rPr lang="ja-JP" altLang="en-US" sz="1400" b="0" dirty="0">
                <a:latin typeface="+mn-ea"/>
                <a:ea typeface="+mn-ea"/>
              </a:rPr>
              <a:t>廃棄までのすべての段階での環境への配慮が必要です。</a:t>
            </a:r>
            <a:endParaRPr lang="en-US" altLang="ja-JP" sz="1400" b="0" dirty="0">
              <a:latin typeface="+mn-ea"/>
              <a:ea typeface="+mn-ea"/>
            </a:endParaRPr>
          </a:p>
          <a:p>
            <a:pPr>
              <a:spcBef>
                <a:spcPct val="0"/>
              </a:spcBef>
              <a:buFontTx/>
              <a:buNone/>
              <a:defRPr/>
            </a:pPr>
            <a:r>
              <a:rPr lang="ja-JP" altLang="en-US" sz="1400" b="0" dirty="0">
                <a:latin typeface="+mn-ea"/>
                <a:ea typeface="+mn-ea"/>
              </a:rPr>
              <a:t>●資源有効利用促進法により、各業界団体は設計段階で</a:t>
            </a:r>
            <a:r>
              <a:rPr lang="en-US" altLang="ja-JP" sz="1400" b="0" dirty="0">
                <a:latin typeface="+mn-ea"/>
                <a:ea typeface="+mn-ea"/>
              </a:rPr>
              <a:t>3R</a:t>
            </a:r>
            <a:r>
              <a:rPr lang="ja-JP" altLang="en-US" sz="1400" b="0" dirty="0">
                <a:latin typeface="+mn-ea"/>
                <a:ea typeface="+mn-ea"/>
              </a:rPr>
              <a:t>等</a:t>
            </a:r>
          </a:p>
          <a:p>
            <a:pPr>
              <a:spcBef>
                <a:spcPct val="0"/>
              </a:spcBef>
              <a:buFontTx/>
              <a:buNone/>
              <a:defRPr/>
            </a:pPr>
            <a:r>
              <a:rPr lang="ja-JP" altLang="en-US" sz="1400" b="0" dirty="0">
                <a:latin typeface="+mn-ea"/>
                <a:ea typeface="+mn-ea"/>
              </a:rPr>
              <a:t>　への配慮のガイドラインを定めている。</a:t>
            </a:r>
          </a:p>
          <a:p>
            <a:pPr>
              <a:spcBef>
                <a:spcPct val="0"/>
              </a:spcBef>
              <a:buFontTx/>
              <a:buNone/>
              <a:defRPr/>
            </a:pPr>
            <a:r>
              <a:rPr lang="ja-JP" altLang="en-US" sz="1400" b="0" dirty="0">
                <a:latin typeface="+mn-ea"/>
                <a:ea typeface="+mn-ea"/>
              </a:rPr>
              <a:t>①製品の企画･開発段階の検討</a:t>
            </a:r>
          </a:p>
          <a:p>
            <a:pPr>
              <a:spcBef>
                <a:spcPct val="0"/>
              </a:spcBef>
              <a:buFontTx/>
              <a:buNone/>
              <a:defRPr/>
            </a:pPr>
            <a:r>
              <a:rPr lang="ja-JP" altLang="en-US" sz="1400" b="0" dirty="0">
                <a:latin typeface="+mn-ea"/>
                <a:ea typeface="+mn-ea"/>
              </a:rPr>
              <a:t>　ガイドラインに沿って環境改善の狙いと効果を定性的に評価。</a:t>
            </a:r>
          </a:p>
          <a:p>
            <a:pPr>
              <a:spcBef>
                <a:spcPct val="0"/>
              </a:spcBef>
              <a:buFontTx/>
              <a:buNone/>
              <a:defRPr/>
            </a:pPr>
            <a:r>
              <a:rPr lang="ja-JP" altLang="en-US" sz="1400" b="0" dirty="0">
                <a:latin typeface="+mn-ea"/>
                <a:ea typeface="+mn-ea"/>
              </a:rPr>
              <a:t>②製品の設計段階の検討</a:t>
            </a:r>
          </a:p>
          <a:p>
            <a:pPr>
              <a:spcBef>
                <a:spcPct val="0"/>
              </a:spcBef>
              <a:buFontTx/>
              <a:buNone/>
              <a:defRPr/>
            </a:pPr>
            <a:r>
              <a:rPr lang="ja-JP" altLang="en-US" sz="1400" b="0" dirty="0">
                <a:latin typeface="+mn-ea"/>
                <a:ea typeface="+mn-ea"/>
              </a:rPr>
              <a:t>　設計段階では製品の具体的なデータ（寸法、重量など）を</a:t>
            </a:r>
          </a:p>
          <a:p>
            <a:pPr>
              <a:spcBef>
                <a:spcPct val="0"/>
              </a:spcBef>
              <a:buFontTx/>
              <a:buNone/>
              <a:defRPr/>
            </a:pPr>
            <a:r>
              <a:rPr lang="ja-JP" altLang="en-US" sz="1400" b="0" dirty="0">
                <a:latin typeface="+mn-ea"/>
                <a:ea typeface="+mn-ea"/>
              </a:rPr>
              <a:t>　ガイドライン評価項目について</a:t>
            </a:r>
            <a:r>
              <a:rPr lang="ja-JP" altLang="en-US" sz="1400" b="0" dirty="0">
                <a:solidFill>
                  <a:srgbClr val="FF0000"/>
                </a:solidFill>
                <a:latin typeface="+mn-ea"/>
                <a:ea typeface="+mn-ea"/>
              </a:rPr>
              <a:t>ライフサイクルアセスメント</a:t>
            </a:r>
            <a:r>
              <a:rPr lang="en-US" altLang="ja-JP" sz="1400" b="0" dirty="0">
                <a:solidFill>
                  <a:srgbClr val="FF0000"/>
                </a:solidFill>
                <a:latin typeface="+mn-ea"/>
                <a:ea typeface="+mn-ea"/>
              </a:rPr>
              <a:t>(LCA)</a:t>
            </a:r>
          </a:p>
          <a:p>
            <a:pPr>
              <a:spcBef>
                <a:spcPct val="0"/>
              </a:spcBef>
              <a:buFontTx/>
              <a:buNone/>
              <a:defRPr/>
            </a:pPr>
            <a:r>
              <a:rPr lang="ja-JP" altLang="en-US" sz="1400" b="0" dirty="0">
                <a:latin typeface="+mn-ea"/>
                <a:ea typeface="+mn-ea"/>
              </a:rPr>
              <a:t>　の手法などで効果を定量的に評価します。</a:t>
            </a:r>
          </a:p>
          <a:p>
            <a:pPr>
              <a:spcBef>
                <a:spcPct val="0"/>
              </a:spcBef>
              <a:buFontTx/>
              <a:buNone/>
              <a:defRPr/>
            </a:pPr>
            <a:r>
              <a:rPr lang="ja-JP" altLang="en-US" sz="1400" b="0" dirty="0">
                <a:latin typeface="+mn-ea"/>
                <a:ea typeface="+mn-ea"/>
              </a:rPr>
              <a:t>③製品の使用・廃棄段階からのフィードバック</a:t>
            </a:r>
          </a:p>
          <a:p>
            <a:pPr>
              <a:spcBef>
                <a:spcPct val="0"/>
              </a:spcBef>
              <a:buFontTx/>
              <a:buNone/>
              <a:defRPr/>
            </a:pPr>
            <a:r>
              <a:rPr lang="ja-JP" altLang="en-US" sz="1400" b="0" dirty="0">
                <a:latin typeface="+mn-ea"/>
                <a:ea typeface="+mn-ea"/>
              </a:rPr>
              <a:t>　製品の使用時の情報、リサイクル情報、処理情報などを収集し、</a:t>
            </a:r>
          </a:p>
          <a:p>
            <a:pPr>
              <a:spcBef>
                <a:spcPct val="0"/>
              </a:spcBef>
              <a:buFontTx/>
              <a:buNone/>
              <a:defRPr/>
            </a:pPr>
            <a:r>
              <a:rPr lang="ja-JP" altLang="en-US" sz="1400" b="0" dirty="0">
                <a:latin typeface="+mn-ea"/>
                <a:ea typeface="+mn-ea"/>
              </a:rPr>
              <a:t>　環境改善のデータとして活用します。 </a:t>
            </a:r>
            <a:endParaRPr lang="en-US" altLang="ja-JP" sz="1400" b="0" dirty="0">
              <a:latin typeface="+mn-ea"/>
              <a:ea typeface="+mn-ea"/>
            </a:endParaRPr>
          </a:p>
          <a:p>
            <a:pPr>
              <a:spcBef>
                <a:spcPct val="0"/>
              </a:spcBef>
              <a:buFontTx/>
              <a:buNone/>
              <a:defRPr/>
            </a:pPr>
            <a:r>
              <a:rPr lang="ja-JP" altLang="en-US" sz="1400" b="0" dirty="0">
                <a:latin typeface="+mn-ea"/>
                <a:ea typeface="+mn-ea"/>
              </a:rPr>
              <a:t>●調達から販売までの、製品ライフサイクル全体の最適化を</a:t>
            </a:r>
            <a:endParaRPr lang="en-US" altLang="ja-JP" sz="1400" b="0" dirty="0">
              <a:latin typeface="+mn-ea"/>
              <a:ea typeface="+mn-ea"/>
            </a:endParaRPr>
          </a:p>
          <a:p>
            <a:pPr>
              <a:spcBef>
                <a:spcPct val="0"/>
              </a:spcBef>
              <a:buFontTx/>
              <a:buNone/>
              <a:defRPr/>
            </a:pPr>
            <a:r>
              <a:rPr lang="ja-JP" altLang="en-US" sz="1400" b="0" dirty="0">
                <a:latin typeface="+mn-ea"/>
                <a:ea typeface="+mn-ea"/>
              </a:rPr>
              <a:t>　行う</a:t>
            </a:r>
            <a:r>
              <a:rPr lang="ja-JP" altLang="en-US" sz="1400" dirty="0">
                <a:solidFill>
                  <a:srgbClr val="FF0000"/>
                </a:solidFill>
                <a:latin typeface="+mn-ea"/>
                <a:ea typeface="+mn-ea"/>
              </a:rPr>
              <a:t>サプライ・チェーン・マネジメント</a:t>
            </a:r>
            <a:r>
              <a:rPr lang="en-US" altLang="ja-JP" sz="1400" dirty="0">
                <a:solidFill>
                  <a:srgbClr val="FF0000"/>
                </a:solidFill>
                <a:latin typeface="+mn-ea"/>
                <a:ea typeface="+mn-ea"/>
              </a:rPr>
              <a:t>(SCM)</a:t>
            </a:r>
            <a:r>
              <a:rPr lang="ja-JP" altLang="en-US" sz="1400" b="0" dirty="0">
                <a:latin typeface="+mn-ea"/>
                <a:ea typeface="+mn-ea"/>
              </a:rPr>
              <a:t>の考慮する。</a:t>
            </a:r>
          </a:p>
        </p:txBody>
      </p:sp>
      <p:sp>
        <p:nvSpPr>
          <p:cNvPr id="262165" name="Line 43">
            <a:extLst>
              <a:ext uri="{FF2B5EF4-FFF2-40B4-BE49-F238E27FC236}">
                <a16:creationId xmlns:a16="http://schemas.microsoft.com/office/drawing/2014/main" id="{D9DE7367-E6E9-EFF5-D2EB-B151D7E3BFAC}"/>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62167" name="正方形/長方形 2">
            <a:extLst>
              <a:ext uri="{FF2B5EF4-FFF2-40B4-BE49-F238E27FC236}">
                <a16:creationId xmlns:a16="http://schemas.microsoft.com/office/drawing/2014/main" id="{614B7140-9095-AA86-1042-F357D453B7BC}"/>
              </a:ext>
            </a:extLst>
          </p:cNvPr>
          <p:cNvSpPr>
            <a:spLocks noChangeArrowheads="1"/>
          </p:cNvSpPr>
          <p:nvPr/>
        </p:nvSpPr>
        <p:spPr bwMode="auto">
          <a:xfrm>
            <a:off x="6504540" y="1151883"/>
            <a:ext cx="1585912" cy="2762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製品のライフサイクル</a:t>
            </a:r>
          </a:p>
        </p:txBody>
      </p:sp>
      <p:sp>
        <p:nvSpPr>
          <p:cNvPr id="262169" name="正方形/長方形 4">
            <a:extLst>
              <a:ext uri="{FF2B5EF4-FFF2-40B4-BE49-F238E27FC236}">
                <a16:creationId xmlns:a16="http://schemas.microsoft.com/office/drawing/2014/main" id="{57E43DB2-E817-7E0E-502A-3FD991F95D97}"/>
              </a:ext>
            </a:extLst>
          </p:cNvPr>
          <p:cNvSpPr>
            <a:spLocks noChangeArrowheads="1"/>
          </p:cNvSpPr>
          <p:nvPr/>
        </p:nvSpPr>
        <p:spPr bwMode="auto">
          <a:xfrm>
            <a:off x="5106386" y="3292862"/>
            <a:ext cx="3933793" cy="27622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環境配慮設計ガイドラインの評価項目の例（家電製品）</a:t>
            </a:r>
          </a:p>
        </p:txBody>
      </p:sp>
      <p:sp>
        <p:nvSpPr>
          <p:cNvPr id="262173" name="正方形/長方形 38">
            <a:extLst>
              <a:ext uri="{FF2B5EF4-FFF2-40B4-BE49-F238E27FC236}">
                <a16:creationId xmlns:a16="http://schemas.microsoft.com/office/drawing/2014/main" id="{F38DAC0D-8723-83CC-BFA9-0D097B5D39D7}"/>
              </a:ext>
            </a:extLst>
          </p:cNvPr>
          <p:cNvSpPr>
            <a:spLocks noChangeArrowheads="1"/>
          </p:cNvSpPr>
          <p:nvPr/>
        </p:nvSpPr>
        <p:spPr bwMode="auto">
          <a:xfrm>
            <a:off x="7888288" y="2967038"/>
            <a:ext cx="1255712"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ｅｃｏ検定公式ﾃｷｽﾄ</a:t>
            </a:r>
          </a:p>
        </p:txBody>
      </p:sp>
      <p:pic>
        <p:nvPicPr>
          <p:cNvPr id="244752" name="図 12">
            <a:extLst>
              <a:ext uri="{FF2B5EF4-FFF2-40B4-BE49-F238E27FC236}">
                <a16:creationId xmlns:a16="http://schemas.microsoft.com/office/drawing/2014/main" id="{8025B11C-E719-A122-A7D1-3F80D3EB50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288"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753" name="図 2">
            <a:extLst>
              <a:ext uri="{FF2B5EF4-FFF2-40B4-BE49-F238E27FC236}">
                <a16:creationId xmlns:a16="http://schemas.microsoft.com/office/drawing/2014/main" id="{565E96F0-F4DA-1E15-F6C2-FFC35B3757AD}"/>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86308" y="1441084"/>
            <a:ext cx="3442477" cy="1653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表 3">
            <a:extLst>
              <a:ext uri="{FF2B5EF4-FFF2-40B4-BE49-F238E27FC236}">
                <a16:creationId xmlns:a16="http://schemas.microsoft.com/office/drawing/2014/main" id="{8FEB559F-18C1-C94C-6B86-CC969845C8FE}"/>
              </a:ext>
            </a:extLst>
          </p:cNvPr>
          <p:cNvGraphicFramePr>
            <a:graphicFrameLocks noGrp="1"/>
          </p:cNvGraphicFramePr>
          <p:nvPr>
            <p:extLst>
              <p:ext uri="{D42A27DB-BD31-4B8C-83A1-F6EECF244321}">
                <p14:modId xmlns:p14="http://schemas.microsoft.com/office/powerpoint/2010/main" val="4201185462"/>
              </p:ext>
            </p:extLst>
          </p:nvPr>
        </p:nvGraphicFramePr>
        <p:xfrm>
          <a:off x="5009468" y="3555305"/>
          <a:ext cx="4104009" cy="1728788"/>
        </p:xfrm>
        <a:graphic>
          <a:graphicData uri="http://schemas.openxmlformats.org/drawingml/2006/table">
            <a:tbl>
              <a:tblPr/>
              <a:tblGrid>
                <a:gridCol w="198047">
                  <a:extLst>
                    <a:ext uri="{9D8B030D-6E8A-4147-A177-3AD203B41FA5}">
                      <a16:colId xmlns:a16="http://schemas.microsoft.com/office/drawing/2014/main" val="20000"/>
                    </a:ext>
                  </a:extLst>
                </a:gridCol>
                <a:gridCol w="1522486">
                  <a:extLst>
                    <a:ext uri="{9D8B030D-6E8A-4147-A177-3AD203B41FA5}">
                      <a16:colId xmlns:a16="http://schemas.microsoft.com/office/drawing/2014/main" val="20001"/>
                    </a:ext>
                  </a:extLst>
                </a:gridCol>
                <a:gridCol w="251998">
                  <a:extLst>
                    <a:ext uri="{9D8B030D-6E8A-4147-A177-3AD203B41FA5}">
                      <a16:colId xmlns:a16="http://schemas.microsoft.com/office/drawing/2014/main" val="20002"/>
                    </a:ext>
                  </a:extLst>
                </a:gridCol>
                <a:gridCol w="2131478">
                  <a:extLst>
                    <a:ext uri="{9D8B030D-6E8A-4147-A177-3AD203B41FA5}">
                      <a16:colId xmlns:a16="http://schemas.microsoft.com/office/drawing/2014/main" val="20003"/>
                    </a:ext>
                  </a:extLst>
                </a:gridCol>
              </a:tblGrid>
              <a:tr h="187346">
                <a:tc>
                  <a:txBody>
                    <a:bodyPr/>
                    <a:lstStyle/>
                    <a:p>
                      <a:pPr algn="ctr"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N0.</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評価項目</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N0.</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評価項目</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extLst>
                  <a:ext uri="{0D108BD9-81ED-4DB2-BD59-A6C34878D82A}">
                    <a16:rowId xmlns:a16="http://schemas.microsoft.com/office/drawing/2014/main" val="10000"/>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1</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減量化･減容化</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9</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再資源化の可能性の向上</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2</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再生資源･再生部品の使用</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10</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手解体･分別処理の容易</a:t>
                      </a:r>
                      <a:r>
                        <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rPr>
                        <a:t>化</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3</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包装</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11</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破砕･選別処理の容易化</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4</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製造段階の環境負荷低減</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12</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環境保存性</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5</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輸送の容易化</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13</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安全性</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6</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使用段階の省エネ・省資源</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14</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情報の提供</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7346">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7</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長期使用の促進</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15</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sz="900" b="0" i="0" u="none" strike="noStrike" dirty="0" err="1">
                          <a:solidFill>
                            <a:srgbClr val="000000"/>
                          </a:solidFill>
                          <a:effectLst/>
                          <a:latin typeface="游ゴシック" panose="020B0400000000000000" pitchFamily="50" charset="-128"/>
                          <a:ea typeface="游ゴシック" panose="020B0400000000000000" pitchFamily="50" charset="-128"/>
                        </a:rPr>
                        <a:t>LCA（ライフサイクルアセスメント</a:t>
                      </a: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30020">
                <a:tc>
                  <a:txBody>
                    <a:bodyPr/>
                    <a:lstStyle/>
                    <a:p>
                      <a:pPr algn="ctr" fontAlgn="ct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8</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sz="900" b="0" i="0" u="none" strike="noStrike" dirty="0">
                          <a:solidFill>
                            <a:srgbClr val="000000"/>
                          </a:solidFill>
                          <a:effectLst/>
                          <a:latin typeface="游ゴシック" panose="020B0400000000000000" pitchFamily="50" charset="-128"/>
                          <a:ea typeface="游ゴシック" panose="020B0400000000000000" pitchFamily="50" charset="-128"/>
                        </a:rPr>
                        <a:t>収集･運搬の容易化</a:t>
                      </a: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effectLst/>
                          <a:latin typeface="游ゴシック" panose="020B0400000000000000" pitchFamily="50" charset="-128"/>
                          <a:ea typeface="游ゴシック" panose="020B0400000000000000" pitchFamily="50" charset="-128"/>
                        </a:rPr>
                        <a:t>　</a:t>
                      </a:r>
                      <a:endParaRPr 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6352" marR="6352" marT="635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ja-JP" sz="600" b="0" i="0" u="none" strike="noStrike" dirty="0">
                          <a:solidFill>
                            <a:srgbClr val="000000"/>
                          </a:solidFill>
                          <a:effectLst/>
                          <a:latin typeface="游ゴシック" panose="020B0400000000000000" pitchFamily="50" charset="-128"/>
                          <a:ea typeface="游ゴシック" panose="020B0400000000000000" pitchFamily="50" charset="-128"/>
                        </a:rPr>
                        <a:t>出典：家電製品製品アセスメントマニュアル</a:t>
                      </a:r>
                    </a:p>
                  </a:txBody>
                  <a:tcPr marL="6352" marR="6352" marT="635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20" name="AutoShape 38">
            <a:extLst>
              <a:ext uri="{FF2B5EF4-FFF2-40B4-BE49-F238E27FC236}">
                <a16:creationId xmlns:a16="http://schemas.microsoft.com/office/drawing/2014/main" id="{BE343597-5F2D-6248-50F6-30197E97B9E9}"/>
              </a:ext>
            </a:extLst>
          </p:cNvPr>
          <p:cNvSpPr>
            <a:spLocks noChangeArrowheads="1"/>
          </p:cNvSpPr>
          <p:nvPr/>
        </p:nvSpPr>
        <p:spPr bwMode="auto">
          <a:xfrm>
            <a:off x="5148064" y="5576219"/>
            <a:ext cx="3892115" cy="1200328"/>
          </a:xfrm>
          <a:prstGeom prst="roundRect">
            <a:avLst>
              <a:gd name="adj" fmla="val 9888"/>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200" b="0">
              <a:latin typeface="+mn-ea"/>
              <a:ea typeface="+mn-ea"/>
            </a:endParaRPr>
          </a:p>
        </p:txBody>
      </p:sp>
      <p:sp>
        <p:nvSpPr>
          <p:cNvPr id="21" name="AutoShape 39">
            <a:extLst>
              <a:ext uri="{FF2B5EF4-FFF2-40B4-BE49-F238E27FC236}">
                <a16:creationId xmlns:a16="http://schemas.microsoft.com/office/drawing/2014/main" id="{54684814-2A2C-D36A-8671-ABC71E202A1A}"/>
              </a:ext>
            </a:extLst>
          </p:cNvPr>
          <p:cNvSpPr>
            <a:spLocks noChangeArrowheads="1"/>
          </p:cNvSpPr>
          <p:nvPr/>
        </p:nvSpPr>
        <p:spPr bwMode="auto">
          <a:xfrm>
            <a:off x="5580406" y="5427089"/>
            <a:ext cx="3055938" cy="255389"/>
          </a:xfrm>
          <a:prstGeom prst="roundRect">
            <a:avLst>
              <a:gd name="adj" fmla="val 1666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22" name="Text Box 43">
            <a:extLst>
              <a:ext uri="{FF2B5EF4-FFF2-40B4-BE49-F238E27FC236}">
                <a16:creationId xmlns:a16="http://schemas.microsoft.com/office/drawing/2014/main" id="{EF9A9BC6-CE4F-022D-70A2-6A1FF3834475}"/>
              </a:ext>
            </a:extLst>
          </p:cNvPr>
          <p:cNvSpPr txBox="1">
            <a:spLocks noChangeArrowheads="1"/>
          </p:cNvSpPr>
          <p:nvPr/>
        </p:nvSpPr>
        <p:spPr bwMode="auto">
          <a:xfrm>
            <a:off x="5631966" y="5388437"/>
            <a:ext cx="3055938"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サプライ・チェーン・マネジメント</a:t>
            </a:r>
            <a:r>
              <a:rPr lang="en-US" altLang="ja-JP" sz="1400" dirty="0">
                <a:solidFill>
                  <a:schemeClr val="bg1"/>
                </a:solidFill>
                <a:latin typeface="+mn-ea"/>
                <a:ea typeface="+mn-ea"/>
              </a:rPr>
              <a:t>(SCM)</a:t>
            </a:r>
            <a:r>
              <a:rPr lang="ja-JP" altLang="en-US" sz="1400" dirty="0">
                <a:solidFill>
                  <a:schemeClr val="bg1"/>
                </a:solidFill>
                <a:latin typeface="+mn-ea"/>
                <a:ea typeface="+mn-ea"/>
              </a:rPr>
              <a:t>　</a:t>
            </a:r>
          </a:p>
        </p:txBody>
      </p:sp>
      <p:sp>
        <p:nvSpPr>
          <p:cNvPr id="23" name="Text Box 59">
            <a:extLst>
              <a:ext uri="{FF2B5EF4-FFF2-40B4-BE49-F238E27FC236}">
                <a16:creationId xmlns:a16="http://schemas.microsoft.com/office/drawing/2014/main" id="{33A06137-2DA6-D155-9D57-96314E6E0314}"/>
              </a:ext>
            </a:extLst>
          </p:cNvPr>
          <p:cNvSpPr txBox="1">
            <a:spLocks noChangeArrowheads="1"/>
          </p:cNvSpPr>
          <p:nvPr/>
        </p:nvSpPr>
        <p:spPr bwMode="auto">
          <a:xfrm>
            <a:off x="5227145" y="5728648"/>
            <a:ext cx="3733951" cy="101566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「製品の開発」「製造部品の調達」「製品の製造」「配送」「販売」といった業務の流れを</a:t>
            </a:r>
            <a:r>
              <a:rPr lang="en-US" altLang="ja-JP" sz="1200" b="0" dirty="0">
                <a:latin typeface="+mn-ea"/>
                <a:ea typeface="+mn-ea"/>
              </a:rPr>
              <a:t>1</a:t>
            </a:r>
            <a:r>
              <a:rPr lang="ja-JP" altLang="en-US" sz="1200" b="0" dirty="0">
                <a:latin typeface="+mn-ea"/>
                <a:ea typeface="+mn-ea"/>
              </a:rPr>
              <a:t>つの「</a:t>
            </a:r>
            <a:r>
              <a:rPr lang="ja-JP" altLang="en-US" sz="1200" dirty="0">
                <a:latin typeface="+mn-ea"/>
                <a:ea typeface="+mn-ea"/>
              </a:rPr>
              <a:t>チェーン</a:t>
            </a:r>
            <a:r>
              <a:rPr lang="en-US" altLang="ja-JP" sz="1200" dirty="0">
                <a:latin typeface="+mn-ea"/>
                <a:ea typeface="+mn-ea"/>
              </a:rPr>
              <a:t>=</a:t>
            </a:r>
            <a:r>
              <a:rPr lang="ja-JP" altLang="en-US" sz="1200" dirty="0">
                <a:latin typeface="+mn-ea"/>
                <a:ea typeface="+mn-ea"/>
              </a:rPr>
              <a:t>連鎖</a:t>
            </a:r>
            <a:r>
              <a:rPr lang="ja-JP" altLang="en-US" sz="1200" b="0" dirty="0">
                <a:latin typeface="+mn-ea"/>
                <a:ea typeface="+mn-ea"/>
              </a:rPr>
              <a:t>」と捉えることをサプライチェーンという。</a:t>
            </a:r>
          </a:p>
          <a:p>
            <a:pPr>
              <a:spcBef>
                <a:spcPct val="0"/>
              </a:spcBef>
              <a:buFontTx/>
              <a:buNone/>
              <a:defRPr/>
            </a:pPr>
            <a:r>
              <a:rPr lang="ja-JP" altLang="en-US" sz="1200" b="0" dirty="0">
                <a:latin typeface="+mn-ea"/>
                <a:ea typeface="+mn-ea"/>
              </a:rPr>
              <a:t>全体の効率化を目標とし、経営成果を高めるマネジメント手法のことをサプライ・チェーン・マネジメントという。</a:t>
            </a:r>
          </a:p>
        </p:txBody>
      </p:sp>
      <p:sp>
        <p:nvSpPr>
          <p:cNvPr id="2" name="Text Box 7">
            <a:extLst>
              <a:ext uri="{FF2B5EF4-FFF2-40B4-BE49-F238E27FC236}">
                <a16:creationId xmlns:a16="http://schemas.microsoft.com/office/drawing/2014/main" id="{075D7C3F-7C5B-0942-D4FE-3AE1C1AB123A}"/>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Text Box 5">
            <a:extLst>
              <a:ext uri="{FF2B5EF4-FFF2-40B4-BE49-F238E27FC236}">
                <a16:creationId xmlns:a16="http://schemas.microsoft.com/office/drawing/2014/main" id="{319BC737-E4CC-87E9-680E-16558910F57A}"/>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P216</a:t>
            </a:r>
            <a:r>
              <a:rPr lang="ja-JP" altLang="en-US" sz="1200" b="0"/>
              <a:t>～</a:t>
            </a:r>
            <a:r>
              <a:rPr lang="en-US" altLang="ja-JP" sz="1200" b="0"/>
              <a:t>P219</a:t>
            </a:r>
          </a:p>
        </p:txBody>
      </p:sp>
      <p:sp>
        <p:nvSpPr>
          <p:cNvPr id="262149" name="Text Box 6">
            <a:extLst>
              <a:ext uri="{FF2B5EF4-FFF2-40B4-BE49-F238E27FC236}">
                <a16:creationId xmlns:a16="http://schemas.microsoft.com/office/drawing/2014/main" id="{0118F9F1-6266-0DC7-FF47-017EC373D171}"/>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０５</a:t>
            </a:r>
          </a:p>
        </p:txBody>
      </p:sp>
      <p:sp>
        <p:nvSpPr>
          <p:cNvPr id="262151" name="Text Box 8">
            <a:extLst>
              <a:ext uri="{FF2B5EF4-FFF2-40B4-BE49-F238E27FC236}">
                <a16:creationId xmlns:a16="http://schemas.microsoft.com/office/drawing/2014/main" id="{630F31AB-E599-123A-AAF2-E1AE09F9BF15}"/>
              </a:ext>
            </a:extLst>
          </p:cNvPr>
          <p:cNvSpPr txBox="1">
            <a:spLocks noChangeArrowheads="1"/>
          </p:cNvSpPr>
          <p:nvPr/>
        </p:nvSpPr>
        <p:spPr bwMode="auto">
          <a:xfrm>
            <a:off x="1835150" y="115888"/>
            <a:ext cx="3889375" cy="5191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2800" dirty="0">
                <a:latin typeface="+mn-ea"/>
                <a:ea typeface="+mn-ea"/>
              </a:rPr>
              <a:t>製品の環境配慮　</a:t>
            </a:r>
          </a:p>
        </p:txBody>
      </p:sp>
      <p:sp>
        <p:nvSpPr>
          <p:cNvPr id="262154" name="AutoShape 14">
            <a:extLst>
              <a:ext uri="{FF2B5EF4-FFF2-40B4-BE49-F238E27FC236}">
                <a16:creationId xmlns:a16="http://schemas.microsoft.com/office/drawing/2014/main" id="{B3B07FC9-4D4F-72A5-F53F-BC71E8572027}"/>
              </a:ext>
            </a:extLst>
          </p:cNvPr>
          <p:cNvSpPr>
            <a:spLocks noChangeArrowheads="1"/>
          </p:cNvSpPr>
          <p:nvPr/>
        </p:nvSpPr>
        <p:spPr bwMode="auto">
          <a:xfrm>
            <a:off x="17463" y="2497985"/>
            <a:ext cx="3257550" cy="273050"/>
          </a:xfrm>
          <a:prstGeom prst="roundRect">
            <a:avLst>
              <a:gd name="adj" fmla="val 16685"/>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62155" name="Rectangle 15">
            <a:extLst>
              <a:ext uri="{FF2B5EF4-FFF2-40B4-BE49-F238E27FC236}">
                <a16:creationId xmlns:a16="http://schemas.microsoft.com/office/drawing/2014/main" id="{8B58A4F3-13FB-0A3B-3A62-9057E81252FF}"/>
              </a:ext>
            </a:extLst>
          </p:cNvPr>
          <p:cNvSpPr>
            <a:spLocks noChangeArrowheads="1"/>
          </p:cNvSpPr>
          <p:nvPr/>
        </p:nvSpPr>
        <p:spPr bwMode="auto">
          <a:xfrm>
            <a:off x="-17463" y="2791037"/>
            <a:ext cx="9144000" cy="4034683"/>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LCA</a:t>
            </a:r>
            <a:r>
              <a:rPr lang="ja-JP" altLang="en-US" sz="1400" b="0" dirty="0">
                <a:latin typeface="+mn-ea"/>
                <a:ea typeface="+mn-ea"/>
              </a:rPr>
              <a:t>は、製品ライフサイクルの各段階におけるインプットデータ（エネルギーや天然資源の投入量など）、アウトプットデータ</a:t>
            </a:r>
          </a:p>
          <a:p>
            <a:pPr>
              <a:spcBef>
                <a:spcPct val="0"/>
              </a:spcBef>
              <a:buFontTx/>
              <a:buNone/>
              <a:defRPr/>
            </a:pPr>
            <a:r>
              <a:rPr lang="ja-JP" altLang="en-US" sz="1400" b="0" dirty="0">
                <a:latin typeface="+mn-ea"/>
                <a:ea typeface="+mn-ea"/>
              </a:rPr>
              <a:t>（環境へ排出される環境汚染物質の量など）を科学的・定量的に収集・分析し、環境への影響を評価するもの。</a:t>
            </a:r>
            <a:endParaRPr lang="en-US" altLang="ja-JP" sz="1400" b="0" dirty="0">
              <a:latin typeface="+mn-ea"/>
              <a:ea typeface="+mn-ea"/>
            </a:endParaRPr>
          </a:p>
          <a:p>
            <a:pPr>
              <a:spcBef>
                <a:spcPct val="0"/>
              </a:spcBef>
              <a:buFontTx/>
              <a:buNone/>
              <a:defRPr/>
            </a:pP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カーボンフットプリント</a:t>
            </a:r>
            <a:r>
              <a:rPr lang="ja-JP" altLang="en-US" sz="1400" b="0" dirty="0">
                <a:latin typeface="+mn-ea"/>
                <a:ea typeface="+mn-ea"/>
              </a:rPr>
              <a:t> ⇒ 製品ライフサイクル全体を通じて排出された温室効果ガスをＣＯ</a:t>
            </a:r>
            <a:r>
              <a:rPr lang="en-US" altLang="ja-JP" sz="1050" b="0" dirty="0">
                <a:latin typeface="+mn-ea"/>
                <a:ea typeface="+mn-ea"/>
              </a:rPr>
              <a:t>2</a:t>
            </a:r>
            <a:r>
              <a:rPr lang="ja-JP" altLang="en-US" sz="1400" b="0" dirty="0">
                <a:latin typeface="+mn-ea"/>
                <a:ea typeface="+mn-ea"/>
              </a:rPr>
              <a:t>に換算して</a:t>
            </a:r>
            <a:endParaRPr lang="en-US" altLang="ja-JP" sz="1400" b="0" dirty="0">
              <a:latin typeface="+mn-ea"/>
              <a:ea typeface="+mn-ea"/>
            </a:endParaRPr>
          </a:p>
          <a:p>
            <a:pPr>
              <a:spcBef>
                <a:spcPct val="0"/>
              </a:spcBef>
              <a:buFontTx/>
              <a:buNone/>
              <a:defRPr/>
            </a:pPr>
            <a:r>
              <a:rPr lang="ja-JP" altLang="en-US" sz="1400" b="0" dirty="0">
                <a:latin typeface="+mn-ea"/>
                <a:ea typeface="+mn-ea"/>
              </a:rPr>
              <a:t>　　　　　　　　　　　　　　　　　製品に表示し、消費者に対して製品の環境負荷を「見える化」する仕組み。</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カーボンオフセット </a:t>
            </a:r>
            <a:r>
              <a:rPr lang="ja-JP" altLang="en-US" sz="1400" b="0" dirty="0">
                <a:latin typeface="+mn-ea"/>
                <a:ea typeface="+mn-ea"/>
              </a:rPr>
              <a:t>⇒ 自らの活動だけでは削減できなかった　温室　効果ガス排出量を、他の場所で</a:t>
            </a:r>
            <a:endParaRPr lang="en-US" altLang="ja-JP" sz="1400" b="0" dirty="0">
              <a:latin typeface="+mn-ea"/>
              <a:ea typeface="+mn-ea"/>
            </a:endParaRPr>
          </a:p>
          <a:p>
            <a:pPr>
              <a:spcBef>
                <a:spcPct val="0"/>
              </a:spcBef>
              <a:buFontTx/>
              <a:buNone/>
              <a:defRPr/>
            </a:pPr>
            <a:r>
              <a:rPr lang="ja-JP" altLang="en-US" sz="1400" b="0" dirty="0">
                <a:latin typeface="+mn-ea"/>
                <a:ea typeface="+mn-ea"/>
              </a:rPr>
              <a:t>　　　　　　　　　　　　　　　　温室効果ガス吸収・削減を行ったり、他者からクレジットを購入してオフセット</a:t>
            </a:r>
            <a:endParaRPr lang="en-US" altLang="ja-JP" sz="1400" b="0" dirty="0">
              <a:latin typeface="+mn-ea"/>
              <a:ea typeface="+mn-ea"/>
            </a:endParaRPr>
          </a:p>
          <a:p>
            <a:pPr>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dirty="0">
                <a:solidFill>
                  <a:srgbClr val="FF0000"/>
                </a:solidFill>
                <a:latin typeface="+mn-ea"/>
                <a:ea typeface="+mn-ea"/>
              </a:rPr>
              <a:t>埋め合わせ</a:t>
            </a:r>
            <a:r>
              <a:rPr lang="en-US" altLang="ja-JP" sz="1400" b="0" dirty="0">
                <a:latin typeface="+mn-ea"/>
                <a:ea typeface="+mn-ea"/>
              </a:rPr>
              <a:t>)</a:t>
            </a:r>
            <a:r>
              <a:rPr lang="ja-JP" altLang="en-US" sz="1400" b="0" dirty="0">
                <a:latin typeface="+mn-ea"/>
                <a:ea typeface="+mn-ea"/>
              </a:rPr>
              <a:t>する。全量オフセットした商品はカーボンニュートラル。</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エコリーフ</a:t>
            </a:r>
            <a:r>
              <a:rPr lang="ja-JP" altLang="en-US" sz="1400" b="0" dirty="0">
                <a:latin typeface="+mn-ea"/>
                <a:ea typeface="+mn-ea"/>
              </a:rPr>
              <a:t>⇒温室効果ガスに加え、水質汚濁、廃棄物の量など、商品ライフサイクルの中で発生する</a:t>
            </a:r>
            <a:endParaRPr lang="en-US" altLang="ja-JP" sz="1400" b="0" dirty="0">
              <a:latin typeface="+mn-ea"/>
              <a:ea typeface="+mn-ea"/>
            </a:endParaRPr>
          </a:p>
          <a:p>
            <a:pPr>
              <a:spcBef>
                <a:spcPct val="0"/>
              </a:spcBef>
              <a:buFontTx/>
              <a:buNone/>
              <a:defRPr/>
            </a:pPr>
            <a:r>
              <a:rPr lang="ja-JP" altLang="en-US" sz="1400" b="0" dirty="0">
                <a:latin typeface="+mn-ea"/>
                <a:ea typeface="+mn-ea"/>
              </a:rPr>
              <a:t>　　　　　　　　　多様な環境への影響を</a:t>
            </a:r>
            <a:r>
              <a:rPr lang="en-US" altLang="ja-JP" sz="1400" b="0" dirty="0">
                <a:latin typeface="+mn-ea"/>
                <a:ea typeface="+mn-ea"/>
              </a:rPr>
              <a:t>LCA</a:t>
            </a:r>
            <a:r>
              <a:rPr lang="ja-JP" altLang="en-US" sz="1400" b="0" dirty="0">
                <a:latin typeface="+mn-ea"/>
                <a:ea typeface="+mn-ea"/>
              </a:rPr>
              <a:t>により算定し、公開していることを示す環境ラペルです。</a:t>
            </a:r>
          </a:p>
          <a:p>
            <a:pPr>
              <a:spcBef>
                <a:spcPct val="0"/>
              </a:spcBef>
              <a:buFontTx/>
              <a:buNone/>
              <a:defRPr/>
            </a:pPr>
            <a:endParaRPr lang="en-US" altLang="ja-JP" sz="1400" b="0" dirty="0">
              <a:latin typeface="+mn-ea"/>
              <a:ea typeface="+mn-ea"/>
            </a:endParaRPr>
          </a:p>
          <a:p>
            <a:pPr>
              <a:spcBef>
                <a:spcPct val="0"/>
              </a:spcBef>
              <a:buFontTx/>
              <a:buNone/>
              <a:defRPr/>
            </a:pPr>
            <a:r>
              <a:rPr lang="ja-JP" altLang="en-US" sz="1400" b="0" dirty="0">
                <a:latin typeface="+mn-ea"/>
                <a:ea typeface="+mn-ea"/>
              </a:rPr>
              <a:t>●ＬＣＡは次のような用途に使うことができます。</a:t>
            </a:r>
            <a:endParaRPr lang="en-US" altLang="ja-JP" sz="1400" b="0" dirty="0">
              <a:latin typeface="+mn-ea"/>
              <a:ea typeface="+mn-ea"/>
            </a:endParaRPr>
          </a:p>
          <a:p>
            <a:pPr>
              <a:spcBef>
                <a:spcPct val="0"/>
              </a:spcBef>
              <a:buFontTx/>
              <a:buNone/>
              <a:defRPr/>
            </a:pPr>
            <a:r>
              <a:rPr lang="ja-JP" altLang="en-US" sz="1400" b="0" dirty="0">
                <a:latin typeface="+mn-ea"/>
                <a:ea typeface="+mn-ea"/>
              </a:rPr>
              <a:t>　・環境負荷を低減した新製品、サービスの設計・開発</a:t>
            </a:r>
          </a:p>
          <a:p>
            <a:pPr>
              <a:spcBef>
                <a:spcPct val="0"/>
              </a:spcBef>
              <a:buFontTx/>
              <a:buNone/>
              <a:defRPr/>
            </a:pPr>
            <a:r>
              <a:rPr lang="ja-JP" altLang="en-US" sz="1400" b="0" dirty="0">
                <a:latin typeface="+mn-ea"/>
                <a:ea typeface="+mn-ea"/>
              </a:rPr>
              <a:t>　・グリーン購入の判断基準</a:t>
            </a:r>
          </a:p>
          <a:p>
            <a:pPr>
              <a:spcBef>
                <a:spcPct val="0"/>
              </a:spcBef>
              <a:buFontTx/>
              <a:buNone/>
              <a:defRPr/>
            </a:pPr>
            <a:r>
              <a:rPr lang="ja-JP" altLang="en-US" sz="1400" b="0" dirty="0">
                <a:latin typeface="+mn-ea"/>
                <a:ea typeface="+mn-ea"/>
              </a:rPr>
              <a:t>　・環境負荷削減効果の算出</a:t>
            </a:r>
          </a:p>
          <a:p>
            <a:pPr>
              <a:spcBef>
                <a:spcPct val="0"/>
              </a:spcBef>
              <a:buFontTx/>
              <a:buNone/>
              <a:defRPr/>
            </a:pPr>
            <a:r>
              <a:rPr lang="ja-JP" altLang="en-US" sz="1400" b="0" dirty="0">
                <a:latin typeface="+mn-ea"/>
                <a:ea typeface="+mn-ea"/>
              </a:rPr>
              <a:t>　・環境マネジメントシステムの目標設定、達成度の評価</a:t>
            </a:r>
          </a:p>
          <a:p>
            <a:pPr>
              <a:spcBef>
                <a:spcPct val="0"/>
              </a:spcBef>
              <a:buFontTx/>
              <a:buNone/>
              <a:defRPr/>
            </a:pPr>
            <a:r>
              <a:rPr lang="ja-JP" altLang="en-US" sz="1400" b="0" dirty="0">
                <a:latin typeface="+mn-ea"/>
                <a:ea typeface="+mn-ea"/>
              </a:rPr>
              <a:t>　・環境ラベルの作成（エコリーフ環境ラベルプログラム等）</a:t>
            </a:r>
          </a:p>
          <a:p>
            <a:pPr>
              <a:spcBef>
                <a:spcPct val="0"/>
              </a:spcBef>
              <a:buFontTx/>
              <a:buNone/>
              <a:defRPr/>
            </a:pPr>
            <a:r>
              <a:rPr lang="ja-JP" altLang="en-US" sz="1400" b="0" dirty="0">
                <a:latin typeface="+mn-ea"/>
                <a:ea typeface="+mn-ea"/>
              </a:rPr>
              <a:t>　・環境報告書への記載</a:t>
            </a:r>
          </a:p>
          <a:p>
            <a:pPr>
              <a:spcBef>
                <a:spcPct val="0"/>
              </a:spcBef>
              <a:buFontTx/>
              <a:buNone/>
              <a:defRPr/>
            </a:pPr>
            <a:r>
              <a:rPr lang="ja-JP" altLang="en-US" sz="1400" b="0" dirty="0">
                <a:latin typeface="+mn-ea"/>
                <a:ea typeface="+mn-ea"/>
              </a:rPr>
              <a:t>　・カーボンフットプリント、カーボンオフセットのＣ０２削減量の算出</a:t>
            </a:r>
          </a:p>
        </p:txBody>
      </p:sp>
      <p:sp>
        <p:nvSpPr>
          <p:cNvPr id="262161" name="Text Box 25">
            <a:extLst>
              <a:ext uri="{FF2B5EF4-FFF2-40B4-BE49-F238E27FC236}">
                <a16:creationId xmlns:a16="http://schemas.microsoft.com/office/drawing/2014/main" id="{EE568747-8AB1-A4B3-360A-3210F8BA8933}"/>
              </a:ext>
            </a:extLst>
          </p:cNvPr>
          <p:cNvSpPr txBox="1">
            <a:spLocks noChangeArrowheads="1"/>
          </p:cNvSpPr>
          <p:nvPr/>
        </p:nvSpPr>
        <p:spPr bwMode="auto">
          <a:xfrm>
            <a:off x="11113" y="2451947"/>
            <a:ext cx="35274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ライフサイクルアセスメント（ＬＣＡ）</a:t>
            </a:r>
          </a:p>
        </p:txBody>
      </p:sp>
      <p:sp>
        <p:nvSpPr>
          <p:cNvPr id="262165" name="Line 43">
            <a:extLst>
              <a:ext uri="{FF2B5EF4-FFF2-40B4-BE49-F238E27FC236}">
                <a16:creationId xmlns:a16="http://schemas.microsoft.com/office/drawing/2014/main" id="{91AAA81F-F3A6-4E4A-2A6C-D3D50C50FFD2}"/>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62174" name="正方形/長方形 7">
            <a:extLst>
              <a:ext uri="{FF2B5EF4-FFF2-40B4-BE49-F238E27FC236}">
                <a16:creationId xmlns:a16="http://schemas.microsoft.com/office/drawing/2014/main" id="{A802C346-D691-7443-6C68-B565A0605733}"/>
              </a:ext>
            </a:extLst>
          </p:cNvPr>
          <p:cNvSpPr>
            <a:spLocks noChangeArrowheads="1"/>
          </p:cNvSpPr>
          <p:nvPr/>
        </p:nvSpPr>
        <p:spPr bwMode="auto">
          <a:xfrm>
            <a:off x="6515100" y="1260475"/>
            <a:ext cx="1731963" cy="277813"/>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自動車の</a:t>
            </a:r>
            <a:r>
              <a:rPr lang="en-US" altLang="ja-JP" sz="1200" dirty="0">
                <a:latin typeface="+mn-ea"/>
                <a:ea typeface="+mn-ea"/>
              </a:rPr>
              <a:t>LCA</a:t>
            </a:r>
            <a:r>
              <a:rPr lang="ja-JP" altLang="en-US" sz="1200" dirty="0">
                <a:latin typeface="+mn-ea"/>
                <a:ea typeface="+mn-ea"/>
              </a:rPr>
              <a:t>分析の例</a:t>
            </a:r>
          </a:p>
        </p:txBody>
      </p:sp>
      <p:pic>
        <p:nvPicPr>
          <p:cNvPr id="246794" name="図 12">
            <a:extLst>
              <a:ext uri="{FF2B5EF4-FFF2-40B4-BE49-F238E27FC236}">
                <a16:creationId xmlns:a16="http://schemas.microsoft.com/office/drawing/2014/main" id="{C758D9E6-CF3B-75B6-2B32-9D980DC707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288"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795" name="図 5">
            <a:extLst>
              <a:ext uri="{FF2B5EF4-FFF2-40B4-BE49-F238E27FC236}">
                <a16:creationId xmlns:a16="http://schemas.microsoft.com/office/drawing/2014/main" id="{612F0506-2349-7AF8-6810-D47A82BF9610}"/>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22317" y="1501018"/>
            <a:ext cx="3460074" cy="118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796" name="Picture 17">
            <a:extLst>
              <a:ext uri="{FF2B5EF4-FFF2-40B4-BE49-F238E27FC236}">
                <a16:creationId xmlns:a16="http://schemas.microsoft.com/office/drawing/2014/main" id="{89550096-B8C7-8436-3921-23E5E4A6C279}"/>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480057" y="5603586"/>
            <a:ext cx="1076083"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0" name="AutoShape 14">
            <a:extLst>
              <a:ext uri="{FF2B5EF4-FFF2-40B4-BE49-F238E27FC236}">
                <a16:creationId xmlns:a16="http://schemas.microsoft.com/office/drawing/2014/main" id="{DCAF00D6-2E8E-4310-D2B7-5CA28684EA24}"/>
              </a:ext>
            </a:extLst>
          </p:cNvPr>
          <p:cNvSpPr>
            <a:spLocks noChangeArrowheads="1"/>
          </p:cNvSpPr>
          <p:nvPr/>
        </p:nvSpPr>
        <p:spPr bwMode="auto">
          <a:xfrm>
            <a:off x="17463" y="693738"/>
            <a:ext cx="2084387" cy="273050"/>
          </a:xfrm>
          <a:prstGeom prst="roundRect">
            <a:avLst>
              <a:gd name="adj" fmla="val 16685"/>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1" name="Text Box 25">
            <a:extLst>
              <a:ext uri="{FF2B5EF4-FFF2-40B4-BE49-F238E27FC236}">
                <a16:creationId xmlns:a16="http://schemas.microsoft.com/office/drawing/2014/main" id="{5CA50576-7AEA-C732-F002-188789721BA9}"/>
              </a:ext>
            </a:extLst>
          </p:cNvPr>
          <p:cNvSpPr txBox="1">
            <a:spLocks noChangeArrowheads="1"/>
          </p:cNvSpPr>
          <p:nvPr/>
        </p:nvSpPr>
        <p:spPr bwMode="auto">
          <a:xfrm>
            <a:off x="11113" y="647700"/>
            <a:ext cx="22574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環境配慮設計の利点</a:t>
            </a:r>
          </a:p>
        </p:txBody>
      </p:sp>
      <p:sp>
        <p:nvSpPr>
          <p:cNvPr id="23" name="テキスト ボックス 22">
            <a:extLst>
              <a:ext uri="{FF2B5EF4-FFF2-40B4-BE49-F238E27FC236}">
                <a16:creationId xmlns:a16="http://schemas.microsoft.com/office/drawing/2014/main" id="{23A40BB1-2EBB-78C7-83C8-6FE49E2FD36D}"/>
              </a:ext>
            </a:extLst>
          </p:cNvPr>
          <p:cNvSpPr txBox="1"/>
          <p:nvPr/>
        </p:nvSpPr>
        <p:spPr>
          <a:xfrm>
            <a:off x="-17463" y="920750"/>
            <a:ext cx="8334376" cy="1600200"/>
          </a:xfrm>
          <a:prstGeom prst="rect">
            <a:avLst/>
          </a:prstGeom>
          <a:noFill/>
        </p:spPr>
        <p:txBody>
          <a:bodyPr>
            <a:spAutoFit/>
          </a:bodyPr>
          <a:lstStyle/>
          <a:p>
            <a:pPr>
              <a:defRPr/>
            </a:pPr>
            <a:r>
              <a:rPr lang="ja-JP" altLang="en-US" sz="1400" b="0" dirty="0">
                <a:latin typeface="+mn-ea"/>
                <a:ea typeface="+mn-ea"/>
              </a:rPr>
              <a:t>環境配慮設計は、製品ライフサイクル全体の環境負荷低減ですが、企業には以下のメリットも期待されます。</a:t>
            </a:r>
          </a:p>
          <a:p>
            <a:pPr>
              <a:defRPr/>
            </a:pPr>
            <a:r>
              <a:rPr lang="ja-JP" altLang="en-US" sz="1400" b="0" dirty="0">
                <a:latin typeface="+mn-ea"/>
                <a:ea typeface="+mn-ea"/>
              </a:rPr>
              <a:t>①製品原価、ランニングコスト、廃棄コストの削減</a:t>
            </a:r>
          </a:p>
          <a:p>
            <a:pPr>
              <a:defRPr/>
            </a:pPr>
            <a:r>
              <a:rPr lang="ja-JP" altLang="en-US" sz="1400" b="0" dirty="0">
                <a:latin typeface="+mn-ea"/>
                <a:ea typeface="+mn-ea"/>
              </a:rPr>
              <a:t>②法的責任の軽減、将来強化される法規制による損失の低減</a:t>
            </a:r>
          </a:p>
          <a:p>
            <a:pPr>
              <a:defRPr/>
            </a:pPr>
            <a:r>
              <a:rPr lang="ja-JP" altLang="en-US" sz="1400" b="0" dirty="0">
                <a:latin typeface="+mn-ea"/>
                <a:ea typeface="+mn-ea"/>
              </a:rPr>
              <a:t>③製品に関する継続的環境改善の定着化</a:t>
            </a:r>
          </a:p>
          <a:p>
            <a:pPr>
              <a:defRPr/>
            </a:pPr>
            <a:r>
              <a:rPr lang="ja-JP" altLang="en-US" sz="1400" b="0" dirty="0">
                <a:latin typeface="+mn-ea"/>
                <a:ea typeface="+mn-ea"/>
              </a:rPr>
              <a:t>④従業員の環境に関する意識の向上</a:t>
            </a:r>
          </a:p>
          <a:p>
            <a:pPr>
              <a:defRPr/>
            </a:pPr>
            <a:r>
              <a:rPr lang="ja-JP" altLang="en-US" sz="1400" b="0" dirty="0">
                <a:latin typeface="+mn-ea"/>
                <a:ea typeface="+mn-ea"/>
              </a:rPr>
              <a:t>⑤グリーン購入・調達を希望する顧客の取り込み</a:t>
            </a:r>
          </a:p>
          <a:p>
            <a:pPr>
              <a:defRPr/>
            </a:pPr>
            <a:r>
              <a:rPr lang="ja-JP" altLang="en-US" sz="1400" b="0" dirty="0">
                <a:latin typeface="+mn-ea"/>
                <a:ea typeface="+mn-ea"/>
              </a:rPr>
              <a:t>⑥循環型社会の形成の基本理念の達成</a:t>
            </a:r>
          </a:p>
        </p:txBody>
      </p:sp>
      <p:pic>
        <p:nvPicPr>
          <p:cNvPr id="246800" name="図 3">
            <a:extLst>
              <a:ext uri="{FF2B5EF4-FFF2-40B4-BE49-F238E27FC236}">
                <a16:creationId xmlns:a16="http://schemas.microsoft.com/office/drawing/2014/main" id="{4BBEF209-7091-2079-21A1-ECD3B6C63A50}"/>
              </a:ext>
            </a:extLst>
          </p:cNvPr>
          <p:cNvPicPr>
            <a:picLocks noChangeAspect="1" noChangeArrowheads="1"/>
          </p:cNvPicPr>
          <p:nvPr/>
        </p:nvPicPr>
        <p:blipFill>
          <a:blip r:embed="rId6">
            <a:clrChange>
              <a:clrFrom>
                <a:srgbClr val="FFFEFF"/>
              </a:clrFrom>
              <a:clrTo>
                <a:srgbClr val="FFFEFF">
                  <a:alpha val="0"/>
                </a:srgbClr>
              </a:clrTo>
            </a:clrChange>
            <a:extLst>
              <a:ext uri="{28A0092B-C50C-407E-A947-70E740481C1C}">
                <a14:useLocalDpi xmlns:a14="http://schemas.microsoft.com/office/drawing/2010/main" val="0"/>
              </a:ext>
            </a:extLst>
          </a:blip>
          <a:srcRect/>
          <a:stretch>
            <a:fillRect/>
          </a:stretch>
        </p:blipFill>
        <p:spPr bwMode="auto">
          <a:xfrm>
            <a:off x="7956376" y="5440717"/>
            <a:ext cx="931862" cy="113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6713FC74-C62D-6E4E-5BBF-675071038E25}"/>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6" name="Text Box 5">
            <a:extLst>
              <a:ext uri="{FF2B5EF4-FFF2-40B4-BE49-F238E27FC236}">
                <a16:creationId xmlns:a16="http://schemas.microsoft.com/office/drawing/2014/main" id="{21A72F7C-2001-45E2-66F4-D5EC5051CB26}"/>
              </a:ext>
            </a:extLst>
          </p:cNvPr>
          <p:cNvSpPr txBox="1">
            <a:spLocks noChangeArrowheads="1"/>
          </p:cNvSpPr>
          <p:nvPr/>
        </p:nvSpPr>
        <p:spPr bwMode="auto">
          <a:xfrm>
            <a:off x="8027988" y="-14288"/>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P220</a:t>
            </a:r>
            <a:r>
              <a:rPr lang="ja-JP" altLang="en-US" sz="1200" b="0" dirty="0">
                <a:latin typeface="+mn-ea"/>
                <a:ea typeface="+mn-ea"/>
              </a:rPr>
              <a:t>～</a:t>
            </a:r>
            <a:r>
              <a:rPr lang="en-US" altLang="ja-JP" sz="1200" b="0" dirty="0">
                <a:latin typeface="+mn-ea"/>
                <a:ea typeface="+mn-ea"/>
              </a:rPr>
              <a:t>221</a:t>
            </a:r>
          </a:p>
        </p:txBody>
      </p:sp>
      <p:sp>
        <p:nvSpPr>
          <p:cNvPr id="264197" name="Text Box 6">
            <a:extLst>
              <a:ext uri="{FF2B5EF4-FFF2-40B4-BE49-F238E27FC236}">
                <a16:creationId xmlns:a16="http://schemas.microsoft.com/office/drawing/2014/main" id="{937FE6B1-E2DD-0B8D-C8E1-21F6B927A217}"/>
              </a:ext>
            </a:extLst>
          </p:cNvPr>
          <p:cNvSpPr txBox="1">
            <a:spLocks noChangeArrowheads="1"/>
          </p:cNvSpPr>
          <p:nvPr/>
        </p:nvSpPr>
        <p:spPr bwMode="auto">
          <a:xfrm>
            <a:off x="755650" y="44450"/>
            <a:ext cx="5762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０６</a:t>
            </a:r>
          </a:p>
        </p:txBody>
      </p:sp>
      <p:sp>
        <p:nvSpPr>
          <p:cNvPr id="264199" name="Text Box 8">
            <a:extLst>
              <a:ext uri="{FF2B5EF4-FFF2-40B4-BE49-F238E27FC236}">
                <a16:creationId xmlns:a16="http://schemas.microsoft.com/office/drawing/2014/main" id="{A23FB4A7-79EB-5BF4-7C45-4C67C6EF8B16}"/>
              </a:ext>
            </a:extLst>
          </p:cNvPr>
          <p:cNvSpPr txBox="1">
            <a:spLocks noChangeArrowheads="1"/>
          </p:cNvSpPr>
          <p:nvPr/>
        </p:nvSpPr>
        <p:spPr bwMode="auto">
          <a:xfrm>
            <a:off x="1476375" y="-26988"/>
            <a:ext cx="3600450" cy="457201"/>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400" dirty="0">
                <a:latin typeface="+mn-ea"/>
                <a:ea typeface="+mn-ea"/>
              </a:rPr>
              <a:t>企業の環境活動　</a:t>
            </a:r>
          </a:p>
        </p:txBody>
      </p:sp>
      <p:graphicFrame>
        <p:nvGraphicFramePr>
          <p:cNvPr id="258139" name="Group 91">
            <a:extLst>
              <a:ext uri="{FF2B5EF4-FFF2-40B4-BE49-F238E27FC236}">
                <a16:creationId xmlns:a16="http://schemas.microsoft.com/office/drawing/2014/main" id="{0283BAFC-E310-34B7-DE3F-E78DEB413CB0}"/>
              </a:ext>
            </a:extLst>
          </p:cNvPr>
          <p:cNvGraphicFramePr>
            <a:graphicFrameLocks noGrp="1"/>
          </p:cNvGraphicFramePr>
          <p:nvPr>
            <p:extLst>
              <p:ext uri="{D42A27DB-BD31-4B8C-83A1-F6EECF244321}">
                <p14:modId xmlns:p14="http://schemas.microsoft.com/office/powerpoint/2010/main" val="2218312636"/>
              </p:ext>
            </p:extLst>
          </p:nvPr>
        </p:nvGraphicFramePr>
        <p:xfrm>
          <a:off x="26988" y="1085850"/>
          <a:ext cx="9074150" cy="5529263"/>
        </p:xfrm>
        <a:graphic>
          <a:graphicData uri="http://schemas.openxmlformats.org/drawingml/2006/table">
            <a:tbl>
              <a:tblPr/>
              <a:tblGrid>
                <a:gridCol w="792163">
                  <a:extLst>
                    <a:ext uri="{9D8B030D-6E8A-4147-A177-3AD203B41FA5}">
                      <a16:colId xmlns:a16="http://schemas.microsoft.com/office/drawing/2014/main" val="20000"/>
                    </a:ext>
                  </a:extLst>
                </a:gridCol>
                <a:gridCol w="1296987">
                  <a:extLst>
                    <a:ext uri="{9D8B030D-6E8A-4147-A177-3AD203B41FA5}">
                      <a16:colId xmlns:a16="http://schemas.microsoft.com/office/drawing/2014/main" val="20001"/>
                    </a:ext>
                  </a:extLst>
                </a:gridCol>
                <a:gridCol w="6985000">
                  <a:extLst>
                    <a:ext uri="{9D8B030D-6E8A-4147-A177-3AD203B41FA5}">
                      <a16:colId xmlns:a16="http://schemas.microsoft.com/office/drawing/2014/main" val="20002"/>
                    </a:ext>
                  </a:extLst>
                </a:gridCol>
              </a:tblGrid>
              <a:tr h="796021">
                <a:tc rowSpan="3">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製造業</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産業</a:t>
                      </a:r>
                      <a:r>
                        <a:rPr kumimoji="1" lang="en-US" altLang="ja-JP" sz="9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3</a:t>
                      </a:r>
                      <a:r>
                        <a:rPr kumimoji="1" lang="ja-JP" altLang="en-US" sz="9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類型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9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基礎素材型産業</a:t>
                      </a:r>
                    </a:p>
                  </a:txBody>
                  <a:tcPr marT="45730" marB="45730" horzOverflow="overflow">
                    <a:lnL w="12700" cap="flat" cmpd="sng" algn="ctr">
                      <a:solidFill>
                        <a:schemeClr val="tx1"/>
                      </a:solidFill>
                      <a:prstDash val="solid"/>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・設備の高効率化、コージェネレーションの導入・エネルギー管理の徹底</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EMS</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の活用</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LCA</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的な視野で、最終製品の環境改善に寄与する材料の供給 </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・製造業のエネルギー消費の７５％を占める。</a:t>
                      </a:r>
                      <a:r>
                        <a:rPr kumimoji="1" lang="ja-JP" altLang="en-US" sz="9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ja-JP" altLang="en-US" sz="9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en-US" altLang="ja-JP" sz="9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a:t>
                      </a:r>
                      <a:r>
                        <a:rPr kumimoji="1" lang="en-US" altLang="ja-JP" sz="900" b="1" i="0" u="none" strike="noStrike" cap="none" normalizeH="0" baseline="0" dirty="0">
                          <a:ln>
                            <a:noFill/>
                          </a:ln>
                          <a:solidFill>
                            <a:srgbClr val="FF0000"/>
                          </a:solidFill>
                          <a:effectLst/>
                          <a:latin typeface="+mn-ea"/>
                          <a:ea typeface="+mn-ea"/>
                        </a:rPr>
                        <a:t>EMS</a:t>
                      </a:r>
                      <a:r>
                        <a:rPr kumimoji="1" lang="ja-JP" altLang="en-US" sz="900" b="1" i="0" u="none" strike="noStrike" cap="none" normalizeH="0" baseline="0" dirty="0">
                          <a:ln>
                            <a:noFill/>
                          </a:ln>
                          <a:solidFill>
                            <a:srgbClr val="FF0000"/>
                          </a:solidFill>
                          <a:effectLst/>
                          <a:latin typeface="+mn-ea"/>
                          <a:ea typeface="+mn-ea"/>
                        </a:rPr>
                        <a:t>：エネルギー管理システム</a:t>
                      </a:r>
                      <a:r>
                        <a:rPr kumimoji="1" lang="en-US" altLang="ja-JP" sz="900" b="1" i="0" u="none" strike="noStrike" cap="none" normalizeH="0" baseline="0" dirty="0">
                          <a:ln>
                            <a:noFill/>
                          </a:ln>
                          <a:solidFill>
                            <a:srgbClr val="FF0000"/>
                          </a:solidFill>
                          <a:effectLst/>
                          <a:latin typeface="+mn-ea"/>
                          <a:ea typeface="+mn-ea"/>
                        </a:rPr>
                        <a:t>( Energy Management System)</a:t>
                      </a:r>
                    </a:p>
                  </a:txBody>
                  <a:tcPr marT="45730" marB="45730" horzOverflow="overflow">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11726">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加工組立型産業</a:t>
                      </a:r>
                    </a:p>
                  </a:txBody>
                  <a:tcPr marT="45730" marB="45730" horzOverflow="overflow">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・エネルギー管理の徹底</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(FEMS</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の活用</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LCA</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を積極的に採用した製品の開発</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・省エネ法に定める</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トップランナー基準</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・環境法規制に対応した製品の提供 </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4295">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生活関連型産業</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・エコマークやカーボンフットプリントなど環境負荷の</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見える化</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・食品廃棄物のリサイクル</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39157">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建設業</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建築物省エネ法</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によるトップランナー基準の達成　　・エネルギー消費量をゼロ以下にする</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ＺＥＢ・ＺＥＨ</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の開発</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・ＶＯＣ（揮発性有機化合物）の削減、建物解体時はアスベスト、ＰＣＢ、フロンガス使用エアコンなど適正処理！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ＣＡＳＢＥＥ</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　</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建築物の環境配慮や品質を総合的に評価する。建築物のライフサイクル、環境品質と環境負荷、環境性能効率の３つを評価。</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3"/>
                  </a:ext>
                </a:extLst>
              </a:tr>
              <a:tr h="77601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小売業</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・省エネ化</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照明の</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LED</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化、空調機の高性能機への転換、商品補充・陳列時の熱漏洩の低減</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ショーケース</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・無駄の排除</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スマートメーター</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による見える化　　・包装材の生分解性プラスチック化、紙容器化、</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レジ袋有料化</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・カーボンオフセット製品の販売　　・使用済み容器包装、食品廃棄物のリサイクル</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7601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運輸業</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モーダルシフト</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共同輸送の推進　　・エコドライブの推進</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エコドライブ管理システム</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EMS</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・省エネ輸送機器</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エコカー、エコシップ、エコレールライン</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への変換</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・無駄の排除</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再配達の削減</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宅配ロッカー、宅配ボックスの設置など</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328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情報</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通信業</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エネルギー使用効率の改善</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1"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（ＩＣＴ）</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・エネルギー効率の改善・・・</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ＩＴＳ（高度道路交通システム）</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、ＢＥＭＳ、ＨＥＭＳの開発普及</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・人、物の移動の削減・・・テレワーク、電子申請、音楽等の配信　</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・物の生産、消費の効率化・削減・・・電子出版・配信</a:t>
                      </a: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3275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金融業</a:t>
                      </a:r>
                    </a:p>
                  </a:txBody>
                  <a:tcPr marT="45730" marB="4573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・企業の環境配慮を支援する投資</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社会的責任投資（ＳＲＩ）</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ＥＳＧ投資</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・環境改善、環境技術開発を支援する融資（環境融資）</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⇒エコ住宅ローン、エコリフォームローン、省エネローン、エコローン（エコクリーン資金）、エコカーローンなど</a:t>
                      </a:r>
                      <a:endPar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730" marB="4573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・エコファンド ⇒ 環境格付などにより投資対象をスクリーニングした投資信託。</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・環境テーマファンド ⇒ 優れた環境技術を持った企業に投資する公募型投資信託</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・「環境融資 ⇒「 エコカーローン」「エコ住宅ローン」　　　　　　　　</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en-US" altLang="ja-JP"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ESG</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投資（ＳＲＩに企業統治を加えた）</a:t>
                      </a:r>
                    </a:p>
                  </a:txBody>
                  <a:tcPr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264236" name="Line 93">
            <a:extLst>
              <a:ext uri="{FF2B5EF4-FFF2-40B4-BE49-F238E27FC236}">
                <a16:creationId xmlns:a16="http://schemas.microsoft.com/office/drawing/2014/main" id="{07FDAD9A-C9D7-9E54-31EB-B2D743CCB44D}"/>
              </a:ext>
            </a:extLst>
          </p:cNvPr>
          <p:cNvSpPr>
            <a:spLocks noChangeShapeType="1"/>
          </p:cNvSpPr>
          <p:nvPr/>
        </p:nvSpPr>
        <p:spPr bwMode="auto">
          <a:xfrm>
            <a:off x="0" y="4048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48875" name="図 8">
            <a:extLst>
              <a:ext uri="{FF2B5EF4-FFF2-40B4-BE49-F238E27FC236}">
                <a16:creationId xmlns:a16="http://schemas.microsoft.com/office/drawing/2014/main" id="{4D049684-A1F4-5368-9144-6036847D3F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762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76" name="図 12">
            <a:extLst>
              <a:ext uri="{FF2B5EF4-FFF2-40B4-BE49-F238E27FC236}">
                <a16:creationId xmlns:a16="http://schemas.microsoft.com/office/drawing/2014/main" id="{567F92D3-57D2-E9BE-C3F0-DF379D5CB2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9413" y="698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239" name="正方形/長方形 1">
            <a:extLst>
              <a:ext uri="{FF2B5EF4-FFF2-40B4-BE49-F238E27FC236}">
                <a16:creationId xmlns:a16="http://schemas.microsoft.com/office/drawing/2014/main" id="{950ACC4F-C140-61F6-6D87-769EF07E8D50}"/>
              </a:ext>
            </a:extLst>
          </p:cNvPr>
          <p:cNvSpPr>
            <a:spLocks noChangeArrowheads="1"/>
          </p:cNvSpPr>
          <p:nvPr/>
        </p:nvSpPr>
        <p:spPr bwMode="auto">
          <a:xfrm>
            <a:off x="26988" y="406400"/>
            <a:ext cx="9074150"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企業は、環境負荷を業界団体が策定した「</a:t>
            </a:r>
            <a:r>
              <a:rPr lang="ja-JP" altLang="en-US" sz="1200" dirty="0">
                <a:solidFill>
                  <a:srgbClr val="FF0000"/>
                </a:solidFill>
                <a:latin typeface="+mn-ea"/>
                <a:ea typeface="+mn-ea"/>
              </a:rPr>
              <a:t>環境自主行動計画</a:t>
            </a:r>
            <a:r>
              <a:rPr lang="ja-JP" altLang="en-US" sz="1200" b="0" dirty="0">
                <a:latin typeface="+mn-ea"/>
                <a:ea typeface="+mn-ea"/>
              </a:rPr>
              <a:t>」に基づき改善を進めています。　　　　</a:t>
            </a:r>
            <a:r>
              <a:rPr lang="en-US" altLang="ja-JP" sz="1050" dirty="0">
                <a:solidFill>
                  <a:srgbClr val="0000FF"/>
                </a:solidFill>
                <a:latin typeface="+mn-ea"/>
                <a:ea typeface="+mn-ea"/>
              </a:rPr>
              <a:t>※</a:t>
            </a:r>
            <a:r>
              <a:rPr lang="ja-JP" altLang="en-US" sz="1050" dirty="0">
                <a:solidFill>
                  <a:srgbClr val="0000FF"/>
                </a:solidFill>
                <a:latin typeface="+mn-ea"/>
                <a:ea typeface="+mn-ea"/>
              </a:rPr>
              <a:t>近年はＳＤＧ</a:t>
            </a:r>
            <a:r>
              <a:rPr lang="en-US" altLang="ja-JP" sz="1050" dirty="0">
                <a:solidFill>
                  <a:srgbClr val="0000FF"/>
                </a:solidFill>
                <a:latin typeface="+mn-ea"/>
                <a:ea typeface="+mn-ea"/>
              </a:rPr>
              <a:t>s</a:t>
            </a:r>
            <a:r>
              <a:rPr lang="ja-JP" altLang="en-US" sz="1050" dirty="0">
                <a:solidFill>
                  <a:srgbClr val="0000FF"/>
                </a:solidFill>
                <a:latin typeface="+mn-ea"/>
                <a:ea typeface="+mn-ea"/>
              </a:rPr>
              <a:t>に対する取り組みも強化</a:t>
            </a:r>
          </a:p>
          <a:p>
            <a:pPr>
              <a:spcBef>
                <a:spcPct val="0"/>
              </a:spcBef>
              <a:buFontTx/>
              <a:buNone/>
              <a:defRPr/>
            </a:pPr>
            <a:r>
              <a:rPr lang="ja-JP" altLang="en-US" sz="1200" b="0" dirty="0">
                <a:latin typeface="+mn-ea"/>
                <a:ea typeface="+mn-ea"/>
              </a:rPr>
              <a:t>「環境自主行動計画」は、国の定める循環型社会形成推進基本計画及び地球温暖化対策基本計画を基に策定。</a:t>
            </a:r>
          </a:p>
          <a:p>
            <a:pPr>
              <a:spcBef>
                <a:spcPct val="0"/>
              </a:spcBef>
              <a:buFontTx/>
              <a:buNone/>
              <a:defRPr/>
            </a:pPr>
            <a:r>
              <a:rPr lang="ja-JP" altLang="en-US" sz="1200" b="0" dirty="0">
                <a:latin typeface="+mn-ea"/>
                <a:ea typeface="+mn-ea"/>
              </a:rPr>
              <a:t>持続可能な社会づくりは</a:t>
            </a:r>
            <a:r>
              <a:rPr lang="ja-JP" altLang="en-US" sz="1200" dirty="0">
                <a:solidFill>
                  <a:srgbClr val="FF0000"/>
                </a:solidFill>
                <a:latin typeface="+mn-ea"/>
                <a:ea typeface="+mn-ea"/>
              </a:rPr>
              <a:t>循環型社会形成自主行動計画</a:t>
            </a:r>
            <a:r>
              <a:rPr lang="ja-JP" altLang="en-US" sz="1200" b="0" dirty="0">
                <a:latin typeface="+mn-ea"/>
                <a:ea typeface="+mn-ea"/>
              </a:rPr>
              <a:t>、地球温暖化対策は</a:t>
            </a:r>
            <a:r>
              <a:rPr lang="ja-JP" altLang="en-US" sz="1200" dirty="0">
                <a:solidFill>
                  <a:srgbClr val="0000FF"/>
                </a:solidFill>
                <a:latin typeface="+mn-ea"/>
                <a:ea typeface="+mn-ea"/>
              </a:rPr>
              <a:t>カーボンニュートラル行動計画</a:t>
            </a:r>
            <a:r>
              <a:rPr lang="ja-JP" altLang="en-US" sz="1200" b="0" dirty="0">
                <a:latin typeface="+mn-ea"/>
                <a:ea typeface="+mn-ea"/>
              </a:rPr>
              <a:t>、の</a:t>
            </a:r>
            <a:r>
              <a:rPr lang="en-US" altLang="ja-JP" sz="1200" b="0" dirty="0">
                <a:latin typeface="+mn-ea"/>
                <a:ea typeface="+mn-ea"/>
              </a:rPr>
              <a:t>2</a:t>
            </a:r>
            <a:r>
              <a:rPr lang="ja-JP" altLang="en-US" sz="1200" b="0" dirty="0">
                <a:latin typeface="+mn-ea"/>
                <a:ea typeface="+mn-ea"/>
              </a:rPr>
              <a:t>つあります。</a:t>
            </a:r>
          </a:p>
        </p:txBody>
      </p:sp>
      <p:sp>
        <p:nvSpPr>
          <p:cNvPr id="264240" name="正方形/長方形 3">
            <a:extLst>
              <a:ext uri="{FF2B5EF4-FFF2-40B4-BE49-F238E27FC236}">
                <a16:creationId xmlns:a16="http://schemas.microsoft.com/office/drawing/2014/main" id="{4297BA80-6C05-F5B1-B00C-EF55D6D19376}"/>
              </a:ext>
            </a:extLst>
          </p:cNvPr>
          <p:cNvSpPr>
            <a:spLocks noChangeArrowheads="1"/>
          </p:cNvSpPr>
          <p:nvPr/>
        </p:nvSpPr>
        <p:spPr bwMode="auto">
          <a:xfrm>
            <a:off x="107950" y="6607175"/>
            <a:ext cx="8901113" cy="2778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企業はサプライチェーンにおける上流・下流の調達先・委託先における環境負荷低減を促すことにより、社会全体に影響を与える。</a:t>
            </a:r>
          </a:p>
        </p:txBody>
      </p:sp>
      <p:sp>
        <p:nvSpPr>
          <p:cNvPr id="2" name="Text Box 7">
            <a:extLst>
              <a:ext uri="{FF2B5EF4-FFF2-40B4-BE49-F238E27FC236}">
                <a16:creationId xmlns:a16="http://schemas.microsoft.com/office/drawing/2014/main" id="{EE8293B3-9DCC-C817-1EE6-D1F9476990AE}"/>
              </a:ext>
            </a:extLst>
          </p:cNvPr>
          <p:cNvSpPr txBox="1">
            <a:spLocks noChangeArrowheads="1"/>
          </p:cNvSpPr>
          <p:nvPr/>
        </p:nvSpPr>
        <p:spPr bwMode="auto">
          <a:xfrm>
            <a:off x="123825" y="4286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図 4">
            <a:extLst>
              <a:ext uri="{FF2B5EF4-FFF2-40B4-BE49-F238E27FC236}">
                <a16:creationId xmlns:a16="http://schemas.microsoft.com/office/drawing/2014/main" id="{EC77935A-2F19-D3D3-FC75-A78815A3B10A}"/>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59288" y="3716338"/>
            <a:ext cx="4375150" cy="313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4" name="Text Box 33">
            <a:extLst>
              <a:ext uri="{FF2B5EF4-FFF2-40B4-BE49-F238E27FC236}">
                <a16:creationId xmlns:a16="http://schemas.microsoft.com/office/drawing/2014/main" id="{17674902-6931-A50D-112F-C0829FF98E50}"/>
              </a:ext>
            </a:extLst>
          </p:cNvPr>
          <p:cNvSpPr txBox="1">
            <a:spLocks noChangeArrowheads="1"/>
          </p:cNvSpPr>
          <p:nvPr/>
        </p:nvSpPr>
        <p:spPr bwMode="auto">
          <a:xfrm>
            <a:off x="36513" y="1628775"/>
            <a:ext cx="9072562" cy="3841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900" dirty="0">
                <a:solidFill>
                  <a:srgbClr val="FF0000"/>
                </a:solidFill>
                <a:latin typeface="+mn-ea"/>
                <a:ea typeface="+mn-ea"/>
              </a:rPr>
              <a:t>「将来世代のニーズを満たす能力を損なうことなく。現在の世代のニーズを満たすこと」</a:t>
            </a:r>
          </a:p>
        </p:txBody>
      </p:sp>
      <p:sp>
        <p:nvSpPr>
          <p:cNvPr id="31748" name="Text Box 16">
            <a:extLst>
              <a:ext uri="{FF2B5EF4-FFF2-40B4-BE49-F238E27FC236}">
                <a16:creationId xmlns:a16="http://schemas.microsoft.com/office/drawing/2014/main" id="{13397663-50CA-1ECF-735A-50BFEA5DE933}"/>
              </a:ext>
            </a:extLst>
          </p:cNvPr>
          <p:cNvSpPr txBox="1">
            <a:spLocks noChangeArrowheads="1"/>
          </p:cNvSpPr>
          <p:nvPr/>
        </p:nvSpPr>
        <p:spPr bwMode="auto">
          <a:xfrm>
            <a:off x="144463" y="16827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latin typeface="ＭＳ ゴシック" panose="020B0609070205080204" pitchFamily="49" charset="-128"/>
                <a:ea typeface="ＭＳ ゴシック" panose="020B0609070205080204" pitchFamily="49" charset="-128"/>
              </a:rPr>
              <a:t>０５</a:t>
            </a:r>
          </a:p>
        </p:txBody>
      </p:sp>
      <p:sp>
        <p:nvSpPr>
          <p:cNvPr id="31749" name="Text Box 17">
            <a:extLst>
              <a:ext uri="{FF2B5EF4-FFF2-40B4-BE49-F238E27FC236}">
                <a16:creationId xmlns:a16="http://schemas.microsoft.com/office/drawing/2014/main" id="{227580DF-E3DE-187D-E68A-D3DCC3D7B9D3}"/>
              </a:ext>
            </a:extLst>
          </p:cNvPr>
          <p:cNvSpPr txBox="1">
            <a:spLocks noChangeArrowheads="1"/>
          </p:cNvSpPr>
          <p:nvPr/>
        </p:nvSpPr>
        <p:spPr bwMode="auto">
          <a:xfrm>
            <a:off x="827088" y="44450"/>
            <a:ext cx="727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a:latin typeface="ＭＳ ゴシック" panose="020B0609070205080204" pitchFamily="49" charset="-128"/>
                <a:ea typeface="ＭＳ ゴシック" panose="020B0609070205080204" pitchFamily="49" charset="-128"/>
              </a:rPr>
              <a:t>持続可能な開発目標</a:t>
            </a:r>
            <a:r>
              <a:rPr lang="en-US" altLang="ja-JP">
                <a:latin typeface="ＭＳ ゴシック" panose="020B0609070205080204" pitchFamily="49" charset="-128"/>
                <a:ea typeface="ＭＳ ゴシック" panose="020B0609070205080204" pitchFamily="49" charset="-128"/>
              </a:rPr>
              <a:t>(</a:t>
            </a:r>
            <a:r>
              <a:rPr lang="ja-JP" altLang="en-US">
                <a:latin typeface="ＭＳ ゴシック" panose="020B0609070205080204" pitchFamily="49" charset="-128"/>
                <a:ea typeface="ＭＳ ゴシック" panose="020B0609070205080204" pitchFamily="49" charset="-128"/>
              </a:rPr>
              <a:t>ＳＤＧｓ</a:t>
            </a:r>
            <a:r>
              <a:rPr lang="en-US" altLang="ja-JP">
                <a:latin typeface="ＭＳ ゴシック" panose="020B0609070205080204" pitchFamily="49" charset="-128"/>
                <a:ea typeface="ＭＳ ゴシック" panose="020B0609070205080204" pitchFamily="49" charset="-128"/>
              </a:rPr>
              <a:t>)</a:t>
            </a:r>
            <a:r>
              <a:rPr lang="ja-JP" altLang="en-US">
                <a:latin typeface="ＭＳ ゴシック" panose="020B0609070205080204" pitchFamily="49" charset="-128"/>
                <a:ea typeface="ＭＳ ゴシック" panose="020B0609070205080204" pitchFamily="49" charset="-128"/>
              </a:rPr>
              <a:t>とは　</a:t>
            </a:r>
          </a:p>
        </p:txBody>
      </p:sp>
      <p:sp>
        <p:nvSpPr>
          <p:cNvPr id="31750" name="Text Box 18">
            <a:extLst>
              <a:ext uri="{FF2B5EF4-FFF2-40B4-BE49-F238E27FC236}">
                <a16:creationId xmlns:a16="http://schemas.microsoft.com/office/drawing/2014/main" id="{EF262EA3-67EC-BF2B-0597-744F43147535}"/>
              </a:ext>
            </a:extLst>
          </p:cNvPr>
          <p:cNvSpPr txBox="1">
            <a:spLocks noChangeArrowheads="1"/>
          </p:cNvSpPr>
          <p:nvPr/>
        </p:nvSpPr>
        <p:spPr bwMode="auto">
          <a:xfrm>
            <a:off x="8208963" y="-26988"/>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P24</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p27</a:t>
            </a:r>
          </a:p>
        </p:txBody>
      </p:sp>
      <p:sp>
        <p:nvSpPr>
          <p:cNvPr id="44039" name="Text Box 23">
            <a:extLst>
              <a:ext uri="{FF2B5EF4-FFF2-40B4-BE49-F238E27FC236}">
                <a16:creationId xmlns:a16="http://schemas.microsoft.com/office/drawing/2014/main" id="{768853EB-8200-3F88-C8CC-4996FB529305}"/>
              </a:ext>
            </a:extLst>
          </p:cNvPr>
          <p:cNvSpPr txBox="1">
            <a:spLocks noChangeArrowheads="1"/>
          </p:cNvSpPr>
          <p:nvPr/>
        </p:nvSpPr>
        <p:spPr bwMode="auto">
          <a:xfrm>
            <a:off x="0" y="620713"/>
            <a:ext cx="9144000" cy="581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人類共通の目標である持続可能な社会の実現には、環境</a:t>
            </a:r>
            <a:r>
              <a:rPr lang="en-US" altLang="ja-JP" sz="1600" b="0" dirty="0">
                <a:latin typeface="+mn-ea"/>
                <a:ea typeface="+mn-ea"/>
              </a:rPr>
              <a:t>.</a:t>
            </a:r>
            <a:r>
              <a:rPr lang="ja-JP" altLang="en-US" sz="1600" b="0" dirty="0">
                <a:latin typeface="+mn-ea"/>
                <a:ea typeface="+mn-ea"/>
              </a:rPr>
              <a:t>経済、社会を統合した取組みが必要です。</a:t>
            </a:r>
            <a:r>
              <a:rPr lang="en-US" altLang="ja-JP" sz="1600" b="0" dirty="0">
                <a:latin typeface="+mn-ea"/>
                <a:ea typeface="+mn-ea"/>
              </a:rPr>
              <a:t>2015</a:t>
            </a:r>
            <a:r>
              <a:rPr lang="ja-JP" altLang="en-US" sz="1600" b="0" dirty="0">
                <a:latin typeface="+mn-ea"/>
                <a:ea typeface="+mn-ea"/>
              </a:rPr>
              <a:t>年、今後の指針となる「持続可能な開発目標</a:t>
            </a:r>
            <a:r>
              <a:rPr lang="en-US" altLang="ja-JP" sz="1600" b="0" dirty="0">
                <a:latin typeface="+mn-ea"/>
                <a:ea typeface="+mn-ea"/>
              </a:rPr>
              <a:t>(SDGs)</a:t>
            </a:r>
            <a:r>
              <a:rPr lang="ja-JP" altLang="en-US" sz="1600" b="0" dirty="0">
                <a:latin typeface="+mn-ea"/>
                <a:ea typeface="+mn-ea"/>
              </a:rPr>
              <a:t>」を含むアジェンダが国連で採択されました。</a:t>
            </a:r>
          </a:p>
        </p:txBody>
      </p:sp>
      <p:sp>
        <p:nvSpPr>
          <p:cNvPr id="44040" name="AutoShape 24">
            <a:extLst>
              <a:ext uri="{FF2B5EF4-FFF2-40B4-BE49-F238E27FC236}">
                <a16:creationId xmlns:a16="http://schemas.microsoft.com/office/drawing/2014/main" id="{5A82EB37-6B96-4F16-D6A7-AF6E7148C8B9}"/>
              </a:ext>
            </a:extLst>
          </p:cNvPr>
          <p:cNvSpPr>
            <a:spLocks noChangeArrowheads="1"/>
          </p:cNvSpPr>
          <p:nvPr/>
        </p:nvSpPr>
        <p:spPr bwMode="auto">
          <a:xfrm>
            <a:off x="0" y="1318736"/>
            <a:ext cx="6315075" cy="27241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44041" name="Text Box 30">
            <a:extLst>
              <a:ext uri="{FF2B5EF4-FFF2-40B4-BE49-F238E27FC236}">
                <a16:creationId xmlns:a16="http://schemas.microsoft.com/office/drawing/2014/main" id="{34BC1024-9E58-F9E9-30F4-C06DDC8D26EA}"/>
              </a:ext>
            </a:extLst>
          </p:cNvPr>
          <p:cNvSpPr txBox="1">
            <a:spLocks noChangeArrowheads="1"/>
          </p:cNvSpPr>
          <p:nvPr/>
        </p:nvSpPr>
        <p:spPr bwMode="auto">
          <a:xfrm>
            <a:off x="36513" y="1257300"/>
            <a:ext cx="61976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「持続可能な開発」</a:t>
            </a:r>
            <a:r>
              <a:rPr lang="en-US" altLang="ja-JP" sz="1800" b="0" dirty="0">
                <a:latin typeface="+mn-ea"/>
                <a:ea typeface="+mn-ea"/>
              </a:rPr>
              <a:t>(Sustainable</a:t>
            </a:r>
            <a:r>
              <a:rPr lang="ja-JP" altLang="en-US" sz="1800" b="0">
                <a:latin typeface="+mn-ea"/>
                <a:ea typeface="+mn-ea"/>
              </a:rPr>
              <a:t>　</a:t>
            </a:r>
            <a:r>
              <a:rPr lang="en-US" altLang="ja-JP" sz="1800" b="0" dirty="0">
                <a:latin typeface="+mn-ea"/>
                <a:ea typeface="+mn-ea"/>
              </a:rPr>
              <a:t>Development)</a:t>
            </a:r>
            <a:r>
              <a:rPr lang="ja-JP" altLang="en-US" sz="1800" b="0">
                <a:latin typeface="+mn-ea"/>
                <a:ea typeface="+mn-ea"/>
              </a:rPr>
              <a:t>とは</a:t>
            </a:r>
          </a:p>
        </p:txBody>
      </p:sp>
      <p:sp>
        <p:nvSpPr>
          <p:cNvPr id="44049" name="Line 43">
            <a:extLst>
              <a:ext uri="{FF2B5EF4-FFF2-40B4-BE49-F238E27FC236}">
                <a16:creationId xmlns:a16="http://schemas.microsoft.com/office/drawing/2014/main" id="{7763B93B-CB25-D0C5-B473-662C8C9FCF97}"/>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 name="AutoShape 24">
            <a:extLst>
              <a:ext uri="{FF2B5EF4-FFF2-40B4-BE49-F238E27FC236}">
                <a16:creationId xmlns:a16="http://schemas.microsoft.com/office/drawing/2014/main" id="{D1626245-7EBF-14D9-A3F4-585A7D539A7F}"/>
              </a:ext>
            </a:extLst>
          </p:cNvPr>
          <p:cNvSpPr>
            <a:spLocks noChangeArrowheads="1"/>
          </p:cNvSpPr>
          <p:nvPr/>
        </p:nvSpPr>
        <p:spPr bwMode="auto">
          <a:xfrm>
            <a:off x="14288" y="2112486"/>
            <a:ext cx="6357937" cy="27241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3" name="Text Box 30">
            <a:extLst>
              <a:ext uri="{FF2B5EF4-FFF2-40B4-BE49-F238E27FC236}">
                <a16:creationId xmlns:a16="http://schemas.microsoft.com/office/drawing/2014/main" id="{EC7B309C-E084-8455-372F-26F2252D084E}"/>
              </a:ext>
            </a:extLst>
          </p:cNvPr>
          <p:cNvSpPr txBox="1">
            <a:spLocks noChangeArrowheads="1"/>
          </p:cNvSpPr>
          <p:nvPr/>
        </p:nvSpPr>
        <p:spPr bwMode="auto">
          <a:xfrm>
            <a:off x="50800" y="2051050"/>
            <a:ext cx="61833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800" b="0" dirty="0">
                <a:latin typeface="+mn-ea"/>
                <a:ea typeface="+mn-ea"/>
              </a:rPr>
              <a:t>SDGs(</a:t>
            </a:r>
            <a:r>
              <a:rPr lang="ja-JP" altLang="en-US" sz="1800" b="0" dirty="0">
                <a:latin typeface="+mn-ea"/>
                <a:ea typeface="+mn-ea"/>
              </a:rPr>
              <a:t>持続可能な開発目標</a:t>
            </a:r>
            <a:r>
              <a:rPr lang="en-US" altLang="ja-JP" sz="1800" b="0" dirty="0">
                <a:latin typeface="+mn-ea"/>
                <a:ea typeface="+mn-ea"/>
              </a:rPr>
              <a:t>:Sustainable Development Goals)</a:t>
            </a:r>
            <a:endParaRPr lang="ja-JP" altLang="en-US" sz="1800" b="0" dirty="0">
              <a:latin typeface="+mn-ea"/>
              <a:ea typeface="+mn-ea"/>
            </a:endParaRPr>
          </a:p>
        </p:txBody>
      </p:sp>
      <p:sp>
        <p:nvSpPr>
          <p:cNvPr id="31757" name="Text Box 27">
            <a:extLst>
              <a:ext uri="{FF2B5EF4-FFF2-40B4-BE49-F238E27FC236}">
                <a16:creationId xmlns:a16="http://schemas.microsoft.com/office/drawing/2014/main" id="{D0D8E7B1-1DA2-9A44-3876-F35599DFF703}"/>
              </a:ext>
            </a:extLst>
          </p:cNvPr>
          <p:cNvSpPr txBox="1">
            <a:spLocks noChangeArrowheads="1"/>
          </p:cNvSpPr>
          <p:nvPr/>
        </p:nvSpPr>
        <p:spPr bwMode="auto">
          <a:xfrm>
            <a:off x="36513" y="2484438"/>
            <a:ext cx="898525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ts val="1000"/>
              </a:lnSpc>
              <a:spcBef>
                <a:spcPct val="50000"/>
              </a:spcBef>
              <a:buFontTx/>
              <a:buNone/>
            </a:pPr>
            <a:r>
              <a:rPr lang="ja-JP" altLang="en-US" sz="1400" b="0">
                <a:latin typeface="ＭＳ Ｐゴシック" panose="020B0600070205080204" pitchFamily="50" charset="-128"/>
              </a:rPr>
              <a:t>ＳＤＧｓとは</a:t>
            </a:r>
            <a:r>
              <a:rPr lang="en-US" altLang="ja-JP" sz="1400" b="0">
                <a:latin typeface="ＭＳ Ｐゴシック" panose="020B0600070205080204" pitchFamily="50" charset="-128"/>
              </a:rPr>
              <a:t>2015</a:t>
            </a:r>
            <a:r>
              <a:rPr lang="ja-JP" altLang="en-US" sz="1400" b="0">
                <a:latin typeface="ＭＳ Ｐゴシック" panose="020B0600070205080204" pitchFamily="50" charset="-128"/>
              </a:rPr>
              <a:t>年までの共通目標であったミレニアム開発目標（ＭＤＧｓ）の後継として、</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en-US" altLang="ja-JP" sz="1400" b="0">
                <a:latin typeface="ＭＳ Ｐゴシック" panose="020B0600070205080204" pitchFamily="50" charset="-128"/>
              </a:rPr>
              <a:t>2015</a:t>
            </a:r>
            <a:r>
              <a:rPr lang="ja-JP" altLang="en-US" sz="1400" b="0">
                <a:latin typeface="ＭＳ Ｐゴシック" panose="020B0600070205080204" pitchFamily="50" charset="-128"/>
              </a:rPr>
              <a:t>年</a:t>
            </a:r>
            <a:r>
              <a:rPr lang="en-US" altLang="ja-JP" sz="1400" b="0">
                <a:latin typeface="ＭＳ Ｐゴシック" panose="020B0600070205080204" pitchFamily="50" charset="-128"/>
              </a:rPr>
              <a:t>9</a:t>
            </a:r>
            <a:r>
              <a:rPr lang="ja-JP" altLang="en-US" sz="1400" b="0">
                <a:latin typeface="ＭＳ Ｐゴシック" panose="020B0600070205080204" pitchFamily="50" charset="-128"/>
              </a:rPr>
              <a:t>月、国連持続可能な開発サミットで採択された、</a:t>
            </a:r>
          </a:p>
          <a:p>
            <a:pPr eaLnBrk="1" hangingPunct="1">
              <a:lnSpc>
                <a:spcPts val="1000"/>
              </a:lnSpc>
              <a:spcBef>
                <a:spcPct val="50000"/>
              </a:spcBef>
              <a:buFontTx/>
              <a:buNone/>
            </a:pPr>
            <a:r>
              <a:rPr lang="ja-JP" altLang="en-US" sz="1900">
                <a:latin typeface="ＭＳ Ｐゴシック" panose="020B0600070205080204" pitchFamily="50" charset="-128"/>
              </a:rPr>
              <a:t>「我々の世界を</a:t>
            </a:r>
            <a:r>
              <a:rPr lang="ja-JP" altLang="en-US" sz="1900">
                <a:solidFill>
                  <a:srgbClr val="FF0000"/>
                </a:solidFill>
                <a:latin typeface="ＭＳ Ｐゴシック" panose="020B0600070205080204" pitchFamily="50" charset="-128"/>
              </a:rPr>
              <a:t>変革</a:t>
            </a:r>
            <a:r>
              <a:rPr lang="ja-JP" altLang="en-US" sz="1900">
                <a:latin typeface="ＭＳ Ｐゴシック" panose="020B0600070205080204" pitchFamily="50" charset="-128"/>
              </a:rPr>
              <a:t>する：持続可能な開発のための</a:t>
            </a:r>
            <a:r>
              <a:rPr lang="en-US" altLang="ja-JP" sz="1900">
                <a:latin typeface="ＭＳ Ｐゴシック" panose="020B0600070205080204" pitchFamily="50" charset="-128"/>
              </a:rPr>
              <a:t>2030</a:t>
            </a:r>
            <a:r>
              <a:rPr lang="ja-JP" altLang="en-US" sz="1900">
                <a:latin typeface="ＭＳ Ｐゴシック" panose="020B0600070205080204" pitchFamily="50" charset="-128"/>
              </a:rPr>
              <a:t>アジェンダ」</a:t>
            </a:r>
            <a:endParaRPr lang="en-US" altLang="ja-JP" sz="190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このアジェンダ（行動計画）の中に、グローバル目標としてＳＤＧｓ（持続可能な開発目標）が掲げられた。</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a:latin typeface="ＭＳ Ｐゴシック" panose="020B0600070205080204" pitchFamily="50" charset="-128"/>
              </a:rPr>
              <a:t>・１７の目標</a:t>
            </a:r>
            <a:r>
              <a:rPr lang="ja-JP" altLang="en-US" sz="1400" b="0">
                <a:latin typeface="ＭＳ Ｐゴシック" panose="020B0600070205080204" pitchFamily="50" charset="-128"/>
              </a:rPr>
              <a:t>と</a:t>
            </a:r>
            <a:r>
              <a:rPr lang="ja-JP" altLang="en-US" sz="1400">
                <a:latin typeface="ＭＳ Ｐゴシック" panose="020B0600070205080204" pitchFamily="50" charset="-128"/>
              </a:rPr>
              <a:t>１６９のターゲット</a:t>
            </a:r>
            <a:r>
              <a:rPr lang="ja-JP" altLang="en-US" sz="1400" b="0">
                <a:latin typeface="ＭＳ Ｐゴシック" panose="020B0600070205080204" pitchFamily="50" charset="-128"/>
              </a:rPr>
              <a:t>から構成されている。</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・進捗を評価するための</a:t>
            </a:r>
            <a:r>
              <a:rPr lang="ja-JP" altLang="en-US" sz="1400">
                <a:latin typeface="ＭＳ Ｐゴシック" panose="020B0600070205080204" pitchFamily="50" charset="-128"/>
              </a:rPr>
              <a:t>２３２の指標</a:t>
            </a:r>
            <a:r>
              <a:rPr lang="ja-JP" altLang="en-US" sz="1400" b="0">
                <a:latin typeface="ＭＳ Ｐゴシック" panose="020B0600070205080204" pitchFamily="50" charset="-128"/>
              </a:rPr>
              <a:t>が設定されている。</a:t>
            </a:r>
          </a:p>
        </p:txBody>
      </p:sp>
      <p:sp>
        <p:nvSpPr>
          <p:cNvPr id="7" name="AutoShape 24">
            <a:extLst>
              <a:ext uri="{FF2B5EF4-FFF2-40B4-BE49-F238E27FC236}">
                <a16:creationId xmlns:a16="http://schemas.microsoft.com/office/drawing/2014/main" id="{222DE6CC-10F0-7839-FDAB-FA35928259E0}"/>
              </a:ext>
            </a:extLst>
          </p:cNvPr>
          <p:cNvSpPr>
            <a:spLocks noChangeArrowheads="1"/>
          </p:cNvSpPr>
          <p:nvPr/>
        </p:nvSpPr>
        <p:spPr bwMode="auto">
          <a:xfrm>
            <a:off x="50800" y="4053999"/>
            <a:ext cx="2024063" cy="27241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8" name="Text Box 30">
            <a:extLst>
              <a:ext uri="{FF2B5EF4-FFF2-40B4-BE49-F238E27FC236}">
                <a16:creationId xmlns:a16="http://schemas.microsoft.com/office/drawing/2014/main" id="{11E3DE72-C6E7-9B38-339E-364D983587E5}"/>
              </a:ext>
            </a:extLst>
          </p:cNvPr>
          <p:cNvSpPr txBox="1">
            <a:spLocks noChangeArrowheads="1"/>
          </p:cNvSpPr>
          <p:nvPr/>
        </p:nvSpPr>
        <p:spPr bwMode="auto">
          <a:xfrm>
            <a:off x="101600" y="4008438"/>
            <a:ext cx="19685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800" b="0" dirty="0">
                <a:latin typeface="+mn-ea"/>
                <a:ea typeface="+mn-ea"/>
              </a:rPr>
              <a:t>SDGs</a:t>
            </a:r>
            <a:r>
              <a:rPr lang="ja-JP" altLang="en-US" sz="1800" b="0" dirty="0">
                <a:latin typeface="+mn-ea"/>
                <a:ea typeface="+mn-ea"/>
              </a:rPr>
              <a:t>の基本理念</a:t>
            </a:r>
          </a:p>
        </p:txBody>
      </p:sp>
      <p:sp>
        <p:nvSpPr>
          <p:cNvPr id="31760" name="Text Box 27">
            <a:extLst>
              <a:ext uri="{FF2B5EF4-FFF2-40B4-BE49-F238E27FC236}">
                <a16:creationId xmlns:a16="http://schemas.microsoft.com/office/drawing/2014/main" id="{D3A6BBFB-E47E-3A2A-10BA-8FB16DC20A65}"/>
              </a:ext>
            </a:extLst>
          </p:cNvPr>
          <p:cNvSpPr txBox="1">
            <a:spLocks noChangeArrowheads="1"/>
          </p:cNvSpPr>
          <p:nvPr/>
        </p:nvSpPr>
        <p:spPr bwMode="auto">
          <a:xfrm>
            <a:off x="-14288" y="4581525"/>
            <a:ext cx="3641726" cy="210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ts val="1000"/>
              </a:lnSpc>
              <a:spcBef>
                <a:spcPct val="50000"/>
              </a:spcBef>
              <a:buFontTx/>
              <a:buNone/>
            </a:pPr>
            <a:r>
              <a:rPr lang="ja-JP" altLang="en-US" sz="1900" b="0">
                <a:latin typeface="ＭＳ Ｐゴシック" panose="020B0600070205080204" pitchFamily="50" charset="-128"/>
              </a:rPr>
              <a:t>・</a:t>
            </a:r>
            <a:r>
              <a:rPr lang="ja-JP" altLang="en-US" sz="1900">
                <a:solidFill>
                  <a:srgbClr val="FF0000"/>
                </a:solidFill>
                <a:latin typeface="ＭＳ Ｐゴシック" panose="020B0600070205080204" pitchFamily="50" charset="-128"/>
              </a:rPr>
              <a:t>誰一人取り残さない</a:t>
            </a:r>
            <a:endParaRPr lang="en-US" altLang="ja-JP" sz="1900">
              <a:solidFill>
                <a:srgbClr val="FF0000"/>
              </a:solidFill>
              <a:latin typeface="ＭＳ Ｐゴシック" panose="020B0600070205080204" pitchFamily="50" charset="-128"/>
            </a:endParaRPr>
          </a:p>
          <a:p>
            <a:pPr eaLnBrk="1" hangingPunct="1">
              <a:lnSpc>
                <a:spcPts val="1000"/>
              </a:lnSpc>
              <a:spcBef>
                <a:spcPct val="50000"/>
              </a:spcBef>
              <a:buFontTx/>
              <a:buNone/>
            </a:pPr>
            <a:r>
              <a:rPr lang="ja-JP" altLang="en-US" sz="1400" b="0">
                <a:solidFill>
                  <a:srgbClr val="FF0000"/>
                </a:solidFill>
                <a:latin typeface="ＭＳ Ｐゴシック" panose="020B0600070205080204" pitchFamily="50" charset="-128"/>
              </a:rPr>
              <a:t>　</a:t>
            </a:r>
            <a:r>
              <a:rPr lang="ja-JP" altLang="en-US" sz="1400" b="0">
                <a:latin typeface="ＭＳ Ｐゴシック" panose="020B0600070205080204" pitchFamily="50" charset="-128"/>
              </a:rPr>
              <a:t>（ｌｅａｖｅ </a:t>
            </a:r>
            <a:r>
              <a:rPr lang="en-US" altLang="ja-JP" sz="1400" b="0">
                <a:latin typeface="ＭＳ Ｐゴシック" panose="020B0600070205080204" pitchFamily="50" charset="-128"/>
              </a:rPr>
              <a:t>no one behind)</a:t>
            </a:r>
          </a:p>
          <a:p>
            <a:pPr eaLnBrk="1" hangingPunct="1">
              <a:lnSpc>
                <a:spcPts val="1000"/>
              </a:lnSpc>
              <a:spcBef>
                <a:spcPct val="50000"/>
              </a:spcBef>
              <a:buFontTx/>
              <a:buNone/>
            </a:pP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・核となる要素「</a:t>
            </a:r>
            <a:r>
              <a:rPr lang="ja-JP" altLang="en-US" sz="1400">
                <a:solidFill>
                  <a:srgbClr val="FF0000"/>
                </a:solidFill>
                <a:latin typeface="ＭＳ Ｐゴシック" panose="020B0600070205080204" pitchFamily="50" charset="-128"/>
              </a:rPr>
              <a:t>５つのＰ</a:t>
            </a:r>
            <a:r>
              <a:rPr lang="ja-JP" altLang="en-US" sz="1400" b="0">
                <a:latin typeface="ＭＳ Ｐゴシック" panose="020B0600070205080204" pitchFamily="50" charset="-128"/>
              </a:rPr>
              <a:t>」</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People (</a:t>
            </a:r>
            <a:r>
              <a:rPr lang="ja-JP" altLang="en-US" sz="1400" b="0">
                <a:latin typeface="ＭＳ Ｐゴシック" panose="020B0600070205080204" pitchFamily="50" charset="-128"/>
              </a:rPr>
              <a:t>人間）</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Planet (</a:t>
            </a:r>
            <a:r>
              <a:rPr lang="ja-JP" altLang="en-US" sz="1400" b="0">
                <a:latin typeface="ＭＳ Ｐゴシック" panose="020B0600070205080204" pitchFamily="50" charset="-128"/>
              </a:rPr>
              <a:t>地球）</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Prosperity (</a:t>
            </a:r>
            <a:r>
              <a:rPr lang="ja-JP" altLang="en-US" sz="1400" b="0">
                <a:latin typeface="ＭＳ Ｐゴシック" panose="020B0600070205080204" pitchFamily="50" charset="-128"/>
              </a:rPr>
              <a:t>繁栄）</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Peace (</a:t>
            </a:r>
            <a:r>
              <a:rPr lang="ja-JP" altLang="en-US" sz="1400" b="0">
                <a:latin typeface="ＭＳ Ｐゴシック" panose="020B0600070205080204" pitchFamily="50" charset="-128"/>
              </a:rPr>
              <a:t>平和）</a:t>
            </a:r>
            <a:endParaRPr lang="en-US" altLang="ja-JP" sz="1400" b="0">
              <a:latin typeface="ＭＳ Ｐゴシック" panose="020B0600070205080204" pitchFamily="50" charset="-128"/>
            </a:endParaRP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Partnership (</a:t>
            </a:r>
            <a:r>
              <a:rPr lang="ja-JP" altLang="en-US" sz="1400" b="0">
                <a:latin typeface="ＭＳ Ｐゴシック" panose="020B0600070205080204" pitchFamily="50" charset="-128"/>
              </a:rPr>
              <a:t>パートナーシップ）</a:t>
            </a:r>
          </a:p>
        </p:txBody>
      </p:sp>
      <p:sp>
        <p:nvSpPr>
          <p:cNvPr id="6" name="AutoShape 53">
            <a:extLst>
              <a:ext uri="{FF2B5EF4-FFF2-40B4-BE49-F238E27FC236}">
                <a16:creationId xmlns:a16="http://schemas.microsoft.com/office/drawing/2014/main" id="{9D85EAAE-1B9E-0DB4-7D74-1638D8C73463}"/>
              </a:ext>
            </a:extLst>
          </p:cNvPr>
          <p:cNvSpPr>
            <a:spLocks noChangeArrowheads="1"/>
          </p:cNvSpPr>
          <p:nvPr/>
        </p:nvSpPr>
        <p:spPr bwMode="auto">
          <a:xfrm>
            <a:off x="7740650" y="4365625"/>
            <a:ext cx="1179513" cy="257175"/>
          </a:xfrm>
          <a:prstGeom prst="roundRect">
            <a:avLst>
              <a:gd name="adj" fmla="val 16667"/>
            </a:avLst>
          </a:prstGeom>
          <a:solidFill>
            <a:srgbClr val="FFCCFF"/>
          </a:solidFill>
          <a:ln>
            <a:noFill/>
          </a:ln>
          <a:effectLst>
            <a:outerShdw blurRad="50800" dist="38100" algn="l" rotWithShape="0">
              <a:prstClr val="black">
                <a:alpha val="40000"/>
              </a:prstClr>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循環型社会</a:t>
            </a:r>
            <a:endParaRPr lang="ja-JP" altLang="ja-JP" sz="1400" dirty="0">
              <a:latin typeface="+mn-ea"/>
              <a:ea typeface="+mn-ea"/>
            </a:endParaRPr>
          </a:p>
        </p:txBody>
      </p:sp>
      <p:sp>
        <p:nvSpPr>
          <p:cNvPr id="9" name="AutoShape 53">
            <a:extLst>
              <a:ext uri="{FF2B5EF4-FFF2-40B4-BE49-F238E27FC236}">
                <a16:creationId xmlns:a16="http://schemas.microsoft.com/office/drawing/2014/main" id="{2C2AEF87-37B4-0764-8BF7-0943ECC5BA2B}"/>
              </a:ext>
            </a:extLst>
          </p:cNvPr>
          <p:cNvSpPr>
            <a:spLocks noChangeArrowheads="1"/>
          </p:cNvSpPr>
          <p:nvPr/>
        </p:nvSpPr>
        <p:spPr bwMode="auto">
          <a:xfrm>
            <a:off x="7740650" y="6237288"/>
            <a:ext cx="1179513" cy="257175"/>
          </a:xfrm>
          <a:prstGeom prst="roundRect">
            <a:avLst>
              <a:gd name="adj" fmla="val 16667"/>
            </a:avLst>
          </a:prstGeom>
          <a:solidFill>
            <a:srgbClr val="FFCCFF"/>
          </a:solidFill>
          <a:ln>
            <a:noFill/>
          </a:ln>
          <a:effectLst>
            <a:outerShdw blurRad="50800" dist="38100" algn="l" rotWithShape="0">
              <a:prstClr val="black">
                <a:alpha val="40000"/>
              </a:prstClr>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低炭素社会</a:t>
            </a:r>
            <a:endParaRPr lang="ja-JP" altLang="ja-JP" sz="1400" dirty="0">
              <a:latin typeface="+mn-ea"/>
              <a:ea typeface="+mn-ea"/>
            </a:endParaRPr>
          </a:p>
        </p:txBody>
      </p:sp>
      <p:sp>
        <p:nvSpPr>
          <p:cNvPr id="10" name="AutoShape 53">
            <a:extLst>
              <a:ext uri="{FF2B5EF4-FFF2-40B4-BE49-F238E27FC236}">
                <a16:creationId xmlns:a16="http://schemas.microsoft.com/office/drawing/2014/main" id="{B358140D-442E-56A8-87E3-69347772E092}"/>
              </a:ext>
            </a:extLst>
          </p:cNvPr>
          <p:cNvSpPr>
            <a:spLocks noChangeArrowheads="1"/>
          </p:cNvSpPr>
          <p:nvPr/>
        </p:nvSpPr>
        <p:spPr bwMode="auto">
          <a:xfrm>
            <a:off x="3135313" y="6234113"/>
            <a:ext cx="1285875" cy="257175"/>
          </a:xfrm>
          <a:prstGeom prst="roundRect">
            <a:avLst>
              <a:gd name="adj" fmla="val 16667"/>
            </a:avLst>
          </a:prstGeom>
          <a:solidFill>
            <a:srgbClr val="FFCCFF"/>
          </a:solidFill>
          <a:ln>
            <a:noFill/>
          </a:ln>
          <a:effectLst>
            <a:outerShdw blurRad="50800" dist="38100" algn="l" rotWithShape="0">
              <a:prstClr val="black">
                <a:alpha val="40000"/>
              </a:prstClr>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自然共生社会</a:t>
            </a:r>
            <a:endParaRPr lang="ja-JP" altLang="ja-JP" sz="1400" dirty="0">
              <a:latin typeface="+mn-ea"/>
              <a:ea typeface="+mn-ea"/>
            </a:endParaRPr>
          </a:p>
        </p:txBody>
      </p:sp>
      <p:sp>
        <p:nvSpPr>
          <p:cNvPr id="31764" name="Text Box 27">
            <a:extLst>
              <a:ext uri="{FF2B5EF4-FFF2-40B4-BE49-F238E27FC236}">
                <a16:creationId xmlns:a16="http://schemas.microsoft.com/office/drawing/2014/main" id="{20AFC668-4CC8-CE4F-5D8B-97B60465C8F5}"/>
              </a:ext>
            </a:extLst>
          </p:cNvPr>
          <p:cNvSpPr txBox="1">
            <a:spLocks noChangeArrowheads="1"/>
          </p:cNvSpPr>
          <p:nvPr/>
        </p:nvSpPr>
        <p:spPr bwMode="auto">
          <a:xfrm>
            <a:off x="4873625" y="3567113"/>
            <a:ext cx="3748088"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ts val="1000"/>
              </a:lnSpc>
              <a:spcBef>
                <a:spcPct val="50000"/>
              </a:spcBef>
              <a:buFontTx/>
              <a:buNone/>
            </a:pPr>
            <a:r>
              <a:rPr lang="ja-JP" altLang="en-US" sz="1800">
                <a:solidFill>
                  <a:srgbClr val="FF0000"/>
                </a:solidFill>
                <a:latin typeface="ＭＳ Ｐゴシック" panose="020B0600070205080204" pitchFamily="50" charset="-128"/>
              </a:rPr>
              <a:t>・</a:t>
            </a:r>
            <a:r>
              <a:rPr lang="en-US" altLang="ja-JP" sz="1800">
                <a:solidFill>
                  <a:srgbClr val="FF0000"/>
                </a:solidFill>
                <a:latin typeface="ＭＳ Ｐゴシック" panose="020B0600070205080204" pitchFamily="50" charset="-128"/>
              </a:rPr>
              <a:t>SDGs</a:t>
            </a:r>
            <a:r>
              <a:rPr lang="ja-JP" altLang="en-US" sz="1800">
                <a:solidFill>
                  <a:srgbClr val="FF0000"/>
                </a:solidFill>
                <a:latin typeface="ＭＳ Ｐゴシック" panose="020B0600070205080204" pitchFamily="50" charset="-128"/>
              </a:rPr>
              <a:t>ウェディングケーキモデル</a:t>
            </a:r>
            <a:endParaRPr lang="en-US" altLang="ja-JP" sz="1800">
              <a:solidFill>
                <a:srgbClr val="FF0000"/>
              </a:solidFill>
              <a:latin typeface="ＭＳ Ｐゴシック" panose="020B0600070205080204" pitchFamily="50" charset="-128"/>
            </a:endParaRPr>
          </a:p>
        </p:txBody>
      </p:sp>
      <p:sp>
        <p:nvSpPr>
          <p:cNvPr id="31765" name="テキスト ボックス 12">
            <a:extLst>
              <a:ext uri="{FF2B5EF4-FFF2-40B4-BE49-F238E27FC236}">
                <a16:creationId xmlns:a16="http://schemas.microsoft.com/office/drawing/2014/main" id="{6674AEE7-D783-7D9E-A247-7BF96CF7DB5D}"/>
              </a:ext>
            </a:extLst>
          </p:cNvPr>
          <p:cNvSpPr txBox="1">
            <a:spLocks noChangeArrowheads="1"/>
          </p:cNvSpPr>
          <p:nvPr/>
        </p:nvSpPr>
        <p:spPr bwMode="auto">
          <a:xfrm>
            <a:off x="5545138" y="4064000"/>
            <a:ext cx="7159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600" b="0">
                <a:latin typeface="ＭＳ Ｐゴシック" panose="020B0600070205080204" pitchFamily="50" charset="-128"/>
              </a:rPr>
              <a:t>経済</a:t>
            </a:r>
            <a:endParaRPr lang="ja-JP" altLang="en-US" sz="1600"/>
          </a:p>
        </p:txBody>
      </p:sp>
      <p:sp>
        <p:nvSpPr>
          <p:cNvPr id="31766" name="テキスト ボックス 13">
            <a:extLst>
              <a:ext uri="{FF2B5EF4-FFF2-40B4-BE49-F238E27FC236}">
                <a16:creationId xmlns:a16="http://schemas.microsoft.com/office/drawing/2014/main" id="{EB1D620D-01AB-771B-AAA9-E3973F561E23}"/>
              </a:ext>
            </a:extLst>
          </p:cNvPr>
          <p:cNvSpPr txBox="1">
            <a:spLocks noChangeArrowheads="1"/>
          </p:cNvSpPr>
          <p:nvPr/>
        </p:nvSpPr>
        <p:spPr bwMode="auto">
          <a:xfrm>
            <a:off x="5076825" y="4622800"/>
            <a:ext cx="714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600" b="0">
                <a:latin typeface="ＭＳ Ｐゴシック" panose="020B0600070205080204" pitchFamily="50" charset="-128"/>
              </a:rPr>
              <a:t>社会</a:t>
            </a:r>
            <a:endParaRPr lang="ja-JP" altLang="en-US" sz="1600"/>
          </a:p>
        </p:txBody>
      </p:sp>
      <p:sp>
        <p:nvSpPr>
          <p:cNvPr id="31767" name="テキスト ボックス 14">
            <a:extLst>
              <a:ext uri="{FF2B5EF4-FFF2-40B4-BE49-F238E27FC236}">
                <a16:creationId xmlns:a16="http://schemas.microsoft.com/office/drawing/2014/main" id="{17EEDAD4-0A84-2D12-2164-CE7624CC3F49}"/>
              </a:ext>
            </a:extLst>
          </p:cNvPr>
          <p:cNvSpPr txBox="1">
            <a:spLocks noChangeArrowheads="1"/>
          </p:cNvSpPr>
          <p:nvPr/>
        </p:nvSpPr>
        <p:spPr bwMode="auto">
          <a:xfrm>
            <a:off x="2990850" y="5427663"/>
            <a:ext cx="21034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600" b="0">
                <a:latin typeface="ＭＳ Ｐゴシック" panose="020B0600070205080204" pitchFamily="50" charset="-128"/>
              </a:rPr>
              <a:t>自然環境（生態圏）</a:t>
            </a:r>
            <a:endParaRPr lang="ja-JP" altLang="en-US" sz="1600"/>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713F7B3C-6C8C-3540-489E-F5D171C0991D}"/>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4705390" y="5092321"/>
            <a:ext cx="4370877" cy="1765679"/>
          </a:xfrm>
          <a:prstGeom prst="rect">
            <a:avLst/>
          </a:prstGeom>
        </p:spPr>
      </p:pic>
      <p:sp>
        <p:nvSpPr>
          <p:cNvPr id="266244" name="Text Box 5">
            <a:extLst>
              <a:ext uri="{FF2B5EF4-FFF2-40B4-BE49-F238E27FC236}">
                <a16:creationId xmlns:a16="http://schemas.microsoft.com/office/drawing/2014/main" id="{C8764CBC-C855-3330-FCDE-0A2FF103FB7B}"/>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P222</a:t>
            </a:r>
            <a:r>
              <a:rPr lang="ja-JP" altLang="en-US" sz="1200" b="0" dirty="0">
                <a:latin typeface="+mn-ea"/>
                <a:ea typeface="+mn-ea"/>
              </a:rPr>
              <a:t>～</a:t>
            </a:r>
            <a:r>
              <a:rPr lang="en-US" altLang="ja-JP" sz="1200" b="0" dirty="0">
                <a:latin typeface="+mn-ea"/>
                <a:ea typeface="+mn-ea"/>
              </a:rPr>
              <a:t>P223</a:t>
            </a:r>
          </a:p>
        </p:txBody>
      </p:sp>
      <p:sp>
        <p:nvSpPr>
          <p:cNvPr id="266245" name="Text Box 6">
            <a:extLst>
              <a:ext uri="{FF2B5EF4-FFF2-40B4-BE49-F238E27FC236}">
                <a16:creationId xmlns:a16="http://schemas.microsoft.com/office/drawing/2014/main" id="{ED14785A-AC1A-EDF7-C418-1F68E9093C62}"/>
              </a:ext>
            </a:extLst>
          </p:cNvPr>
          <p:cNvSpPr txBox="1">
            <a:spLocks noChangeArrowheads="1"/>
          </p:cNvSpPr>
          <p:nvPr/>
        </p:nvSpPr>
        <p:spPr bwMode="auto">
          <a:xfrm>
            <a:off x="755650" y="188913"/>
            <a:ext cx="5762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０６</a:t>
            </a:r>
          </a:p>
        </p:txBody>
      </p:sp>
      <p:sp>
        <p:nvSpPr>
          <p:cNvPr id="266247" name="Text Box 8">
            <a:extLst>
              <a:ext uri="{FF2B5EF4-FFF2-40B4-BE49-F238E27FC236}">
                <a16:creationId xmlns:a16="http://schemas.microsoft.com/office/drawing/2014/main" id="{AAD1E607-C382-407B-876C-A9DD53CA6297}"/>
              </a:ext>
            </a:extLst>
          </p:cNvPr>
          <p:cNvSpPr txBox="1">
            <a:spLocks noChangeArrowheads="1"/>
          </p:cNvSpPr>
          <p:nvPr/>
        </p:nvSpPr>
        <p:spPr bwMode="auto">
          <a:xfrm>
            <a:off x="1738313" y="87313"/>
            <a:ext cx="472916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第一次産業と環境活動</a:t>
            </a:r>
          </a:p>
        </p:txBody>
      </p:sp>
      <p:sp>
        <p:nvSpPr>
          <p:cNvPr id="266248" name="Line 26">
            <a:extLst>
              <a:ext uri="{FF2B5EF4-FFF2-40B4-BE49-F238E27FC236}">
                <a16:creationId xmlns:a16="http://schemas.microsoft.com/office/drawing/2014/main" id="{3124457F-749B-5A7D-6B35-82C9146F081A}"/>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50886" name="図 3">
            <a:extLst>
              <a:ext uri="{FF2B5EF4-FFF2-40B4-BE49-F238E27FC236}">
                <a16:creationId xmlns:a16="http://schemas.microsoft.com/office/drawing/2014/main" id="{5C01786C-B04A-A46E-F7F9-E7B4875A47B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5088"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887" name="図 12">
            <a:extLst>
              <a:ext uri="{FF2B5EF4-FFF2-40B4-BE49-F238E27FC236}">
                <a16:creationId xmlns:a16="http://schemas.microsoft.com/office/drawing/2014/main" id="{369CEEE8-14B5-F4B5-A468-78A93F80D55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4306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888" name="図 14">
            <a:extLst>
              <a:ext uri="{FF2B5EF4-FFF2-40B4-BE49-F238E27FC236}">
                <a16:creationId xmlns:a16="http://schemas.microsoft.com/office/drawing/2014/main" id="{CDF679E5-0314-29CD-91B0-11C4430388E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6056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889" name="図 15">
            <a:extLst>
              <a:ext uri="{FF2B5EF4-FFF2-40B4-BE49-F238E27FC236}">
                <a16:creationId xmlns:a16="http://schemas.microsoft.com/office/drawing/2014/main" id="{6560113E-4D09-09A7-F398-9ADE64A7121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7806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53" name="正方形/長方形 2">
            <a:extLst>
              <a:ext uri="{FF2B5EF4-FFF2-40B4-BE49-F238E27FC236}">
                <a16:creationId xmlns:a16="http://schemas.microsoft.com/office/drawing/2014/main" id="{50735E5B-7630-D48C-9267-4CEE307E11F4}"/>
              </a:ext>
            </a:extLst>
          </p:cNvPr>
          <p:cNvSpPr>
            <a:spLocks noChangeArrowheads="1"/>
          </p:cNvSpPr>
          <p:nvPr/>
        </p:nvSpPr>
        <p:spPr bwMode="auto">
          <a:xfrm>
            <a:off x="0" y="635000"/>
            <a:ext cx="9108504" cy="73866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solidFill>
                  <a:srgbClr val="0000FF"/>
                </a:solidFill>
                <a:latin typeface="+mn-ea"/>
                <a:ea typeface="+mn-ea"/>
              </a:rPr>
              <a:t>2021</a:t>
            </a:r>
            <a:r>
              <a:rPr lang="ja-JP" altLang="en-US" sz="1400" b="0" dirty="0">
                <a:solidFill>
                  <a:srgbClr val="0000FF"/>
                </a:solidFill>
                <a:latin typeface="+mn-ea"/>
                <a:ea typeface="+mn-ea"/>
              </a:rPr>
              <a:t>年策定「</a:t>
            </a:r>
            <a:r>
              <a:rPr lang="ja-JP" altLang="en-US" sz="1400" b="0" dirty="0">
                <a:solidFill>
                  <a:srgbClr val="FF0000"/>
                </a:solidFill>
                <a:latin typeface="+mn-ea"/>
                <a:ea typeface="+mn-ea"/>
              </a:rPr>
              <a:t>みどりの食料システム戦略</a:t>
            </a:r>
            <a:r>
              <a:rPr lang="ja-JP" altLang="en-US" sz="1400" b="0" dirty="0">
                <a:solidFill>
                  <a:srgbClr val="0000FF"/>
                </a:solidFill>
                <a:latin typeface="+mn-ea"/>
                <a:ea typeface="+mn-ea"/>
              </a:rPr>
              <a:t>」では</a:t>
            </a:r>
            <a:r>
              <a:rPr lang="en-US" altLang="ja-JP" sz="1400" b="0" dirty="0">
                <a:solidFill>
                  <a:srgbClr val="0000FF"/>
                </a:solidFill>
                <a:latin typeface="+mn-ea"/>
                <a:ea typeface="+mn-ea"/>
              </a:rPr>
              <a:t>2050</a:t>
            </a:r>
            <a:r>
              <a:rPr lang="ja-JP" altLang="en-US" sz="1400" b="0" dirty="0">
                <a:solidFill>
                  <a:srgbClr val="0000FF"/>
                </a:solidFill>
                <a:latin typeface="+mn-ea"/>
                <a:ea typeface="+mn-ea"/>
              </a:rPr>
              <a:t>年までに農林水産業の</a:t>
            </a:r>
            <a:r>
              <a:rPr lang="en-US" altLang="ja-JP" sz="1400" b="0" dirty="0">
                <a:solidFill>
                  <a:srgbClr val="0000FF"/>
                </a:solidFill>
                <a:latin typeface="+mn-ea"/>
                <a:ea typeface="+mn-ea"/>
              </a:rPr>
              <a:t>C02</a:t>
            </a:r>
            <a:r>
              <a:rPr lang="ja-JP" altLang="en-US" sz="1400" b="0" dirty="0">
                <a:solidFill>
                  <a:srgbClr val="0000FF"/>
                </a:solidFill>
                <a:latin typeface="+mn-ea"/>
                <a:ea typeface="+mn-ea"/>
              </a:rPr>
              <a:t>ゼロエミッション化、有機農業の拡大、化学農薬・化学肥料の削減など</a:t>
            </a:r>
            <a:r>
              <a:rPr lang="en-US" altLang="ja-JP" sz="1400" b="0" dirty="0">
                <a:solidFill>
                  <a:srgbClr val="0000FF"/>
                </a:solidFill>
                <a:latin typeface="+mn-ea"/>
                <a:ea typeface="+mn-ea"/>
              </a:rPr>
              <a:t>14</a:t>
            </a:r>
            <a:r>
              <a:rPr lang="ja-JP" altLang="en-US" sz="1400" b="0" dirty="0">
                <a:solidFill>
                  <a:srgbClr val="0000FF"/>
                </a:solidFill>
                <a:latin typeface="+mn-ea"/>
                <a:ea typeface="+mn-ea"/>
              </a:rPr>
              <a:t>目標を定めた。</a:t>
            </a:r>
            <a:r>
              <a:rPr lang="ja-JP" altLang="en-US" sz="1400" b="0" dirty="0">
                <a:latin typeface="+mn-ea"/>
                <a:ea typeface="+mn-ea"/>
              </a:rPr>
              <a:t>農林漁業の活性化の手段としては、第一次産業</a:t>
            </a:r>
            <a:r>
              <a:rPr lang="en-US" altLang="ja-JP" sz="1400" b="0" dirty="0">
                <a:latin typeface="+mn-ea"/>
                <a:ea typeface="+mn-ea"/>
              </a:rPr>
              <a:t>(</a:t>
            </a:r>
            <a:r>
              <a:rPr lang="ja-JP" altLang="en-US" sz="1400" b="0" dirty="0">
                <a:latin typeface="+mn-ea"/>
                <a:ea typeface="+mn-ea"/>
              </a:rPr>
              <a:t>生産</a:t>
            </a:r>
            <a:r>
              <a:rPr lang="en-US" altLang="ja-JP" sz="1400" b="0" dirty="0">
                <a:latin typeface="+mn-ea"/>
                <a:ea typeface="+mn-ea"/>
              </a:rPr>
              <a:t>)</a:t>
            </a:r>
            <a:r>
              <a:rPr lang="ja-JP" altLang="en-US" sz="1400" b="0" dirty="0">
                <a:latin typeface="+mn-ea"/>
                <a:ea typeface="+mn-ea"/>
              </a:rPr>
              <a:t>・第二次産業</a:t>
            </a:r>
            <a:r>
              <a:rPr lang="en-US" altLang="ja-JP" sz="1400" b="0" dirty="0">
                <a:latin typeface="+mn-ea"/>
                <a:ea typeface="+mn-ea"/>
              </a:rPr>
              <a:t>(</a:t>
            </a:r>
            <a:r>
              <a:rPr lang="ja-JP" altLang="en-US" sz="1400" b="0" dirty="0">
                <a:latin typeface="+mn-ea"/>
                <a:ea typeface="+mn-ea"/>
              </a:rPr>
              <a:t>加工</a:t>
            </a:r>
            <a:r>
              <a:rPr lang="en-US" altLang="ja-JP" sz="1400" b="0" dirty="0">
                <a:latin typeface="+mn-ea"/>
                <a:ea typeface="+mn-ea"/>
              </a:rPr>
              <a:t>)</a:t>
            </a:r>
            <a:r>
              <a:rPr lang="ja-JP" altLang="en-US" sz="1400" b="0" dirty="0">
                <a:latin typeface="+mn-ea"/>
                <a:ea typeface="+mn-ea"/>
              </a:rPr>
              <a:t>・第三次産業</a:t>
            </a:r>
            <a:r>
              <a:rPr lang="en-US" altLang="ja-JP" sz="1400" b="0" dirty="0">
                <a:latin typeface="+mn-ea"/>
                <a:ea typeface="+mn-ea"/>
              </a:rPr>
              <a:t>(</a:t>
            </a:r>
            <a:r>
              <a:rPr lang="ja-JP" altLang="en-US" sz="1400" b="0" dirty="0">
                <a:latin typeface="+mn-ea"/>
                <a:ea typeface="+mn-ea"/>
              </a:rPr>
              <a:t>販売</a:t>
            </a:r>
            <a:r>
              <a:rPr lang="en-US" altLang="ja-JP" sz="1400" b="0" dirty="0">
                <a:latin typeface="+mn-ea"/>
                <a:ea typeface="+mn-ea"/>
              </a:rPr>
              <a:t>)</a:t>
            </a:r>
            <a:r>
              <a:rPr lang="ja-JP" altLang="en-US" sz="1400" b="0" dirty="0">
                <a:latin typeface="+mn-ea"/>
                <a:ea typeface="+mn-ea"/>
              </a:rPr>
              <a:t>が連携する</a:t>
            </a:r>
            <a:r>
              <a:rPr lang="ja-JP" altLang="en-US" sz="1400" b="0" dirty="0">
                <a:solidFill>
                  <a:srgbClr val="FF0000"/>
                </a:solidFill>
                <a:latin typeface="+mn-ea"/>
                <a:ea typeface="+mn-ea"/>
              </a:rPr>
              <a:t>６</a:t>
            </a:r>
            <a:r>
              <a:rPr lang="ja-JP" altLang="en-US" sz="1400" dirty="0">
                <a:solidFill>
                  <a:srgbClr val="FF0000"/>
                </a:solidFill>
                <a:latin typeface="+mn-ea"/>
                <a:ea typeface="+mn-ea"/>
              </a:rPr>
              <a:t>次産業化</a:t>
            </a:r>
            <a:r>
              <a:rPr lang="ja-JP" altLang="en-US" sz="1400" b="0" dirty="0">
                <a:latin typeface="+mn-ea"/>
                <a:ea typeface="+mn-ea"/>
              </a:rPr>
              <a:t>が注目されています。</a:t>
            </a:r>
          </a:p>
        </p:txBody>
      </p:sp>
      <p:graphicFrame>
        <p:nvGraphicFramePr>
          <p:cNvPr id="5" name="表 4">
            <a:extLst>
              <a:ext uri="{FF2B5EF4-FFF2-40B4-BE49-F238E27FC236}">
                <a16:creationId xmlns:a16="http://schemas.microsoft.com/office/drawing/2014/main" id="{1F464C8F-32E2-6E5E-28BB-D78EBE272497}"/>
              </a:ext>
            </a:extLst>
          </p:cNvPr>
          <p:cNvGraphicFramePr>
            <a:graphicFrameLocks noGrp="1"/>
          </p:cNvGraphicFramePr>
          <p:nvPr>
            <p:extLst>
              <p:ext uri="{D42A27DB-BD31-4B8C-83A1-F6EECF244321}">
                <p14:modId xmlns:p14="http://schemas.microsoft.com/office/powerpoint/2010/main" val="993180382"/>
              </p:ext>
            </p:extLst>
          </p:nvPr>
        </p:nvGraphicFramePr>
        <p:xfrm>
          <a:off x="34925" y="1341438"/>
          <a:ext cx="9001125" cy="3750883"/>
        </p:xfrm>
        <a:graphic>
          <a:graphicData uri="http://schemas.openxmlformats.org/drawingml/2006/table">
            <a:tbl>
              <a:tblPr/>
              <a:tblGrid>
                <a:gridCol w="576101">
                  <a:extLst>
                    <a:ext uri="{9D8B030D-6E8A-4147-A177-3AD203B41FA5}">
                      <a16:colId xmlns:a16="http://schemas.microsoft.com/office/drawing/2014/main" val="20000"/>
                    </a:ext>
                  </a:extLst>
                </a:gridCol>
                <a:gridCol w="8425024">
                  <a:extLst>
                    <a:ext uri="{9D8B030D-6E8A-4147-A177-3AD203B41FA5}">
                      <a16:colId xmlns:a16="http://schemas.microsoft.com/office/drawing/2014/main" val="20001"/>
                    </a:ext>
                  </a:extLst>
                </a:gridCol>
              </a:tblGrid>
              <a:tr h="1007548">
                <a:tc>
                  <a:txBody>
                    <a:bodyPr/>
                    <a:lstStyle/>
                    <a:p>
                      <a:pPr algn="ctr"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農業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環境保全型農業直接支払制度</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⇒コンポストなどの有機肥料による化学肥料や化学合成農薬使用の低減、地球温暖化防止や</a:t>
                      </a:r>
                      <a:endPar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endParaRP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　　　　　　　　　　　　　　　　　　　　　　生物多様性保全等に取り組む</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農業者の組織する団体等を支援する制度。 </a:t>
                      </a:r>
                      <a:endPar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　　　　　　　　　　　　　　　　　　　　　　</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2019</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年度は、全市町村の</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52</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％にあたる</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887</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市町村が実施。</a:t>
                      </a: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GAP(</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農業生産工程管理</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の取り組みが正しく実施されていることを第三者機関が審査するＧＡＰ認証は、東京</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2020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オリンピック・パラリンピックで食材調達基準となったことを契機として、認証取得経営体数が増加し、</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2020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年度末に</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7,857</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経営体を認証している。</a:t>
                      </a:r>
                      <a:endParaRPr lang="ja-JP" altLang="en-US" sz="1200" b="1" i="0" u="none" strike="noStrike" dirty="0">
                        <a:solidFill>
                          <a:srgbClr val="0000FF"/>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280295">
                <a:tc>
                  <a:txBody>
                    <a:bodyPr/>
                    <a:lstStyle/>
                    <a:p>
                      <a:pPr algn="ctr"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林業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●日本の森林面積の約４割あたる</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1,020</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万</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ha</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が人工林。終戦～高度経済成長期に造林され本格的な利用期を迎えている。</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2019</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年「</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森林経営管理制度</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」は小規模・分散的で、所有者不明や境界不明確等の森林資源の適正な管理を図っている。</a:t>
                      </a: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2010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年に「</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公共建築物等木材利用促進法</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」が制定。</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2020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年度は新しく整備される低層の</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公共建築物の約３割が木造</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 </a:t>
                      </a: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2021</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10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月「</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都市の木造化推進法</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」に改定され、耐火仕様の木材を柱・梁にした</a:t>
                      </a:r>
                      <a:r>
                        <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階建て以上の中高層建築物も建設</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●林業従事者は減少傾向にあり、</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2015</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年時点で約</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4</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万</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5,000</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人です。</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●林野庁では、人材の育成及び確保のため緑の雇用事業等を通じた現場技能者の育成を進めるとともに施業集約化の中核となる</a:t>
                      </a:r>
                      <a:endPar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森林施業プランナー</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や、地域全体の森林づくりを計画し、指導できる技術者として</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フォレスター</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の育成を行っている。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330068">
                <a:tc>
                  <a:txBody>
                    <a:bodyPr/>
                    <a:lstStyle/>
                    <a:p>
                      <a:pPr algn="ctr"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漁業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●世界的な問題の水産資源の減少。マクロやウナギなどは、稚魚の資源枯渇がワシントン条約でも問題となっている。</a:t>
                      </a: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●日本の漁業・養殖業の生産量は、</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1984</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年の</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1,282</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万</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t</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から、</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2020</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年には</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423</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万</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t</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と約３分の１にまで減少。</a:t>
                      </a:r>
                    </a:p>
                    <a:p>
                      <a:pPr algn="l" rtl="0" fontAlgn="ct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●養殖業は生産量全体の約</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23</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●水産エコラベル　・環境に配慮した持続可能な漁法で獲られた魚に</a:t>
                      </a:r>
                      <a:r>
                        <a:rPr lang="en-US" altLang="ja-JP" sz="1200" b="0" i="0" u="none" strike="noStrike" dirty="0" err="1">
                          <a:solidFill>
                            <a:schemeClr val="tx1"/>
                          </a:solidFill>
                          <a:effectLst/>
                          <a:latin typeface="ＭＳ Ｐゴシック" panose="020B0600070205080204" pitchFamily="50" charset="-128"/>
                          <a:ea typeface="ＭＳ Ｐゴシック" panose="020B0600070205080204" pitchFamily="50" charset="-128"/>
                        </a:rPr>
                        <a:t>msc</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「海のエコラベル」</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　　　　　　　　　　　　・持続可能な方法で養殖された魚に「</a:t>
                      </a:r>
                      <a:r>
                        <a:rPr lang="en-US" altLang="ja-JP" sz="1200" b="0" i="0" u="none" strike="noStrike" dirty="0">
                          <a:solidFill>
                            <a:schemeClr val="tx1"/>
                          </a:solidFill>
                          <a:effectLst/>
                          <a:latin typeface="ＭＳ Ｐゴシック" panose="020B0600070205080204" pitchFamily="50" charset="-128"/>
                          <a:ea typeface="ＭＳ Ｐゴシック" panose="020B0600070205080204" pitchFamily="50" charset="-128"/>
                        </a:rPr>
                        <a:t>ASC</a:t>
                      </a: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認証」</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・持続可能な漁業と養殖業による水産物にマリン・エコラベル・ジャパン（</a:t>
                      </a:r>
                      <a:r>
                        <a:rPr lang="en-US" altLang="ja-JP" sz="1200" b="0" i="0" u="none" strike="noStrike" dirty="0">
                          <a:solidFill>
                            <a:srgbClr val="0000FF"/>
                          </a:solidFill>
                          <a:effectLst/>
                          <a:latin typeface="ＭＳ Ｐゴシック" panose="020B0600070205080204" pitchFamily="50" charset="-128"/>
                          <a:ea typeface="ＭＳ Ｐゴシック" panose="020B0600070205080204" pitchFamily="50" charset="-128"/>
                        </a:rPr>
                        <a:t>MEL</a:t>
                      </a:r>
                      <a:r>
                        <a:rPr lang="ja-JP" altLang="en-US" sz="1200" b="0" i="0" u="none" strike="noStrike" dirty="0">
                          <a:solidFill>
                            <a:srgbClr val="0000FF"/>
                          </a:solidFill>
                          <a:effectLst/>
                          <a:latin typeface="ＭＳ Ｐゴシック" panose="020B0600070205080204" pitchFamily="50" charset="-128"/>
                          <a:ea typeface="ＭＳ Ｐゴシック" panose="020B0600070205080204" pitchFamily="50" charset="-128"/>
                        </a:rPr>
                        <a:t>）</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●クロマグロやニホンウナギなど資源枯渇傾向にある魚類の完全養殖</a:t>
                      </a:r>
                    </a:p>
                    <a:p>
                      <a:pPr algn="l" rtl="0" fontAlgn="ctr"/>
                      <a:r>
                        <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養殖マクロの出荷量は</a:t>
                      </a:r>
                      <a:r>
                        <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rPr>
                        <a:t>2021</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年に</a:t>
                      </a:r>
                      <a:r>
                        <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rPr>
                        <a:t>2</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万</a:t>
                      </a:r>
                      <a:r>
                        <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rPr>
                        <a:t>1,460t</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となり、ここ</a:t>
                      </a:r>
                      <a:r>
                        <a:rPr lang="en-US" altLang="ja-JP" sz="1200" b="0" i="0" u="none" strike="noStrike" dirty="0">
                          <a:solidFill>
                            <a:srgbClr val="FF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dirty="0">
                          <a:solidFill>
                            <a:srgbClr val="FF0000"/>
                          </a:solidFill>
                          <a:effectLst/>
                          <a:latin typeface="ＭＳ Ｐゴシック" panose="020B0600070205080204" pitchFamily="50" charset="-128"/>
                          <a:ea typeface="ＭＳ Ｐゴシック" panose="020B0600070205080204" pitchFamily="50" charset="-128"/>
                        </a:rPr>
                        <a:t>年は天然の太平洋クロマグロの漁獲量を上回っている。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pic>
        <p:nvPicPr>
          <p:cNvPr id="250910" name="図 7">
            <a:extLst>
              <a:ext uri="{FF2B5EF4-FFF2-40B4-BE49-F238E27FC236}">
                <a16:creationId xmlns:a16="http://schemas.microsoft.com/office/drawing/2014/main" id="{48FB1BE6-7690-3499-B375-1E3039D9A774}"/>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51017" y="3980382"/>
            <a:ext cx="1030204" cy="396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911" name="図 9">
            <a:extLst>
              <a:ext uri="{FF2B5EF4-FFF2-40B4-BE49-F238E27FC236}">
                <a16:creationId xmlns:a16="http://schemas.microsoft.com/office/drawing/2014/main" id="{CCFA168E-0D2D-20D3-5CB5-DA2C7B8ECEC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936760" y="4437112"/>
            <a:ext cx="1044462" cy="4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914" name="テキスト ボックス 33">
            <a:extLst>
              <a:ext uri="{FF2B5EF4-FFF2-40B4-BE49-F238E27FC236}">
                <a16:creationId xmlns:a16="http://schemas.microsoft.com/office/drawing/2014/main" id="{8DCA3481-6829-85B6-DB44-3D05720E6363}"/>
              </a:ext>
            </a:extLst>
          </p:cNvPr>
          <p:cNvSpPr txBox="1">
            <a:spLocks noChangeArrowheads="1"/>
          </p:cNvSpPr>
          <p:nvPr/>
        </p:nvSpPr>
        <p:spPr bwMode="auto">
          <a:xfrm>
            <a:off x="5894096" y="5099835"/>
            <a:ext cx="208823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t>漁業・養殖業の生産量の推移</a:t>
            </a:r>
          </a:p>
        </p:txBody>
      </p:sp>
      <p:sp>
        <p:nvSpPr>
          <p:cNvPr id="2" name="Text Box 7">
            <a:extLst>
              <a:ext uri="{FF2B5EF4-FFF2-40B4-BE49-F238E27FC236}">
                <a16:creationId xmlns:a16="http://schemas.microsoft.com/office/drawing/2014/main" id="{5884C0CB-69F9-FA56-433F-85B9E8994CEF}"/>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２</a:t>
            </a:r>
          </a:p>
        </p:txBody>
      </p:sp>
      <p:sp>
        <p:nvSpPr>
          <p:cNvPr id="18" name="吹き出し: 角を丸めた四角形 17">
            <a:extLst>
              <a:ext uri="{FF2B5EF4-FFF2-40B4-BE49-F238E27FC236}">
                <a16:creationId xmlns:a16="http://schemas.microsoft.com/office/drawing/2014/main" id="{8AC038E2-E1A9-D4D1-1A20-E8936FABB8EE}"/>
              </a:ext>
            </a:extLst>
          </p:cNvPr>
          <p:cNvSpPr/>
          <p:nvPr/>
        </p:nvSpPr>
        <p:spPr>
          <a:xfrm>
            <a:off x="5043066" y="5259570"/>
            <a:ext cx="753070" cy="256991"/>
          </a:xfrm>
          <a:prstGeom prst="wedgeRoundRectCallout">
            <a:avLst>
              <a:gd name="adj1" fmla="val 70673"/>
              <a:gd name="adj2" fmla="val 4516"/>
              <a:gd name="adj3" fmla="val 16667"/>
            </a:avLst>
          </a:prstGeom>
          <a:no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8" name="AutoShape 38">
            <a:extLst>
              <a:ext uri="{FF2B5EF4-FFF2-40B4-BE49-F238E27FC236}">
                <a16:creationId xmlns:a16="http://schemas.microsoft.com/office/drawing/2014/main" id="{4BEB6D10-55CE-3B86-A6B0-169EE3635A7B}"/>
              </a:ext>
            </a:extLst>
          </p:cNvPr>
          <p:cNvSpPr>
            <a:spLocks noChangeArrowheads="1"/>
          </p:cNvSpPr>
          <p:nvPr/>
        </p:nvSpPr>
        <p:spPr bwMode="auto">
          <a:xfrm>
            <a:off x="67733" y="5419407"/>
            <a:ext cx="1996873" cy="1351280"/>
          </a:xfrm>
          <a:prstGeom prst="roundRect">
            <a:avLst>
              <a:gd name="adj" fmla="val 9888"/>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200" b="0">
              <a:latin typeface="+mn-ea"/>
              <a:ea typeface="+mn-ea"/>
            </a:endParaRPr>
          </a:p>
        </p:txBody>
      </p:sp>
      <p:sp>
        <p:nvSpPr>
          <p:cNvPr id="9" name="AutoShape 39">
            <a:extLst>
              <a:ext uri="{FF2B5EF4-FFF2-40B4-BE49-F238E27FC236}">
                <a16:creationId xmlns:a16="http://schemas.microsoft.com/office/drawing/2014/main" id="{E2656C58-3D86-6F46-B584-828F2DC2D927}"/>
              </a:ext>
            </a:extLst>
          </p:cNvPr>
          <p:cNvSpPr>
            <a:spLocks noChangeArrowheads="1"/>
          </p:cNvSpPr>
          <p:nvPr/>
        </p:nvSpPr>
        <p:spPr bwMode="auto">
          <a:xfrm>
            <a:off x="137035" y="5259571"/>
            <a:ext cx="1921690" cy="276998"/>
          </a:xfrm>
          <a:prstGeom prst="roundRect">
            <a:avLst>
              <a:gd name="adj" fmla="val 16667"/>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10" name="Text Box 43">
            <a:extLst>
              <a:ext uri="{FF2B5EF4-FFF2-40B4-BE49-F238E27FC236}">
                <a16:creationId xmlns:a16="http://schemas.microsoft.com/office/drawing/2014/main" id="{45FBCEEA-49ED-895C-B30A-3AA56AE97269}"/>
              </a:ext>
            </a:extLst>
          </p:cNvPr>
          <p:cNvSpPr txBox="1">
            <a:spLocks noChangeArrowheads="1"/>
          </p:cNvSpPr>
          <p:nvPr/>
        </p:nvSpPr>
        <p:spPr bwMode="auto">
          <a:xfrm>
            <a:off x="142916" y="5268157"/>
            <a:ext cx="1921690" cy="27699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en-US" altLang="zh-TW" sz="1200" dirty="0">
                <a:solidFill>
                  <a:schemeClr val="bg1"/>
                </a:solidFill>
                <a:latin typeface="+mn-ea"/>
                <a:ea typeface="+mn-ea"/>
              </a:rPr>
              <a:t>GAP (</a:t>
            </a:r>
            <a:r>
              <a:rPr lang="zh-TW" altLang="en-US" sz="1200" dirty="0">
                <a:solidFill>
                  <a:schemeClr val="bg1"/>
                </a:solidFill>
                <a:latin typeface="+mn-ea"/>
                <a:ea typeface="+mn-ea"/>
              </a:rPr>
              <a:t>農業生産工程管理）</a:t>
            </a:r>
            <a:endParaRPr lang="ja-JP" altLang="en-US" sz="1200" dirty="0">
              <a:solidFill>
                <a:schemeClr val="bg1"/>
              </a:solidFill>
              <a:latin typeface="+mn-ea"/>
              <a:ea typeface="+mn-ea"/>
            </a:endParaRPr>
          </a:p>
        </p:txBody>
      </p:sp>
      <p:sp>
        <p:nvSpPr>
          <p:cNvPr id="11" name="Text Box 59">
            <a:extLst>
              <a:ext uri="{FF2B5EF4-FFF2-40B4-BE49-F238E27FC236}">
                <a16:creationId xmlns:a16="http://schemas.microsoft.com/office/drawing/2014/main" id="{FA2248A5-E982-97B2-F395-7DE9D731A22D}"/>
              </a:ext>
            </a:extLst>
          </p:cNvPr>
          <p:cNvSpPr txBox="1">
            <a:spLocks noChangeArrowheads="1"/>
          </p:cNvSpPr>
          <p:nvPr/>
        </p:nvSpPr>
        <p:spPr bwMode="auto">
          <a:xfrm>
            <a:off x="95718" y="5545155"/>
            <a:ext cx="2009151" cy="101566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Good Agricultural Practice</a:t>
            </a:r>
          </a:p>
          <a:p>
            <a:pPr>
              <a:spcBef>
                <a:spcPct val="0"/>
              </a:spcBef>
              <a:buFontTx/>
              <a:buNone/>
              <a:defRPr/>
            </a:pPr>
            <a:r>
              <a:rPr lang="ja-JP" altLang="en-US" sz="1200" b="0" dirty="0">
                <a:latin typeface="+mn-ea"/>
                <a:ea typeface="+mn-ea"/>
              </a:rPr>
              <a:t>食品安全．環境保全、労働安全等の観点から．農業者が自らの生産工程をチェックし、改善する取り組み。</a:t>
            </a:r>
          </a:p>
        </p:txBody>
      </p:sp>
      <p:sp>
        <p:nvSpPr>
          <p:cNvPr id="3" name="AutoShape 38">
            <a:extLst>
              <a:ext uri="{FF2B5EF4-FFF2-40B4-BE49-F238E27FC236}">
                <a16:creationId xmlns:a16="http://schemas.microsoft.com/office/drawing/2014/main" id="{B8318FD0-E059-B6CE-8CEB-93F2E8E7C076}"/>
              </a:ext>
            </a:extLst>
          </p:cNvPr>
          <p:cNvSpPr>
            <a:spLocks noChangeArrowheads="1"/>
          </p:cNvSpPr>
          <p:nvPr/>
        </p:nvSpPr>
        <p:spPr bwMode="auto">
          <a:xfrm>
            <a:off x="2139134" y="5419969"/>
            <a:ext cx="2520111" cy="1351280"/>
          </a:xfrm>
          <a:prstGeom prst="roundRect">
            <a:avLst>
              <a:gd name="adj" fmla="val 9888"/>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200" b="0">
              <a:latin typeface="+mn-ea"/>
              <a:ea typeface="+mn-ea"/>
            </a:endParaRPr>
          </a:p>
        </p:txBody>
      </p:sp>
      <p:sp>
        <p:nvSpPr>
          <p:cNvPr id="4" name="AutoShape 39">
            <a:extLst>
              <a:ext uri="{FF2B5EF4-FFF2-40B4-BE49-F238E27FC236}">
                <a16:creationId xmlns:a16="http://schemas.microsoft.com/office/drawing/2014/main" id="{2D7EAD4D-DD65-6B57-84B1-78F5351B01D0}"/>
              </a:ext>
            </a:extLst>
          </p:cNvPr>
          <p:cNvSpPr>
            <a:spLocks noChangeArrowheads="1"/>
          </p:cNvSpPr>
          <p:nvPr/>
        </p:nvSpPr>
        <p:spPr bwMode="auto">
          <a:xfrm>
            <a:off x="2634937" y="5260513"/>
            <a:ext cx="1488359" cy="276998"/>
          </a:xfrm>
          <a:prstGeom prst="roundRect">
            <a:avLst>
              <a:gd name="adj" fmla="val 16667"/>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6" name="Text Box 43">
            <a:extLst>
              <a:ext uri="{FF2B5EF4-FFF2-40B4-BE49-F238E27FC236}">
                <a16:creationId xmlns:a16="http://schemas.microsoft.com/office/drawing/2014/main" id="{EEB9E4BD-DB65-7D31-6650-95F0A56B7C50}"/>
              </a:ext>
            </a:extLst>
          </p:cNvPr>
          <p:cNvSpPr txBox="1">
            <a:spLocks noChangeArrowheads="1"/>
          </p:cNvSpPr>
          <p:nvPr/>
        </p:nvSpPr>
        <p:spPr bwMode="auto">
          <a:xfrm>
            <a:off x="2640818" y="5269099"/>
            <a:ext cx="1488359" cy="27699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dirty="0">
                <a:solidFill>
                  <a:schemeClr val="bg1"/>
                </a:solidFill>
                <a:latin typeface="+mn-ea"/>
                <a:ea typeface="+mn-ea"/>
              </a:rPr>
              <a:t>森林経営管理制度</a:t>
            </a:r>
          </a:p>
        </p:txBody>
      </p:sp>
      <p:sp>
        <p:nvSpPr>
          <p:cNvPr id="7" name="Text Box 59">
            <a:extLst>
              <a:ext uri="{FF2B5EF4-FFF2-40B4-BE49-F238E27FC236}">
                <a16:creationId xmlns:a16="http://schemas.microsoft.com/office/drawing/2014/main" id="{B0A20FA4-492A-2FF2-A5F7-790B09AC6A0C}"/>
              </a:ext>
            </a:extLst>
          </p:cNvPr>
          <p:cNvSpPr txBox="1">
            <a:spLocks noChangeArrowheads="1"/>
          </p:cNvSpPr>
          <p:nvPr/>
        </p:nvSpPr>
        <p:spPr bwMode="auto">
          <a:xfrm>
            <a:off x="2169785" y="5554784"/>
            <a:ext cx="2535606" cy="120032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適切な経営管理が行われていない森林を、林業経営者に集積・集約化する。それもできない森林は経営管理を市町村が行うことで、森林の経営管理を確保し、林業の成長産業化と森林の適切な管理の両立を図る。</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8" name="Group 3">
            <a:extLst>
              <a:ext uri="{FF2B5EF4-FFF2-40B4-BE49-F238E27FC236}">
                <a16:creationId xmlns:a16="http://schemas.microsoft.com/office/drawing/2014/main" id="{6A1DE6CA-332F-206F-C238-839EFFB0C681}"/>
              </a:ext>
            </a:extLst>
          </p:cNvPr>
          <p:cNvGrpSpPr>
            <a:grpSpLocks/>
          </p:cNvGrpSpPr>
          <p:nvPr/>
        </p:nvGrpSpPr>
        <p:grpSpPr bwMode="auto">
          <a:xfrm>
            <a:off x="250825" y="19050"/>
            <a:ext cx="6049963" cy="457200"/>
            <a:chOff x="3696" y="210"/>
            <a:chExt cx="1951" cy="195"/>
          </a:xfrm>
        </p:grpSpPr>
        <p:sp>
          <p:nvSpPr>
            <p:cNvPr id="272433" name="Text Box 4">
              <a:extLst>
                <a:ext uri="{FF2B5EF4-FFF2-40B4-BE49-F238E27FC236}">
                  <a16:creationId xmlns:a16="http://schemas.microsoft.com/office/drawing/2014/main" id="{4FF1E12D-D319-4A41-46E6-DD87B5B71D50}"/>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en-US" altLang="ja-JP" sz="2400">
                  <a:latin typeface="+mn-ea"/>
                  <a:ea typeface="+mn-ea"/>
                </a:rPr>
                <a:t> </a:t>
              </a:r>
            </a:p>
          </p:txBody>
        </p:sp>
        <p:sp>
          <p:nvSpPr>
            <p:cNvPr id="272434" name="Text Box 5">
              <a:extLst>
                <a:ext uri="{FF2B5EF4-FFF2-40B4-BE49-F238E27FC236}">
                  <a16:creationId xmlns:a16="http://schemas.microsoft.com/office/drawing/2014/main" id="{9BEB95ED-3126-947C-5601-BE19A9D978A0}"/>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400" b="0">
                  <a:latin typeface="+mn-ea"/>
                  <a:ea typeface="+mn-ea"/>
                </a:rPr>
                <a:t>各主体の役割・活動</a:t>
              </a:r>
            </a:p>
          </p:txBody>
        </p:sp>
      </p:grpSp>
      <p:sp>
        <p:nvSpPr>
          <p:cNvPr id="272387" name="Text Box 6">
            <a:extLst>
              <a:ext uri="{FF2B5EF4-FFF2-40B4-BE49-F238E27FC236}">
                <a16:creationId xmlns:a16="http://schemas.microsoft.com/office/drawing/2014/main" id="{EF47AF8C-9EFB-186F-5E6E-5FE58877978B}"/>
              </a:ext>
            </a:extLst>
          </p:cNvPr>
          <p:cNvSpPr txBox="1">
            <a:spLocks noChangeArrowheads="1"/>
          </p:cNvSpPr>
          <p:nvPr/>
        </p:nvSpPr>
        <p:spPr bwMode="auto">
          <a:xfrm>
            <a:off x="1476375" y="9810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環境問題と市民のかかわり</a:t>
            </a:r>
          </a:p>
        </p:txBody>
      </p:sp>
      <p:sp>
        <p:nvSpPr>
          <p:cNvPr id="272388" name="Text Box 7">
            <a:extLst>
              <a:ext uri="{FF2B5EF4-FFF2-40B4-BE49-F238E27FC236}">
                <a16:creationId xmlns:a16="http://schemas.microsoft.com/office/drawing/2014/main" id="{CAFC0F6D-DB36-542E-EC81-CC82EDF7D407}"/>
              </a:ext>
            </a:extLst>
          </p:cNvPr>
          <p:cNvSpPr txBox="1">
            <a:spLocks noChangeArrowheads="1"/>
          </p:cNvSpPr>
          <p:nvPr/>
        </p:nvSpPr>
        <p:spPr bwMode="auto">
          <a:xfrm>
            <a:off x="1476375" y="1341438"/>
            <a:ext cx="58324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ライフスタイルと環境</a:t>
            </a:r>
          </a:p>
        </p:txBody>
      </p:sp>
      <p:sp>
        <p:nvSpPr>
          <p:cNvPr id="272389" name="Text Box 8">
            <a:extLst>
              <a:ext uri="{FF2B5EF4-FFF2-40B4-BE49-F238E27FC236}">
                <a16:creationId xmlns:a16="http://schemas.microsoft.com/office/drawing/2014/main" id="{09C1F154-B9E2-6565-6058-6E652264EF67}"/>
              </a:ext>
            </a:extLst>
          </p:cNvPr>
          <p:cNvSpPr txBox="1">
            <a:spLocks noChangeArrowheads="1"/>
          </p:cNvSpPr>
          <p:nvPr/>
        </p:nvSpPr>
        <p:spPr bwMode="auto">
          <a:xfrm>
            <a:off x="179388" y="555625"/>
            <a:ext cx="863600"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72390" name="Text Box 9">
            <a:extLst>
              <a:ext uri="{FF2B5EF4-FFF2-40B4-BE49-F238E27FC236}">
                <a16:creationId xmlns:a16="http://schemas.microsoft.com/office/drawing/2014/main" id="{FE94B402-DBA2-8D40-0D55-3A0EDC194228}"/>
              </a:ext>
            </a:extLst>
          </p:cNvPr>
          <p:cNvSpPr txBox="1">
            <a:spLocks noChangeArrowheads="1"/>
          </p:cNvSpPr>
          <p:nvPr/>
        </p:nvSpPr>
        <p:spPr bwMode="auto">
          <a:xfrm>
            <a:off x="1042988" y="54927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個人の行動</a:t>
            </a:r>
          </a:p>
        </p:txBody>
      </p:sp>
      <p:sp>
        <p:nvSpPr>
          <p:cNvPr id="272391" name="Text Box 11">
            <a:extLst>
              <a:ext uri="{FF2B5EF4-FFF2-40B4-BE49-F238E27FC236}">
                <a16:creationId xmlns:a16="http://schemas.microsoft.com/office/drawing/2014/main" id="{5D32EF32-6D7B-83DE-2795-9793EBD89BB2}"/>
              </a:ext>
            </a:extLst>
          </p:cNvPr>
          <p:cNvSpPr txBox="1">
            <a:spLocks noChangeArrowheads="1"/>
          </p:cNvSpPr>
          <p:nvPr/>
        </p:nvSpPr>
        <p:spPr bwMode="auto">
          <a:xfrm>
            <a:off x="1476375" y="213360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地域住民としての市民</a:t>
            </a:r>
          </a:p>
        </p:txBody>
      </p:sp>
      <p:sp>
        <p:nvSpPr>
          <p:cNvPr id="272392" name="Text Box 12">
            <a:extLst>
              <a:ext uri="{FF2B5EF4-FFF2-40B4-BE49-F238E27FC236}">
                <a16:creationId xmlns:a16="http://schemas.microsoft.com/office/drawing/2014/main" id="{EF24EE23-0353-85D0-3B7B-5D15F18942CD}"/>
              </a:ext>
            </a:extLst>
          </p:cNvPr>
          <p:cNvSpPr txBox="1">
            <a:spLocks noChangeArrowheads="1"/>
          </p:cNvSpPr>
          <p:nvPr/>
        </p:nvSpPr>
        <p:spPr bwMode="auto">
          <a:xfrm>
            <a:off x="1476375" y="24923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有権者、納税者としての市民参加</a:t>
            </a:r>
          </a:p>
        </p:txBody>
      </p:sp>
      <p:sp>
        <p:nvSpPr>
          <p:cNvPr id="272393" name="Text Box 19">
            <a:extLst>
              <a:ext uri="{FF2B5EF4-FFF2-40B4-BE49-F238E27FC236}">
                <a16:creationId xmlns:a16="http://schemas.microsoft.com/office/drawing/2014/main" id="{B5603979-EC7A-65F0-7B4D-0256F8A565E7}"/>
              </a:ext>
            </a:extLst>
          </p:cNvPr>
          <p:cNvSpPr txBox="1">
            <a:spLocks noChangeArrowheads="1"/>
          </p:cNvSpPr>
          <p:nvPr/>
        </p:nvSpPr>
        <p:spPr bwMode="auto">
          <a:xfrm>
            <a:off x="1476375" y="1766888"/>
            <a:ext cx="58324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消費者／生活者としての市民</a:t>
            </a:r>
          </a:p>
        </p:txBody>
      </p:sp>
      <p:sp>
        <p:nvSpPr>
          <p:cNvPr id="272394" name="Text Box 20">
            <a:extLst>
              <a:ext uri="{FF2B5EF4-FFF2-40B4-BE49-F238E27FC236}">
                <a16:creationId xmlns:a16="http://schemas.microsoft.com/office/drawing/2014/main" id="{82F92450-FBC5-6C81-3625-1874E6EFD4DB}"/>
              </a:ext>
            </a:extLst>
          </p:cNvPr>
          <p:cNvSpPr txBox="1">
            <a:spLocks noChangeArrowheads="1"/>
          </p:cNvSpPr>
          <p:nvPr/>
        </p:nvSpPr>
        <p:spPr bwMode="auto">
          <a:xfrm>
            <a:off x="755650" y="98266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395" name="Text Box 21">
            <a:extLst>
              <a:ext uri="{FF2B5EF4-FFF2-40B4-BE49-F238E27FC236}">
                <a16:creationId xmlns:a16="http://schemas.microsoft.com/office/drawing/2014/main" id="{CF7A26BE-BE68-0F16-9410-380FFB2EBCC9}"/>
              </a:ext>
            </a:extLst>
          </p:cNvPr>
          <p:cNvSpPr txBox="1">
            <a:spLocks noChangeArrowheads="1"/>
          </p:cNvSpPr>
          <p:nvPr/>
        </p:nvSpPr>
        <p:spPr bwMode="auto">
          <a:xfrm>
            <a:off x="755650" y="13700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396" name="Text Box 22">
            <a:extLst>
              <a:ext uri="{FF2B5EF4-FFF2-40B4-BE49-F238E27FC236}">
                <a16:creationId xmlns:a16="http://schemas.microsoft.com/office/drawing/2014/main" id="{0AEE7798-B5E2-B41B-DBF2-EBE6CD52C0AB}"/>
              </a:ext>
            </a:extLst>
          </p:cNvPr>
          <p:cNvSpPr txBox="1">
            <a:spLocks noChangeArrowheads="1"/>
          </p:cNvSpPr>
          <p:nvPr/>
        </p:nvSpPr>
        <p:spPr bwMode="auto">
          <a:xfrm>
            <a:off x="755650" y="17589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397" name="Text Box 23">
            <a:extLst>
              <a:ext uri="{FF2B5EF4-FFF2-40B4-BE49-F238E27FC236}">
                <a16:creationId xmlns:a16="http://schemas.microsoft.com/office/drawing/2014/main" id="{DF4C915C-25AB-4DBD-2C07-F4FE25887657}"/>
              </a:ext>
            </a:extLst>
          </p:cNvPr>
          <p:cNvSpPr txBox="1">
            <a:spLocks noChangeArrowheads="1"/>
          </p:cNvSpPr>
          <p:nvPr/>
        </p:nvSpPr>
        <p:spPr bwMode="auto">
          <a:xfrm>
            <a:off x="755650" y="213360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398" name="Text Box 24">
            <a:extLst>
              <a:ext uri="{FF2B5EF4-FFF2-40B4-BE49-F238E27FC236}">
                <a16:creationId xmlns:a16="http://schemas.microsoft.com/office/drawing/2014/main" id="{A1407987-C89E-22BE-E581-6D8F79D556B9}"/>
              </a:ext>
            </a:extLst>
          </p:cNvPr>
          <p:cNvSpPr txBox="1">
            <a:spLocks noChangeArrowheads="1"/>
          </p:cNvSpPr>
          <p:nvPr/>
        </p:nvSpPr>
        <p:spPr bwMode="auto">
          <a:xfrm>
            <a:off x="755650" y="25225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399" name="Text Box 25">
            <a:extLst>
              <a:ext uri="{FF2B5EF4-FFF2-40B4-BE49-F238E27FC236}">
                <a16:creationId xmlns:a16="http://schemas.microsoft.com/office/drawing/2014/main" id="{C3F1344D-3418-90DC-D10D-B981DFA9F390}"/>
              </a:ext>
            </a:extLst>
          </p:cNvPr>
          <p:cNvSpPr txBox="1">
            <a:spLocks noChangeArrowheads="1"/>
          </p:cNvSpPr>
          <p:nvPr/>
        </p:nvSpPr>
        <p:spPr bwMode="auto">
          <a:xfrm>
            <a:off x="827088" y="989013"/>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０１</a:t>
            </a:r>
          </a:p>
        </p:txBody>
      </p:sp>
      <p:sp>
        <p:nvSpPr>
          <p:cNvPr id="272400" name="Text Box 26">
            <a:extLst>
              <a:ext uri="{FF2B5EF4-FFF2-40B4-BE49-F238E27FC236}">
                <a16:creationId xmlns:a16="http://schemas.microsoft.com/office/drawing/2014/main" id="{F30B2545-5CF3-9891-FA73-75A30637B7D7}"/>
              </a:ext>
            </a:extLst>
          </p:cNvPr>
          <p:cNvSpPr txBox="1">
            <a:spLocks noChangeArrowheads="1"/>
          </p:cNvSpPr>
          <p:nvPr/>
        </p:nvSpPr>
        <p:spPr bwMode="auto">
          <a:xfrm>
            <a:off x="827088" y="1384300"/>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
        <p:nvSpPr>
          <p:cNvPr id="272401" name="Text Box 27">
            <a:extLst>
              <a:ext uri="{FF2B5EF4-FFF2-40B4-BE49-F238E27FC236}">
                <a16:creationId xmlns:a16="http://schemas.microsoft.com/office/drawing/2014/main" id="{18B49227-8252-DB41-E084-5D202CA7B12E}"/>
              </a:ext>
            </a:extLst>
          </p:cNvPr>
          <p:cNvSpPr txBox="1">
            <a:spLocks noChangeArrowheads="1"/>
          </p:cNvSpPr>
          <p:nvPr/>
        </p:nvSpPr>
        <p:spPr bwMode="auto">
          <a:xfrm>
            <a:off x="827088" y="1766888"/>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０３</a:t>
            </a:r>
          </a:p>
        </p:txBody>
      </p:sp>
      <p:sp>
        <p:nvSpPr>
          <p:cNvPr id="272402" name="Text Box 28">
            <a:extLst>
              <a:ext uri="{FF2B5EF4-FFF2-40B4-BE49-F238E27FC236}">
                <a16:creationId xmlns:a16="http://schemas.microsoft.com/office/drawing/2014/main" id="{280B69C9-3DD4-6B07-5AF1-D4CCA320E427}"/>
              </a:ext>
            </a:extLst>
          </p:cNvPr>
          <p:cNvSpPr txBox="1">
            <a:spLocks noChangeArrowheads="1"/>
          </p:cNvSpPr>
          <p:nvPr/>
        </p:nvSpPr>
        <p:spPr bwMode="auto">
          <a:xfrm>
            <a:off x="827088" y="2517775"/>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０５</a:t>
            </a:r>
          </a:p>
        </p:txBody>
      </p:sp>
      <p:sp>
        <p:nvSpPr>
          <p:cNvPr id="272403" name="Text Box 29">
            <a:extLst>
              <a:ext uri="{FF2B5EF4-FFF2-40B4-BE49-F238E27FC236}">
                <a16:creationId xmlns:a16="http://schemas.microsoft.com/office/drawing/2014/main" id="{BAB6C156-522E-A316-3105-41EB8854870D}"/>
              </a:ext>
            </a:extLst>
          </p:cNvPr>
          <p:cNvSpPr txBox="1">
            <a:spLocks noChangeArrowheads="1"/>
          </p:cNvSpPr>
          <p:nvPr/>
        </p:nvSpPr>
        <p:spPr bwMode="auto">
          <a:xfrm>
            <a:off x="827088" y="2135188"/>
            <a:ext cx="649287"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０４</a:t>
            </a:r>
          </a:p>
        </p:txBody>
      </p:sp>
      <p:sp>
        <p:nvSpPr>
          <p:cNvPr id="272404" name="Text Box 38">
            <a:extLst>
              <a:ext uri="{FF2B5EF4-FFF2-40B4-BE49-F238E27FC236}">
                <a16:creationId xmlns:a16="http://schemas.microsoft.com/office/drawing/2014/main" id="{0464ED96-2B12-3CC4-C901-371A18928DE7}"/>
              </a:ext>
            </a:extLst>
          </p:cNvPr>
          <p:cNvSpPr txBox="1">
            <a:spLocks noChangeArrowheads="1"/>
          </p:cNvSpPr>
          <p:nvPr/>
        </p:nvSpPr>
        <p:spPr bwMode="auto">
          <a:xfrm>
            <a:off x="468313" y="19050"/>
            <a:ext cx="1655762"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400">
                <a:latin typeface="+mn-ea"/>
                <a:ea typeface="+mn-ea"/>
              </a:rPr>
              <a:t>第５章</a:t>
            </a:r>
          </a:p>
        </p:txBody>
      </p:sp>
      <p:sp>
        <p:nvSpPr>
          <p:cNvPr id="272405" name="Text Box 39">
            <a:extLst>
              <a:ext uri="{FF2B5EF4-FFF2-40B4-BE49-F238E27FC236}">
                <a16:creationId xmlns:a16="http://schemas.microsoft.com/office/drawing/2014/main" id="{A3E51744-F383-6E73-334E-D947EDABEBE3}"/>
              </a:ext>
            </a:extLst>
          </p:cNvPr>
          <p:cNvSpPr txBox="1">
            <a:spLocks noChangeArrowheads="1"/>
          </p:cNvSpPr>
          <p:nvPr/>
        </p:nvSpPr>
        <p:spPr bwMode="auto">
          <a:xfrm>
            <a:off x="250825" y="561975"/>
            <a:ext cx="9366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５－３</a:t>
            </a:r>
          </a:p>
        </p:txBody>
      </p:sp>
      <p:sp>
        <p:nvSpPr>
          <p:cNvPr id="272406" name="Text Box 12">
            <a:extLst>
              <a:ext uri="{FF2B5EF4-FFF2-40B4-BE49-F238E27FC236}">
                <a16:creationId xmlns:a16="http://schemas.microsoft.com/office/drawing/2014/main" id="{42533788-C663-51EF-965A-B3E4C58A6804}"/>
              </a:ext>
            </a:extLst>
          </p:cNvPr>
          <p:cNvSpPr txBox="1">
            <a:spLocks noChangeArrowheads="1"/>
          </p:cNvSpPr>
          <p:nvPr/>
        </p:nvSpPr>
        <p:spPr bwMode="auto">
          <a:xfrm>
            <a:off x="1476375" y="342900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ＮＰＯの役割とソーシャルビジネス</a:t>
            </a:r>
          </a:p>
        </p:txBody>
      </p:sp>
      <p:sp>
        <p:nvSpPr>
          <p:cNvPr id="272408" name="Text Box 14">
            <a:extLst>
              <a:ext uri="{FF2B5EF4-FFF2-40B4-BE49-F238E27FC236}">
                <a16:creationId xmlns:a16="http://schemas.microsoft.com/office/drawing/2014/main" id="{E920958E-B7A7-E639-2FA6-1A769941D3E6}"/>
              </a:ext>
            </a:extLst>
          </p:cNvPr>
          <p:cNvSpPr txBox="1">
            <a:spLocks noChangeArrowheads="1"/>
          </p:cNvSpPr>
          <p:nvPr/>
        </p:nvSpPr>
        <p:spPr bwMode="auto">
          <a:xfrm>
            <a:off x="1476375" y="387826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各主体の連携による地球協働の取組み</a:t>
            </a:r>
          </a:p>
        </p:txBody>
      </p:sp>
      <p:sp>
        <p:nvSpPr>
          <p:cNvPr id="272409" name="Text Box 15">
            <a:extLst>
              <a:ext uri="{FF2B5EF4-FFF2-40B4-BE49-F238E27FC236}">
                <a16:creationId xmlns:a16="http://schemas.microsoft.com/office/drawing/2014/main" id="{55DEC1AD-4CE2-6339-0EA6-59407EC67B8C}"/>
              </a:ext>
            </a:extLst>
          </p:cNvPr>
          <p:cNvSpPr txBox="1">
            <a:spLocks noChangeArrowheads="1"/>
          </p:cNvSpPr>
          <p:nvPr/>
        </p:nvSpPr>
        <p:spPr bwMode="auto">
          <a:xfrm>
            <a:off x="179388" y="3003550"/>
            <a:ext cx="863600"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72410" name="Text Box 16">
            <a:extLst>
              <a:ext uri="{FF2B5EF4-FFF2-40B4-BE49-F238E27FC236}">
                <a16:creationId xmlns:a16="http://schemas.microsoft.com/office/drawing/2014/main" id="{42041C75-6E6F-E940-FF40-3863447C3824}"/>
              </a:ext>
            </a:extLst>
          </p:cNvPr>
          <p:cNvSpPr txBox="1">
            <a:spLocks noChangeArrowheads="1"/>
          </p:cNvSpPr>
          <p:nvPr/>
        </p:nvSpPr>
        <p:spPr bwMode="auto">
          <a:xfrm>
            <a:off x="1042988" y="2997200"/>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ＮＰＯ、主体を超えた連携</a:t>
            </a:r>
          </a:p>
        </p:txBody>
      </p:sp>
      <p:sp>
        <p:nvSpPr>
          <p:cNvPr id="272411" name="Text Box 17">
            <a:extLst>
              <a:ext uri="{FF2B5EF4-FFF2-40B4-BE49-F238E27FC236}">
                <a16:creationId xmlns:a16="http://schemas.microsoft.com/office/drawing/2014/main" id="{D321DBCB-E30A-7B2C-25AD-9E4A6F6C2EC0}"/>
              </a:ext>
            </a:extLst>
          </p:cNvPr>
          <p:cNvSpPr txBox="1">
            <a:spLocks noChangeArrowheads="1"/>
          </p:cNvSpPr>
          <p:nvPr/>
        </p:nvSpPr>
        <p:spPr bwMode="auto">
          <a:xfrm>
            <a:off x="1436688" y="4392613"/>
            <a:ext cx="6119812"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b="0">
                <a:latin typeface="+mn-ea"/>
                <a:ea typeface="+mn-ea"/>
              </a:rPr>
              <a:t>＜地域循環共生圏＞</a:t>
            </a:r>
            <a:endParaRPr lang="ja-JP" altLang="en-US" sz="1600" b="0" dirty="0">
              <a:latin typeface="+mn-ea"/>
              <a:ea typeface="+mn-ea"/>
            </a:endParaRPr>
          </a:p>
        </p:txBody>
      </p:sp>
      <p:sp>
        <p:nvSpPr>
          <p:cNvPr id="272412" name="Text Box 31">
            <a:extLst>
              <a:ext uri="{FF2B5EF4-FFF2-40B4-BE49-F238E27FC236}">
                <a16:creationId xmlns:a16="http://schemas.microsoft.com/office/drawing/2014/main" id="{F0C9393E-0A7D-9AB4-4574-EC618A5F3E36}"/>
              </a:ext>
            </a:extLst>
          </p:cNvPr>
          <p:cNvSpPr txBox="1">
            <a:spLocks noChangeArrowheads="1"/>
          </p:cNvSpPr>
          <p:nvPr/>
        </p:nvSpPr>
        <p:spPr bwMode="auto">
          <a:xfrm>
            <a:off x="755650" y="34575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413" name="Text Box 32">
            <a:extLst>
              <a:ext uri="{FF2B5EF4-FFF2-40B4-BE49-F238E27FC236}">
                <a16:creationId xmlns:a16="http://schemas.microsoft.com/office/drawing/2014/main" id="{5AA4E29D-837B-FD81-6988-C76A0C1A7AD4}"/>
              </a:ext>
            </a:extLst>
          </p:cNvPr>
          <p:cNvSpPr txBox="1">
            <a:spLocks noChangeArrowheads="1"/>
          </p:cNvSpPr>
          <p:nvPr/>
        </p:nvSpPr>
        <p:spPr bwMode="auto">
          <a:xfrm>
            <a:off x="755650" y="38814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415" name="Text Box 34">
            <a:extLst>
              <a:ext uri="{FF2B5EF4-FFF2-40B4-BE49-F238E27FC236}">
                <a16:creationId xmlns:a16="http://schemas.microsoft.com/office/drawing/2014/main" id="{893208EF-A43A-D739-BC2D-5252871C520A}"/>
              </a:ext>
            </a:extLst>
          </p:cNvPr>
          <p:cNvSpPr txBox="1">
            <a:spLocks noChangeArrowheads="1"/>
          </p:cNvSpPr>
          <p:nvPr/>
        </p:nvSpPr>
        <p:spPr bwMode="auto">
          <a:xfrm>
            <a:off x="827088" y="3463925"/>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０１</a:t>
            </a:r>
          </a:p>
        </p:txBody>
      </p:sp>
      <p:sp>
        <p:nvSpPr>
          <p:cNvPr id="272416" name="Text Box 35">
            <a:extLst>
              <a:ext uri="{FF2B5EF4-FFF2-40B4-BE49-F238E27FC236}">
                <a16:creationId xmlns:a16="http://schemas.microsoft.com/office/drawing/2014/main" id="{20C2E195-8364-58BD-8A60-A375A3DD5454}"/>
              </a:ext>
            </a:extLst>
          </p:cNvPr>
          <p:cNvSpPr txBox="1">
            <a:spLocks noChangeArrowheads="1"/>
          </p:cNvSpPr>
          <p:nvPr/>
        </p:nvSpPr>
        <p:spPr bwMode="auto">
          <a:xfrm>
            <a:off x="827088" y="3895725"/>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
        <p:nvSpPr>
          <p:cNvPr id="272418" name="Text Box 39">
            <a:extLst>
              <a:ext uri="{FF2B5EF4-FFF2-40B4-BE49-F238E27FC236}">
                <a16:creationId xmlns:a16="http://schemas.microsoft.com/office/drawing/2014/main" id="{4ABFB237-1074-69C2-C338-40379EC5A981}"/>
              </a:ext>
            </a:extLst>
          </p:cNvPr>
          <p:cNvSpPr txBox="1">
            <a:spLocks noChangeArrowheads="1"/>
          </p:cNvSpPr>
          <p:nvPr/>
        </p:nvSpPr>
        <p:spPr bwMode="auto">
          <a:xfrm>
            <a:off x="179388" y="3011488"/>
            <a:ext cx="118903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５－４</a:t>
            </a:r>
          </a:p>
        </p:txBody>
      </p:sp>
      <p:grpSp>
        <p:nvGrpSpPr>
          <p:cNvPr id="255008" name="Group 40">
            <a:extLst>
              <a:ext uri="{FF2B5EF4-FFF2-40B4-BE49-F238E27FC236}">
                <a16:creationId xmlns:a16="http://schemas.microsoft.com/office/drawing/2014/main" id="{3FC7A3D0-C794-85C4-5412-0E623C1AF2BC}"/>
              </a:ext>
            </a:extLst>
          </p:cNvPr>
          <p:cNvGrpSpPr>
            <a:grpSpLocks/>
          </p:cNvGrpSpPr>
          <p:nvPr/>
        </p:nvGrpSpPr>
        <p:grpSpPr bwMode="auto">
          <a:xfrm>
            <a:off x="250825" y="4868863"/>
            <a:ext cx="6049963" cy="457200"/>
            <a:chOff x="3696" y="210"/>
            <a:chExt cx="1951" cy="195"/>
          </a:xfrm>
        </p:grpSpPr>
        <p:sp>
          <p:nvSpPr>
            <p:cNvPr id="272431" name="Text Box 41">
              <a:extLst>
                <a:ext uri="{FF2B5EF4-FFF2-40B4-BE49-F238E27FC236}">
                  <a16:creationId xmlns:a16="http://schemas.microsoft.com/office/drawing/2014/main" id="{161B6694-00D1-783E-5060-1D72ADF951B7}"/>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en-US" altLang="ja-JP" sz="2400">
                  <a:latin typeface="+mn-ea"/>
                  <a:ea typeface="+mn-ea"/>
                </a:rPr>
                <a:t> </a:t>
              </a:r>
            </a:p>
          </p:txBody>
        </p:sp>
        <p:sp>
          <p:nvSpPr>
            <p:cNvPr id="272432" name="Text Box 42">
              <a:extLst>
                <a:ext uri="{FF2B5EF4-FFF2-40B4-BE49-F238E27FC236}">
                  <a16:creationId xmlns:a16="http://schemas.microsoft.com/office/drawing/2014/main" id="{3F785694-FFB0-CF8B-024D-7EADAEBCF6B5}"/>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400" b="0">
                  <a:latin typeface="+mn-ea"/>
                  <a:ea typeface="+mn-ea"/>
                </a:rPr>
                <a:t>エコピープルへのメッセージ</a:t>
              </a:r>
            </a:p>
          </p:txBody>
        </p:sp>
      </p:grpSp>
      <p:sp>
        <p:nvSpPr>
          <p:cNvPr id="272420" name="Text Box 43">
            <a:extLst>
              <a:ext uri="{FF2B5EF4-FFF2-40B4-BE49-F238E27FC236}">
                <a16:creationId xmlns:a16="http://schemas.microsoft.com/office/drawing/2014/main" id="{0DD24991-D763-2742-03B0-1B6F8391A29A}"/>
              </a:ext>
            </a:extLst>
          </p:cNvPr>
          <p:cNvSpPr txBox="1">
            <a:spLocks noChangeArrowheads="1"/>
          </p:cNvSpPr>
          <p:nvPr/>
        </p:nvSpPr>
        <p:spPr bwMode="auto">
          <a:xfrm>
            <a:off x="468313" y="4868863"/>
            <a:ext cx="1655762"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400">
                <a:latin typeface="+mn-ea"/>
                <a:ea typeface="+mn-ea"/>
              </a:rPr>
              <a:t>第６章</a:t>
            </a:r>
          </a:p>
        </p:txBody>
      </p:sp>
      <p:sp>
        <p:nvSpPr>
          <p:cNvPr id="272421" name="Text Box 12">
            <a:extLst>
              <a:ext uri="{FF2B5EF4-FFF2-40B4-BE49-F238E27FC236}">
                <a16:creationId xmlns:a16="http://schemas.microsoft.com/office/drawing/2014/main" id="{25CD162E-E07A-8F96-9530-72CE0B4487CB}"/>
              </a:ext>
            </a:extLst>
          </p:cNvPr>
          <p:cNvSpPr txBox="1">
            <a:spLocks noChangeArrowheads="1"/>
          </p:cNvSpPr>
          <p:nvPr/>
        </p:nvSpPr>
        <p:spPr bwMode="auto">
          <a:xfrm>
            <a:off x="1476375" y="539908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広範な知識と経験の充実</a:t>
            </a:r>
          </a:p>
        </p:txBody>
      </p:sp>
      <p:sp>
        <p:nvSpPr>
          <p:cNvPr id="272422" name="Text Box 13">
            <a:extLst>
              <a:ext uri="{FF2B5EF4-FFF2-40B4-BE49-F238E27FC236}">
                <a16:creationId xmlns:a16="http://schemas.microsoft.com/office/drawing/2014/main" id="{47A81CDC-2EA8-2AD0-C2E5-3B51FEF73581}"/>
              </a:ext>
            </a:extLst>
          </p:cNvPr>
          <p:cNvSpPr txBox="1">
            <a:spLocks noChangeArrowheads="1"/>
          </p:cNvSpPr>
          <p:nvPr/>
        </p:nvSpPr>
        <p:spPr bwMode="auto">
          <a:xfrm>
            <a:off x="1476375" y="57943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目指すべき社会と地球市民としての責任</a:t>
            </a:r>
          </a:p>
        </p:txBody>
      </p:sp>
      <p:sp>
        <p:nvSpPr>
          <p:cNvPr id="272424" name="Text Box 31">
            <a:extLst>
              <a:ext uri="{FF2B5EF4-FFF2-40B4-BE49-F238E27FC236}">
                <a16:creationId xmlns:a16="http://schemas.microsoft.com/office/drawing/2014/main" id="{544E9482-0997-6C66-741A-E53DBE3840E6}"/>
              </a:ext>
            </a:extLst>
          </p:cNvPr>
          <p:cNvSpPr txBox="1">
            <a:spLocks noChangeArrowheads="1"/>
          </p:cNvSpPr>
          <p:nvPr/>
        </p:nvSpPr>
        <p:spPr bwMode="auto">
          <a:xfrm>
            <a:off x="755650" y="542766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425" name="Text Box 32">
            <a:extLst>
              <a:ext uri="{FF2B5EF4-FFF2-40B4-BE49-F238E27FC236}">
                <a16:creationId xmlns:a16="http://schemas.microsoft.com/office/drawing/2014/main" id="{5C89DB49-4FB5-D178-FE8F-3A0AD6866617}"/>
              </a:ext>
            </a:extLst>
          </p:cNvPr>
          <p:cNvSpPr txBox="1">
            <a:spLocks noChangeArrowheads="1"/>
          </p:cNvSpPr>
          <p:nvPr/>
        </p:nvSpPr>
        <p:spPr bwMode="auto">
          <a:xfrm>
            <a:off x="755650" y="58150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72427" name="Text Box 34">
            <a:extLst>
              <a:ext uri="{FF2B5EF4-FFF2-40B4-BE49-F238E27FC236}">
                <a16:creationId xmlns:a16="http://schemas.microsoft.com/office/drawing/2014/main" id="{EF8D502D-3FAD-E3F8-1ADA-A34824885BBC}"/>
              </a:ext>
            </a:extLst>
          </p:cNvPr>
          <p:cNvSpPr txBox="1">
            <a:spLocks noChangeArrowheads="1"/>
          </p:cNvSpPr>
          <p:nvPr/>
        </p:nvSpPr>
        <p:spPr bwMode="auto">
          <a:xfrm>
            <a:off x="827088" y="5434013"/>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０１</a:t>
            </a:r>
          </a:p>
        </p:txBody>
      </p:sp>
      <p:sp>
        <p:nvSpPr>
          <p:cNvPr id="272428" name="Text Box 35">
            <a:extLst>
              <a:ext uri="{FF2B5EF4-FFF2-40B4-BE49-F238E27FC236}">
                <a16:creationId xmlns:a16="http://schemas.microsoft.com/office/drawing/2014/main" id="{CD423B0A-A735-BA06-D1F2-F1D6CD12CCFB}"/>
              </a:ext>
            </a:extLst>
          </p:cNvPr>
          <p:cNvSpPr txBox="1">
            <a:spLocks noChangeArrowheads="1"/>
          </p:cNvSpPr>
          <p:nvPr/>
        </p:nvSpPr>
        <p:spPr bwMode="auto">
          <a:xfrm>
            <a:off x="827088" y="5829300"/>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7" name="Text Box 5">
            <a:extLst>
              <a:ext uri="{FF2B5EF4-FFF2-40B4-BE49-F238E27FC236}">
                <a16:creationId xmlns:a16="http://schemas.microsoft.com/office/drawing/2014/main" id="{0079C5E0-6271-1971-C7D8-0D50FCAB848F}"/>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P226</a:t>
            </a:r>
            <a:r>
              <a:rPr lang="ja-JP" altLang="en-US" sz="1200" b="0" dirty="0">
                <a:latin typeface="+mn-ea"/>
                <a:ea typeface="+mn-ea"/>
              </a:rPr>
              <a:t>～</a:t>
            </a:r>
            <a:r>
              <a:rPr lang="en-US" altLang="ja-JP" sz="1200" b="0" dirty="0">
                <a:latin typeface="+mn-ea"/>
                <a:ea typeface="+mn-ea"/>
              </a:rPr>
              <a:t>235</a:t>
            </a:r>
          </a:p>
        </p:txBody>
      </p:sp>
      <p:sp>
        <p:nvSpPr>
          <p:cNvPr id="274438" name="Text Box 6">
            <a:extLst>
              <a:ext uri="{FF2B5EF4-FFF2-40B4-BE49-F238E27FC236}">
                <a16:creationId xmlns:a16="http://schemas.microsoft.com/office/drawing/2014/main" id="{2AC52CFF-4E41-7B5E-15F2-29C914E4670E}"/>
              </a:ext>
            </a:extLst>
          </p:cNvPr>
          <p:cNvSpPr txBox="1">
            <a:spLocks noChangeArrowheads="1"/>
          </p:cNvSpPr>
          <p:nvPr/>
        </p:nvSpPr>
        <p:spPr bwMode="auto">
          <a:xfrm>
            <a:off x="755650" y="188913"/>
            <a:ext cx="5762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０１</a:t>
            </a:r>
          </a:p>
        </p:txBody>
      </p:sp>
      <p:sp>
        <p:nvSpPr>
          <p:cNvPr id="274439" name="Text Box 7">
            <a:extLst>
              <a:ext uri="{FF2B5EF4-FFF2-40B4-BE49-F238E27FC236}">
                <a16:creationId xmlns:a16="http://schemas.microsoft.com/office/drawing/2014/main" id="{3F26D5FB-A06E-BF79-D7EC-81D918F4E7BB}"/>
              </a:ext>
            </a:extLst>
          </p:cNvPr>
          <p:cNvSpPr txBox="1">
            <a:spLocks noChangeArrowheads="1"/>
          </p:cNvSpPr>
          <p:nvPr/>
        </p:nvSpPr>
        <p:spPr bwMode="auto">
          <a:xfrm>
            <a:off x="107950"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sp>
        <p:nvSpPr>
          <p:cNvPr id="274440" name="Text Box 8">
            <a:extLst>
              <a:ext uri="{FF2B5EF4-FFF2-40B4-BE49-F238E27FC236}">
                <a16:creationId xmlns:a16="http://schemas.microsoft.com/office/drawing/2014/main" id="{FA500D4A-F976-2CF7-2837-413A42EE24D4}"/>
              </a:ext>
            </a:extLst>
          </p:cNvPr>
          <p:cNvSpPr txBox="1">
            <a:spLocks noChangeArrowheads="1"/>
          </p:cNvSpPr>
          <p:nvPr/>
        </p:nvSpPr>
        <p:spPr bwMode="auto">
          <a:xfrm>
            <a:off x="2268538" y="115888"/>
            <a:ext cx="3886200"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400">
                <a:latin typeface="+mn-ea"/>
                <a:ea typeface="+mn-ea"/>
              </a:rPr>
              <a:t>環境問題と市民のかかわり</a:t>
            </a:r>
          </a:p>
        </p:txBody>
      </p:sp>
      <p:sp>
        <p:nvSpPr>
          <p:cNvPr id="274442" name="AutoShape 11">
            <a:extLst>
              <a:ext uri="{FF2B5EF4-FFF2-40B4-BE49-F238E27FC236}">
                <a16:creationId xmlns:a16="http://schemas.microsoft.com/office/drawing/2014/main" id="{56F4CC0A-6C0A-53F5-122B-F0B20772FA2D}"/>
              </a:ext>
            </a:extLst>
          </p:cNvPr>
          <p:cNvSpPr>
            <a:spLocks noChangeArrowheads="1"/>
          </p:cNvSpPr>
          <p:nvPr/>
        </p:nvSpPr>
        <p:spPr bwMode="auto">
          <a:xfrm>
            <a:off x="15875" y="706438"/>
            <a:ext cx="1498600" cy="273050"/>
          </a:xfrm>
          <a:prstGeom prst="roundRect">
            <a:avLst>
              <a:gd name="adj" fmla="val 16657"/>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74443" name="Text Box 13">
            <a:extLst>
              <a:ext uri="{FF2B5EF4-FFF2-40B4-BE49-F238E27FC236}">
                <a16:creationId xmlns:a16="http://schemas.microsoft.com/office/drawing/2014/main" id="{ACE670BC-11ED-9D8D-2A1B-0C4E904E3B9D}"/>
              </a:ext>
            </a:extLst>
          </p:cNvPr>
          <p:cNvSpPr txBox="1">
            <a:spLocks noChangeArrowheads="1"/>
          </p:cNvSpPr>
          <p:nvPr/>
        </p:nvSpPr>
        <p:spPr bwMode="auto">
          <a:xfrm>
            <a:off x="15875" y="641350"/>
            <a:ext cx="16557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latin typeface="+mn-ea"/>
                <a:ea typeface="+mn-ea"/>
              </a:rPr>
              <a:t>市民の役割　</a:t>
            </a:r>
          </a:p>
        </p:txBody>
      </p:sp>
      <p:graphicFrame>
        <p:nvGraphicFramePr>
          <p:cNvPr id="260178" name="Group 82">
            <a:extLst>
              <a:ext uri="{FF2B5EF4-FFF2-40B4-BE49-F238E27FC236}">
                <a16:creationId xmlns:a16="http://schemas.microsoft.com/office/drawing/2014/main" id="{DFC28087-BACA-C384-D9E6-5F23E796463D}"/>
              </a:ext>
            </a:extLst>
          </p:cNvPr>
          <p:cNvGraphicFramePr>
            <a:graphicFrameLocks noGrp="1"/>
          </p:cNvGraphicFramePr>
          <p:nvPr>
            <p:extLst>
              <p:ext uri="{D42A27DB-BD31-4B8C-83A1-F6EECF244321}">
                <p14:modId xmlns:p14="http://schemas.microsoft.com/office/powerpoint/2010/main" val="3000406439"/>
              </p:ext>
            </p:extLst>
          </p:nvPr>
        </p:nvGraphicFramePr>
        <p:xfrm>
          <a:off x="123825" y="1001713"/>
          <a:ext cx="8928100" cy="3059112"/>
        </p:xfrm>
        <a:graphic>
          <a:graphicData uri="http://schemas.openxmlformats.org/drawingml/2006/table">
            <a:tbl>
              <a:tblPr/>
              <a:tblGrid>
                <a:gridCol w="935658">
                  <a:extLst>
                    <a:ext uri="{9D8B030D-6E8A-4147-A177-3AD203B41FA5}">
                      <a16:colId xmlns:a16="http://schemas.microsoft.com/office/drawing/2014/main" val="20000"/>
                    </a:ext>
                  </a:extLst>
                </a:gridCol>
                <a:gridCol w="7992442">
                  <a:extLst>
                    <a:ext uri="{9D8B030D-6E8A-4147-A177-3AD203B41FA5}">
                      <a16:colId xmlns:a16="http://schemas.microsoft.com/office/drawing/2014/main" val="20001"/>
                    </a:ext>
                  </a:extLst>
                </a:gridCol>
              </a:tblGrid>
              <a:tr h="81665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消費者</a:t>
                      </a:r>
                    </a:p>
                  </a:txBody>
                  <a:tcPr marT="45603" marB="456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・少しでも環境に配慮された商品を選び、環境への負荷低減に努める。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・環境負荷の大きいものを避けることで、製品などを提供している事業者に対して</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消費者</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　としての意思</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を示し、</a:t>
                      </a:r>
                      <a:r>
                        <a:rPr kumimoji="1" lang="ja-JP" altLang="en-US" sz="14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市場」のグリーン化</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」に影響を及ぼす。</a:t>
                      </a:r>
                    </a:p>
                  </a:txBody>
                  <a:tcPr marT="45603" marB="456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57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生活者</a:t>
                      </a:r>
                    </a:p>
                  </a:txBody>
                  <a:tcPr marT="45603" marB="456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・生活の過程で、環境配慮の行動することにより、</a:t>
                      </a:r>
                      <a:r>
                        <a:rPr kumimoji="1" lang="ja-JP" altLang="en-US" sz="14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環境負荷を低減</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させることができる。</a:t>
                      </a:r>
                    </a:p>
                  </a:txBody>
                  <a:tcPr marT="45603" marB="456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665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地域市民</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地球市民</a:t>
                      </a:r>
                    </a:p>
                  </a:txBody>
                  <a:tcPr marT="45603" marB="456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わたしたちは「地域住民」であり、「地球市民」でもあります。</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地域内外・国内外の人々とのつながりを通じて、効果的な環境保全活動を実現できます。</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近年、近隣や地域社会の人々、</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NPO</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などが助け合って地域を守る</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共助</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の考え方も注目されています。</a:t>
                      </a:r>
                    </a:p>
                  </a:txBody>
                  <a:tcPr marT="45603" marB="456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061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働き手</a:t>
                      </a:r>
                    </a:p>
                  </a:txBody>
                  <a:tcPr marT="45603" marB="456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わたしたち一人ひとりが意識を高めることで、職員・社員・職人・経営者等の立場で、それぞれの専門家として、環境問題を解決していくことができます。</a:t>
                      </a:r>
                    </a:p>
                  </a:txBody>
                  <a:tcPr marT="45603" marB="456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6061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有権者</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・納税者</a:t>
                      </a:r>
                    </a:p>
                  </a:txBody>
                  <a:tcPr marT="45603" marB="4560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個々の環境に関わる政策に対しても関心を持ち、民意を届け、国民の意見を反映させることが重要です。</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また納税者として、環境の視点から税が有効に使われているのかを監視する努力も必要です。</a:t>
                      </a:r>
                    </a:p>
                  </a:txBody>
                  <a:tcPr marT="45603" marB="4560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74463" name="Line 83">
            <a:extLst>
              <a:ext uri="{FF2B5EF4-FFF2-40B4-BE49-F238E27FC236}">
                <a16:creationId xmlns:a16="http://schemas.microsoft.com/office/drawing/2014/main" id="{F89A8E25-016E-C612-4A9A-4F09F13810F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74465" name="AutoShape 17">
            <a:extLst>
              <a:ext uri="{FF2B5EF4-FFF2-40B4-BE49-F238E27FC236}">
                <a16:creationId xmlns:a16="http://schemas.microsoft.com/office/drawing/2014/main" id="{F82D8FDA-AE6D-D0A5-BF92-95FC6684BAE9}"/>
              </a:ext>
            </a:extLst>
          </p:cNvPr>
          <p:cNvSpPr>
            <a:spLocks noChangeArrowheads="1"/>
          </p:cNvSpPr>
          <p:nvPr/>
        </p:nvSpPr>
        <p:spPr bwMode="auto">
          <a:xfrm>
            <a:off x="84139" y="4133850"/>
            <a:ext cx="3479750" cy="273050"/>
          </a:xfrm>
          <a:prstGeom prst="roundRect">
            <a:avLst>
              <a:gd name="adj" fmla="val 16648"/>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74466" name="Text Box 18">
            <a:extLst>
              <a:ext uri="{FF2B5EF4-FFF2-40B4-BE49-F238E27FC236}">
                <a16:creationId xmlns:a16="http://schemas.microsoft.com/office/drawing/2014/main" id="{224206F1-73D2-0BCB-D03B-0A1A103F783B}"/>
              </a:ext>
            </a:extLst>
          </p:cNvPr>
          <p:cNvSpPr txBox="1">
            <a:spLocks noChangeArrowheads="1"/>
          </p:cNvSpPr>
          <p:nvPr/>
        </p:nvSpPr>
        <p:spPr bwMode="auto">
          <a:xfrm>
            <a:off x="84138" y="4068763"/>
            <a:ext cx="3479750" cy="3683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latin typeface="+mn-ea"/>
                <a:ea typeface="+mn-ea"/>
              </a:rPr>
              <a:t>ライフスタイルを考える２つの要素　</a:t>
            </a:r>
          </a:p>
        </p:txBody>
      </p:sp>
      <p:sp>
        <p:nvSpPr>
          <p:cNvPr id="274467" name="正方形/長方形 2">
            <a:extLst>
              <a:ext uri="{FF2B5EF4-FFF2-40B4-BE49-F238E27FC236}">
                <a16:creationId xmlns:a16="http://schemas.microsoft.com/office/drawing/2014/main" id="{A5F88E41-A75A-9522-F52F-1311E767C8FF}"/>
              </a:ext>
            </a:extLst>
          </p:cNvPr>
          <p:cNvSpPr>
            <a:spLocks noChangeArrowheads="1"/>
          </p:cNvSpPr>
          <p:nvPr/>
        </p:nvSpPr>
        <p:spPr bwMode="auto">
          <a:xfrm>
            <a:off x="26987" y="4376069"/>
            <a:ext cx="6532562" cy="138499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①「</a:t>
            </a:r>
            <a:r>
              <a:rPr lang="ja-JP" altLang="en-US" sz="1400" dirty="0">
                <a:latin typeface="+mn-ea"/>
                <a:ea typeface="+mn-ea"/>
              </a:rPr>
              <a:t>マーケット</a:t>
            </a:r>
            <a:r>
              <a:rPr lang="en-US" altLang="ja-JP" sz="1400" dirty="0">
                <a:latin typeface="+mn-ea"/>
                <a:ea typeface="+mn-ea"/>
              </a:rPr>
              <a:t>(</a:t>
            </a:r>
            <a:r>
              <a:rPr lang="ja-JP" altLang="en-US" sz="1400" dirty="0">
                <a:latin typeface="+mn-ea"/>
                <a:ea typeface="+mn-ea"/>
              </a:rPr>
              <a:t>市場</a:t>
            </a:r>
            <a:r>
              <a:rPr lang="en-US" altLang="ja-JP" sz="1400" dirty="0">
                <a:latin typeface="+mn-ea"/>
                <a:ea typeface="+mn-ea"/>
              </a:rPr>
              <a:t>)</a:t>
            </a:r>
            <a:r>
              <a:rPr lang="ja-JP" altLang="en-US" sz="1400" b="0" dirty="0">
                <a:latin typeface="+mn-ea"/>
                <a:ea typeface="+mn-ea"/>
              </a:rPr>
              <a:t>」市民は</a:t>
            </a:r>
            <a:r>
              <a:rPr lang="ja-JP" altLang="en-US" sz="1400" dirty="0">
                <a:solidFill>
                  <a:srgbClr val="FF0000"/>
                </a:solidFill>
                <a:latin typeface="+mn-ea"/>
                <a:ea typeface="+mn-ea"/>
              </a:rPr>
              <a:t>製品・サービス</a:t>
            </a:r>
            <a:r>
              <a:rPr lang="ja-JP" altLang="en-US" sz="1400" b="0" dirty="0">
                <a:latin typeface="+mn-ea"/>
                <a:ea typeface="+mn-ea"/>
              </a:rPr>
              <a:t>を選び、利用します。</a:t>
            </a:r>
          </a:p>
          <a:p>
            <a:pPr>
              <a:spcBef>
                <a:spcPct val="0"/>
              </a:spcBef>
              <a:buFontTx/>
              <a:buNone/>
              <a:defRPr/>
            </a:pPr>
            <a:r>
              <a:rPr lang="ja-JP" altLang="en-US" sz="1400" b="0" dirty="0">
                <a:latin typeface="+mn-ea"/>
                <a:ea typeface="+mn-ea"/>
              </a:rPr>
              <a:t>②「</a:t>
            </a:r>
            <a:r>
              <a:rPr lang="ja-JP" altLang="en-US" sz="1400" dirty="0">
                <a:latin typeface="+mn-ea"/>
                <a:ea typeface="+mn-ea"/>
              </a:rPr>
              <a:t>公共空間</a:t>
            </a:r>
            <a:r>
              <a:rPr lang="en-US" altLang="ja-JP" sz="1400" dirty="0">
                <a:latin typeface="+mn-ea"/>
                <a:ea typeface="+mn-ea"/>
              </a:rPr>
              <a:t>(</a:t>
            </a:r>
            <a:r>
              <a:rPr lang="ja-JP" altLang="en-US" sz="1400" dirty="0">
                <a:latin typeface="+mn-ea"/>
                <a:ea typeface="+mn-ea"/>
              </a:rPr>
              <a:t>都市・地域・交通</a:t>
            </a:r>
            <a:r>
              <a:rPr lang="en-US" altLang="ja-JP" sz="1400" dirty="0">
                <a:latin typeface="+mn-ea"/>
                <a:ea typeface="+mn-ea"/>
              </a:rPr>
              <a:t>)</a:t>
            </a:r>
            <a:r>
              <a:rPr lang="ja-JP" altLang="en-US" sz="1400" b="0" dirty="0">
                <a:latin typeface="+mn-ea"/>
                <a:ea typeface="+mn-ea"/>
              </a:rPr>
              <a:t>」市民は移動したり、</a:t>
            </a:r>
            <a:r>
              <a:rPr lang="ja-JP" altLang="en-US" sz="1400" dirty="0">
                <a:solidFill>
                  <a:srgbClr val="FF0000"/>
                </a:solidFill>
                <a:latin typeface="+mn-ea"/>
                <a:ea typeface="+mn-ea"/>
              </a:rPr>
              <a:t>公的サービス</a:t>
            </a:r>
            <a:r>
              <a:rPr lang="ja-JP" altLang="en-US" sz="1400" b="0" dirty="0">
                <a:latin typeface="+mn-ea"/>
                <a:ea typeface="+mn-ea"/>
              </a:rPr>
              <a:t>を受けたりします。</a:t>
            </a:r>
          </a:p>
          <a:p>
            <a:pPr>
              <a:spcBef>
                <a:spcPct val="0"/>
              </a:spcBef>
              <a:buFontTx/>
              <a:buNone/>
              <a:defRPr/>
            </a:pPr>
            <a:r>
              <a:rPr lang="ja-JP" altLang="en-US" sz="1400" b="0" dirty="0">
                <a:latin typeface="+mn-ea"/>
                <a:ea typeface="+mn-ea"/>
              </a:rPr>
              <a:t>・環境配慮型のライフスタイルにするには市民に必要な情報が届けられ</a:t>
            </a:r>
            <a:endParaRPr lang="en-US" altLang="ja-JP" sz="1400" b="0" dirty="0">
              <a:latin typeface="+mn-ea"/>
              <a:ea typeface="+mn-ea"/>
            </a:endParaRPr>
          </a:p>
          <a:p>
            <a:pPr>
              <a:spcBef>
                <a:spcPct val="0"/>
              </a:spcBef>
              <a:buFontTx/>
              <a:buNone/>
              <a:defRPr/>
            </a:pPr>
            <a:r>
              <a:rPr lang="ja-JP" altLang="en-US" sz="1400" b="0" dirty="0">
                <a:latin typeface="+mn-ea"/>
                <a:ea typeface="+mn-ea"/>
              </a:rPr>
              <a:t>理解されるよう、環境に関する</a:t>
            </a:r>
            <a:r>
              <a:rPr lang="ja-JP" altLang="en-US" sz="1400" dirty="0">
                <a:solidFill>
                  <a:srgbClr val="FF0000"/>
                </a:solidFill>
                <a:latin typeface="+mn-ea"/>
                <a:ea typeface="+mn-ea"/>
              </a:rPr>
              <a:t>情報・教育</a:t>
            </a:r>
            <a:r>
              <a:rPr lang="ja-JP" altLang="en-US" sz="1400" b="0" dirty="0">
                <a:latin typeface="+mn-ea"/>
                <a:ea typeface="+mn-ea"/>
              </a:rPr>
              <a:t>の役割が重要。</a:t>
            </a:r>
          </a:p>
          <a:p>
            <a:pPr>
              <a:spcBef>
                <a:spcPct val="0"/>
              </a:spcBef>
              <a:buFontTx/>
              <a:buNone/>
              <a:defRPr/>
            </a:pPr>
            <a:r>
              <a:rPr lang="ja-JP" altLang="en-US" sz="1400" b="0" dirty="0">
                <a:latin typeface="+mn-ea"/>
                <a:ea typeface="+mn-ea"/>
              </a:rPr>
              <a:t>・マーケットや公共空間が環境に配慮され、市民が環境保全に資する</a:t>
            </a:r>
            <a:endParaRPr lang="en-US" altLang="ja-JP" sz="1400" b="0" dirty="0">
              <a:latin typeface="+mn-ea"/>
              <a:ea typeface="+mn-ea"/>
            </a:endParaRPr>
          </a:p>
          <a:p>
            <a:pPr>
              <a:spcBef>
                <a:spcPct val="0"/>
              </a:spcBef>
              <a:buFontTx/>
              <a:buNone/>
              <a:defRPr/>
            </a:pPr>
            <a:r>
              <a:rPr lang="ja-JP" altLang="en-US" sz="1400" b="0" dirty="0">
                <a:latin typeface="+mn-ea"/>
                <a:ea typeface="+mn-ea"/>
              </a:rPr>
              <a:t>選択ができるようにするためには、公共</a:t>
            </a:r>
            <a:r>
              <a:rPr lang="ja-JP" altLang="en-US" sz="1400" dirty="0">
                <a:solidFill>
                  <a:srgbClr val="FF0000"/>
                </a:solidFill>
                <a:latin typeface="+mn-ea"/>
                <a:ea typeface="+mn-ea"/>
              </a:rPr>
              <a:t>政策</a:t>
            </a:r>
            <a:r>
              <a:rPr lang="ja-JP" altLang="en-US" sz="1400" b="0" dirty="0">
                <a:latin typeface="+mn-ea"/>
                <a:ea typeface="+mn-ea"/>
              </a:rPr>
              <a:t>の役割が重要。　　</a:t>
            </a:r>
          </a:p>
        </p:txBody>
      </p:sp>
      <p:sp>
        <p:nvSpPr>
          <p:cNvPr id="274468" name="正方形/長方形 3">
            <a:extLst>
              <a:ext uri="{FF2B5EF4-FFF2-40B4-BE49-F238E27FC236}">
                <a16:creationId xmlns:a16="http://schemas.microsoft.com/office/drawing/2014/main" id="{BE49088F-3E58-F099-EF7C-F27686E9477F}"/>
              </a:ext>
            </a:extLst>
          </p:cNvPr>
          <p:cNvSpPr>
            <a:spLocks noChangeArrowheads="1"/>
          </p:cNvSpPr>
          <p:nvPr/>
        </p:nvSpPr>
        <p:spPr bwMode="auto">
          <a:xfrm>
            <a:off x="6386513" y="4370388"/>
            <a:ext cx="1944687" cy="4000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000" dirty="0">
                <a:latin typeface="+mn-ea"/>
                <a:ea typeface="+mn-ea"/>
              </a:rPr>
              <a:t>・ライフスタイルに与える影響</a:t>
            </a:r>
            <a:endParaRPr lang="en-US" altLang="ja-JP" sz="1000" dirty="0">
              <a:latin typeface="+mn-ea"/>
              <a:ea typeface="+mn-ea"/>
            </a:endParaRPr>
          </a:p>
          <a:p>
            <a:pPr>
              <a:spcBef>
                <a:spcPct val="0"/>
              </a:spcBef>
              <a:buFontTx/>
              <a:buNone/>
              <a:defRPr/>
            </a:pPr>
            <a:r>
              <a:rPr lang="ja-JP" altLang="en-US" sz="1000" dirty="0">
                <a:latin typeface="+mn-ea"/>
                <a:ea typeface="+mn-ea"/>
              </a:rPr>
              <a:t>・ライフスタイルが与える影響</a:t>
            </a:r>
          </a:p>
        </p:txBody>
      </p:sp>
      <p:pic>
        <p:nvPicPr>
          <p:cNvPr id="257057" name="図 12">
            <a:extLst>
              <a:ext uri="{FF2B5EF4-FFF2-40B4-BE49-F238E27FC236}">
                <a16:creationId xmlns:a16="http://schemas.microsoft.com/office/drawing/2014/main" id="{B51AE407-8C76-1B4C-E1E1-DAC960E433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9850" y="2190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58" name="図 16">
            <a:extLst>
              <a:ext uri="{FF2B5EF4-FFF2-40B4-BE49-F238E27FC236}">
                <a16:creationId xmlns:a16="http://schemas.microsoft.com/office/drawing/2014/main" id="{A5371BDC-2C2F-5FDC-F4D7-9952D9624F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3225" y="2254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59" name="図 17">
            <a:extLst>
              <a:ext uri="{FF2B5EF4-FFF2-40B4-BE49-F238E27FC236}">
                <a16:creationId xmlns:a16="http://schemas.microsoft.com/office/drawing/2014/main" id="{B11468C5-935D-D7B2-4E87-CD1EAC00A4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8188" y="2254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60" name="図 2">
            <a:extLst>
              <a:ext uri="{FF2B5EF4-FFF2-40B4-BE49-F238E27FC236}">
                <a16:creationId xmlns:a16="http://schemas.microsoft.com/office/drawing/2014/main" id="{F64B8C5B-C9AB-4D4D-0B70-C19415EAAEC8}"/>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75288" y="4808538"/>
            <a:ext cx="3641725"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AutoShape 38">
            <a:extLst>
              <a:ext uri="{FF2B5EF4-FFF2-40B4-BE49-F238E27FC236}">
                <a16:creationId xmlns:a16="http://schemas.microsoft.com/office/drawing/2014/main" id="{B2F48347-BD8C-D713-5D9B-4D83D27EBDB8}"/>
              </a:ext>
            </a:extLst>
          </p:cNvPr>
          <p:cNvSpPr>
            <a:spLocks noChangeArrowheads="1"/>
          </p:cNvSpPr>
          <p:nvPr/>
        </p:nvSpPr>
        <p:spPr bwMode="auto">
          <a:xfrm>
            <a:off x="188154" y="5985641"/>
            <a:ext cx="5302849" cy="843096"/>
          </a:xfrm>
          <a:prstGeom prst="roundRect">
            <a:avLst>
              <a:gd name="adj" fmla="val 9888"/>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200" b="0">
              <a:latin typeface="+mn-ea"/>
              <a:ea typeface="+mn-ea"/>
            </a:endParaRPr>
          </a:p>
        </p:txBody>
      </p:sp>
      <p:sp>
        <p:nvSpPr>
          <p:cNvPr id="3" name="AutoShape 39">
            <a:extLst>
              <a:ext uri="{FF2B5EF4-FFF2-40B4-BE49-F238E27FC236}">
                <a16:creationId xmlns:a16="http://schemas.microsoft.com/office/drawing/2014/main" id="{79B7185B-F932-D967-62BD-CF8EABDAFFD0}"/>
              </a:ext>
            </a:extLst>
          </p:cNvPr>
          <p:cNvSpPr>
            <a:spLocks noChangeArrowheads="1"/>
          </p:cNvSpPr>
          <p:nvPr/>
        </p:nvSpPr>
        <p:spPr bwMode="auto">
          <a:xfrm>
            <a:off x="1811128" y="5732176"/>
            <a:ext cx="1678227" cy="253465"/>
          </a:xfrm>
          <a:prstGeom prst="roundRect">
            <a:avLst>
              <a:gd name="adj" fmla="val 16667"/>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4" name="Text Box 43">
            <a:extLst>
              <a:ext uri="{FF2B5EF4-FFF2-40B4-BE49-F238E27FC236}">
                <a16:creationId xmlns:a16="http://schemas.microsoft.com/office/drawing/2014/main" id="{B4950888-B5C9-4BED-B403-3EB9646B5292}"/>
              </a:ext>
            </a:extLst>
          </p:cNvPr>
          <p:cNvSpPr txBox="1">
            <a:spLocks noChangeArrowheads="1"/>
          </p:cNvSpPr>
          <p:nvPr/>
        </p:nvSpPr>
        <p:spPr bwMode="auto">
          <a:xfrm>
            <a:off x="1820008" y="5678428"/>
            <a:ext cx="1669347" cy="30797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自助／共助／公助</a:t>
            </a:r>
          </a:p>
        </p:txBody>
      </p:sp>
      <p:sp>
        <p:nvSpPr>
          <p:cNvPr id="5" name="Text Box 59">
            <a:extLst>
              <a:ext uri="{FF2B5EF4-FFF2-40B4-BE49-F238E27FC236}">
                <a16:creationId xmlns:a16="http://schemas.microsoft.com/office/drawing/2014/main" id="{13686CA2-A189-17E6-4532-E703058975DC}"/>
              </a:ext>
            </a:extLst>
          </p:cNvPr>
          <p:cNvSpPr txBox="1">
            <a:spLocks noChangeArrowheads="1"/>
          </p:cNvSpPr>
          <p:nvPr/>
        </p:nvSpPr>
        <p:spPr bwMode="auto">
          <a:xfrm>
            <a:off x="295899" y="5985641"/>
            <a:ext cx="5087357" cy="83099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特に防災対策・災害対応の分野で多く使われてきた概念。自分や家族の命は自分たちで守る「自助」、近隣が助け合って地域を守る「共助」、国や自治体が支援する「公助」の「三助」の考え方は、江戸時代の米沢藩主・上杉鷹山が提唱したとされる。阪神淡路大震災以降、注目されるようになってきた。</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82" name="Text Box 6">
            <a:extLst>
              <a:ext uri="{FF2B5EF4-FFF2-40B4-BE49-F238E27FC236}">
                <a16:creationId xmlns:a16="http://schemas.microsoft.com/office/drawing/2014/main" id="{59C638B1-8B53-56D9-E4E2-14D09621643F}"/>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280583" name="Text Box 7">
            <a:extLst>
              <a:ext uri="{FF2B5EF4-FFF2-40B4-BE49-F238E27FC236}">
                <a16:creationId xmlns:a16="http://schemas.microsoft.com/office/drawing/2014/main" id="{D91E8664-9D70-D4D9-B373-B48F662676BB}"/>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４</a:t>
            </a:r>
          </a:p>
        </p:txBody>
      </p:sp>
      <p:sp>
        <p:nvSpPr>
          <p:cNvPr id="280584" name="Text Box 8">
            <a:extLst>
              <a:ext uri="{FF2B5EF4-FFF2-40B4-BE49-F238E27FC236}">
                <a16:creationId xmlns:a16="http://schemas.microsoft.com/office/drawing/2014/main" id="{AF42BCA6-9C78-9AC4-D6AF-F50ACDDCE838}"/>
              </a:ext>
            </a:extLst>
          </p:cNvPr>
          <p:cNvSpPr txBox="1">
            <a:spLocks noChangeArrowheads="1"/>
          </p:cNvSpPr>
          <p:nvPr/>
        </p:nvSpPr>
        <p:spPr bwMode="auto">
          <a:xfrm>
            <a:off x="2395538" y="106363"/>
            <a:ext cx="51006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生活者／消費者としての市民　</a:t>
            </a:r>
          </a:p>
        </p:txBody>
      </p:sp>
      <p:sp>
        <p:nvSpPr>
          <p:cNvPr id="280585" name="AutoShape 10">
            <a:extLst>
              <a:ext uri="{FF2B5EF4-FFF2-40B4-BE49-F238E27FC236}">
                <a16:creationId xmlns:a16="http://schemas.microsoft.com/office/drawing/2014/main" id="{C6D8B4EF-B2DB-72CD-B8F7-58C9259ACD86}"/>
              </a:ext>
            </a:extLst>
          </p:cNvPr>
          <p:cNvSpPr>
            <a:spLocks noChangeArrowheads="1"/>
          </p:cNvSpPr>
          <p:nvPr/>
        </p:nvSpPr>
        <p:spPr bwMode="auto">
          <a:xfrm>
            <a:off x="38100" y="647700"/>
            <a:ext cx="2187575" cy="273050"/>
          </a:xfrm>
          <a:prstGeom prst="roundRect">
            <a:avLst>
              <a:gd name="adj" fmla="val 16648"/>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0586" name="Text Box 29">
            <a:extLst>
              <a:ext uri="{FF2B5EF4-FFF2-40B4-BE49-F238E27FC236}">
                <a16:creationId xmlns:a16="http://schemas.microsoft.com/office/drawing/2014/main" id="{84A3809C-C19A-27AD-6BC2-9E42D3DB9718}"/>
              </a:ext>
            </a:extLst>
          </p:cNvPr>
          <p:cNvSpPr txBox="1">
            <a:spLocks noChangeArrowheads="1"/>
          </p:cNvSpPr>
          <p:nvPr/>
        </p:nvSpPr>
        <p:spPr bwMode="auto">
          <a:xfrm>
            <a:off x="34925" y="620713"/>
            <a:ext cx="2268538"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生活者としてのアプローチ</a:t>
            </a:r>
          </a:p>
        </p:txBody>
      </p:sp>
      <p:sp>
        <p:nvSpPr>
          <p:cNvPr id="280589" name="Line 69">
            <a:extLst>
              <a:ext uri="{FF2B5EF4-FFF2-40B4-BE49-F238E27FC236}">
                <a16:creationId xmlns:a16="http://schemas.microsoft.com/office/drawing/2014/main" id="{488AF18D-B726-F251-AD90-6581713DE6A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59080" name="図 4">
            <a:extLst>
              <a:ext uri="{FF2B5EF4-FFF2-40B4-BE49-F238E27FC236}">
                <a16:creationId xmlns:a16="http://schemas.microsoft.com/office/drawing/2014/main" id="{F925F500-8656-19C5-0B52-F29BA1AE31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351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81" name="図 12">
            <a:extLst>
              <a:ext uri="{FF2B5EF4-FFF2-40B4-BE49-F238E27FC236}">
                <a16:creationId xmlns:a16="http://schemas.microsoft.com/office/drawing/2014/main" id="{0D45E25A-5325-BA05-9179-8EC6B38BD8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2125" y="2111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82" name="図 16">
            <a:extLst>
              <a:ext uri="{FF2B5EF4-FFF2-40B4-BE49-F238E27FC236}">
                <a16:creationId xmlns:a16="http://schemas.microsoft.com/office/drawing/2014/main" id="{ED7D757D-FB64-C410-B0A3-B6BA9E82FA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9788"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083" name="図 17">
            <a:extLst>
              <a:ext uri="{FF2B5EF4-FFF2-40B4-BE49-F238E27FC236}">
                <a16:creationId xmlns:a16="http://schemas.microsoft.com/office/drawing/2014/main" id="{C947E1BF-D9C4-D8D4-852E-1780D0B3C6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41575"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94" name="正方形/長方形 1">
            <a:extLst>
              <a:ext uri="{FF2B5EF4-FFF2-40B4-BE49-F238E27FC236}">
                <a16:creationId xmlns:a16="http://schemas.microsoft.com/office/drawing/2014/main" id="{8A3E48E8-3BE9-EB11-1751-CD6862E73178}"/>
              </a:ext>
            </a:extLst>
          </p:cNvPr>
          <p:cNvSpPr>
            <a:spLocks noChangeArrowheads="1"/>
          </p:cNvSpPr>
          <p:nvPr/>
        </p:nvSpPr>
        <p:spPr bwMode="auto">
          <a:xfrm>
            <a:off x="3174" y="908050"/>
            <a:ext cx="8817297" cy="160043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・日本のＣＯ</a:t>
            </a:r>
            <a:r>
              <a:rPr lang="en-US" altLang="ja-JP" sz="1400" b="0" dirty="0">
                <a:latin typeface="+mn-ea"/>
                <a:ea typeface="+mn-ea"/>
              </a:rPr>
              <a:t>2</a:t>
            </a:r>
            <a:r>
              <a:rPr lang="ja-JP" altLang="en-US" sz="1400" b="0" dirty="0">
                <a:latin typeface="+mn-ea"/>
                <a:ea typeface="+mn-ea"/>
              </a:rPr>
              <a:t>総排出量約</a:t>
            </a:r>
            <a:r>
              <a:rPr lang="en-US" altLang="ja-JP" sz="1400" b="0" dirty="0">
                <a:latin typeface="+mn-ea"/>
                <a:ea typeface="+mn-ea"/>
              </a:rPr>
              <a:t>10</a:t>
            </a:r>
            <a:r>
              <a:rPr lang="ja-JP" altLang="en-US" sz="1400" b="0" dirty="0">
                <a:latin typeface="+mn-ea"/>
                <a:ea typeface="+mn-ea"/>
              </a:rPr>
              <a:t>億</a:t>
            </a:r>
            <a:r>
              <a:rPr lang="en-US" altLang="ja-JP" sz="1400" b="0" dirty="0">
                <a:latin typeface="+mn-ea"/>
                <a:ea typeface="+mn-ea"/>
              </a:rPr>
              <a:t>4,400</a:t>
            </a:r>
            <a:r>
              <a:rPr lang="ja-JP" altLang="en-US" sz="1400" b="0" dirty="0">
                <a:latin typeface="+mn-ea"/>
                <a:ea typeface="+mn-ea"/>
              </a:rPr>
              <a:t>万</a:t>
            </a:r>
            <a:r>
              <a:rPr lang="en-US" altLang="ja-JP" sz="1400" b="0" dirty="0">
                <a:latin typeface="+mn-ea"/>
                <a:ea typeface="+mn-ea"/>
              </a:rPr>
              <a:t>t (2020</a:t>
            </a:r>
            <a:r>
              <a:rPr lang="ja-JP" altLang="en-US" sz="1400" b="0" dirty="0">
                <a:latin typeface="+mn-ea"/>
                <a:ea typeface="+mn-ea"/>
              </a:rPr>
              <a:t>年度</a:t>
            </a:r>
            <a:r>
              <a:rPr lang="en-US" altLang="ja-JP" sz="1400" b="0" dirty="0">
                <a:latin typeface="+mn-ea"/>
                <a:ea typeface="+mn-ea"/>
              </a:rPr>
              <a:t>)</a:t>
            </a:r>
            <a:r>
              <a:rPr lang="ja-JP" altLang="en-US" sz="1400" b="0" dirty="0">
                <a:latin typeface="+mn-ea"/>
                <a:ea typeface="+mn-ea"/>
              </a:rPr>
              <a:t>の約</a:t>
            </a:r>
            <a:r>
              <a:rPr lang="en-US" altLang="ja-JP" sz="1400" b="0" dirty="0">
                <a:latin typeface="+mn-ea"/>
                <a:ea typeface="+mn-ea"/>
              </a:rPr>
              <a:t>16</a:t>
            </a:r>
            <a:r>
              <a:rPr lang="ja-JP" altLang="en-US" sz="1400" b="0" dirty="0">
                <a:latin typeface="+mn-ea"/>
                <a:ea typeface="+mn-ea"/>
              </a:rPr>
              <a:t>％を家庭部門が占める。</a:t>
            </a:r>
          </a:p>
          <a:p>
            <a:pPr>
              <a:spcBef>
                <a:spcPct val="0"/>
              </a:spcBef>
              <a:buFontTx/>
              <a:buNone/>
              <a:defRPr/>
            </a:pPr>
            <a:r>
              <a:rPr lang="ja-JP" altLang="en-US" sz="1400" b="0" dirty="0">
                <a:latin typeface="+mn-ea"/>
                <a:ea typeface="+mn-ea"/>
              </a:rPr>
              <a:t>・日本の水総使用量の５７％にあたる約</a:t>
            </a:r>
            <a:r>
              <a:rPr lang="en-US" altLang="ja-JP" sz="1400" b="0" dirty="0">
                <a:latin typeface="+mn-ea"/>
                <a:ea typeface="+mn-ea"/>
              </a:rPr>
              <a:t>146</a:t>
            </a:r>
            <a:r>
              <a:rPr lang="ja-JP" altLang="en-US" sz="1400" b="0" dirty="0">
                <a:latin typeface="+mn-ea"/>
                <a:ea typeface="+mn-ea"/>
              </a:rPr>
              <a:t>億</a:t>
            </a:r>
            <a:r>
              <a:rPr lang="en-US" altLang="ja-JP" sz="1400" b="0" dirty="0">
                <a:latin typeface="+mn-ea"/>
                <a:ea typeface="+mn-ea"/>
              </a:rPr>
              <a:t>m3</a:t>
            </a:r>
            <a:r>
              <a:rPr lang="ja-JP" altLang="en-US" sz="1400" b="0" dirty="0">
                <a:latin typeface="+mn-ea"/>
                <a:ea typeface="+mn-ea"/>
              </a:rPr>
              <a:t>（取水量ベース）を家庭部門が占める。</a:t>
            </a:r>
          </a:p>
          <a:p>
            <a:pPr>
              <a:spcBef>
                <a:spcPct val="0"/>
              </a:spcBef>
              <a:buFontTx/>
              <a:buNone/>
              <a:defRPr/>
            </a:pPr>
            <a:r>
              <a:rPr lang="ja-JP" altLang="en-US" sz="1400" b="0" dirty="0">
                <a:latin typeface="+mn-ea"/>
                <a:ea typeface="+mn-ea"/>
              </a:rPr>
              <a:t>　特に台所からは環境負荷の大きい汚れた排水が流されています。</a:t>
            </a:r>
          </a:p>
          <a:p>
            <a:pPr>
              <a:spcBef>
                <a:spcPct val="0"/>
              </a:spcBef>
              <a:buFontTx/>
              <a:buNone/>
              <a:defRPr/>
            </a:pPr>
            <a:r>
              <a:rPr lang="ja-JP" altLang="en-US" sz="1400" b="0" dirty="0">
                <a:latin typeface="+mn-ea"/>
                <a:ea typeface="+mn-ea"/>
              </a:rPr>
              <a:t>・家庭ごみは近年減少傾向。</a:t>
            </a:r>
            <a:r>
              <a:rPr lang="en-US" altLang="ja-JP" sz="1400" b="0" dirty="0">
                <a:latin typeface="+mn-ea"/>
                <a:ea typeface="+mn-ea"/>
              </a:rPr>
              <a:t>2020</a:t>
            </a:r>
            <a:r>
              <a:rPr lang="ja-JP" altLang="en-US" sz="1400" b="0" dirty="0">
                <a:latin typeface="+mn-ea"/>
                <a:ea typeface="+mn-ea"/>
              </a:rPr>
              <a:t>年度の排出量は約</a:t>
            </a:r>
            <a:r>
              <a:rPr lang="en-US" altLang="ja-JP" sz="1400" b="0" dirty="0">
                <a:latin typeface="+mn-ea"/>
                <a:ea typeface="+mn-ea"/>
              </a:rPr>
              <a:t>3,002</a:t>
            </a:r>
            <a:r>
              <a:rPr lang="ja-JP" altLang="en-US" sz="1400" b="0" dirty="0">
                <a:latin typeface="+mn-ea"/>
                <a:ea typeface="+mn-ea"/>
              </a:rPr>
              <a:t>万ｔで、１人１日当たり約</a:t>
            </a:r>
            <a:r>
              <a:rPr lang="ja-JP" altLang="en-US" sz="1400" b="0" dirty="0">
                <a:solidFill>
                  <a:srgbClr val="FF0000"/>
                </a:solidFill>
                <a:latin typeface="+mn-ea"/>
                <a:ea typeface="+mn-ea"/>
              </a:rPr>
              <a:t>６５０</a:t>
            </a:r>
            <a:r>
              <a:rPr lang="en-US" altLang="ja-JP" sz="1400" b="0" dirty="0">
                <a:latin typeface="+mn-ea"/>
                <a:ea typeface="+mn-ea"/>
              </a:rPr>
              <a:t>g</a:t>
            </a:r>
            <a:r>
              <a:rPr lang="ja-JP" altLang="en-US" sz="1400" b="0" dirty="0">
                <a:latin typeface="+mn-ea"/>
                <a:ea typeface="+mn-ea"/>
              </a:rPr>
              <a:t> </a:t>
            </a:r>
            <a:r>
              <a:rPr lang="en-US" altLang="ja-JP" sz="900" dirty="0">
                <a:solidFill>
                  <a:srgbClr val="FF0000"/>
                </a:solidFill>
                <a:latin typeface="+mn-ea"/>
                <a:ea typeface="+mn-ea"/>
              </a:rPr>
              <a:t>(</a:t>
            </a:r>
            <a:r>
              <a:rPr lang="ja-JP" altLang="en-US" sz="900" dirty="0">
                <a:solidFill>
                  <a:srgbClr val="FF0000"/>
                </a:solidFill>
                <a:latin typeface="+mn-ea"/>
                <a:ea typeface="+mn-ea"/>
              </a:rPr>
              <a:t>事業ごみを合わせた一般ごみは</a:t>
            </a:r>
            <a:r>
              <a:rPr lang="en-US" altLang="ja-JP" sz="900" dirty="0">
                <a:solidFill>
                  <a:srgbClr val="FF0000"/>
                </a:solidFill>
                <a:latin typeface="+mn-ea"/>
                <a:ea typeface="+mn-ea"/>
              </a:rPr>
              <a:t>901g</a:t>
            </a:r>
            <a:r>
              <a:rPr lang="ja-JP" altLang="en-US" sz="900" dirty="0">
                <a:solidFill>
                  <a:srgbClr val="FF0000"/>
                </a:solidFill>
                <a:latin typeface="+mn-ea"/>
                <a:ea typeface="+mn-ea"/>
              </a:rPr>
              <a:t>）</a:t>
            </a:r>
          </a:p>
          <a:p>
            <a:pPr>
              <a:spcBef>
                <a:spcPct val="0"/>
              </a:spcBef>
              <a:buFontTx/>
              <a:buNone/>
              <a:defRPr/>
            </a:pPr>
            <a:r>
              <a:rPr lang="ja-JP" altLang="en-US" sz="1400" b="0" dirty="0">
                <a:latin typeface="+mn-ea"/>
                <a:ea typeface="+mn-ea"/>
              </a:rPr>
              <a:t>・日本の食品ロスは年間</a:t>
            </a:r>
            <a:r>
              <a:rPr lang="en-US" altLang="ja-JP" sz="1400" b="0" dirty="0">
                <a:latin typeface="+mn-ea"/>
                <a:ea typeface="+mn-ea"/>
              </a:rPr>
              <a:t>522</a:t>
            </a:r>
            <a:r>
              <a:rPr lang="ja-JP" altLang="en-US" sz="1400" b="0" dirty="0">
                <a:latin typeface="+mn-ea"/>
                <a:ea typeface="+mn-ea"/>
              </a:rPr>
              <a:t>万</a:t>
            </a:r>
            <a:r>
              <a:rPr lang="en-US" altLang="ja-JP" sz="1400" b="0" dirty="0">
                <a:latin typeface="+mn-ea"/>
                <a:ea typeface="+mn-ea"/>
              </a:rPr>
              <a:t>t</a:t>
            </a:r>
            <a:r>
              <a:rPr lang="ja-JP" altLang="en-US" sz="1400" b="0" dirty="0">
                <a:latin typeface="+mn-ea"/>
                <a:ea typeface="+mn-ea"/>
              </a:rPr>
              <a:t>のうち、</a:t>
            </a:r>
            <a:r>
              <a:rPr lang="en-US" altLang="ja-JP" sz="1400" b="0" dirty="0">
                <a:latin typeface="+mn-ea"/>
                <a:ea typeface="+mn-ea"/>
              </a:rPr>
              <a:t>247</a:t>
            </a:r>
            <a:r>
              <a:rPr lang="ja-JP" altLang="en-US" sz="1400" b="0" dirty="0">
                <a:latin typeface="+mn-ea"/>
                <a:ea typeface="+mn-ea"/>
              </a:rPr>
              <a:t>万</a:t>
            </a:r>
            <a:r>
              <a:rPr lang="en-US" altLang="ja-JP" sz="1400" b="0" dirty="0">
                <a:latin typeface="+mn-ea"/>
                <a:ea typeface="+mn-ea"/>
              </a:rPr>
              <a:t>t</a:t>
            </a:r>
            <a:r>
              <a:rPr lang="ja-JP" altLang="en-US" sz="1400" b="0" dirty="0">
                <a:latin typeface="+mn-ea"/>
                <a:ea typeface="+mn-ea"/>
              </a:rPr>
              <a:t>が家庭から</a:t>
            </a:r>
            <a:r>
              <a:rPr lang="en-US" altLang="ja-JP" sz="1400" b="0" dirty="0">
                <a:latin typeface="+mn-ea"/>
                <a:ea typeface="+mn-ea"/>
              </a:rPr>
              <a:t>(2020</a:t>
            </a:r>
            <a:r>
              <a:rPr lang="ja-JP" altLang="en-US" sz="1400" b="0" dirty="0">
                <a:latin typeface="+mn-ea"/>
                <a:ea typeface="+mn-ea"/>
              </a:rPr>
              <a:t>年度）。</a:t>
            </a:r>
            <a:endParaRPr lang="en-US" altLang="ja-JP" sz="1400" b="0" dirty="0">
              <a:latin typeface="+mn-ea"/>
              <a:ea typeface="+mn-ea"/>
            </a:endParaRPr>
          </a:p>
          <a:p>
            <a:pPr>
              <a:spcBef>
                <a:spcPct val="0"/>
              </a:spcBef>
              <a:buFontTx/>
              <a:buNone/>
              <a:defRPr/>
            </a:pPr>
            <a:r>
              <a:rPr lang="ja-JP" altLang="en-US" sz="1400" b="0" dirty="0">
                <a:latin typeface="+mn-ea"/>
                <a:ea typeface="+mn-ea"/>
              </a:rPr>
              <a:t>●こまめな節電、節水、公共交通の利用、ごみの削減・分別など、環境に</a:t>
            </a:r>
          </a:p>
          <a:p>
            <a:pPr>
              <a:spcBef>
                <a:spcPct val="0"/>
              </a:spcBef>
              <a:buFontTx/>
              <a:buNone/>
              <a:defRPr/>
            </a:pPr>
            <a:r>
              <a:rPr lang="ja-JP" altLang="en-US" sz="1400" b="0" dirty="0">
                <a:latin typeface="+mn-ea"/>
                <a:ea typeface="+mn-ea"/>
              </a:rPr>
              <a:t>　配慮した行動が自然にふるまえる新しいライフスタイルが求められている。</a:t>
            </a:r>
          </a:p>
        </p:txBody>
      </p:sp>
      <p:sp>
        <p:nvSpPr>
          <p:cNvPr id="23" name="Text Box 5">
            <a:extLst>
              <a:ext uri="{FF2B5EF4-FFF2-40B4-BE49-F238E27FC236}">
                <a16:creationId xmlns:a16="http://schemas.microsoft.com/office/drawing/2014/main" id="{723C08F0-14DE-8F32-2D37-853764D5ACED}"/>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P226</a:t>
            </a:r>
            <a:r>
              <a:rPr lang="ja-JP" altLang="en-US" sz="1200" b="0" dirty="0">
                <a:latin typeface="+mn-ea"/>
                <a:ea typeface="+mn-ea"/>
              </a:rPr>
              <a:t>～</a:t>
            </a:r>
            <a:r>
              <a:rPr lang="en-US" altLang="ja-JP" sz="1200" b="0" dirty="0">
                <a:latin typeface="+mn-ea"/>
                <a:ea typeface="+mn-ea"/>
              </a:rPr>
              <a:t>235</a:t>
            </a:r>
          </a:p>
        </p:txBody>
      </p:sp>
      <p:sp>
        <p:nvSpPr>
          <p:cNvPr id="27" name="テキスト ボックス 26">
            <a:extLst>
              <a:ext uri="{FF2B5EF4-FFF2-40B4-BE49-F238E27FC236}">
                <a16:creationId xmlns:a16="http://schemas.microsoft.com/office/drawing/2014/main" id="{BB710CD7-133F-EBFF-D4EB-1FFA88018822}"/>
              </a:ext>
            </a:extLst>
          </p:cNvPr>
          <p:cNvSpPr txBox="1"/>
          <p:nvPr/>
        </p:nvSpPr>
        <p:spPr>
          <a:xfrm>
            <a:off x="5728731" y="2279761"/>
            <a:ext cx="3188814" cy="276225"/>
          </a:xfrm>
          <a:prstGeom prst="rect">
            <a:avLst/>
          </a:prstGeom>
          <a:noFill/>
        </p:spPr>
        <p:txBody>
          <a:bodyPr wrap="square">
            <a:spAutoFit/>
          </a:bodyPr>
          <a:lstStyle/>
          <a:p>
            <a:pPr>
              <a:defRPr/>
            </a:pPr>
            <a:r>
              <a:rPr lang="ja-JP" altLang="en-US" sz="1200" dirty="0">
                <a:solidFill>
                  <a:srgbClr val="000000"/>
                </a:solidFill>
                <a:latin typeface="+mn-ea"/>
                <a:ea typeface="+mn-ea"/>
              </a:rPr>
              <a:t>日本の環境負荷における、生活者による割合</a:t>
            </a:r>
          </a:p>
        </p:txBody>
      </p:sp>
      <p:sp>
        <p:nvSpPr>
          <p:cNvPr id="19" name="AutoShape 10">
            <a:extLst>
              <a:ext uri="{FF2B5EF4-FFF2-40B4-BE49-F238E27FC236}">
                <a16:creationId xmlns:a16="http://schemas.microsoft.com/office/drawing/2014/main" id="{00E77FEA-E42F-0817-B862-AE602C214C82}"/>
              </a:ext>
            </a:extLst>
          </p:cNvPr>
          <p:cNvSpPr>
            <a:spLocks noChangeArrowheads="1"/>
          </p:cNvSpPr>
          <p:nvPr/>
        </p:nvSpPr>
        <p:spPr bwMode="auto">
          <a:xfrm>
            <a:off x="19050" y="2609850"/>
            <a:ext cx="2187575" cy="273050"/>
          </a:xfrm>
          <a:prstGeom prst="roundRect">
            <a:avLst>
              <a:gd name="adj" fmla="val 16648"/>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0" name="Text Box 29">
            <a:extLst>
              <a:ext uri="{FF2B5EF4-FFF2-40B4-BE49-F238E27FC236}">
                <a16:creationId xmlns:a16="http://schemas.microsoft.com/office/drawing/2014/main" id="{0AFAD76C-84FF-2DDE-2463-D73D11329071}"/>
              </a:ext>
            </a:extLst>
          </p:cNvPr>
          <p:cNvSpPr txBox="1">
            <a:spLocks noChangeArrowheads="1"/>
          </p:cNvSpPr>
          <p:nvPr/>
        </p:nvSpPr>
        <p:spPr bwMode="auto">
          <a:xfrm>
            <a:off x="15875" y="2582863"/>
            <a:ext cx="2268538"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消費者としてのアプローチ</a:t>
            </a:r>
          </a:p>
        </p:txBody>
      </p:sp>
      <p:sp>
        <p:nvSpPr>
          <p:cNvPr id="22" name="正方形/長方形 3">
            <a:extLst>
              <a:ext uri="{FF2B5EF4-FFF2-40B4-BE49-F238E27FC236}">
                <a16:creationId xmlns:a16="http://schemas.microsoft.com/office/drawing/2014/main" id="{C27F04EC-87F6-95CA-E0C6-059A742E4F5F}"/>
              </a:ext>
            </a:extLst>
          </p:cNvPr>
          <p:cNvSpPr>
            <a:spLocks noChangeArrowheads="1"/>
          </p:cNvSpPr>
          <p:nvPr/>
        </p:nvSpPr>
        <p:spPr bwMode="auto">
          <a:xfrm>
            <a:off x="6507163" y="4168775"/>
            <a:ext cx="2233612"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b="0" dirty="0">
                <a:solidFill>
                  <a:srgbClr val="FF0000"/>
                </a:solidFill>
                <a:latin typeface="+mn-ea"/>
                <a:ea typeface="+mn-ea"/>
              </a:rPr>
              <a:t>商品の一生</a:t>
            </a:r>
            <a:r>
              <a:rPr lang="en-US" altLang="ja-JP" sz="1600" b="0" dirty="0">
                <a:solidFill>
                  <a:srgbClr val="FF0000"/>
                </a:solidFill>
                <a:latin typeface="+mn-ea"/>
                <a:ea typeface="+mn-ea"/>
              </a:rPr>
              <a:t>(</a:t>
            </a:r>
            <a:r>
              <a:rPr lang="ja-JP" altLang="en-US" sz="1600" b="0" dirty="0">
                <a:solidFill>
                  <a:srgbClr val="FF0000"/>
                </a:solidFill>
                <a:latin typeface="+mn-ea"/>
                <a:ea typeface="+mn-ea"/>
              </a:rPr>
              <a:t>ﾗｲﾌｻｲｸﾙ</a:t>
            </a:r>
            <a:r>
              <a:rPr lang="en-US" altLang="ja-JP" sz="1600" b="0" dirty="0">
                <a:latin typeface="+mn-ea"/>
                <a:ea typeface="+mn-ea"/>
              </a:rPr>
              <a:t>)</a:t>
            </a:r>
            <a:endParaRPr lang="ja-JP" altLang="en-US" sz="1600" b="0" dirty="0">
              <a:latin typeface="+mn-ea"/>
              <a:ea typeface="+mn-ea"/>
            </a:endParaRPr>
          </a:p>
        </p:txBody>
      </p:sp>
      <p:sp>
        <p:nvSpPr>
          <p:cNvPr id="24" name="正方形/長方形 51">
            <a:extLst>
              <a:ext uri="{FF2B5EF4-FFF2-40B4-BE49-F238E27FC236}">
                <a16:creationId xmlns:a16="http://schemas.microsoft.com/office/drawing/2014/main" id="{E5B0AA35-FF3B-2C03-8C7B-339110CAB998}"/>
              </a:ext>
            </a:extLst>
          </p:cNvPr>
          <p:cNvSpPr>
            <a:spLocks noChangeArrowheads="1"/>
          </p:cNvSpPr>
          <p:nvPr/>
        </p:nvSpPr>
        <p:spPr bwMode="auto">
          <a:xfrm>
            <a:off x="7872413" y="6669088"/>
            <a:ext cx="1255712" cy="214312"/>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ｅｃｏ検定公式ﾃｷｽﾄ</a:t>
            </a:r>
          </a:p>
        </p:txBody>
      </p:sp>
      <p:pic>
        <p:nvPicPr>
          <p:cNvPr id="259095" name="図 2">
            <a:extLst>
              <a:ext uri="{FF2B5EF4-FFF2-40B4-BE49-F238E27FC236}">
                <a16:creationId xmlns:a16="http://schemas.microsoft.com/office/drawing/2014/main" id="{3B77F9D2-6DFE-3320-DA4F-C1629C1C572B}"/>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56325" y="4460875"/>
            <a:ext cx="2935288"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テキスト ボックス 25">
            <a:extLst>
              <a:ext uri="{FF2B5EF4-FFF2-40B4-BE49-F238E27FC236}">
                <a16:creationId xmlns:a16="http://schemas.microsoft.com/office/drawing/2014/main" id="{79A7523C-7C56-1917-8D98-B286279C5E75}"/>
              </a:ext>
            </a:extLst>
          </p:cNvPr>
          <p:cNvSpPr txBox="1"/>
          <p:nvPr/>
        </p:nvSpPr>
        <p:spPr>
          <a:xfrm>
            <a:off x="-22225" y="2933700"/>
            <a:ext cx="7345363" cy="2247900"/>
          </a:xfrm>
          <a:prstGeom prst="rect">
            <a:avLst/>
          </a:prstGeom>
          <a:noFill/>
        </p:spPr>
        <p:txBody>
          <a:bodyPr>
            <a:spAutoFit/>
          </a:bodyPr>
          <a:lstStyle/>
          <a:p>
            <a:pPr>
              <a:defRPr/>
            </a:pPr>
            <a:r>
              <a:rPr lang="ja-JP" altLang="en-US" sz="1400" b="0" dirty="0">
                <a:latin typeface="+mn-ea"/>
                <a:ea typeface="+mn-ea"/>
              </a:rPr>
              <a:t>●消費者としての取り組みを考えるとき、</a:t>
            </a:r>
            <a:r>
              <a:rPr lang="ja-JP" altLang="en-US" sz="1400" b="0" dirty="0">
                <a:solidFill>
                  <a:srgbClr val="FF0000"/>
                </a:solidFill>
                <a:latin typeface="+mn-ea"/>
                <a:ea typeface="+mn-ea"/>
              </a:rPr>
              <a:t>商品の一生</a:t>
            </a:r>
            <a:endParaRPr lang="en-US" altLang="ja-JP" sz="1400" b="0" dirty="0">
              <a:solidFill>
                <a:srgbClr val="FF0000"/>
              </a:solidFill>
              <a:latin typeface="+mn-ea"/>
              <a:ea typeface="+mn-ea"/>
            </a:endParaRPr>
          </a:p>
          <a:p>
            <a:pPr>
              <a:defRPr/>
            </a:pPr>
            <a:r>
              <a:rPr lang="ja-JP" altLang="en-US" sz="1400" b="0" dirty="0">
                <a:solidFill>
                  <a:srgbClr val="FF0000"/>
                </a:solidFill>
                <a:latin typeface="+mn-ea"/>
                <a:ea typeface="+mn-ea"/>
              </a:rPr>
              <a:t>　（ライフサイクル）</a:t>
            </a:r>
            <a:r>
              <a:rPr lang="ja-JP" altLang="en-US" sz="1400" b="0" dirty="0">
                <a:latin typeface="+mn-ea"/>
                <a:ea typeface="+mn-ea"/>
              </a:rPr>
              <a:t>に目を向けることが大切。</a:t>
            </a:r>
          </a:p>
          <a:p>
            <a:pPr>
              <a:defRPr/>
            </a:pPr>
            <a:r>
              <a:rPr lang="ja-JP" altLang="en-US" sz="1400" b="0" dirty="0">
                <a:latin typeface="+mn-ea"/>
                <a:ea typeface="+mn-ea"/>
              </a:rPr>
              <a:t>・省エネルギー性能に優れた製品は賢い使い方で省エネ性能を発揮。</a:t>
            </a:r>
            <a:endParaRPr lang="en-US" altLang="ja-JP" sz="1400" b="0" dirty="0">
              <a:latin typeface="+mn-ea"/>
              <a:ea typeface="+mn-ea"/>
            </a:endParaRPr>
          </a:p>
          <a:p>
            <a:pPr>
              <a:defRPr/>
            </a:pPr>
            <a:r>
              <a:rPr lang="ja-JP" altLang="en-US" sz="1400" b="0" dirty="0">
                <a:latin typeface="+mn-ea"/>
                <a:ea typeface="+mn-ea"/>
              </a:rPr>
              <a:t>・製品の購入・使用（消費）・廃棄・リサイクルにおける意識。</a:t>
            </a:r>
          </a:p>
          <a:p>
            <a:pPr>
              <a:defRPr/>
            </a:pPr>
            <a:r>
              <a:rPr lang="ja-JP" altLang="en-US" sz="1400" b="0" dirty="0">
                <a:latin typeface="+mn-ea"/>
                <a:ea typeface="+mn-ea"/>
              </a:rPr>
              <a:t>・消費者は「商品の一生」で間接的に様々な問題にかかわっている</a:t>
            </a:r>
            <a:endParaRPr lang="en-US" altLang="ja-JP" sz="1400" b="0" dirty="0">
              <a:latin typeface="+mn-ea"/>
              <a:ea typeface="+mn-ea"/>
            </a:endParaRPr>
          </a:p>
          <a:p>
            <a:pPr>
              <a:defRPr/>
            </a:pPr>
            <a:r>
              <a:rPr lang="ja-JP" altLang="en-US" sz="1400" b="0" dirty="0">
                <a:latin typeface="+mn-ea"/>
                <a:ea typeface="+mn-ea"/>
              </a:rPr>
              <a:t>●商品を購入する際には、商品の一生に関心をもち、環境や人に負荷を</a:t>
            </a:r>
            <a:endParaRPr lang="en-US" altLang="ja-JP" sz="1400" b="0" dirty="0">
              <a:latin typeface="+mn-ea"/>
              <a:ea typeface="+mn-ea"/>
            </a:endParaRPr>
          </a:p>
          <a:p>
            <a:pPr>
              <a:defRPr/>
            </a:pPr>
            <a:r>
              <a:rPr lang="ja-JP" altLang="en-US" sz="1400" b="0" dirty="0">
                <a:latin typeface="+mn-ea"/>
                <a:ea typeface="+mn-ea"/>
              </a:rPr>
              <a:t>　かけないように作られた商品を選択するよう、心がけることが重要。</a:t>
            </a:r>
          </a:p>
          <a:p>
            <a:pPr>
              <a:defRPr/>
            </a:pPr>
            <a:r>
              <a:rPr lang="ja-JP" altLang="en-US" sz="1400" b="0" dirty="0">
                <a:latin typeface="+mn-ea"/>
                <a:ea typeface="+mn-ea"/>
              </a:rPr>
              <a:t>●一見、環境に良さそうな植物由来の洗剤も、その原料の</a:t>
            </a:r>
            <a:r>
              <a:rPr lang="ja-JP" altLang="en-US" sz="1400" dirty="0">
                <a:solidFill>
                  <a:srgbClr val="FF0000"/>
                </a:solidFill>
                <a:latin typeface="+mn-ea"/>
                <a:ea typeface="+mn-ea"/>
              </a:rPr>
              <a:t>パーム油</a:t>
            </a:r>
            <a:r>
              <a:rPr lang="ja-JP" altLang="en-US" sz="1400" b="0" dirty="0">
                <a:latin typeface="+mn-ea"/>
                <a:ea typeface="+mn-ea"/>
              </a:rPr>
              <a:t>を生産して</a:t>
            </a:r>
            <a:endParaRPr lang="en-US" altLang="ja-JP" sz="1400" b="0" dirty="0">
              <a:latin typeface="+mn-ea"/>
              <a:ea typeface="+mn-ea"/>
            </a:endParaRPr>
          </a:p>
          <a:p>
            <a:pPr>
              <a:defRPr/>
            </a:pPr>
            <a:r>
              <a:rPr lang="ja-JP" altLang="en-US" sz="1400" b="0" dirty="0">
                <a:latin typeface="+mn-ea"/>
                <a:ea typeface="+mn-ea"/>
              </a:rPr>
              <a:t>　いる農園は、広大な熱帯林を切り拓いて動物のすみかを奪い、労働者との間</a:t>
            </a:r>
            <a:endParaRPr lang="en-US" altLang="ja-JP" sz="1400" b="0" dirty="0">
              <a:latin typeface="+mn-ea"/>
              <a:ea typeface="+mn-ea"/>
            </a:endParaRPr>
          </a:p>
          <a:p>
            <a:pPr>
              <a:defRPr/>
            </a:pPr>
            <a:r>
              <a:rPr lang="ja-JP" altLang="en-US" sz="1400" b="0" dirty="0">
                <a:latin typeface="+mn-ea"/>
                <a:ea typeface="+mn-ea"/>
              </a:rPr>
              <a:t>　に権利侵害などの問題を抱えているプランテーションの可能性があります。</a:t>
            </a:r>
          </a:p>
        </p:txBody>
      </p:sp>
      <p:sp>
        <p:nvSpPr>
          <p:cNvPr id="32" name="AutoShape 66">
            <a:extLst>
              <a:ext uri="{FF2B5EF4-FFF2-40B4-BE49-F238E27FC236}">
                <a16:creationId xmlns:a16="http://schemas.microsoft.com/office/drawing/2014/main" id="{4C00CBB0-FE66-125A-FECE-19B1CC5108EA}"/>
              </a:ext>
            </a:extLst>
          </p:cNvPr>
          <p:cNvSpPr>
            <a:spLocks noChangeArrowheads="1"/>
          </p:cNvSpPr>
          <p:nvPr/>
        </p:nvSpPr>
        <p:spPr bwMode="auto">
          <a:xfrm>
            <a:off x="179388" y="5734050"/>
            <a:ext cx="4124325" cy="960438"/>
          </a:xfrm>
          <a:prstGeom prst="roundRect">
            <a:avLst>
              <a:gd name="adj" fmla="val 16667"/>
            </a:avLst>
          </a:prstGeom>
          <a:solidFill>
            <a:srgbClr val="FFCCFF"/>
          </a:solidFill>
          <a:ln>
            <a:noFill/>
          </a:ln>
          <a:effectLst>
            <a:outerShdw dist="107763"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a:latin typeface="+mn-ea"/>
              <a:ea typeface="+mn-ea"/>
            </a:endParaRPr>
          </a:p>
        </p:txBody>
      </p:sp>
      <p:sp>
        <p:nvSpPr>
          <p:cNvPr id="33" name="AutoShape 63">
            <a:extLst>
              <a:ext uri="{FF2B5EF4-FFF2-40B4-BE49-F238E27FC236}">
                <a16:creationId xmlns:a16="http://schemas.microsoft.com/office/drawing/2014/main" id="{B93AA7D0-1145-7991-A95A-07EBDDD8A1A6}"/>
              </a:ext>
            </a:extLst>
          </p:cNvPr>
          <p:cNvSpPr>
            <a:spLocks noChangeArrowheads="1"/>
          </p:cNvSpPr>
          <p:nvPr/>
        </p:nvSpPr>
        <p:spPr bwMode="auto">
          <a:xfrm>
            <a:off x="1512888" y="5556250"/>
            <a:ext cx="1277937" cy="255588"/>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34" name="正方形/長方形 5">
            <a:extLst>
              <a:ext uri="{FF2B5EF4-FFF2-40B4-BE49-F238E27FC236}">
                <a16:creationId xmlns:a16="http://schemas.microsoft.com/office/drawing/2014/main" id="{D20DCD41-A60F-C36A-ACA6-0701F39F33EB}"/>
              </a:ext>
            </a:extLst>
          </p:cNvPr>
          <p:cNvSpPr>
            <a:spLocks noChangeArrowheads="1"/>
          </p:cNvSpPr>
          <p:nvPr/>
        </p:nvSpPr>
        <p:spPr bwMode="auto">
          <a:xfrm>
            <a:off x="179388" y="5797550"/>
            <a:ext cx="4124325" cy="8302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食品や洗剤等の原料となるパーム油に関わる困難な状況を改善するために、</a:t>
            </a:r>
            <a:r>
              <a:rPr lang="en-US" altLang="ja-JP" sz="1200" b="0" dirty="0">
                <a:latin typeface="+mn-ea"/>
                <a:ea typeface="+mn-ea"/>
              </a:rPr>
              <a:t>2004</a:t>
            </a:r>
            <a:r>
              <a:rPr lang="ja-JP" altLang="en-US" sz="1200" b="0" dirty="0">
                <a:latin typeface="+mn-ea"/>
                <a:ea typeface="+mn-ea"/>
              </a:rPr>
              <a:t>年にアブラヤシ生産者、消費財メーカー、銀行、ＮＧＯなどによる「持続可能なパーム油のための円卓会議（</a:t>
            </a:r>
            <a:r>
              <a:rPr lang="ja-JP" altLang="en-US" sz="1200" b="0" dirty="0">
                <a:solidFill>
                  <a:srgbClr val="FF0000"/>
                </a:solidFill>
                <a:latin typeface="+mn-ea"/>
                <a:ea typeface="+mn-ea"/>
              </a:rPr>
              <a:t>ＲＳＰＯ</a:t>
            </a:r>
            <a:r>
              <a:rPr lang="ja-JP" altLang="en-US" sz="1200" b="0" dirty="0">
                <a:latin typeface="+mn-ea"/>
                <a:ea typeface="+mn-ea"/>
              </a:rPr>
              <a:t>）」が設立された。</a:t>
            </a:r>
          </a:p>
        </p:txBody>
      </p:sp>
      <p:sp>
        <p:nvSpPr>
          <p:cNvPr id="35" name="Text Box 42">
            <a:extLst>
              <a:ext uri="{FF2B5EF4-FFF2-40B4-BE49-F238E27FC236}">
                <a16:creationId xmlns:a16="http://schemas.microsoft.com/office/drawing/2014/main" id="{3C280FEB-248C-C511-F2FD-5FA71E9E2D59}"/>
              </a:ext>
            </a:extLst>
          </p:cNvPr>
          <p:cNvSpPr txBox="1">
            <a:spLocks noChangeArrowheads="1"/>
          </p:cNvSpPr>
          <p:nvPr/>
        </p:nvSpPr>
        <p:spPr bwMode="auto">
          <a:xfrm>
            <a:off x="1565275" y="5516563"/>
            <a:ext cx="1119188"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1400" dirty="0">
                <a:solidFill>
                  <a:schemeClr val="bg1"/>
                </a:solidFill>
                <a:latin typeface="+mn-ea"/>
                <a:ea typeface="+mn-ea"/>
              </a:rPr>
              <a:t>パーム油</a:t>
            </a:r>
          </a:p>
        </p:txBody>
      </p:sp>
      <p:pic>
        <p:nvPicPr>
          <p:cNvPr id="259101" name="図 2">
            <a:extLst>
              <a:ext uri="{FF2B5EF4-FFF2-40B4-BE49-F238E27FC236}">
                <a16:creationId xmlns:a16="http://schemas.microsoft.com/office/drawing/2014/main" id="{4F798D18-D4A6-B392-258C-953C34414076}"/>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41825" y="5607050"/>
            <a:ext cx="1160463"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5933565F-00D2-72F5-379A-C4C83925901D}"/>
              </a:ext>
            </a:extLst>
          </p:cNvPr>
          <p:cNvSpPr txBox="1">
            <a:spLocks noChangeArrowheads="1"/>
          </p:cNvSpPr>
          <p:nvPr/>
        </p:nvSpPr>
        <p:spPr bwMode="auto">
          <a:xfrm>
            <a:off x="107950"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pic>
        <p:nvPicPr>
          <p:cNvPr id="6" name="図 5">
            <a:extLst>
              <a:ext uri="{FF2B5EF4-FFF2-40B4-BE49-F238E27FC236}">
                <a16:creationId xmlns:a16="http://schemas.microsoft.com/office/drawing/2014/main" id="{413AEFB2-B865-252C-7430-DCB506F94EBE}"/>
              </a:ext>
            </a:extLst>
          </p:cNvPr>
          <p:cNvPicPr>
            <a:picLocks noChangeAspect="1"/>
          </p:cNvPicPr>
          <p:nvPr/>
        </p:nvPicPr>
        <p:blipFill>
          <a:blip r:embed="rId9">
            <a:clrChange>
              <a:clrFrom>
                <a:srgbClr val="FFFFFF"/>
              </a:clrFrom>
              <a:clrTo>
                <a:srgbClr val="FFFFFF">
                  <a:alpha val="0"/>
                </a:srgbClr>
              </a:clrTo>
            </a:clrChange>
          </a:blip>
          <a:stretch>
            <a:fillRect/>
          </a:stretch>
        </p:blipFill>
        <p:spPr>
          <a:xfrm>
            <a:off x="5223349" y="2546462"/>
            <a:ext cx="3901601" cy="1183343"/>
          </a:xfrm>
          <a:prstGeom prst="rect">
            <a:avLst/>
          </a:prstGeom>
        </p:spPr>
      </p:pic>
      <p:sp>
        <p:nvSpPr>
          <p:cNvPr id="10" name="テキスト ボックス 9">
            <a:extLst>
              <a:ext uri="{FF2B5EF4-FFF2-40B4-BE49-F238E27FC236}">
                <a16:creationId xmlns:a16="http://schemas.microsoft.com/office/drawing/2014/main" id="{3E80E086-384F-BF9D-86B3-38A0C79B19BC}"/>
              </a:ext>
            </a:extLst>
          </p:cNvPr>
          <p:cNvSpPr txBox="1"/>
          <p:nvPr/>
        </p:nvSpPr>
        <p:spPr>
          <a:xfrm>
            <a:off x="5326107" y="3720281"/>
            <a:ext cx="3817893" cy="415498"/>
          </a:xfrm>
          <a:prstGeom prst="rect">
            <a:avLst/>
          </a:prstGeom>
          <a:noFill/>
        </p:spPr>
        <p:txBody>
          <a:bodyPr wrap="square">
            <a:spAutoFit/>
          </a:bodyPr>
          <a:lstStyle/>
          <a:p>
            <a:r>
              <a:rPr lang="ja-JP" altLang="en-US" sz="700" dirty="0"/>
              <a:t>出典:環境省およぴ国立環境研究所「2020年度の温室効果ガス排出量（確報値）について」。</a:t>
            </a:r>
          </a:p>
          <a:p>
            <a:r>
              <a:rPr lang="ja-JP" altLang="en-US" sz="700" dirty="0"/>
              <a:t>　　国土交通省「令和３年版日本の水資源の現況について」、厚生労働省「一般廃棄物処理事業</a:t>
            </a:r>
          </a:p>
          <a:p>
            <a:r>
              <a:rPr lang="ja-JP" altLang="en-US" sz="700" dirty="0"/>
              <a:t>　　実態調査」「産業廃棄物排出･処理状況調査報告書」、農林水産省HPのデータをもとに作成</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1C00B7FF-BDD7-50F0-3246-F1B7B87ED59E}"/>
              </a:ext>
            </a:extLst>
          </p:cNvPr>
          <p:cNvGraphicFramePr>
            <a:graphicFrameLocks noGrp="1"/>
          </p:cNvGraphicFramePr>
          <p:nvPr>
            <p:extLst>
              <p:ext uri="{D42A27DB-BD31-4B8C-83A1-F6EECF244321}">
                <p14:modId xmlns:p14="http://schemas.microsoft.com/office/powerpoint/2010/main" val="2910659023"/>
              </p:ext>
            </p:extLst>
          </p:nvPr>
        </p:nvGraphicFramePr>
        <p:xfrm>
          <a:off x="95250" y="2689225"/>
          <a:ext cx="8940800" cy="2970568"/>
        </p:xfrm>
        <a:graphic>
          <a:graphicData uri="http://schemas.openxmlformats.org/drawingml/2006/table">
            <a:tbl>
              <a:tblPr/>
              <a:tblGrid>
                <a:gridCol w="1445531">
                  <a:extLst>
                    <a:ext uri="{9D8B030D-6E8A-4147-A177-3AD203B41FA5}">
                      <a16:colId xmlns:a16="http://schemas.microsoft.com/office/drawing/2014/main" val="20000"/>
                    </a:ext>
                  </a:extLst>
                </a:gridCol>
                <a:gridCol w="6767573">
                  <a:extLst>
                    <a:ext uri="{9D8B030D-6E8A-4147-A177-3AD203B41FA5}">
                      <a16:colId xmlns:a16="http://schemas.microsoft.com/office/drawing/2014/main" val="20001"/>
                    </a:ext>
                  </a:extLst>
                </a:gridCol>
                <a:gridCol w="727696">
                  <a:extLst>
                    <a:ext uri="{9D8B030D-6E8A-4147-A177-3AD203B41FA5}">
                      <a16:colId xmlns:a16="http://schemas.microsoft.com/office/drawing/2014/main" val="20002"/>
                    </a:ext>
                  </a:extLst>
                </a:gridCol>
              </a:tblGrid>
              <a:tr h="379735">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有機</a:t>
                      </a:r>
                      <a:r>
                        <a:rPr lang="en-US" sz="1200" b="0" i="0" u="none" strike="noStrike" dirty="0">
                          <a:solidFill>
                            <a:schemeClr val="tx1"/>
                          </a:solidFill>
                          <a:effectLst/>
                          <a:latin typeface="游ゴシック" panose="020B0400000000000000" pitchFamily="50" charset="-128"/>
                          <a:ea typeface="游ゴシック" panose="020B0400000000000000" pitchFamily="50" charset="-128"/>
                        </a:rPr>
                        <a:t>JAS</a:t>
                      </a: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有機食品の</a:t>
                      </a:r>
                      <a:r>
                        <a:rPr lang="en-US" altLang="ja-JP" sz="1200" b="0" i="0" u="none" strike="noStrike" dirty="0">
                          <a:solidFill>
                            <a:srgbClr val="000000"/>
                          </a:solidFill>
                          <a:effectLst/>
                          <a:latin typeface="游ゴシック" panose="020B0400000000000000" pitchFamily="50" charset="-128"/>
                          <a:ea typeface="游ゴシック" panose="020B0400000000000000" pitchFamily="50" charset="-128"/>
                        </a:rPr>
                        <a:t>JAS</a:t>
                      </a: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規格に適合した生産が行われているか、第三者機関が審査・認定した事業者が生産する農作物などに表示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70086">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レインフォレスト</a:t>
                      </a:r>
                      <a:endParaRPr lang="en-US" altLang="ja-JP" sz="1200" b="0" i="0" u="none" strike="noStrike" dirty="0">
                        <a:solidFill>
                          <a:schemeClr val="tx1"/>
                        </a:solidFill>
                        <a:effectLst/>
                        <a:latin typeface="游ゴシック" panose="020B0400000000000000" pitchFamily="50" charset="-128"/>
                        <a:ea typeface="游ゴシック" panose="020B0400000000000000" pitchFamily="50" charset="-128"/>
                      </a:endParaRPr>
                    </a:p>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アライアンスマーク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FF0000"/>
                          </a:solidFill>
                          <a:effectLst/>
                          <a:latin typeface="游ゴシック" panose="020B0400000000000000" pitchFamily="50" charset="-128"/>
                          <a:ea typeface="游ゴシック" panose="020B0400000000000000" pitchFamily="50" charset="-128"/>
                        </a:rPr>
                        <a:t>熱帯雨林</a:t>
                      </a: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や野生生物・水資源の保護、そこで働く人々の労働環境向上などに関する基準を満たした農園に認証を与えている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70086">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バードフレンドリーマーク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渡り鳥の休息地となる森林を保護するという観点から、環境と動植物の保護に配慮された日陰栽培の</a:t>
                      </a:r>
                      <a:r>
                        <a:rPr lang="ja-JP" altLang="en-US" sz="1200" b="0" i="0" u="none" strike="noStrike" dirty="0">
                          <a:solidFill>
                            <a:srgbClr val="FF0000"/>
                          </a:solidFill>
                          <a:effectLst/>
                          <a:latin typeface="游ゴシック" panose="020B0400000000000000" pitchFamily="50" charset="-128"/>
                          <a:ea typeface="游ゴシック" panose="020B0400000000000000" pitchFamily="50" charset="-128"/>
                        </a:rPr>
                        <a:t>有機コーヒー</a:t>
                      </a: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の認証マーク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70086">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国際</a:t>
                      </a:r>
                      <a:r>
                        <a:rPr lang="ja-JP" altLang="en-US" sz="1200" b="1" i="0" u="none" strike="noStrike" dirty="0">
                          <a:solidFill>
                            <a:srgbClr val="FF0000"/>
                          </a:solidFill>
                          <a:effectLst/>
                          <a:latin typeface="游ゴシック" panose="020B0400000000000000" pitchFamily="50" charset="-128"/>
                          <a:ea typeface="游ゴシック" panose="020B0400000000000000" pitchFamily="50" charset="-128"/>
                        </a:rPr>
                        <a:t>フェァトレード</a:t>
                      </a: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認証ラベル</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生産者への適正な価格の支払い、労働環境保護、農薬使用規制、等の国際フェァトレード基準をクリアした製品を認証している</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086">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エコファーマー</a:t>
                      </a:r>
                      <a:endParaRPr lang="en-US" altLang="ja-JP" sz="1200" b="0" i="0" u="none" strike="noStrike" dirty="0">
                        <a:solidFill>
                          <a:schemeClr val="tx1"/>
                        </a:solidFill>
                        <a:effectLst/>
                        <a:latin typeface="游ゴシック" panose="020B0400000000000000" pitchFamily="50" charset="-128"/>
                        <a:ea typeface="游ゴシック" panose="020B0400000000000000" pitchFamily="50" charset="-128"/>
                      </a:endParaRPr>
                    </a:p>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減化学肥料・減農薬などの持続可能性の高い農業生産方式を導入していると認定された農業者による農産物</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086">
                <a:tc>
                  <a:txBody>
                    <a:bodyPr/>
                    <a:lstStyle/>
                    <a:p>
                      <a:pPr algn="l" fontAlgn="ctr"/>
                      <a:r>
                        <a:rPr lang="en-US" altLang="ja-JP" sz="1200" b="0" i="0" u="none" strike="noStrike" dirty="0">
                          <a:solidFill>
                            <a:schemeClr val="tx1"/>
                          </a:solidFill>
                          <a:effectLst/>
                          <a:latin typeface="游ゴシック" panose="020B0400000000000000" pitchFamily="50" charset="-128"/>
                          <a:ea typeface="游ゴシック" panose="020B0400000000000000" pitchFamily="50" charset="-128"/>
                        </a:rPr>
                        <a:t>MSC</a:t>
                      </a: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認証　海のエコラベル</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水産資源や海洋環境を守って、持続可能な漁法で獲られた水産物</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086">
                <a:tc>
                  <a:txBody>
                    <a:bodyPr/>
                    <a:lstStyle/>
                    <a:p>
                      <a:pPr algn="l" fontAlgn="ctr"/>
                      <a:r>
                        <a:rPr lang="en-US" sz="1200" b="0" i="0" u="none" strike="noStrike" dirty="0">
                          <a:solidFill>
                            <a:schemeClr val="tx1"/>
                          </a:solidFill>
                          <a:effectLst/>
                          <a:latin typeface="游ゴシック" panose="020B0400000000000000" pitchFamily="50" charset="-128"/>
                          <a:ea typeface="游ゴシック" panose="020B0400000000000000" pitchFamily="50" charset="-128"/>
                        </a:rPr>
                        <a:t>ASC</a:t>
                      </a: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認証マーク</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環境に負担をかけず、地域社会に配慮し、持続可能な方法で養殖された水産物</a:t>
                      </a:r>
                      <a:endParaRPr lang="en-US" altLang="ja-JP" sz="1200" b="0" i="0" u="none" strike="noStrike" dirty="0">
                        <a:solidFill>
                          <a:srgbClr val="000000"/>
                        </a:solidFill>
                        <a:effectLst/>
                        <a:latin typeface="游ゴシック" panose="020B0400000000000000" pitchFamily="50" charset="-128"/>
                        <a:ea typeface="游ゴシック" panose="020B0400000000000000" pitchFamily="50" charset="-128"/>
                      </a:endParaRPr>
                    </a:p>
                    <a:p>
                      <a:pPr algn="l" fontAlgn="ctr"/>
                      <a:endPar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9149">
                <a:tc>
                  <a:txBody>
                    <a:bodyPr/>
                    <a:lstStyle/>
                    <a:p>
                      <a:pPr algn="l" fontAlgn="ctr"/>
                      <a:r>
                        <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rPr>
                        <a:t>マリン・エコラベル・ジャパン</a:t>
                      </a:r>
                      <a:r>
                        <a:rPr lang="en-US" altLang="ja-JP" sz="1200" b="0" i="0" u="none" strike="noStrike" dirty="0">
                          <a:solidFill>
                            <a:schemeClr val="tx1"/>
                          </a:solidFill>
                          <a:effectLst/>
                          <a:latin typeface="游ゴシック" panose="020B0400000000000000" pitchFamily="50" charset="-128"/>
                          <a:ea typeface="游ゴシック" panose="020B0400000000000000" pitchFamily="50" charset="-128"/>
                        </a:rPr>
                        <a:t>(MEL)</a:t>
                      </a:r>
                      <a:endParaRPr lang="ja-JP" altLang="en-US" sz="12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a:solidFill>
                            <a:srgbClr val="000000"/>
                          </a:solidFill>
                          <a:effectLst/>
                          <a:latin typeface="游ゴシック" panose="020B0400000000000000" pitchFamily="50" charset="-128"/>
                          <a:ea typeface="游ゴシック" panose="020B0400000000000000" pitchFamily="50" charset="-128"/>
                        </a:rPr>
                        <a:t>持続可能な漁業及び養殖業による水産物。日本発祥の認証ラベル</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游ゴシック" panose="020B0400000000000000" pitchFamily="50" charset="-128"/>
                          <a:ea typeface="游ゴシック" panose="020B0400000000000000" pitchFamily="50" charset="-128"/>
                        </a:rPr>
                        <a:t>　</a:t>
                      </a:r>
                    </a:p>
                  </a:txBody>
                  <a:tcPr marL="4359" marR="4359" marT="4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82626" name="AutoShape 66">
            <a:extLst>
              <a:ext uri="{FF2B5EF4-FFF2-40B4-BE49-F238E27FC236}">
                <a16:creationId xmlns:a16="http://schemas.microsoft.com/office/drawing/2014/main" id="{26623FC4-5616-A725-64ED-2965AE00DF99}"/>
              </a:ext>
            </a:extLst>
          </p:cNvPr>
          <p:cNvSpPr>
            <a:spLocks noChangeArrowheads="1"/>
          </p:cNvSpPr>
          <p:nvPr/>
        </p:nvSpPr>
        <p:spPr bwMode="auto">
          <a:xfrm>
            <a:off x="6510444" y="5899996"/>
            <a:ext cx="2566564" cy="945659"/>
          </a:xfrm>
          <a:prstGeom prst="roundRect">
            <a:avLst>
              <a:gd name="adj" fmla="val 5913"/>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a:latin typeface="+mn-ea"/>
              <a:ea typeface="+mn-ea"/>
            </a:endParaRPr>
          </a:p>
        </p:txBody>
      </p:sp>
      <p:sp>
        <p:nvSpPr>
          <p:cNvPr id="282630" name="Text Box 6">
            <a:extLst>
              <a:ext uri="{FF2B5EF4-FFF2-40B4-BE49-F238E27FC236}">
                <a16:creationId xmlns:a16="http://schemas.microsoft.com/office/drawing/2014/main" id="{74F5A571-412E-6689-408E-762B411A84E1}"/>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282633" name="AutoShape 10">
            <a:extLst>
              <a:ext uri="{FF2B5EF4-FFF2-40B4-BE49-F238E27FC236}">
                <a16:creationId xmlns:a16="http://schemas.microsoft.com/office/drawing/2014/main" id="{25AB2113-D5CE-0A49-6A0E-A2C17519B8FD}"/>
              </a:ext>
            </a:extLst>
          </p:cNvPr>
          <p:cNvSpPr>
            <a:spLocks noChangeArrowheads="1"/>
          </p:cNvSpPr>
          <p:nvPr/>
        </p:nvSpPr>
        <p:spPr bwMode="auto">
          <a:xfrm>
            <a:off x="3175" y="719138"/>
            <a:ext cx="2913063" cy="287337"/>
          </a:xfrm>
          <a:prstGeom prst="roundRect">
            <a:avLst>
              <a:gd name="adj" fmla="val 16667"/>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2634" name="Text Box 29">
            <a:extLst>
              <a:ext uri="{FF2B5EF4-FFF2-40B4-BE49-F238E27FC236}">
                <a16:creationId xmlns:a16="http://schemas.microsoft.com/office/drawing/2014/main" id="{F114CEDC-9A0D-41B8-BB80-0F32FB433174}"/>
              </a:ext>
            </a:extLst>
          </p:cNvPr>
          <p:cNvSpPr txBox="1">
            <a:spLocks noChangeArrowheads="1"/>
          </p:cNvSpPr>
          <p:nvPr/>
        </p:nvSpPr>
        <p:spPr bwMode="auto">
          <a:xfrm>
            <a:off x="36513" y="692150"/>
            <a:ext cx="28797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グリーン購入・グリーンコンシュマー　　</a:t>
            </a:r>
          </a:p>
        </p:txBody>
      </p:sp>
      <p:sp>
        <p:nvSpPr>
          <p:cNvPr id="282635" name="Text Box 37">
            <a:extLst>
              <a:ext uri="{FF2B5EF4-FFF2-40B4-BE49-F238E27FC236}">
                <a16:creationId xmlns:a16="http://schemas.microsoft.com/office/drawing/2014/main" id="{8BBA01CB-E6C3-4298-7E4D-7055DC71F249}"/>
              </a:ext>
            </a:extLst>
          </p:cNvPr>
          <p:cNvSpPr txBox="1">
            <a:spLocks noChangeArrowheads="1"/>
          </p:cNvSpPr>
          <p:nvPr/>
        </p:nvSpPr>
        <p:spPr bwMode="auto">
          <a:xfrm>
            <a:off x="0" y="949325"/>
            <a:ext cx="6227763" cy="646331"/>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a:t>
            </a:r>
            <a:r>
              <a:rPr lang="ja-JP" altLang="en-US" sz="1200" b="0" dirty="0">
                <a:latin typeface="+mn-ea"/>
                <a:ea typeface="+mn-ea"/>
              </a:rPr>
              <a:t>環境にも配慮して商品やサービスを選ぶことを</a:t>
            </a:r>
            <a:r>
              <a:rPr lang="ja-JP" altLang="en-US" sz="1200" dirty="0">
                <a:solidFill>
                  <a:srgbClr val="FF0000"/>
                </a:solidFill>
                <a:latin typeface="+mn-ea"/>
                <a:ea typeface="+mn-ea"/>
              </a:rPr>
              <a:t>グリーン購入</a:t>
            </a:r>
            <a:r>
              <a:rPr lang="ja-JP" altLang="en-US" sz="1200" b="0" dirty="0">
                <a:latin typeface="+mn-ea"/>
                <a:ea typeface="+mn-ea"/>
              </a:rPr>
              <a:t>と呼び、</a:t>
            </a:r>
            <a:endParaRPr lang="en-US" altLang="ja-JP" sz="1200" b="0" dirty="0">
              <a:latin typeface="+mn-ea"/>
              <a:ea typeface="+mn-ea"/>
            </a:endParaRPr>
          </a:p>
          <a:p>
            <a:pPr>
              <a:spcBef>
                <a:spcPct val="0"/>
              </a:spcBef>
              <a:buFontTx/>
              <a:buNone/>
              <a:defRPr/>
            </a:pPr>
            <a:r>
              <a:rPr lang="ja-JP" altLang="en-US" sz="1200" b="0" dirty="0">
                <a:latin typeface="+mn-ea"/>
                <a:ea typeface="+mn-ea"/>
              </a:rPr>
              <a:t>　国は</a:t>
            </a:r>
            <a:r>
              <a:rPr lang="ja-JP" altLang="en-US" sz="1200" b="0" dirty="0">
                <a:solidFill>
                  <a:srgbClr val="FF0000"/>
                </a:solidFill>
                <a:latin typeface="+mn-ea"/>
                <a:ea typeface="+mn-ea"/>
              </a:rPr>
              <a:t>グリーン購入法</a:t>
            </a:r>
            <a:r>
              <a:rPr lang="ja-JP" altLang="en-US" sz="1200" b="0" dirty="0">
                <a:latin typeface="+mn-ea"/>
                <a:ea typeface="+mn-ea"/>
              </a:rPr>
              <a:t>を制定して促進している。</a:t>
            </a:r>
          </a:p>
          <a:p>
            <a:pPr>
              <a:spcBef>
                <a:spcPct val="0"/>
              </a:spcBef>
              <a:buFontTx/>
              <a:buNone/>
              <a:defRPr/>
            </a:pPr>
            <a:r>
              <a:rPr lang="ja-JP" altLang="en-US" sz="1200" b="0" dirty="0">
                <a:latin typeface="+mn-ea"/>
                <a:ea typeface="+mn-ea"/>
              </a:rPr>
              <a:t>●グリーン購入を積極的に行う消費者を</a:t>
            </a:r>
            <a:r>
              <a:rPr lang="ja-JP" altLang="en-US" sz="1200" dirty="0">
                <a:latin typeface="+mn-ea"/>
                <a:ea typeface="+mn-ea"/>
              </a:rPr>
              <a:t>グリーンコンシューマー</a:t>
            </a:r>
            <a:r>
              <a:rPr lang="ja-JP" altLang="en-US" sz="1200" b="0" dirty="0">
                <a:latin typeface="+mn-ea"/>
                <a:ea typeface="+mn-ea"/>
              </a:rPr>
              <a:t>と呼ぶ</a:t>
            </a:r>
          </a:p>
        </p:txBody>
      </p:sp>
      <p:sp>
        <p:nvSpPr>
          <p:cNvPr id="282636" name="Text Box 38">
            <a:extLst>
              <a:ext uri="{FF2B5EF4-FFF2-40B4-BE49-F238E27FC236}">
                <a16:creationId xmlns:a16="http://schemas.microsoft.com/office/drawing/2014/main" id="{630461F8-6701-3E20-09A5-FBDE71214599}"/>
              </a:ext>
            </a:extLst>
          </p:cNvPr>
          <p:cNvSpPr txBox="1">
            <a:spLocks noChangeArrowheads="1"/>
          </p:cNvSpPr>
          <p:nvPr/>
        </p:nvSpPr>
        <p:spPr bwMode="auto">
          <a:xfrm>
            <a:off x="0" y="1511727"/>
            <a:ext cx="5861050" cy="83099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●グリーンコンシューマー全国ネットワークは「</a:t>
            </a:r>
            <a:r>
              <a:rPr lang="ja-JP" altLang="en-US" sz="1200" b="0" dirty="0">
                <a:solidFill>
                  <a:srgbClr val="FF0000"/>
                </a:solidFill>
                <a:latin typeface="+mn-ea"/>
                <a:ea typeface="+mn-ea"/>
              </a:rPr>
              <a:t>グリーンコンシューマーの</a:t>
            </a:r>
            <a:r>
              <a:rPr lang="en-US" altLang="ja-JP" sz="1200" b="0" dirty="0">
                <a:solidFill>
                  <a:srgbClr val="FF0000"/>
                </a:solidFill>
                <a:latin typeface="+mn-ea"/>
                <a:ea typeface="+mn-ea"/>
              </a:rPr>
              <a:t>10</a:t>
            </a:r>
            <a:r>
              <a:rPr lang="ja-JP" altLang="en-US" sz="1200" b="0" dirty="0">
                <a:solidFill>
                  <a:srgbClr val="FF0000"/>
                </a:solidFill>
                <a:latin typeface="+mn-ea"/>
                <a:ea typeface="+mn-ea"/>
              </a:rPr>
              <a:t>原則</a:t>
            </a:r>
            <a:r>
              <a:rPr lang="ja-JP" altLang="en-US" sz="1200" b="0" dirty="0">
                <a:latin typeface="+mn-ea"/>
                <a:ea typeface="+mn-ea"/>
              </a:rPr>
              <a:t>」を発表。</a:t>
            </a:r>
          </a:p>
          <a:p>
            <a:pPr>
              <a:spcBef>
                <a:spcPct val="0"/>
              </a:spcBef>
              <a:buFontTx/>
              <a:buNone/>
              <a:defRPr/>
            </a:pPr>
            <a:r>
              <a:rPr lang="ja-JP" altLang="en-US" sz="1200" b="0" dirty="0">
                <a:latin typeface="+mn-ea"/>
                <a:ea typeface="+mn-ea"/>
              </a:rPr>
              <a:t>●倫理的に正しい消費やライフスタイルを</a:t>
            </a:r>
            <a:r>
              <a:rPr lang="ja-JP" altLang="en-US" sz="1200" b="0" dirty="0">
                <a:solidFill>
                  <a:srgbClr val="FF0000"/>
                </a:solidFill>
                <a:latin typeface="+mn-ea"/>
                <a:ea typeface="+mn-ea"/>
              </a:rPr>
              <a:t>エシカル消費</a:t>
            </a:r>
            <a:r>
              <a:rPr lang="ja-JP" altLang="en-US" sz="1200" b="0" dirty="0">
                <a:latin typeface="+mn-ea"/>
                <a:ea typeface="+mn-ea"/>
              </a:rPr>
              <a:t>（倫理的消費）と呼ぶ。 </a:t>
            </a:r>
            <a:endParaRPr lang="en-US" altLang="ja-JP" sz="1200" b="0" dirty="0">
              <a:latin typeface="+mn-ea"/>
              <a:ea typeface="+mn-ea"/>
            </a:endParaRPr>
          </a:p>
          <a:p>
            <a:pPr>
              <a:spcBef>
                <a:spcPct val="0"/>
              </a:spcBef>
              <a:buFontTx/>
              <a:buNone/>
              <a:defRPr/>
            </a:pPr>
            <a:r>
              <a:rPr lang="ja-JP" altLang="en-US" sz="1200" b="0" dirty="0">
                <a:latin typeface="+mn-ea"/>
                <a:ea typeface="+mn-ea"/>
              </a:rPr>
              <a:t>●第三者機関に認証された</a:t>
            </a:r>
            <a:r>
              <a:rPr lang="ja-JP" altLang="en-US" sz="1200" b="0" dirty="0">
                <a:solidFill>
                  <a:srgbClr val="FF0000"/>
                </a:solidFill>
                <a:latin typeface="+mn-ea"/>
                <a:ea typeface="+mn-ea"/>
              </a:rPr>
              <a:t>フェアトレードマーク</a:t>
            </a:r>
            <a:r>
              <a:rPr lang="ja-JP" altLang="en-US" sz="1200" b="0" dirty="0">
                <a:latin typeface="+mn-ea"/>
                <a:ea typeface="+mn-ea"/>
              </a:rPr>
              <a:t>表示のフェアトレード製品の購入</a:t>
            </a:r>
            <a:endParaRPr lang="en-US" altLang="ja-JP" sz="1200" b="0" dirty="0">
              <a:latin typeface="+mn-ea"/>
              <a:ea typeface="+mn-ea"/>
            </a:endParaRPr>
          </a:p>
          <a:p>
            <a:pPr>
              <a:spcBef>
                <a:spcPct val="0"/>
              </a:spcBef>
              <a:buFontTx/>
              <a:buNone/>
              <a:defRPr/>
            </a:pPr>
            <a:r>
              <a:rPr lang="ja-JP" altLang="en-US" sz="1200" b="0" dirty="0">
                <a:latin typeface="+mn-ea"/>
                <a:ea typeface="+mn-ea"/>
              </a:rPr>
              <a:t>●</a:t>
            </a:r>
            <a:r>
              <a:rPr lang="ja-JP" altLang="en-US" sz="1200" b="0" dirty="0">
                <a:solidFill>
                  <a:srgbClr val="FF0000"/>
                </a:solidFill>
                <a:latin typeface="+mn-ea"/>
                <a:ea typeface="+mn-ea"/>
              </a:rPr>
              <a:t>紛争鉱物</a:t>
            </a:r>
            <a:r>
              <a:rPr lang="ja-JP" altLang="en-US" sz="1200" b="0" dirty="0">
                <a:latin typeface="+mn-ea"/>
                <a:ea typeface="+mn-ea"/>
              </a:rPr>
              <a:t>や児童労働なども考慮し、さまざまな視点からの商品を選択する。</a:t>
            </a:r>
          </a:p>
        </p:txBody>
      </p:sp>
      <p:sp>
        <p:nvSpPr>
          <p:cNvPr id="282637" name="AutoShape 40">
            <a:extLst>
              <a:ext uri="{FF2B5EF4-FFF2-40B4-BE49-F238E27FC236}">
                <a16:creationId xmlns:a16="http://schemas.microsoft.com/office/drawing/2014/main" id="{6AFDD21A-3CAC-31B7-5041-491DEFCE465E}"/>
              </a:ext>
            </a:extLst>
          </p:cNvPr>
          <p:cNvSpPr>
            <a:spLocks noChangeArrowheads="1"/>
          </p:cNvSpPr>
          <p:nvPr/>
        </p:nvSpPr>
        <p:spPr bwMode="auto">
          <a:xfrm>
            <a:off x="5883275" y="792673"/>
            <a:ext cx="3125788" cy="863600"/>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a:solidFill>
                <a:srgbClr val="FF0000"/>
              </a:solidFill>
              <a:latin typeface="+mn-ea"/>
              <a:ea typeface="+mn-ea"/>
            </a:endParaRPr>
          </a:p>
        </p:txBody>
      </p:sp>
      <p:sp>
        <p:nvSpPr>
          <p:cNvPr id="282638" name="AutoShape 41">
            <a:extLst>
              <a:ext uri="{FF2B5EF4-FFF2-40B4-BE49-F238E27FC236}">
                <a16:creationId xmlns:a16="http://schemas.microsoft.com/office/drawing/2014/main" id="{117597FA-80AF-5897-B783-0BC0023BD2C1}"/>
              </a:ext>
            </a:extLst>
          </p:cNvPr>
          <p:cNvSpPr>
            <a:spLocks noChangeArrowheads="1"/>
          </p:cNvSpPr>
          <p:nvPr/>
        </p:nvSpPr>
        <p:spPr bwMode="auto">
          <a:xfrm>
            <a:off x="6662738" y="620713"/>
            <a:ext cx="1504950" cy="273050"/>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282639" name="Text Box 42">
            <a:extLst>
              <a:ext uri="{FF2B5EF4-FFF2-40B4-BE49-F238E27FC236}">
                <a16:creationId xmlns:a16="http://schemas.microsoft.com/office/drawing/2014/main" id="{39667375-F731-62D0-E355-EEE2252F2479}"/>
              </a:ext>
            </a:extLst>
          </p:cNvPr>
          <p:cNvSpPr txBox="1">
            <a:spLocks noChangeArrowheads="1"/>
          </p:cNvSpPr>
          <p:nvPr/>
        </p:nvSpPr>
        <p:spPr bwMode="auto">
          <a:xfrm>
            <a:off x="6586538" y="611188"/>
            <a:ext cx="1727200"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1400" dirty="0">
                <a:solidFill>
                  <a:schemeClr val="bg1"/>
                </a:solidFill>
                <a:latin typeface="+mn-ea"/>
                <a:ea typeface="+mn-ea"/>
              </a:rPr>
              <a:t>グリーン購入法　　　　</a:t>
            </a:r>
          </a:p>
        </p:txBody>
      </p:sp>
      <p:sp>
        <p:nvSpPr>
          <p:cNvPr id="282640" name="Text Box 43">
            <a:extLst>
              <a:ext uri="{FF2B5EF4-FFF2-40B4-BE49-F238E27FC236}">
                <a16:creationId xmlns:a16="http://schemas.microsoft.com/office/drawing/2014/main" id="{7A54E9C4-29E6-4169-30BC-4E130423832D}"/>
              </a:ext>
            </a:extLst>
          </p:cNvPr>
          <p:cNvSpPr txBox="1">
            <a:spLocks noChangeArrowheads="1"/>
          </p:cNvSpPr>
          <p:nvPr/>
        </p:nvSpPr>
        <p:spPr bwMode="auto">
          <a:xfrm>
            <a:off x="5876925" y="865698"/>
            <a:ext cx="3163888" cy="8318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a:t>
            </a:r>
            <a:r>
              <a:rPr lang="ja-JP" altLang="en-US" sz="1200" b="0" dirty="0">
                <a:latin typeface="+mn-ea"/>
                <a:ea typeface="+mn-ea"/>
              </a:rPr>
              <a:t>国の機関への義務付けとグリーン購入</a:t>
            </a:r>
          </a:p>
          <a:p>
            <a:pPr>
              <a:spcBef>
                <a:spcPct val="0"/>
              </a:spcBef>
              <a:buFontTx/>
              <a:buNone/>
              <a:defRPr/>
            </a:pPr>
            <a:r>
              <a:rPr lang="ja-JP" altLang="en-US" sz="1200" b="0" dirty="0">
                <a:latin typeface="+mn-ea"/>
                <a:ea typeface="+mn-ea"/>
              </a:rPr>
              <a:t>　商品などの情報の整理・提供</a:t>
            </a:r>
          </a:p>
          <a:p>
            <a:pPr>
              <a:spcBef>
                <a:spcPct val="0"/>
              </a:spcBef>
              <a:buFontTx/>
              <a:buNone/>
              <a:defRPr/>
            </a:pPr>
            <a:r>
              <a:rPr lang="ja-JP" altLang="en-US" sz="1200" b="0" dirty="0">
                <a:latin typeface="+mn-ea"/>
                <a:ea typeface="+mn-ea"/>
              </a:rPr>
              <a:t>●地方自治体への努力義務</a:t>
            </a:r>
          </a:p>
          <a:p>
            <a:pPr>
              <a:spcBef>
                <a:spcPct val="0"/>
              </a:spcBef>
              <a:buFontTx/>
              <a:buNone/>
              <a:defRPr/>
            </a:pPr>
            <a:r>
              <a:rPr lang="ja-JP" altLang="en-US" sz="1200" b="0" dirty="0">
                <a:latin typeface="+mn-ea"/>
                <a:ea typeface="+mn-ea"/>
              </a:rPr>
              <a:t>●企業・国民へのグリーン購入への努め</a:t>
            </a:r>
          </a:p>
        </p:txBody>
      </p:sp>
      <p:sp>
        <p:nvSpPr>
          <p:cNvPr id="282649" name="AutoShape 55">
            <a:extLst>
              <a:ext uri="{FF2B5EF4-FFF2-40B4-BE49-F238E27FC236}">
                <a16:creationId xmlns:a16="http://schemas.microsoft.com/office/drawing/2014/main" id="{9DEC18C8-C31B-FD58-AAEA-6976F217648F}"/>
              </a:ext>
            </a:extLst>
          </p:cNvPr>
          <p:cNvSpPr>
            <a:spLocks noChangeArrowheads="1"/>
          </p:cNvSpPr>
          <p:nvPr/>
        </p:nvSpPr>
        <p:spPr bwMode="auto">
          <a:xfrm>
            <a:off x="5861050" y="1943100"/>
            <a:ext cx="3171825" cy="646113"/>
          </a:xfrm>
          <a:prstGeom prst="roundRect">
            <a:avLst>
              <a:gd name="adj" fmla="val 1665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a:latin typeface="+mn-ea"/>
              <a:ea typeface="+mn-ea"/>
            </a:endParaRPr>
          </a:p>
        </p:txBody>
      </p:sp>
      <p:sp>
        <p:nvSpPr>
          <p:cNvPr id="282650" name="AutoShape 56">
            <a:extLst>
              <a:ext uri="{FF2B5EF4-FFF2-40B4-BE49-F238E27FC236}">
                <a16:creationId xmlns:a16="http://schemas.microsoft.com/office/drawing/2014/main" id="{83EC778B-DCFE-6178-9078-061A0F1ABE20}"/>
              </a:ext>
            </a:extLst>
          </p:cNvPr>
          <p:cNvSpPr>
            <a:spLocks noChangeArrowheads="1"/>
          </p:cNvSpPr>
          <p:nvPr/>
        </p:nvSpPr>
        <p:spPr bwMode="auto">
          <a:xfrm>
            <a:off x="6729238" y="1745372"/>
            <a:ext cx="1435448" cy="255389"/>
          </a:xfrm>
          <a:prstGeom prst="roundRect">
            <a:avLst>
              <a:gd name="adj" fmla="val 16676"/>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282651" name="Text Box 57">
            <a:extLst>
              <a:ext uri="{FF2B5EF4-FFF2-40B4-BE49-F238E27FC236}">
                <a16:creationId xmlns:a16="http://schemas.microsoft.com/office/drawing/2014/main" id="{B5C168E5-38D9-1FF8-20D3-14AC502559B9}"/>
              </a:ext>
            </a:extLst>
          </p:cNvPr>
          <p:cNvSpPr txBox="1">
            <a:spLocks noChangeArrowheads="1"/>
          </p:cNvSpPr>
          <p:nvPr/>
        </p:nvSpPr>
        <p:spPr bwMode="auto">
          <a:xfrm>
            <a:off x="5935663" y="1943100"/>
            <a:ext cx="3133725"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b="0" dirty="0">
                <a:latin typeface="+mn-ea"/>
                <a:ea typeface="+mn-ea"/>
              </a:rPr>
              <a:t>コンゴ民主共和国とその周辺で産出される金・タンタル・タングステン・スズのうち、武装勢力や反政府勢力の資金源となっているもの</a:t>
            </a:r>
          </a:p>
        </p:txBody>
      </p:sp>
      <p:sp>
        <p:nvSpPr>
          <p:cNvPr id="282652" name="Text Box 61">
            <a:extLst>
              <a:ext uri="{FF2B5EF4-FFF2-40B4-BE49-F238E27FC236}">
                <a16:creationId xmlns:a16="http://schemas.microsoft.com/office/drawing/2014/main" id="{D4A0C9C2-FFBE-4394-C256-1C5AA91FE492}"/>
              </a:ext>
            </a:extLst>
          </p:cNvPr>
          <p:cNvSpPr txBox="1">
            <a:spLocks noChangeArrowheads="1"/>
          </p:cNvSpPr>
          <p:nvPr/>
        </p:nvSpPr>
        <p:spPr bwMode="auto">
          <a:xfrm>
            <a:off x="7026894" y="1695961"/>
            <a:ext cx="938562" cy="3048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紛争鉱物　　　　</a:t>
            </a:r>
          </a:p>
        </p:txBody>
      </p:sp>
      <p:sp>
        <p:nvSpPr>
          <p:cNvPr id="282653" name="AutoShape 63">
            <a:extLst>
              <a:ext uri="{FF2B5EF4-FFF2-40B4-BE49-F238E27FC236}">
                <a16:creationId xmlns:a16="http://schemas.microsoft.com/office/drawing/2014/main" id="{9D9BEECD-DD42-5D18-B596-46842A8A2DAF}"/>
              </a:ext>
            </a:extLst>
          </p:cNvPr>
          <p:cNvSpPr>
            <a:spLocks noChangeArrowheads="1"/>
          </p:cNvSpPr>
          <p:nvPr/>
        </p:nvSpPr>
        <p:spPr bwMode="auto">
          <a:xfrm>
            <a:off x="6781800" y="5624232"/>
            <a:ext cx="1879600" cy="273050"/>
          </a:xfrm>
          <a:prstGeom prst="roundRect">
            <a:avLst>
              <a:gd name="adj" fmla="val 1668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282654" name="Text Box 64">
            <a:extLst>
              <a:ext uri="{FF2B5EF4-FFF2-40B4-BE49-F238E27FC236}">
                <a16:creationId xmlns:a16="http://schemas.microsoft.com/office/drawing/2014/main" id="{AABDC028-5B20-1AFC-5CD3-AC03643CEA40}"/>
              </a:ext>
            </a:extLst>
          </p:cNvPr>
          <p:cNvSpPr txBox="1">
            <a:spLocks noChangeArrowheads="1"/>
          </p:cNvSpPr>
          <p:nvPr/>
        </p:nvSpPr>
        <p:spPr bwMode="auto">
          <a:xfrm>
            <a:off x="6781800" y="5619469"/>
            <a:ext cx="2016125"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a:solidFill>
                  <a:schemeClr val="bg1"/>
                </a:solidFill>
                <a:latin typeface="+mn-ea"/>
                <a:ea typeface="+mn-ea"/>
              </a:rPr>
              <a:t>倫理的消費（エシカル消費）　　　　</a:t>
            </a:r>
          </a:p>
        </p:txBody>
      </p:sp>
      <p:sp>
        <p:nvSpPr>
          <p:cNvPr id="282655" name="Text Box 65">
            <a:extLst>
              <a:ext uri="{FF2B5EF4-FFF2-40B4-BE49-F238E27FC236}">
                <a16:creationId xmlns:a16="http://schemas.microsoft.com/office/drawing/2014/main" id="{A35F353B-5204-1E83-A6F7-DC588C62E086}"/>
              </a:ext>
            </a:extLst>
          </p:cNvPr>
          <p:cNvSpPr txBox="1">
            <a:spLocks noChangeArrowheads="1"/>
          </p:cNvSpPr>
          <p:nvPr/>
        </p:nvSpPr>
        <p:spPr bwMode="auto">
          <a:xfrm>
            <a:off x="6526002" y="5854440"/>
            <a:ext cx="2566564" cy="101566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b="0">
                <a:latin typeface="+mn-ea"/>
                <a:ea typeface="+mn-ea"/>
              </a:rPr>
              <a:t>環境に配慮するだけでなく、その商品の安全で安心な素材の選択や製造プロセス、途上国における待遇や対価の面で差別のない労働など、社会的な課題も視野に入れて配慮する。</a:t>
            </a:r>
          </a:p>
        </p:txBody>
      </p:sp>
      <p:sp>
        <p:nvSpPr>
          <p:cNvPr id="282656" name="Line 69">
            <a:extLst>
              <a:ext uri="{FF2B5EF4-FFF2-40B4-BE49-F238E27FC236}">
                <a16:creationId xmlns:a16="http://schemas.microsoft.com/office/drawing/2014/main" id="{BC4A3C0A-FE40-1BD6-649E-EAC5B69953F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61178" name="図 4">
            <a:extLst>
              <a:ext uri="{FF2B5EF4-FFF2-40B4-BE49-F238E27FC236}">
                <a16:creationId xmlns:a16="http://schemas.microsoft.com/office/drawing/2014/main" id="{88532624-1E36-AC79-671F-C4F0DD84FF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351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79" name="図 12">
            <a:extLst>
              <a:ext uri="{FF2B5EF4-FFF2-40B4-BE49-F238E27FC236}">
                <a16:creationId xmlns:a16="http://schemas.microsoft.com/office/drawing/2014/main" id="{B56CA22E-839D-E01F-EF58-D7AD9E73B4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2125" y="2111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80" name="図 16">
            <a:extLst>
              <a:ext uri="{FF2B5EF4-FFF2-40B4-BE49-F238E27FC236}">
                <a16:creationId xmlns:a16="http://schemas.microsoft.com/office/drawing/2014/main" id="{C6DA5117-FCBE-0246-94CD-C97C8084AA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9788"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81" name="図 17">
            <a:extLst>
              <a:ext uri="{FF2B5EF4-FFF2-40B4-BE49-F238E27FC236}">
                <a16:creationId xmlns:a16="http://schemas.microsoft.com/office/drawing/2014/main" id="{C8A07166-1A88-562C-03DB-1DE865801F0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41575"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92" name="AutoShape 10">
            <a:extLst>
              <a:ext uri="{FF2B5EF4-FFF2-40B4-BE49-F238E27FC236}">
                <a16:creationId xmlns:a16="http://schemas.microsoft.com/office/drawing/2014/main" id="{DF234A30-FE49-788F-648B-B1AEF0B34242}"/>
              </a:ext>
            </a:extLst>
          </p:cNvPr>
          <p:cNvSpPr>
            <a:spLocks noChangeArrowheads="1"/>
          </p:cNvSpPr>
          <p:nvPr/>
        </p:nvSpPr>
        <p:spPr bwMode="auto">
          <a:xfrm>
            <a:off x="38100" y="2381250"/>
            <a:ext cx="3613150" cy="273050"/>
          </a:xfrm>
          <a:prstGeom prst="roundRect">
            <a:avLst>
              <a:gd name="adj" fmla="val 16694"/>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2693" name="Text Box 29">
            <a:extLst>
              <a:ext uri="{FF2B5EF4-FFF2-40B4-BE49-F238E27FC236}">
                <a16:creationId xmlns:a16="http://schemas.microsoft.com/office/drawing/2014/main" id="{4BD22E63-3551-1038-B00E-378F6B1BBFAA}"/>
              </a:ext>
            </a:extLst>
          </p:cNvPr>
          <p:cNvSpPr txBox="1">
            <a:spLocks noChangeArrowheads="1"/>
          </p:cNvSpPr>
          <p:nvPr/>
        </p:nvSpPr>
        <p:spPr bwMode="auto">
          <a:xfrm>
            <a:off x="-26988" y="2349500"/>
            <a:ext cx="374491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グリーン購入や倫理的消費の参考になる情報　　</a:t>
            </a:r>
          </a:p>
        </p:txBody>
      </p:sp>
      <p:sp>
        <p:nvSpPr>
          <p:cNvPr id="282694" name="正方形/長方形 1">
            <a:extLst>
              <a:ext uri="{FF2B5EF4-FFF2-40B4-BE49-F238E27FC236}">
                <a16:creationId xmlns:a16="http://schemas.microsoft.com/office/drawing/2014/main" id="{40294A5D-86F4-D38F-4671-38A59F72292D}"/>
              </a:ext>
            </a:extLst>
          </p:cNvPr>
          <p:cNvSpPr>
            <a:spLocks noChangeArrowheads="1"/>
          </p:cNvSpPr>
          <p:nvPr/>
        </p:nvSpPr>
        <p:spPr bwMode="auto">
          <a:xfrm>
            <a:off x="3070" y="5655425"/>
            <a:ext cx="6577330" cy="116955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●グリーン購入やエシカル消費の手がかりとなるのが、環境ラベルやフェアトレード</a:t>
            </a:r>
            <a:endParaRPr lang="en-US" altLang="ja-JP" sz="1400" b="0" dirty="0">
              <a:latin typeface="+mn-ea"/>
              <a:ea typeface="+mn-ea"/>
            </a:endParaRPr>
          </a:p>
          <a:p>
            <a:pPr>
              <a:spcBef>
                <a:spcPct val="0"/>
              </a:spcBef>
              <a:buFontTx/>
              <a:buNone/>
              <a:defRPr/>
            </a:pPr>
            <a:r>
              <a:rPr lang="ja-JP" altLang="en-US" sz="1400" b="0" dirty="0">
                <a:latin typeface="+mn-ea"/>
                <a:ea typeface="+mn-ea"/>
              </a:rPr>
              <a:t>　などのマークや、</a:t>
            </a:r>
            <a:r>
              <a:rPr lang="en-US" altLang="ja-JP" sz="1400" b="0" dirty="0">
                <a:latin typeface="+mn-ea"/>
                <a:ea typeface="+mn-ea"/>
              </a:rPr>
              <a:t>CSR</a:t>
            </a:r>
            <a:r>
              <a:rPr lang="ja-JP" altLang="en-US" sz="1400" b="0" dirty="0">
                <a:latin typeface="+mn-ea"/>
                <a:ea typeface="+mn-ea"/>
              </a:rPr>
              <a:t>報告書やサステナビリテイ報告書などの情報。</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グリーンコンシューマーが望む環境情報９原則</a:t>
            </a:r>
            <a:r>
              <a:rPr lang="ja-JP" altLang="en-US" sz="1400" b="0" dirty="0">
                <a:latin typeface="+mn-ea"/>
                <a:ea typeface="+mn-ea"/>
              </a:rPr>
              <a:t>」は、消費者が知りたい情報のこと。</a:t>
            </a:r>
          </a:p>
          <a:p>
            <a:pPr>
              <a:spcBef>
                <a:spcPct val="0"/>
              </a:spcBef>
              <a:buFontTx/>
              <a:buNone/>
              <a:defRPr/>
            </a:pPr>
            <a:r>
              <a:rPr lang="ja-JP" altLang="en-US" sz="1400" b="0" dirty="0">
                <a:latin typeface="+mn-ea"/>
                <a:ea typeface="+mn-ea"/>
              </a:rPr>
              <a:t>● </a:t>
            </a:r>
            <a:r>
              <a:rPr lang="en-US" altLang="ja-JP" sz="1400" b="0" dirty="0">
                <a:latin typeface="+mn-ea"/>
                <a:ea typeface="+mn-ea"/>
              </a:rPr>
              <a:t>2012</a:t>
            </a:r>
            <a:r>
              <a:rPr lang="ja-JP" altLang="en-US" sz="1400" b="0" dirty="0">
                <a:latin typeface="+mn-ea"/>
                <a:ea typeface="+mn-ea"/>
              </a:rPr>
              <a:t>年成立の「</a:t>
            </a:r>
            <a:r>
              <a:rPr lang="ja-JP" altLang="en-US" sz="1400" b="0" dirty="0">
                <a:solidFill>
                  <a:srgbClr val="FF0000"/>
                </a:solidFill>
                <a:latin typeface="+mn-ea"/>
                <a:ea typeface="+mn-ea"/>
              </a:rPr>
              <a:t>消費者教育推進法</a:t>
            </a:r>
            <a:r>
              <a:rPr lang="ja-JP" altLang="en-US" sz="1400" b="0" dirty="0">
                <a:latin typeface="+mn-ea"/>
                <a:ea typeface="+mn-ea"/>
              </a:rPr>
              <a:t>」は、社会経済情勢や地球環境に影響を及ぼす</a:t>
            </a:r>
            <a:endParaRPr lang="en-US" altLang="ja-JP" sz="1400" b="0" dirty="0">
              <a:latin typeface="+mn-ea"/>
              <a:ea typeface="+mn-ea"/>
            </a:endParaRPr>
          </a:p>
          <a:p>
            <a:pPr>
              <a:spcBef>
                <a:spcPct val="0"/>
              </a:spcBef>
              <a:buFontTx/>
              <a:buNone/>
              <a:defRPr/>
            </a:pPr>
            <a:r>
              <a:rPr lang="ja-JP" altLang="en-US" sz="1400" b="0" dirty="0">
                <a:latin typeface="+mn-ea"/>
                <a:ea typeface="+mn-ea"/>
              </a:rPr>
              <a:t>　ことを自覚して行動できる</a:t>
            </a:r>
            <a:r>
              <a:rPr lang="ja-JP" altLang="en-US" sz="1400" b="0" dirty="0">
                <a:solidFill>
                  <a:srgbClr val="FF0000"/>
                </a:solidFill>
                <a:latin typeface="+mn-ea"/>
                <a:ea typeface="+mn-ea"/>
              </a:rPr>
              <a:t>消費者市民</a:t>
            </a:r>
            <a:r>
              <a:rPr lang="ja-JP" altLang="en-US" sz="1400" b="0" dirty="0">
                <a:latin typeface="+mn-ea"/>
                <a:ea typeface="+mn-ea"/>
              </a:rPr>
              <a:t>という概念を示した。</a:t>
            </a:r>
          </a:p>
        </p:txBody>
      </p:sp>
      <p:sp>
        <p:nvSpPr>
          <p:cNvPr id="44" name="Text Box 5">
            <a:extLst>
              <a:ext uri="{FF2B5EF4-FFF2-40B4-BE49-F238E27FC236}">
                <a16:creationId xmlns:a16="http://schemas.microsoft.com/office/drawing/2014/main" id="{E6A62F6E-4AB0-E02E-3563-E6120E436AC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P226</a:t>
            </a:r>
            <a:r>
              <a:rPr lang="ja-JP" altLang="en-US" sz="1200" b="0" dirty="0">
                <a:latin typeface="+mn-ea"/>
                <a:ea typeface="+mn-ea"/>
              </a:rPr>
              <a:t>～</a:t>
            </a:r>
            <a:r>
              <a:rPr lang="en-US" altLang="ja-JP" sz="1200" b="0" dirty="0">
                <a:latin typeface="+mn-ea"/>
                <a:ea typeface="+mn-ea"/>
              </a:rPr>
              <a:t>235</a:t>
            </a:r>
          </a:p>
        </p:txBody>
      </p:sp>
      <p:sp>
        <p:nvSpPr>
          <p:cNvPr id="45" name="Text Box 8">
            <a:extLst>
              <a:ext uri="{FF2B5EF4-FFF2-40B4-BE49-F238E27FC236}">
                <a16:creationId xmlns:a16="http://schemas.microsoft.com/office/drawing/2014/main" id="{93CD8937-C1BF-E8A1-6838-911DA3647ED4}"/>
              </a:ext>
            </a:extLst>
          </p:cNvPr>
          <p:cNvSpPr txBox="1">
            <a:spLocks noChangeArrowheads="1"/>
          </p:cNvSpPr>
          <p:nvPr/>
        </p:nvSpPr>
        <p:spPr bwMode="auto">
          <a:xfrm>
            <a:off x="2395538" y="106363"/>
            <a:ext cx="51006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生活者／消費者としての市民　</a:t>
            </a:r>
          </a:p>
        </p:txBody>
      </p:sp>
      <p:pic>
        <p:nvPicPr>
          <p:cNvPr id="261187" name="図 2">
            <a:extLst>
              <a:ext uri="{FF2B5EF4-FFF2-40B4-BE49-F238E27FC236}">
                <a16:creationId xmlns:a16="http://schemas.microsoft.com/office/drawing/2014/main" id="{0D32280C-15F6-A16D-DE4A-291EF15713C9}"/>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82000" y="2717800"/>
            <a:ext cx="4714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88" name="図 7">
            <a:extLst>
              <a:ext uri="{FF2B5EF4-FFF2-40B4-BE49-F238E27FC236}">
                <a16:creationId xmlns:a16="http://schemas.microsoft.com/office/drawing/2014/main" id="{497F2668-08F1-33F5-B9A7-ECC9B0CE485B}"/>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58188" y="4592638"/>
            <a:ext cx="6731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89" name="図 9">
            <a:extLst>
              <a:ext uri="{FF2B5EF4-FFF2-40B4-BE49-F238E27FC236}">
                <a16:creationId xmlns:a16="http://schemas.microsoft.com/office/drawing/2014/main" id="{05EC4B7E-56B8-4E42-8641-B292A66C506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324850" y="4926013"/>
            <a:ext cx="68421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90" name="図 3">
            <a:extLst>
              <a:ext uri="{FF2B5EF4-FFF2-40B4-BE49-F238E27FC236}">
                <a16:creationId xmlns:a16="http://schemas.microsoft.com/office/drawing/2014/main" id="{EFC5F943-6459-D1C3-E334-718499E8F282}"/>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37563" y="3081338"/>
            <a:ext cx="360362"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91" name="図 5">
            <a:extLst>
              <a:ext uri="{FF2B5EF4-FFF2-40B4-BE49-F238E27FC236}">
                <a16:creationId xmlns:a16="http://schemas.microsoft.com/office/drawing/2014/main" id="{8CA5F848-4978-526E-5DED-81BF08FB0790}"/>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37563" y="3454400"/>
            <a:ext cx="360362"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92" name="図 7">
            <a:extLst>
              <a:ext uri="{FF2B5EF4-FFF2-40B4-BE49-F238E27FC236}">
                <a16:creationId xmlns:a16="http://schemas.microsoft.com/office/drawing/2014/main" id="{B591210A-9C2F-B420-70D9-A40C69C81A8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505825" y="3816350"/>
            <a:ext cx="292100"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93" name="図 9">
            <a:extLst>
              <a:ext uri="{FF2B5EF4-FFF2-40B4-BE49-F238E27FC236}">
                <a16:creationId xmlns:a16="http://schemas.microsoft.com/office/drawing/2014/main" id="{4BFCB310-2000-93E5-1B61-FF5003BC2E5B}"/>
              </a:ext>
            </a:extLst>
          </p:cNvPr>
          <p:cNvPicPr>
            <a:picLocks noChangeAspect="1" noChangeArrowheads="1"/>
          </p:cNvPicPr>
          <p:nvPr/>
        </p:nvPicPr>
        <p:blipFill>
          <a:blip r:embed="rId13">
            <a:clrChange>
              <a:clrFrom>
                <a:srgbClr val="FBFBFB"/>
              </a:clrFrom>
              <a:clrTo>
                <a:srgbClr val="FBFBFB">
                  <a:alpha val="0"/>
                </a:srgbClr>
              </a:clrTo>
            </a:clrChange>
            <a:extLst>
              <a:ext uri="{28A0092B-C50C-407E-A947-70E740481C1C}">
                <a14:useLocalDpi xmlns:a14="http://schemas.microsoft.com/office/drawing/2010/main" val="0"/>
              </a:ext>
            </a:extLst>
          </a:blip>
          <a:srcRect/>
          <a:stretch>
            <a:fillRect/>
          </a:stretch>
        </p:blipFill>
        <p:spPr bwMode="auto">
          <a:xfrm>
            <a:off x="8489950" y="4202113"/>
            <a:ext cx="317500"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1194" name="図 11">
            <a:extLst>
              <a:ext uri="{FF2B5EF4-FFF2-40B4-BE49-F238E27FC236}">
                <a16:creationId xmlns:a16="http://schemas.microsoft.com/office/drawing/2014/main" id="{DEC3BEE1-8C4B-BC94-5950-588A48088079}"/>
              </a:ext>
            </a:extLst>
          </p:cNvPr>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82013" y="5291138"/>
            <a:ext cx="37147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1E571A93-A30B-78D5-8309-FC50A397EC13}"/>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テキスト ボックス 2">
            <a:extLst>
              <a:ext uri="{FF2B5EF4-FFF2-40B4-BE49-F238E27FC236}">
                <a16:creationId xmlns:a16="http://schemas.microsoft.com/office/drawing/2014/main" id="{C1439431-9652-B60D-93E8-B8A0BA492C97}"/>
              </a:ext>
            </a:extLst>
          </p:cNvPr>
          <p:cNvSpPr txBox="1">
            <a:spLocks noChangeArrowheads="1"/>
          </p:cNvSpPr>
          <p:nvPr/>
        </p:nvSpPr>
        <p:spPr bwMode="auto">
          <a:xfrm>
            <a:off x="250825" y="-63500"/>
            <a:ext cx="8642350" cy="323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2400" dirty="0">
                <a:solidFill>
                  <a:srgbClr val="0000FF"/>
                </a:solidFill>
                <a:latin typeface="Times New Roman" panose="02020603050405020304" pitchFamily="18" charset="0"/>
              </a:rPr>
              <a:t>グリーンコンシューマーの１０原則</a:t>
            </a:r>
          </a:p>
          <a:p>
            <a:pPr>
              <a:spcBef>
                <a:spcPct val="0"/>
              </a:spcBef>
              <a:buFontTx/>
              <a:buNone/>
            </a:pPr>
            <a:r>
              <a:rPr lang="ja-JP" altLang="en-US" sz="1800" dirty="0">
                <a:solidFill>
                  <a:srgbClr val="000000"/>
                </a:solidFill>
                <a:latin typeface="Times New Roman" panose="02020603050405020304" pitchFamily="18" charset="0"/>
              </a:rPr>
              <a:t>①必要なものを必要な量だけ買う</a:t>
            </a:r>
          </a:p>
          <a:p>
            <a:pPr>
              <a:spcBef>
                <a:spcPct val="0"/>
              </a:spcBef>
              <a:buFontTx/>
              <a:buNone/>
            </a:pPr>
            <a:r>
              <a:rPr lang="ja-JP" altLang="en-US" sz="1800" dirty="0">
                <a:solidFill>
                  <a:srgbClr val="000000"/>
                </a:solidFill>
                <a:latin typeface="Times New Roman" panose="02020603050405020304" pitchFamily="18" charset="0"/>
              </a:rPr>
              <a:t>②使い捨て商品ではなく、長く使えるものを選ぶ</a:t>
            </a:r>
          </a:p>
          <a:p>
            <a:pPr>
              <a:spcBef>
                <a:spcPct val="0"/>
              </a:spcBef>
              <a:buFontTx/>
              <a:buNone/>
            </a:pPr>
            <a:r>
              <a:rPr lang="ja-JP" altLang="en-US" sz="1800" dirty="0">
                <a:solidFill>
                  <a:srgbClr val="000000"/>
                </a:solidFill>
                <a:latin typeface="Times New Roman" panose="02020603050405020304" pitchFamily="18" charset="0"/>
              </a:rPr>
              <a:t>③包装はないものを最優先し、次に最小限のもの、容器は再使用できるものを選ぶ</a:t>
            </a:r>
          </a:p>
          <a:p>
            <a:pPr>
              <a:spcBef>
                <a:spcPct val="0"/>
              </a:spcBef>
              <a:buFontTx/>
              <a:buNone/>
            </a:pPr>
            <a:r>
              <a:rPr lang="ja-JP" altLang="en-US" sz="1800" dirty="0">
                <a:solidFill>
                  <a:srgbClr val="000000"/>
                </a:solidFill>
                <a:latin typeface="Times New Roman" panose="02020603050405020304" pitchFamily="18" charset="0"/>
              </a:rPr>
              <a:t>④作る時､使う時､捨てる時､資源とエネルギー消費の少ないものを選ぶ</a:t>
            </a:r>
          </a:p>
          <a:p>
            <a:pPr>
              <a:spcBef>
                <a:spcPct val="0"/>
              </a:spcBef>
              <a:buFontTx/>
              <a:buNone/>
            </a:pPr>
            <a:r>
              <a:rPr lang="ja-JP" altLang="en-US" sz="1800" dirty="0">
                <a:solidFill>
                  <a:srgbClr val="000000"/>
                </a:solidFill>
                <a:latin typeface="Times New Roman" panose="02020603050405020304" pitchFamily="18" charset="0"/>
              </a:rPr>
              <a:t>⑤化学物質による環境汚染と健康への影響の少ないものを選ぶ</a:t>
            </a:r>
          </a:p>
          <a:p>
            <a:pPr>
              <a:spcBef>
                <a:spcPct val="0"/>
              </a:spcBef>
              <a:buFontTx/>
              <a:buNone/>
            </a:pPr>
            <a:r>
              <a:rPr lang="ja-JP" altLang="en-US" sz="1800" dirty="0">
                <a:solidFill>
                  <a:srgbClr val="000000"/>
                </a:solidFill>
                <a:latin typeface="Times New Roman" panose="02020603050405020304" pitchFamily="18" charset="0"/>
              </a:rPr>
              <a:t>⑥自然と生物多様性を損なわないものを選ぶ</a:t>
            </a:r>
          </a:p>
          <a:p>
            <a:pPr>
              <a:spcBef>
                <a:spcPct val="0"/>
              </a:spcBef>
              <a:buFontTx/>
              <a:buNone/>
            </a:pPr>
            <a:r>
              <a:rPr lang="ja-JP" altLang="en-US" sz="1800" dirty="0">
                <a:solidFill>
                  <a:srgbClr val="000000"/>
                </a:solidFill>
                <a:latin typeface="Times New Roman" panose="02020603050405020304" pitchFamily="18" charset="0"/>
              </a:rPr>
              <a:t>⑦近くで生産・製造されたものを選ぶ</a:t>
            </a:r>
          </a:p>
          <a:p>
            <a:pPr>
              <a:spcBef>
                <a:spcPct val="0"/>
              </a:spcBef>
              <a:buFontTx/>
              <a:buNone/>
            </a:pPr>
            <a:r>
              <a:rPr lang="ja-JP" altLang="en-US" sz="1800" dirty="0">
                <a:solidFill>
                  <a:srgbClr val="000000"/>
                </a:solidFill>
                <a:latin typeface="Times New Roman" panose="02020603050405020304" pitchFamily="18" charset="0"/>
              </a:rPr>
              <a:t>⑧作る人に公正な配分が保障されるものを選ぶ</a:t>
            </a:r>
          </a:p>
          <a:p>
            <a:pPr>
              <a:spcBef>
                <a:spcPct val="0"/>
              </a:spcBef>
              <a:buFontTx/>
              <a:buNone/>
            </a:pPr>
            <a:r>
              <a:rPr lang="ja-JP" altLang="en-US" sz="1800" dirty="0">
                <a:solidFill>
                  <a:srgbClr val="000000"/>
                </a:solidFill>
                <a:latin typeface="Times New Roman" panose="02020603050405020304" pitchFamily="18" charset="0"/>
              </a:rPr>
              <a:t>⑨リサイクルされたもの、リサイクルシステムのあるものを選ぶ</a:t>
            </a:r>
          </a:p>
          <a:p>
            <a:pPr>
              <a:spcBef>
                <a:spcPct val="0"/>
              </a:spcBef>
              <a:buFontTx/>
              <a:buNone/>
            </a:pPr>
            <a:r>
              <a:rPr lang="ja-JP" altLang="en-US" sz="1800" dirty="0">
                <a:solidFill>
                  <a:srgbClr val="000000"/>
                </a:solidFill>
                <a:latin typeface="Times New Roman" panose="02020603050405020304" pitchFamily="18" charset="0"/>
              </a:rPr>
              <a:t>⑩環境問題に熱心に取り組み、環境情報を公開しているメーカーや店を選ぶ</a:t>
            </a:r>
          </a:p>
        </p:txBody>
      </p:sp>
      <p:sp>
        <p:nvSpPr>
          <p:cNvPr id="263171" name="テキスト ボックス 6">
            <a:extLst>
              <a:ext uri="{FF2B5EF4-FFF2-40B4-BE49-F238E27FC236}">
                <a16:creationId xmlns:a16="http://schemas.microsoft.com/office/drawing/2014/main" id="{0CD2F0B1-6E02-871E-1F52-B2E709B03A1C}"/>
              </a:ext>
            </a:extLst>
          </p:cNvPr>
          <p:cNvSpPr txBox="1">
            <a:spLocks noChangeArrowheads="1"/>
          </p:cNvSpPr>
          <p:nvPr/>
        </p:nvSpPr>
        <p:spPr bwMode="auto">
          <a:xfrm>
            <a:off x="250825" y="3163888"/>
            <a:ext cx="8642350" cy="378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2400">
                <a:solidFill>
                  <a:srgbClr val="0000FF"/>
                </a:solidFill>
              </a:rPr>
              <a:t>グリーンコンシューマーが望む環境情報９原則</a:t>
            </a:r>
          </a:p>
          <a:p>
            <a:pPr>
              <a:spcBef>
                <a:spcPct val="0"/>
              </a:spcBef>
              <a:buFontTx/>
              <a:buNone/>
            </a:pPr>
            <a:r>
              <a:rPr lang="ja-JP" altLang="en-US" sz="1800"/>
              <a:t>●こんな内容を知りたい</a:t>
            </a:r>
          </a:p>
          <a:p>
            <a:pPr>
              <a:spcBef>
                <a:spcPct val="0"/>
              </a:spcBef>
              <a:buFontTx/>
              <a:buNone/>
            </a:pPr>
            <a:r>
              <a:rPr lang="ja-JP" altLang="en-US" sz="1800"/>
              <a:t>①持続可能な社会を目指した企業活動が見えること</a:t>
            </a:r>
          </a:p>
          <a:p>
            <a:pPr>
              <a:spcBef>
                <a:spcPct val="0"/>
              </a:spcBef>
              <a:buFontTx/>
              <a:buNone/>
            </a:pPr>
            <a:r>
              <a:rPr lang="ja-JP" altLang="en-US" sz="1800"/>
              <a:t>②重要な情報を伝えていること</a:t>
            </a:r>
          </a:p>
          <a:p>
            <a:pPr>
              <a:spcBef>
                <a:spcPct val="0"/>
              </a:spcBef>
              <a:buFontTx/>
              <a:buNone/>
            </a:pPr>
            <a:r>
              <a:rPr lang="ja-JP" altLang="en-US" sz="1800"/>
              <a:t>③社会的関心を反映していること</a:t>
            </a:r>
          </a:p>
          <a:p>
            <a:pPr>
              <a:spcBef>
                <a:spcPct val="0"/>
              </a:spcBef>
              <a:buFontTx/>
              <a:buNone/>
            </a:pPr>
            <a:r>
              <a:rPr lang="ja-JP" altLang="en-US" sz="1800"/>
              <a:t>●こんな表現を望む</a:t>
            </a:r>
          </a:p>
          <a:p>
            <a:pPr>
              <a:spcBef>
                <a:spcPct val="0"/>
              </a:spcBef>
              <a:buFontTx/>
              <a:buNone/>
            </a:pPr>
            <a:r>
              <a:rPr lang="ja-JP" altLang="en-US" sz="1800"/>
              <a:t>④わかりやすいこと</a:t>
            </a:r>
          </a:p>
          <a:p>
            <a:pPr>
              <a:spcBef>
                <a:spcPct val="0"/>
              </a:spcBef>
              <a:buFontTx/>
              <a:buNone/>
            </a:pPr>
            <a:r>
              <a:rPr lang="ja-JP" altLang="en-US" sz="1800"/>
              <a:t>⑤比較できること</a:t>
            </a:r>
          </a:p>
          <a:p>
            <a:pPr>
              <a:spcBef>
                <a:spcPct val="0"/>
              </a:spcBef>
              <a:buFontTx/>
              <a:buNone/>
            </a:pPr>
            <a:r>
              <a:rPr lang="ja-JP" altLang="en-US" sz="1800"/>
              <a:t>⑥具体的な表現であること</a:t>
            </a:r>
          </a:p>
          <a:p>
            <a:pPr>
              <a:spcBef>
                <a:spcPct val="0"/>
              </a:spcBef>
              <a:buFontTx/>
              <a:buNone/>
            </a:pPr>
            <a:r>
              <a:rPr lang="ja-JP" altLang="en-US" sz="1800"/>
              <a:t>●こんな姿勢を望む</a:t>
            </a:r>
          </a:p>
          <a:p>
            <a:pPr>
              <a:spcBef>
                <a:spcPct val="0"/>
              </a:spcBef>
              <a:buFontTx/>
              <a:buNone/>
            </a:pPr>
            <a:r>
              <a:rPr lang="ja-JP" altLang="en-US" sz="1800"/>
              <a:t>⑦確認できること</a:t>
            </a:r>
          </a:p>
          <a:p>
            <a:pPr>
              <a:spcBef>
                <a:spcPct val="0"/>
              </a:spcBef>
              <a:buFontTx/>
              <a:buNone/>
            </a:pPr>
            <a:r>
              <a:rPr lang="ja-JP" altLang="en-US" sz="1800"/>
              <a:t>⑧消費者との対話の体制があること</a:t>
            </a:r>
          </a:p>
          <a:p>
            <a:pPr>
              <a:spcBef>
                <a:spcPct val="0"/>
              </a:spcBef>
              <a:buFontTx/>
              <a:buNone/>
            </a:pPr>
            <a:r>
              <a:rPr lang="ja-JP" altLang="en-US" sz="1800"/>
              <a:t>⑨消費者の意見が反映されていること</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5" name="AutoShape 10">
            <a:extLst>
              <a:ext uri="{FF2B5EF4-FFF2-40B4-BE49-F238E27FC236}">
                <a16:creationId xmlns:a16="http://schemas.microsoft.com/office/drawing/2014/main" id="{516EC23F-96F1-BA79-57F3-688066FBFC3D}"/>
              </a:ext>
            </a:extLst>
          </p:cNvPr>
          <p:cNvSpPr>
            <a:spLocks noChangeArrowheads="1"/>
          </p:cNvSpPr>
          <p:nvPr/>
        </p:nvSpPr>
        <p:spPr bwMode="auto">
          <a:xfrm>
            <a:off x="74613" y="719138"/>
            <a:ext cx="2882900" cy="273050"/>
          </a:xfrm>
          <a:prstGeom prst="roundRect">
            <a:avLst>
              <a:gd name="adj" fmla="val 16653"/>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4676" name="Text Box 29">
            <a:extLst>
              <a:ext uri="{FF2B5EF4-FFF2-40B4-BE49-F238E27FC236}">
                <a16:creationId xmlns:a16="http://schemas.microsoft.com/office/drawing/2014/main" id="{EE208201-5764-45F3-8C26-21767F5F4AF2}"/>
              </a:ext>
            </a:extLst>
          </p:cNvPr>
          <p:cNvSpPr txBox="1">
            <a:spLocks noChangeArrowheads="1"/>
          </p:cNvSpPr>
          <p:nvPr/>
        </p:nvSpPr>
        <p:spPr bwMode="auto">
          <a:xfrm>
            <a:off x="107950" y="712788"/>
            <a:ext cx="298767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「衣」「食」「住」「移動」でできること　　</a:t>
            </a:r>
          </a:p>
        </p:txBody>
      </p:sp>
      <p:sp>
        <p:nvSpPr>
          <p:cNvPr id="284677" name="正方形/長方形 2">
            <a:extLst>
              <a:ext uri="{FF2B5EF4-FFF2-40B4-BE49-F238E27FC236}">
                <a16:creationId xmlns:a16="http://schemas.microsoft.com/office/drawing/2014/main" id="{25EA94E0-E7A2-7E0A-8BA6-45386887119E}"/>
              </a:ext>
            </a:extLst>
          </p:cNvPr>
          <p:cNvSpPr>
            <a:spLocks noChangeArrowheads="1"/>
          </p:cNvSpPr>
          <p:nvPr/>
        </p:nvSpPr>
        <p:spPr bwMode="auto">
          <a:xfrm>
            <a:off x="-38100" y="1036638"/>
            <a:ext cx="4852988" cy="14462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800" b="0" dirty="0">
                <a:latin typeface="+mn-ea"/>
                <a:ea typeface="+mn-ea"/>
              </a:rPr>
              <a:t>【</a:t>
            </a:r>
            <a:r>
              <a:rPr lang="ja-JP" altLang="en-US" sz="1800" b="0" dirty="0">
                <a:latin typeface="+mn-ea"/>
                <a:ea typeface="+mn-ea"/>
              </a:rPr>
              <a:t>衣</a:t>
            </a:r>
            <a:r>
              <a:rPr lang="en-US" altLang="ja-JP" sz="1800" b="0" dirty="0">
                <a:latin typeface="+mn-ea"/>
                <a:ea typeface="+mn-ea"/>
              </a:rPr>
              <a:t>】</a:t>
            </a:r>
          </a:p>
          <a:p>
            <a:pPr>
              <a:spcBef>
                <a:spcPct val="0"/>
              </a:spcBef>
              <a:buFontTx/>
              <a:buNone/>
              <a:defRPr/>
            </a:pPr>
            <a:r>
              <a:rPr lang="ja-JP" altLang="en-US" sz="1400" b="0" dirty="0">
                <a:latin typeface="+mn-ea"/>
                <a:ea typeface="+mn-ea"/>
              </a:rPr>
              <a:t>ファストファッションの大量消費は、持続可能な社会でない。</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dirty="0">
                <a:latin typeface="+mn-ea"/>
                <a:ea typeface="+mn-ea"/>
              </a:rPr>
              <a:t>ｵｰｶﾞﾆｯｸｺｯﾄﾝ</a:t>
            </a:r>
            <a:r>
              <a:rPr lang="ja-JP" altLang="en-US" sz="1400" b="0" dirty="0">
                <a:latin typeface="+mn-ea"/>
                <a:ea typeface="+mn-ea"/>
              </a:rPr>
              <a:t>のような自然と体に優しい素材の衣類、</a:t>
            </a:r>
          </a:p>
          <a:p>
            <a:pPr>
              <a:spcBef>
                <a:spcPct val="0"/>
              </a:spcBef>
              <a:buFontTx/>
              <a:buNone/>
              <a:defRPr/>
            </a:pPr>
            <a:r>
              <a:rPr lang="ja-JP" altLang="en-US" sz="1400" b="0" dirty="0">
                <a:latin typeface="+mn-ea"/>
                <a:ea typeface="+mn-ea"/>
              </a:rPr>
              <a:t>●</a:t>
            </a:r>
            <a:r>
              <a:rPr lang="ja-JP" altLang="en-US" sz="1400" dirty="0">
                <a:latin typeface="+mn-ea"/>
                <a:ea typeface="+mn-ea"/>
              </a:rPr>
              <a:t>フェアトレード</a:t>
            </a:r>
            <a:r>
              <a:rPr lang="ja-JP" altLang="en-US" sz="1400" b="0" dirty="0">
                <a:latin typeface="+mn-ea"/>
                <a:ea typeface="+mn-ea"/>
              </a:rPr>
              <a:t>による衣類や雑貨、</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dirty="0">
                <a:latin typeface="+mn-ea"/>
                <a:ea typeface="+mn-ea"/>
              </a:rPr>
              <a:t>紛争鉱物</a:t>
            </a:r>
            <a:r>
              <a:rPr lang="ja-JP" altLang="en-US" sz="1400" b="0" dirty="0">
                <a:latin typeface="+mn-ea"/>
                <a:ea typeface="+mn-ea"/>
              </a:rPr>
              <a:t>を使わないジュエリーなどを長く大切に使う。</a:t>
            </a:r>
          </a:p>
          <a:p>
            <a:pPr>
              <a:spcBef>
                <a:spcPct val="0"/>
              </a:spcBef>
              <a:buFontTx/>
              <a:buNone/>
              <a:defRPr/>
            </a:pPr>
            <a:r>
              <a:rPr lang="ja-JP" altLang="en-US" sz="1400" b="0" dirty="0">
                <a:latin typeface="+mn-ea"/>
                <a:ea typeface="+mn-ea"/>
              </a:rPr>
              <a:t>●</a:t>
            </a:r>
            <a:r>
              <a:rPr lang="ja-JP" altLang="en-US" sz="1400" dirty="0">
                <a:latin typeface="+mn-ea"/>
                <a:ea typeface="+mn-ea"/>
              </a:rPr>
              <a:t>フリーマーケット</a:t>
            </a:r>
            <a:r>
              <a:rPr lang="ja-JP" altLang="en-US" sz="1400" b="0" dirty="0">
                <a:latin typeface="+mn-ea"/>
                <a:ea typeface="+mn-ea"/>
              </a:rPr>
              <a:t>や</a:t>
            </a:r>
            <a:r>
              <a:rPr lang="ja-JP" altLang="en-US" sz="1400" dirty="0">
                <a:latin typeface="+mn-ea"/>
                <a:ea typeface="+mn-ea"/>
              </a:rPr>
              <a:t>ネット</a:t>
            </a:r>
            <a:r>
              <a:rPr lang="ja-JP" altLang="en-US" sz="1400" b="0" dirty="0">
                <a:latin typeface="+mn-ea"/>
                <a:ea typeface="+mn-ea"/>
              </a:rPr>
              <a:t>を活用して</a:t>
            </a:r>
            <a:r>
              <a:rPr lang="ja-JP" altLang="en-US" sz="1400" dirty="0">
                <a:latin typeface="+mn-ea"/>
                <a:ea typeface="+mn-ea"/>
              </a:rPr>
              <a:t>リユース</a:t>
            </a:r>
            <a:r>
              <a:rPr lang="ja-JP" altLang="en-US" sz="1400" b="0" dirty="0">
                <a:latin typeface="+mn-ea"/>
                <a:ea typeface="+mn-ea"/>
              </a:rPr>
              <a:t>する。</a:t>
            </a:r>
          </a:p>
        </p:txBody>
      </p:sp>
      <p:sp>
        <p:nvSpPr>
          <p:cNvPr id="284678" name="正方形/長方形 3">
            <a:extLst>
              <a:ext uri="{FF2B5EF4-FFF2-40B4-BE49-F238E27FC236}">
                <a16:creationId xmlns:a16="http://schemas.microsoft.com/office/drawing/2014/main" id="{D0B97D5C-B034-FCD6-C98F-032391EBBCA6}"/>
              </a:ext>
            </a:extLst>
          </p:cNvPr>
          <p:cNvSpPr>
            <a:spLocks noChangeArrowheads="1"/>
          </p:cNvSpPr>
          <p:nvPr/>
        </p:nvSpPr>
        <p:spPr bwMode="auto">
          <a:xfrm>
            <a:off x="-3119" y="2527300"/>
            <a:ext cx="6130776" cy="424731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800" b="0" dirty="0">
                <a:latin typeface="+mn-ea"/>
                <a:ea typeface="+mn-ea"/>
              </a:rPr>
              <a:t>【</a:t>
            </a:r>
            <a:r>
              <a:rPr lang="ja-JP" altLang="en-US" sz="1800" b="0" dirty="0">
                <a:latin typeface="+mn-ea"/>
                <a:ea typeface="+mn-ea"/>
              </a:rPr>
              <a:t>食</a:t>
            </a:r>
            <a:r>
              <a:rPr lang="en-US" altLang="ja-JP" sz="1800" b="0" dirty="0">
                <a:latin typeface="+mn-ea"/>
                <a:ea typeface="+mn-ea"/>
              </a:rPr>
              <a:t>】</a:t>
            </a:r>
          </a:p>
          <a:p>
            <a:pPr>
              <a:spcBef>
                <a:spcPct val="0"/>
              </a:spcBef>
              <a:buFontTx/>
              <a:buNone/>
              <a:defRPr/>
            </a:pPr>
            <a:r>
              <a:rPr lang="ja-JP" altLang="en-US" sz="1400" b="0" dirty="0">
                <a:latin typeface="+mn-ea"/>
                <a:ea typeface="+mn-ea"/>
              </a:rPr>
              <a:t>●購入する食品の選択</a:t>
            </a:r>
          </a:p>
          <a:p>
            <a:pPr>
              <a:spcBef>
                <a:spcPct val="0"/>
              </a:spcBef>
              <a:buFontTx/>
              <a:buNone/>
              <a:defRPr/>
            </a:pPr>
            <a:r>
              <a:rPr lang="ja-JP" altLang="en-US" sz="1400" b="0" dirty="0">
                <a:latin typeface="+mn-ea"/>
                <a:ea typeface="+mn-ea"/>
              </a:rPr>
              <a:t>・地元食材を選ぶことで</a:t>
            </a:r>
            <a:r>
              <a:rPr lang="ja-JP" altLang="en-US" sz="1400" dirty="0">
                <a:solidFill>
                  <a:srgbClr val="FF0000"/>
                </a:solidFill>
                <a:latin typeface="+mn-ea"/>
                <a:ea typeface="+mn-ea"/>
              </a:rPr>
              <a:t>フードマイレージ</a:t>
            </a:r>
            <a:r>
              <a:rPr lang="ja-JP" altLang="en-US" sz="1400" b="0" dirty="0">
                <a:latin typeface="+mn-ea"/>
                <a:ea typeface="+mn-ea"/>
              </a:rPr>
              <a:t>が激減する（右図）</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バーチャルウォーター</a:t>
            </a:r>
            <a:r>
              <a:rPr lang="ja-JP" altLang="en-US" sz="1400" b="0" dirty="0">
                <a:latin typeface="+mn-ea"/>
                <a:ea typeface="+mn-ea"/>
              </a:rPr>
              <a:t>で、大量の水も同時に輸入している認識</a:t>
            </a:r>
          </a:p>
          <a:p>
            <a:pPr>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地産地消、旬産旬消</a:t>
            </a:r>
            <a:r>
              <a:rPr lang="ja-JP" altLang="en-US" sz="1400" b="0" dirty="0">
                <a:latin typeface="+mn-ea"/>
                <a:ea typeface="+mn-ea"/>
              </a:rPr>
              <a:t>は環境にも体にもやさしい食べ物。</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環境ラベル</a:t>
            </a:r>
            <a:r>
              <a:rPr lang="ja-JP" altLang="en-US" sz="1400" b="0" dirty="0">
                <a:latin typeface="+mn-ea"/>
                <a:ea typeface="+mn-ea"/>
              </a:rPr>
              <a:t>や、「</a:t>
            </a:r>
            <a:r>
              <a:rPr lang="ja-JP" altLang="en-US" sz="1400" dirty="0">
                <a:solidFill>
                  <a:srgbClr val="FF0000"/>
                </a:solidFill>
                <a:latin typeface="+mn-ea"/>
                <a:ea typeface="+mn-ea"/>
              </a:rPr>
              <a:t>トレーサビリティー</a:t>
            </a:r>
            <a:r>
              <a:rPr lang="ja-JP" altLang="en-US" sz="1400" b="0" dirty="0">
                <a:latin typeface="+mn-ea"/>
                <a:ea typeface="+mn-ea"/>
              </a:rPr>
              <a:t>」をチェック。</a:t>
            </a:r>
          </a:p>
          <a:p>
            <a:pPr>
              <a:spcBef>
                <a:spcPct val="0"/>
              </a:spcBef>
              <a:buFontTx/>
              <a:buNone/>
              <a:defRPr/>
            </a:pPr>
            <a:r>
              <a:rPr lang="ja-JP" altLang="en-US" sz="1400" b="0" dirty="0">
                <a:latin typeface="+mn-ea"/>
                <a:ea typeface="+mn-ea"/>
              </a:rPr>
              <a:t>・マイボトルやマイバック、マイ箸を持ち歩く。</a:t>
            </a:r>
            <a:endParaRPr lang="en-US" altLang="ja-JP" sz="1400" b="0" dirty="0">
              <a:latin typeface="+mn-ea"/>
              <a:ea typeface="+mn-ea"/>
            </a:endParaRPr>
          </a:p>
          <a:p>
            <a:pPr>
              <a:spcBef>
                <a:spcPct val="0"/>
              </a:spcBef>
              <a:buFontTx/>
              <a:buNone/>
              <a:defRPr/>
            </a:pPr>
            <a:endParaRPr lang="ja-JP" altLang="en-US" sz="1400" b="0" dirty="0">
              <a:latin typeface="+mn-ea"/>
              <a:ea typeface="+mn-ea"/>
            </a:endParaRPr>
          </a:p>
          <a:p>
            <a:pPr>
              <a:spcBef>
                <a:spcPct val="0"/>
              </a:spcBef>
              <a:buFontTx/>
              <a:buNone/>
              <a:defRPr/>
            </a:pPr>
            <a:r>
              <a:rPr lang="ja-JP" altLang="en-US" sz="1400" b="0" dirty="0">
                <a:latin typeface="+mn-ea"/>
                <a:ea typeface="+mn-ea"/>
              </a:rPr>
              <a:t>●食品ロス問題（食品の廃棄・リサイクル問題）</a:t>
            </a:r>
          </a:p>
          <a:p>
            <a:pPr>
              <a:spcBef>
                <a:spcPct val="0"/>
              </a:spcBef>
              <a:buFontTx/>
              <a:buNone/>
              <a:defRPr/>
            </a:pPr>
            <a:r>
              <a:rPr lang="ja-JP" altLang="en-US" sz="1400" b="0" dirty="0">
                <a:latin typeface="+mn-ea"/>
                <a:ea typeface="+mn-ea"/>
              </a:rPr>
              <a:t>・家庭からの食品廃棄物は年間約</a:t>
            </a:r>
            <a:r>
              <a:rPr lang="en-US" altLang="ja-JP" sz="1400" b="0" dirty="0">
                <a:latin typeface="+mn-ea"/>
                <a:ea typeface="+mn-ea"/>
              </a:rPr>
              <a:t>748</a:t>
            </a:r>
            <a:r>
              <a:rPr lang="ja-JP" altLang="en-US" sz="1400" b="0" dirty="0">
                <a:latin typeface="+mn-ea"/>
                <a:ea typeface="+mn-ea"/>
              </a:rPr>
              <a:t>万ｔ。</a:t>
            </a:r>
            <a:endParaRPr lang="en-US" altLang="ja-JP" sz="1400" b="0" dirty="0">
              <a:latin typeface="+mn-ea"/>
              <a:ea typeface="+mn-ea"/>
            </a:endParaRPr>
          </a:p>
          <a:p>
            <a:pPr>
              <a:spcBef>
                <a:spcPct val="0"/>
              </a:spcBef>
              <a:buFontTx/>
              <a:buNone/>
              <a:defRPr/>
            </a:pPr>
            <a:r>
              <a:rPr lang="ja-JP" altLang="en-US" sz="1400" b="0" dirty="0">
                <a:latin typeface="+mn-ea"/>
                <a:ea typeface="+mn-ea"/>
              </a:rPr>
              <a:t>　可食部は約</a:t>
            </a:r>
            <a:r>
              <a:rPr lang="en-US" altLang="ja-JP" sz="1400" dirty="0">
                <a:solidFill>
                  <a:srgbClr val="FF0000"/>
                </a:solidFill>
                <a:latin typeface="+mn-ea"/>
                <a:ea typeface="+mn-ea"/>
              </a:rPr>
              <a:t>247</a:t>
            </a:r>
            <a:r>
              <a:rPr lang="ja-JP" altLang="en-US" sz="1400" b="0" dirty="0">
                <a:latin typeface="+mn-ea"/>
                <a:ea typeface="+mn-ea"/>
              </a:rPr>
              <a:t>万ｔ（国民</a:t>
            </a:r>
            <a:r>
              <a:rPr lang="en-US" altLang="ja-JP" sz="1400" b="0" dirty="0">
                <a:latin typeface="+mn-ea"/>
                <a:ea typeface="+mn-ea"/>
              </a:rPr>
              <a:t>1</a:t>
            </a:r>
            <a:r>
              <a:rPr lang="ja-JP" altLang="en-US" sz="1400" b="0" dirty="0">
                <a:latin typeface="+mn-ea"/>
                <a:ea typeface="+mn-ea"/>
              </a:rPr>
              <a:t>人当たり１日約</a:t>
            </a:r>
            <a:r>
              <a:rPr lang="en-US" altLang="ja-JP" sz="1400" b="0" dirty="0">
                <a:latin typeface="+mn-ea"/>
                <a:ea typeface="+mn-ea"/>
              </a:rPr>
              <a:t>132g (</a:t>
            </a:r>
            <a:r>
              <a:rPr lang="ja-JP" altLang="en-US" sz="1400" dirty="0">
                <a:solidFill>
                  <a:srgbClr val="FF0000"/>
                </a:solidFill>
                <a:latin typeface="+mn-ea"/>
                <a:ea typeface="+mn-ea"/>
              </a:rPr>
              <a:t>茶碗１杯</a:t>
            </a:r>
            <a:r>
              <a:rPr lang="en-US" altLang="ja-JP" sz="1400" b="0" dirty="0">
                <a:latin typeface="+mn-ea"/>
                <a:ea typeface="+mn-ea"/>
              </a:rPr>
              <a:t>)</a:t>
            </a:r>
            <a:r>
              <a:rPr lang="ja-JP" altLang="en-US" sz="1400" b="0" dirty="0">
                <a:latin typeface="+mn-ea"/>
                <a:ea typeface="+mn-ea"/>
              </a:rPr>
              <a:t>）</a:t>
            </a:r>
          </a:p>
          <a:p>
            <a:pPr>
              <a:spcBef>
                <a:spcPct val="0"/>
              </a:spcBef>
              <a:buFontTx/>
              <a:buNone/>
              <a:defRPr/>
            </a:pPr>
            <a:r>
              <a:rPr lang="ja-JP" altLang="en-US" sz="1400" b="0" dirty="0">
                <a:latin typeface="+mn-ea"/>
                <a:ea typeface="+mn-ea"/>
              </a:rPr>
              <a:t>・食材を買いすぎない、作りすぎない、</a:t>
            </a:r>
            <a:endParaRPr lang="en-US" altLang="ja-JP" sz="1400" b="0" dirty="0">
              <a:latin typeface="+mn-ea"/>
              <a:ea typeface="+mn-ea"/>
            </a:endParaRPr>
          </a:p>
          <a:p>
            <a:pPr>
              <a:spcBef>
                <a:spcPct val="0"/>
              </a:spcBef>
              <a:buFontTx/>
              <a:buNone/>
              <a:defRPr/>
            </a:pPr>
            <a:r>
              <a:rPr lang="ja-JP" altLang="en-US" sz="1400" b="0" dirty="0">
                <a:latin typeface="+mn-ea"/>
                <a:ea typeface="+mn-ea"/>
              </a:rPr>
              <a:t>・消費期限や賞味期限を確認。</a:t>
            </a:r>
          </a:p>
          <a:p>
            <a:pPr>
              <a:spcBef>
                <a:spcPct val="0"/>
              </a:spcBef>
              <a:buFontTx/>
              <a:buNone/>
              <a:defRPr/>
            </a:pPr>
            <a:r>
              <a:rPr lang="ja-JP" altLang="en-US" sz="1400" b="0" dirty="0">
                <a:latin typeface="+mn-ea"/>
                <a:ea typeface="+mn-ea"/>
              </a:rPr>
              <a:t>・食材を上手に使い切る、食材を上手に保存する。</a:t>
            </a:r>
          </a:p>
          <a:p>
            <a:pPr>
              <a:spcBef>
                <a:spcPct val="0"/>
              </a:spcBef>
              <a:buFontTx/>
              <a:buNone/>
              <a:defRPr/>
            </a:pPr>
            <a:r>
              <a:rPr lang="ja-JP" altLang="en-US" sz="1400" b="0" dirty="0">
                <a:latin typeface="+mn-ea"/>
                <a:ea typeface="+mn-ea"/>
              </a:rPr>
              <a:t>・フードドライブやフードバンクに寄付する。</a:t>
            </a:r>
            <a:endParaRPr lang="en-US" altLang="ja-JP" sz="1400" b="0" dirty="0">
              <a:latin typeface="+mn-ea"/>
              <a:ea typeface="+mn-ea"/>
            </a:endParaRPr>
          </a:p>
          <a:p>
            <a:pPr>
              <a:spcBef>
                <a:spcPct val="0"/>
              </a:spcBef>
              <a:buFontTx/>
              <a:buNone/>
              <a:defRPr/>
            </a:pPr>
            <a:endParaRPr lang="ja-JP" altLang="en-US" sz="1400" b="0" dirty="0">
              <a:latin typeface="+mn-ea"/>
              <a:ea typeface="+mn-ea"/>
            </a:endParaRPr>
          </a:p>
          <a:p>
            <a:pPr>
              <a:spcBef>
                <a:spcPct val="0"/>
              </a:spcBef>
              <a:buFontTx/>
              <a:buNone/>
              <a:defRPr/>
            </a:pPr>
            <a:r>
              <a:rPr lang="ja-JP" altLang="en-US" sz="1400" b="0" dirty="0">
                <a:latin typeface="+mn-ea"/>
                <a:ea typeface="+mn-ea"/>
              </a:rPr>
              <a:t>●台所からの排水</a:t>
            </a:r>
          </a:p>
          <a:p>
            <a:pPr>
              <a:spcBef>
                <a:spcPct val="0"/>
              </a:spcBef>
              <a:buFontTx/>
              <a:buNone/>
              <a:defRPr/>
            </a:pPr>
            <a:r>
              <a:rPr lang="ja-JP" altLang="en-US" sz="1400" b="0" dirty="0">
                <a:latin typeface="+mn-ea"/>
                <a:ea typeface="+mn-ea"/>
              </a:rPr>
              <a:t>・台所排水は環境負荷が大きい。食器を洗う前に油汚れを拭き取る、</a:t>
            </a:r>
          </a:p>
          <a:p>
            <a:pPr>
              <a:spcBef>
                <a:spcPct val="0"/>
              </a:spcBef>
              <a:buFontTx/>
              <a:buNone/>
              <a:defRPr/>
            </a:pPr>
            <a:r>
              <a:rPr lang="ja-JP" altLang="en-US" sz="1400" b="0" dirty="0">
                <a:latin typeface="+mn-ea"/>
                <a:ea typeface="+mn-ea"/>
              </a:rPr>
              <a:t>・調理くずや食べ残しが流れないように水切り袋を使う。</a:t>
            </a:r>
          </a:p>
        </p:txBody>
      </p:sp>
      <p:grpSp>
        <p:nvGrpSpPr>
          <p:cNvPr id="265222" name="グループ化 1">
            <a:extLst>
              <a:ext uri="{FF2B5EF4-FFF2-40B4-BE49-F238E27FC236}">
                <a16:creationId xmlns:a16="http://schemas.microsoft.com/office/drawing/2014/main" id="{2DD8231F-77D6-BBF4-5C83-57B65BD5BD72}"/>
              </a:ext>
            </a:extLst>
          </p:cNvPr>
          <p:cNvGrpSpPr>
            <a:grpSpLocks/>
          </p:cNvGrpSpPr>
          <p:nvPr/>
        </p:nvGrpSpPr>
        <p:grpSpPr bwMode="auto">
          <a:xfrm>
            <a:off x="4814888" y="3509963"/>
            <a:ext cx="4303712" cy="2935287"/>
            <a:chOff x="4572000" y="1060070"/>
            <a:chExt cx="4308475" cy="2717262"/>
          </a:xfrm>
        </p:grpSpPr>
        <p:pic>
          <p:nvPicPr>
            <p:cNvPr id="265245" name="図 4">
              <a:extLst>
                <a:ext uri="{FF2B5EF4-FFF2-40B4-BE49-F238E27FC236}">
                  <a16:creationId xmlns:a16="http://schemas.microsoft.com/office/drawing/2014/main" id="{9E4F5CCA-42C4-1C09-7F39-0B02A39A5EAD}"/>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72000" y="1243682"/>
              <a:ext cx="4308475" cy="253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6" name="テキスト ボックス 16">
              <a:extLst>
                <a:ext uri="{FF2B5EF4-FFF2-40B4-BE49-F238E27FC236}">
                  <a16:creationId xmlns:a16="http://schemas.microsoft.com/office/drawing/2014/main" id="{926280D8-9D38-9814-7234-BA68440FE5A7}"/>
                </a:ext>
              </a:extLst>
            </p:cNvPr>
            <p:cNvSpPr txBox="1">
              <a:spLocks noChangeArrowheads="1"/>
            </p:cNvSpPr>
            <p:nvPr/>
          </p:nvSpPr>
          <p:spPr bwMode="auto">
            <a:xfrm>
              <a:off x="5519217" y="1060070"/>
              <a:ext cx="3263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t>地産地消弁当でのフードマイレージの試算</a:t>
              </a:r>
            </a:p>
          </p:txBody>
        </p:sp>
        <p:sp>
          <p:nvSpPr>
            <p:cNvPr id="13" name="テキスト ボックス 12">
              <a:extLst>
                <a:ext uri="{FF2B5EF4-FFF2-40B4-BE49-F238E27FC236}">
                  <a16:creationId xmlns:a16="http://schemas.microsoft.com/office/drawing/2014/main" id="{8D555E9C-2D39-B52D-25A9-DFCBEDAC4449}"/>
                </a:ext>
              </a:extLst>
            </p:cNvPr>
            <p:cNvSpPr txBox="1"/>
            <p:nvPr/>
          </p:nvSpPr>
          <p:spPr>
            <a:xfrm>
              <a:off x="7108454" y="2628117"/>
              <a:ext cx="1711629" cy="367396"/>
            </a:xfrm>
            <a:prstGeom prst="rect">
              <a:avLst/>
            </a:prstGeom>
            <a:solidFill>
              <a:srgbClr val="CCFFFF"/>
            </a:solidFill>
          </p:spPr>
          <p:txBody>
            <a:bodyPr>
              <a:spAutoFit/>
            </a:bodyPr>
            <a:lstStyle/>
            <a:p>
              <a:pPr>
                <a:defRPr/>
              </a:pPr>
              <a:r>
                <a:rPr lang="ja-JP" altLang="en-US" sz="900" dirty="0">
                  <a:latin typeface="+mn-ea"/>
                  <a:ea typeface="+mn-ea"/>
                </a:rPr>
                <a:t>ケース２</a:t>
              </a:r>
            </a:p>
            <a:p>
              <a:pPr>
                <a:defRPr/>
              </a:pPr>
              <a:r>
                <a:rPr lang="ja-JP" altLang="en-US" sz="900" dirty="0">
                  <a:latin typeface="+mn-ea"/>
                  <a:ea typeface="+mn-ea"/>
                </a:rPr>
                <a:t>市場で国産食材を選んで調達</a:t>
              </a:r>
            </a:p>
          </p:txBody>
        </p:sp>
        <p:sp>
          <p:nvSpPr>
            <p:cNvPr id="265248" name="テキスト ボックス 18">
              <a:extLst>
                <a:ext uri="{FF2B5EF4-FFF2-40B4-BE49-F238E27FC236}">
                  <a16:creationId xmlns:a16="http://schemas.microsoft.com/office/drawing/2014/main" id="{D61EBBE5-5AFC-35CF-7C1A-3AF86EF0852B}"/>
                </a:ext>
              </a:extLst>
            </p:cNvPr>
            <p:cNvSpPr txBox="1">
              <a:spLocks noChangeArrowheads="1"/>
            </p:cNvSpPr>
            <p:nvPr/>
          </p:nvSpPr>
          <p:spPr bwMode="auto">
            <a:xfrm>
              <a:off x="7104286" y="2207707"/>
              <a:ext cx="1711424" cy="369332"/>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900"/>
                <a:t>ケース１</a:t>
              </a:r>
            </a:p>
            <a:p>
              <a:pPr>
                <a:spcBef>
                  <a:spcPct val="0"/>
                </a:spcBef>
                <a:buFontTx/>
                <a:buNone/>
              </a:pPr>
              <a:r>
                <a:rPr lang="ja-JP" altLang="en-US" sz="900"/>
                <a:t>市場流通に委ねて食材を調達</a:t>
              </a:r>
            </a:p>
          </p:txBody>
        </p:sp>
        <p:sp>
          <p:nvSpPr>
            <p:cNvPr id="265249" name="テキスト ボックス 20">
              <a:extLst>
                <a:ext uri="{FF2B5EF4-FFF2-40B4-BE49-F238E27FC236}">
                  <a16:creationId xmlns:a16="http://schemas.microsoft.com/office/drawing/2014/main" id="{E3D8D2A7-E6D0-04B3-92D4-B50A26B94C2F}"/>
                </a:ext>
              </a:extLst>
            </p:cNvPr>
            <p:cNvSpPr txBox="1">
              <a:spLocks noChangeArrowheads="1"/>
            </p:cNvSpPr>
            <p:nvPr/>
          </p:nvSpPr>
          <p:spPr bwMode="auto">
            <a:xfrm>
              <a:off x="7104287" y="3047017"/>
              <a:ext cx="1711424" cy="369332"/>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900"/>
                <a:t>ケース３</a:t>
              </a:r>
            </a:p>
            <a:p>
              <a:pPr>
                <a:spcBef>
                  <a:spcPct val="0"/>
                </a:spcBef>
                <a:buFontTx/>
                <a:buNone/>
              </a:pPr>
              <a:r>
                <a:rPr lang="ja-JP" altLang="en-US" sz="900"/>
                <a:t>全て熊本県産の食材を使用</a:t>
              </a:r>
            </a:p>
          </p:txBody>
        </p:sp>
      </p:grpSp>
      <p:sp>
        <p:nvSpPr>
          <p:cNvPr id="15" name="Text Box 6">
            <a:extLst>
              <a:ext uri="{FF2B5EF4-FFF2-40B4-BE49-F238E27FC236}">
                <a16:creationId xmlns:a16="http://schemas.microsoft.com/office/drawing/2014/main" id="{87CF1443-6AE0-9FCC-8123-396EDC28B4C7}"/>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17" name="Line 69">
            <a:extLst>
              <a:ext uri="{FF2B5EF4-FFF2-40B4-BE49-F238E27FC236}">
                <a16:creationId xmlns:a16="http://schemas.microsoft.com/office/drawing/2014/main" id="{9B187A5B-A03B-5D45-C363-7A283FDA912C}"/>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65225" name="図 4">
            <a:extLst>
              <a:ext uri="{FF2B5EF4-FFF2-40B4-BE49-F238E27FC236}">
                <a16:creationId xmlns:a16="http://schemas.microsoft.com/office/drawing/2014/main" id="{4D19F1F8-602A-C6E8-F107-7DF7C9D327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3351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26" name="図 12">
            <a:extLst>
              <a:ext uri="{FF2B5EF4-FFF2-40B4-BE49-F238E27FC236}">
                <a16:creationId xmlns:a16="http://schemas.microsoft.com/office/drawing/2014/main" id="{090EA032-32FC-82E7-70A2-C7DBA6BFC8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62125" y="2111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27" name="図 16">
            <a:extLst>
              <a:ext uri="{FF2B5EF4-FFF2-40B4-BE49-F238E27FC236}">
                <a16:creationId xmlns:a16="http://schemas.microsoft.com/office/drawing/2014/main" id="{96287763-725F-F361-C5EE-47C6C148679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9788"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28" name="図 17">
            <a:extLst>
              <a:ext uri="{FF2B5EF4-FFF2-40B4-BE49-F238E27FC236}">
                <a16:creationId xmlns:a16="http://schemas.microsoft.com/office/drawing/2014/main" id="{2D1D3902-E250-39E0-1E82-FA920C872C5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41575"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 Box 5">
            <a:extLst>
              <a:ext uri="{FF2B5EF4-FFF2-40B4-BE49-F238E27FC236}">
                <a16:creationId xmlns:a16="http://schemas.microsoft.com/office/drawing/2014/main" id="{E720F363-AE45-7290-822D-79775B6BD2F4}"/>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P226</a:t>
            </a:r>
            <a:r>
              <a:rPr lang="ja-JP" altLang="en-US" sz="1200" b="0" dirty="0">
                <a:latin typeface="+mn-ea"/>
                <a:ea typeface="+mn-ea"/>
              </a:rPr>
              <a:t>～</a:t>
            </a:r>
            <a:r>
              <a:rPr lang="en-US" altLang="ja-JP" sz="1200" b="0" dirty="0">
                <a:latin typeface="+mn-ea"/>
                <a:ea typeface="+mn-ea"/>
              </a:rPr>
              <a:t>235</a:t>
            </a:r>
          </a:p>
        </p:txBody>
      </p:sp>
      <p:sp>
        <p:nvSpPr>
          <p:cNvPr id="23" name="Text Box 8">
            <a:extLst>
              <a:ext uri="{FF2B5EF4-FFF2-40B4-BE49-F238E27FC236}">
                <a16:creationId xmlns:a16="http://schemas.microsoft.com/office/drawing/2014/main" id="{5F4B3C5E-9F0A-961B-8609-3D5FD7F4BE6D}"/>
              </a:ext>
            </a:extLst>
          </p:cNvPr>
          <p:cNvSpPr txBox="1">
            <a:spLocks noChangeArrowheads="1"/>
          </p:cNvSpPr>
          <p:nvPr/>
        </p:nvSpPr>
        <p:spPr bwMode="auto">
          <a:xfrm>
            <a:off x="2395538" y="106363"/>
            <a:ext cx="51006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生活者／消費者としての市民　</a:t>
            </a:r>
          </a:p>
        </p:txBody>
      </p:sp>
      <p:sp>
        <p:nvSpPr>
          <p:cNvPr id="21" name="AutoShape 40">
            <a:extLst>
              <a:ext uri="{FF2B5EF4-FFF2-40B4-BE49-F238E27FC236}">
                <a16:creationId xmlns:a16="http://schemas.microsoft.com/office/drawing/2014/main" id="{6544F721-482F-E57C-A1B5-40A499563066}"/>
              </a:ext>
            </a:extLst>
          </p:cNvPr>
          <p:cNvSpPr>
            <a:spLocks noChangeArrowheads="1"/>
          </p:cNvSpPr>
          <p:nvPr/>
        </p:nvSpPr>
        <p:spPr bwMode="auto">
          <a:xfrm>
            <a:off x="5054600" y="839788"/>
            <a:ext cx="3944938" cy="903287"/>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a:solidFill>
                <a:srgbClr val="FF0000"/>
              </a:solidFill>
              <a:latin typeface="+mn-ea"/>
              <a:ea typeface="+mn-ea"/>
            </a:endParaRPr>
          </a:p>
        </p:txBody>
      </p:sp>
      <p:sp>
        <p:nvSpPr>
          <p:cNvPr id="24" name="AutoShape 41">
            <a:extLst>
              <a:ext uri="{FF2B5EF4-FFF2-40B4-BE49-F238E27FC236}">
                <a16:creationId xmlns:a16="http://schemas.microsoft.com/office/drawing/2014/main" id="{7C6FF4DC-694D-CEB6-9729-F5D3EDCDCFA8}"/>
              </a:ext>
            </a:extLst>
          </p:cNvPr>
          <p:cNvSpPr>
            <a:spLocks noChangeArrowheads="1"/>
          </p:cNvSpPr>
          <p:nvPr/>
        </p:nvSpPr>
        <p:spPr bwMode="auto">
          <a:xfrm>
            <a:off x="6228184" y="620713"/>
            <a:ext cx="1673225" cy="255587"/>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25" name="Text Box 42">
            <a:extLst>
              <a:ext uri="{FF2B5EF4-FFF2-40B4-BE49-F238E27FC236}">
                <a16:creationId xmlns:a16="http://schemas.microsoft.com/office/drawing/2014/main" id="{A19C13AF-D19E-7C9F-E9B7-166459E8136A}"/>
              </a:ext>
            </a:extLst>
          </p:cNvPr>
          <p:cNvSpPr txBox="1">
            <a:spLocks noChangeArrowheads="1"/>
          </p:cNvSpPr>
          <p:nvPr/>
        </p:nvSpPr>
        <p:spPr bwMode="auto">
          <a:xfrm>
            <a:off x="6228184" y="577850"/>
            <a:ext cx="1727200"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1400" dirty="0">
                <a:solidFill>
                  <a:schemeClr val="bg1"/>
                </a:solidFill>
                <a:latin typeface="+mn-ea"/>
                <a:ea typeface="+mn-ea"/>
              </a:rPr>
              <a:t>ファストファッション</a:t>
            </a:r>
          </a:p>
        </p:txBody>
      </p:sp>
      <p:sp>
        <p:nvSpPr>
          <p:cNvPr id="26" name="Text Box 43">
            <a:extLst>
              <a:ext uri="{FF2B5EF4-FFF2-40B4-BE49-F238E27FC236}">
                <a16:creationId xmlns:a16="http://schemas.microsoft.com/office/drawing/2014/main" id="{C9FE542E-1725-DA09-B080-1DBFA8F0322D}"/>
              </a:ext>
            </a:extLst>
          </p:cNvPr>
          <p:cNvSpPr txBox="1">
            <a:spLocks noChangeArrowheads="1"/>
          </p:cNvSpPr>
          <p:nvPr/>
        </p:nvSpPr>
        <p:spPr bwMode="auto">
          <a:xfrm>
            <a:off x="5076825" y="908050"/>
            <a:ext cx="3992563" cy="8318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最新の流行を取り入れながら低価格に抑えた衣料品を、短いサイクルで世界的に大量生産・販売するファッションブランドやその業態。「早くて安い」ファストフードになぞらえて、このように言われるようになった。</a:t>
            </a:r>
          </a:p>
        </p:txBody>
      </p:sp>
      <p:sp>
        <p:nvSpPr>
          <p:cNvPr id="27" name="AutoShape 55">
            <a:extLst>
              <a:ext uri="{FF2B5EF4-FFF2-40B4-BE49-F238E27FC236}">
                <a16:creationId xmlns:a16="http://schemas.microsoft.com/office/drawing/2014/main" id="{52F6F2A2-4DD6-42C9-A8B9-2722C58ACFEA}"/>
              </a:ext>
            </a:extLst>
          </p:cNvPr>
          <p:cNvSpPr>
            <a:spLocks noChangeArrowheads="1"/>
          </p:cNvSpPr>
          <p:nvPr/>
        </p:nvSpPr>
        <p:spPr bwMode="auto">
          <a:xfrm>
            <a:off x="4999038" y="2109788"/>
            <a:ext cx="4041775" cy="1319212"/>
          </a:xfrm>
          <a:prstGeom prst="roundRect">
            <a:avLst>
              <a:gd name="adj" fmla="val 1665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a:latin typeface="+mn-ea"/>
              <a:ea typeface="+mn-ea"/>
            </a:endParaRPr>
          </a:p>
        </p:txBody>
      </p:sp>
      <p:sp>
        <p:nvSpPr>
          <p:cNvPr id="28" name="AutoShape 56">
            <a:extLst>
              <a:ext uri="{FF2B5EF4-FFF2-40B4-BE49-F238E27FC236}">
                <a16:creationId xmlns:a16="http://schemas.microsoft.com/office/drawing/2014/main" id="{14614BA0-45BF-DB67-B522-4356A49EA218}"/>
              </a:ext>
            </a:extLst>
          </p:cNvPr>
          <p:cNvSpPr>
            <a:spLocks noChangeArrowheads="1"/>
          </p:cNvSpPr>
          <p:nvPr/>
        </p:nvSpPr>
        <p:spPr bwMode="auto">
          <a:xfrm>
            <a:off x="6156176" y="1906469"/>
            <a:ext cx="1833562" cy="238363"/>
          </a:xfrm>
          <a:prstGeom prst="roundRect">
            <a:avLst>
              <a:gd name="adj" fmla="val 16676"/>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800" dirty="0">
              <a:solidFill>
                <a:schemeClr val="bg1"/>
              </a:solidFill>
              <a:latin typeface="+mn-ea"/>
              <a:ea typeface="+mn-ea"/>
            </a:endParaRPr>
          </a:p>
        </p:txBody>
      </p:sp>
      <p:sp>
        <p:nvSpPr>
          <p:cNvPr id="29" name="Text Box 57">
            <a:extLst>
              <a:ext uri="{FF2B5EF4-FFF2-40B4-BE49-F238E27FC236}">
                <a16:creationId xmlns:a16="http://schemas.microsoft.com/office/drawing/2014/main" id="{91D839AD-74F9-6F51-E9AF-60E4E2F8BE1C}"/>
              </a:ext>
            </a:extLst>
          </p:cNvPr>
          <p:cNvSpPr txBox="1">
            <a:spLocks noChangeArrowheads="1"/>
          </p:cNvSpPr>
          <p:nvPr/>
        </p:nvSpPr>
        <p:spPr bwMode="auto">
          <a:xfrm>
            <a:off x="5076825" y="2190750"/>
            <a:ext cx="3992563" cy="12001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200" b="0" spc="-100" dirty="0">
                <a:latin typeface="+mn-ea"/>
                <a:ea typeface="+mn-ea"/>
              </a:rPr>
              <a:t>オーガニック農産物の生産方法の基準に従い、一定期間（例えば２～３年）以上の生産実践の後、認証機関に認められた農地で農薬肥料の厳格な基準を守って生産された綿花。オーガニックコットンを使用して製造されたタオルなどの「オーガニックコットン製品」については、素材とは別の認証制度があり、代表的なものにＧＯＴＳ（オーガニックテキスタイル世界基準）がある。</a:t>
            </a:r>
          </a:p>
        </p:txBody>
      </p:sp>
      <p:sp>
        <p:nvSpPr>
          <p:cNvPr id="30" name="Text Box 61">
            <a:extLst>
              <a:ext uri="{FF2B5EF4-FFF2-40B4-BE49-F238E27FC236}">
                <a16:creationId xmlns:a16="http://schemas.microsoft.com/office/drawing/2014/main" id="{46245C93-0648-3804-CEA2-92F359FA915F}"/>
              </a:ext>
            </a:extLst>
          </p:cNvPr>
          <p:cNvSpPr txBox="1">
            <a:spLocks noChangeArrowheads="1"/>
          </p:cNvSpPr>
          <p:nvPr/>
        </p:nvSpPr>
        <p:spPr bwMode="auto">
          <a:xfrm>
            <a:off x="6259513" y="1861383"/>
            <a:ext cx="176847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solidFill>
                  <a:schemeClr val="bg1"/>
                </a:solidFill>
                <a:latin typeface="+mn-ea"/>
                <a:ea typeface="+mn-ea"/>
              </a:rPr>
              <a:t>オーガニックコットン</a:t>
            </a:r>
          </a:p>
        </p:txBody>
      </p:sp>
      <p:sp>
        <p:nvSpPr>
          <p:cNvPr id="2" name="Text Box 7">
            <a:extLst>
              <a:ext uri="{FF2B5EF4-FFF2-40B4-BE49-F238E27FC236}">
                <a16:creationId xmlns:a16="http://schemas.microsoft.com/office/drawing/2014/main" id="{3984000E-EBEE-96A1-EE7D-D55898DEA25A}"/>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sp>
        <p:nvSpPr>
          <p:cNvPr id="4" name="テキスト ボックス 3">
            <a:extLst>
              <a:ext uri="{FF2B5EF4-FFF2-40B4-BE49-F238E27FC236}">
                <a16:creationId xmlns:a16="http://schemas.microsoft.com/office/drawing/2014/main" id="{48E8F24C-33D5-046A-D5AC-824AE915CBFF}"/>
              </a:ext>
            </a:extLst>
          </p:cNvPr>
          <p:cNvSpPr txBox="1"/>
          <p:nvPr/>
        </p:nvSpPr>
        <p:spPr>
          <a:xfrm>
            <a:off x="5288260" y="6545758"/>
            <a:ext cx="3827388" cy="276999"/>
          </a:xfrm>
          <a:prstGeom prst="rect">
            <a:avLst/>
          </a:prstGeom>
          <a:noFill/>
        </p:spPr>
        <p:txBody>
          <a:bodyPr wrap="square">
            <a:spAutoFit/>
          </a:bodyPr>
          <a:lstStyle/>
          <a:p>
            <a:r>
              <a:rPr lang="ja-JP" altLang="en-US" sz="600" dirty="0"/>
              <a:t>出典:2008.9/30食料・農業・農村政策審議会企画部会地球環境小委員会林政審議会施策部会地球環境小委員会</a:t>
            </a:r>
          </a:p>
          <a:p>
            <a:r>
              <a:rPr lang="ja-JP" altLang="en-US" sz="600" dirty="0"/>
              <a:t>　　　水産政策審議会企画部会地球瑕塢小委驫会合同会議資料中田哲也「フード・マイレージについて」より作成</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852AC81A-3DF2-AD51-03C1-7DC0B435EFA9}"/>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016910" y="673359"/>
            <a:ext cx="4100102" cy="2394276"/>
          </a:xfrm>
          <a:prstGeom prst="rect">
            <a:avLst/>
          </a:prstGeom>
        </p:spPr>
      </p:pic>
      <p:sp>
        <p:nvSpPr>
          <p:cNvPr id="278545" name="正方形/長方形 10">
            <a:extLst>
              <a:ext uri="{FF2B5EF4-FFF2-40B4-BE49-F238E27FC236}">
                <a16:creationId xmlns:a16="http://schemas.microsoft.com/office/drawing/2014/main" id="{CA9C5329-0280-EC94-BA28-7D2BB5E691F9}"/>
              </a:ext>
            </a:extLst>
          </p:cNvPr>
          <p:cNvSpPr>
            <a:spLocks noChangeArrowheads="1"/>
          </p:cNvSpPr>
          <p:nvPr/>
        </p:nvSpPr>
        <p:spPr bwMode="auto">
          <a:xfrm>
            <a:off x="5700704" y="624509"/>
            <a:ext cx="2874963" cy="2762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家庭部門におけるエネルギー消費の推移</a:t>
            </a:r>
          </a:p>
        </p:txBody>
      </p:sp>
      <p:sp>
        <p:nvSpPr>
          <p:cNvPr id="278546" name="正方形/長方形 11">
            <a:extLst>
              <a:ext uri="{FF2B5EF4-FFF2-40B4-BE49-F238E27FC236}">
                <a16:creationId xmlns:a16="http://schemas.microsoft.com/office/drawing/2014/main" id="{94EA9A18-7009-824C-7D58-70973DBC138B}"/>
              </a:ext>
            </a:extLst>
          </p:cNvPr>
          <p:cNvSpPr>
            <a:spLocks noChangeArrowheads="1"/>
          </p:cNvSpPr>
          <p:nvPr/>
        </p:nvSpPr>
        <p:spPr bwMode="auto">
          <a:xfrm>
            <a:off x="6975456" y="6621973"/>
            <a:ext cx="2105063" cy="215444"/>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b="0" i="0" dirty="0">
                <a:solidFill>
                  <a:srgbClr val="333333"/>
                </a:solidFill>
                <a:effectLst/>
                <a:latin typeface="Helvetica Neue"/>
              </a:rPr>
              <a:t>全国地球温暖化防止活動推進センター</a:t>
            </a:r>
            <a:endParaRPr lang="en-US" altLang="ja-JP" sz="800" dirty="0">
              <a:latin typeface="+mn-ea"/>
              <a:ea typeface="+mn-ea"/>
            </a:endParaRPr>
          </a:p>
        </p:txBody>
      </p:sp>
      <p:sp>
        <p:nvSpPr>
          <p:cNvPr id="278547" name="正方形/長方形 12">
            <a:extLst>
              <a:ext uri="{FF2B5EF4-FFF2-40B4-BE49-F238E27FC236}">
                <a16:creationId xmlns:a16="http://schemas.microsoft.com/office/drawing/2014/main" id="{F58F993F-419D-36E7-622A-8E8D7695B18A}"/>
              </a:ext>
            </a:extLst>
          </p:cNvPr>
          <p:cNvSpPr>
            <a:spLocks noChangeArrowheads="1"/>
          </p:cNvSpPr>
          <p:nvPr/>
        </p:nvSpPr>
        <p:spPr bwMode="auto">
          <a:xfrm>
            <a:off x="6256338" y="3297238"/>
            <a:ext cx="2736850" cy="2635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100" dirty="0">
                <a:latin typeface="+mn-ea"/>
                <a:ea typeface="+mn-ea"/>
              </a:rPr>
              <a:t>家庭からのＣＯ</a:t>
            </a:r>
            <a:r>
              <a:rPr lang="en-US" altLang="ja-JP" sz="1100" dirty="0">
                <a:latin typeface="+mn-ea"/>
                <a:ea typeface="+mn-ea"/>
              </a:rPr>
              <a:t>2</a:t>
            </a:r>
            <a:r>
              <a:rPr lang="ja-JP" altLang="en-US" sz="1100" dirty="0">
                <a:latin typeface="+mn-ea"/>
                <a:ea typeface="+mn-ea"/>
              </a:rPr>
              <a:t>排出量（用途別内訳）</a:t>
            </a:r>
          </a:p>
        </p:txBody>
      </p:sp>
      <p:sp>
        <p:nvSpPr>
          <p:cNvPr id="32" name="Text Box 6">
            <a:extLst>
              <a:ext uri="{FF2B5EF4-FFF2-40B4-BE49-F238E27FC236}">
                <a16:creationId xmlns:a16="http://schemas.microsoft.com/office/drawing/2014/main" id="{90EF7FF7-EE0C-C80C-EBB4-AA1B96C81ED4}"/>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34" name="Line 69">
            <a:extLst>
              <a:ext uri="{FF2B5EF4-FFF2-40B4-BE49-F238E27FC236}">
                <a16:creationId xmlns:a16="http://schemas.microsoft.com/office/drawing/2014/main" id="{D7D36F50-C28C-6080-FBDD-7FA16169B187}"/>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67271" name="図 4">
            <a:extLst>
              <a:ext uri="{FF2B5EF4-FFF2-40B4-BE49-F238E27FC236}">
                <a16:creationId xmlns:a16="http://schemas.microsoft.com/office/drawing/2014/main" id="{43DB0F23-804B-EA8D-8508-B9F689FE7C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3351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72" name="図 12">
            <a:extLst>
              <a:ext uri="{FF2B5EF4-FFF2-40B4-BE49-F238E27FC236}">
                <a16:creationId xmlns:a16="http://schemas.microsoft.com/office/drawing/2014/main" id="{57272FCB-683C-7AE0-8A6F-E975083B96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62125" y="2111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73" name="図 16">
            <a:extLst>
              <a:ext uri="{FF2B5EF4-FFF2-40B4-BE49-F238E27FC236}">
                <a16:creationId xmlns:a16="http://schemas.microsoft.com/office/drawing/2014/main" id="{37DEC7D0-8880-94E6-E428-57BBB15C59B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9788"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74" name="図 17">
            <a:extLst>
              <a:ext uri="{FF2B5EF4-FFF2-40B4-BE49-F238E27FC236}">
                <a16:creationId xmlns:a16="http://schemas.microsoft.com/office/drawing/2014/main" id="{321A0002-3A9B-9B02-21A9-7A75215DD1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41575"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5">
            <a:extLst>
              <a:ext uri="{FF2B5EF4-FFF2-40B4-BE49-F238E27FC236}">
                <a16:creationId xmlns:a16="http://schemas.microsoft.com/office/drawing/2014/main" id="{5DDB226B-D1B6-2260-29CA-FFFFCCD55299}"/>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P226</a:t>
            </a:r>
            <a:r>
              <a:rPr lang="ja-JP" altLang="en-US" sz="1200" b="0" dirty="0">
                <a:latin typeface="+mn-ea"/>
                <a:ea typeface="+mn-ea"/>
              </a:rPr>
              <a:t>～</a:t>
            </a:r>
            <a:r>
              <a:rPr lang="en-US" altLang="ja-JP" sz="1200" b="0" dirty="0">
                <a:latin typeface="+mn-ea"/>
                <a:ea typeface="+mn-ea"/>
              </a:rPr>
              <a:t>235</a:t>
            </a:r>
          </a:p>
        </p:txBody>
      </p:sp>
      <p:sp>
        <p:nvSpPr>
          <p:cNvPr id="40" name="Text Box 8">
            <a:extLst>
              <a:ext uri="{FF2B5EF4-FFF2-40B4-BE49-F238E27FC236}">
                <a16:creationId xmlns:a16="http://schemas.microsoft.com/office/drawing/2014/main" id="{89ED86AE-F29D-B6C4-70DE-BF687B831113}"/>
              </a:ext>
            </a:extLst>
          </p:cNvPr>
          <p:cNvSpPr txBox="1">
            <a:spLocks noChangeArrowheads="1"/>
          </p:cNvSpPr>
          <p:nvPr/>
        </p:nvSpPr>
        <p:spPr bwMode="auto">
          <a:xfrm>
            <a:off x="2395538" y="106363"/>
            <a:ext cx="51006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生活者／消費者としての市民　</a:t>
            </a:r>
          </a:p>
        </p:txBody>
      </p:sp>
      <p:sp>
        <p:nvSpPr>
          <p:cNvPr id="35" name="テキスト ボックス 34">
            <a:extLst>
              <a:ext uri="{FF2B5EF4-FFF2-40B4-BE49-F238E27FC236}">
                <a16:creationId xmlns:a16="http://schemas.microsoft.com/office/drawing/2014/main" id="{2F984990-43F2-0389-CCDD-EE1CA823EDB0}"/>
              </a:ext>
            </a:extLst>
          </p:cNvPr>
          <p:cNvSpPr txBox="1"/>
          <p:nvPr/>
        </p:nvSpPr>
        <p:spPr>
          <a:xfrm>
            <a:off x="-23357" y="586886"/>
            <a:ext cx="831851" cy="368300"/>
          </a:xfrm>
          <a:prstGeom prst="rect">
            <a:avLst/>
          </a:prstGeom>
          <a:noFill/>
        </p:spPr>
        <p:txBody>
          <a:bodyPr wrap="square">
            <a:spAutoFit/>
          </a:bodyPr>
          <a:lstStyle/>
          <a:p>
            <a:pPr>
              <a:defRPr/>
            </a:pPr>
            <a:r>
              <a:rPr lang="en-US" altLang="ja-JP" b="0" dirty="0">
                <a:latin typeface="+mn-ea"/>
                <a:ea typeface="+mn-ea"/>
              </a:rPr>
              <a:t>【</a:t>
            </a:r>
            <a:r>
              <a:rPr lang="ja-JP" altLang="en-US" b="0" dirty="0">
                <a:latin typeface="+mn-ea"/>
                <a:ea typeface="+mn-ea"/>
              </a:rPr>
              <a:t>住</a:t>
            </a:r>
            <a:r>
              <a:rPr lang="en-US" altLang="ja-JP" b="0" dirty="0">
                <a:latin typeface="+mn-ea"/>
                <a:ea typeface="+mn-ea"/>
              </a:rPr>
              <a:t>】</a:t>
            </a:r>
          </a:p>
        </p:txBody>
      </p:sp>
      <p:sp>
        <p:nvSpPr>
          <p:cNvPr id="36" name="テキスト ボックス 35">
            <a:extLst>
              <a:ext uri="{FF2B5EF4-FFF2-40B4-BE49-F238E27FC236}">
                <a16:creationId xmlns:a16="http://schemas.microsoft.com/office/drawing/2014/main" id="{9F1A385F-ABD0-9825-2B4F-E30E350AE31B}"/>
              </a:ext>
            </a:extLst>
          </p:cNvPr>
          <p:cNvSpPr txBox="1"/>
          <p:nvPr/>
        </p:nvSpPr>
        <p:spPr>
          <a:xfrm>
            <a:off x="0" y="4308047"/>
            <a:ext cx="1047750" cy="381000"/>
          </a:xfrm>
          <a:prstGeom prst="rect">
            <a:avLst/>
          </a:prstGeom>
          <a:noFill/>
        </p:spPr>
        <p:txBody>
          <a:bodyPr>
            <a:spAutoFit/>
          </a:bodyPr>
          <a:lstStyle/>
          <a:p>
            <a:pPr>
              <a:defRPr/>
            </a:pPr>
            <a:r>
              <a:rPr lang="en-US" altLang="ja-JP" b="0" dirty="0">
                <a:latin typeface="+mn-ea"/>
                <a:ea typeface="+mn-ea"/>
              </a:rPr>
              <a:t>【</a:t>
            </a:r>
            <a:r>
              <a:rPr lang="ja-JP" altLang="en-US" b="0" dirty="0">
                <a:latin typeface="+mn-ea"/>
                <a:ea typeface="+mn-ea"/>
              </a:rPr>
              <a:t>移動</a:t>
            </a:r>
            <a:r>
              <a:rPr lang="en-US" altLang="ja-JP" b="0" dirty="0">
                <a:latin typeface="+mn-ea"/>
                <a:ea typeface="+mn-ea"/>
              </a:rPr>
              <a:t>】</a:t>
            </a:r>
          </a:p>
        </p:txBody>
      </p:sp>
      <p:sp>
        <p:nvSpPr>
          <p:cNvPr id="26" name="テキスト ボックス 25">
            <a:extLst>
              <a:ext uri="{FF2B5EF4-FFF2-40B4-BE49-F238E27FC236}">
                <a16:creationId xmlns:a16="http://schemas.microsoft.com/office/drawing/2014/main" id="{19907091-3AF6-3662-ACB3-F79EDC35B65E}"/>
              </a:ext>
            </a:extLst>
          </p:cNvPr>
          <p:cNvSpPr txBox="1"/>
          <p:nvPr/>
        </p:nvSpPr>
        <p:spPr>
          <a:xfrm>
            <a:off x="9749" y="816238"/>
            <a:ext cx="6489700" cy="3539430"/>
          </a:xfrm>
          <a:prstGeom prst="rect">
            <a:avLst/>
          </a:prstGeom>
          <a:noFill/>
        </p:spPr>
        <p:txBody>
          <a:bodyPr>
            <a:spAutoFit/>
          </a:bodyPr>
          <a:lstStyle/>
          <a:p>
            <a:pPr>
              <a:defRPr/>
            </a:pPr>
            <a:r>
              <a:rPr lang="ja-JP" altLang="en-US" sz="1400" b="0" spc="-100" dirty="0">
                <a:latin typeface="+mn-ea"/>
                <a:ea typeface="+mn-ea"/>
              </a:rPr>
              <a:t>（１）家庭部門のエネルギー消費量。（基準年1973年を100とする）</a:t>
            </a:r>
          </a:p>
          <a:p>
            <a:pPr>
              <a:defRPr/>
            </a:pPr>
            <a:r>
              <a:rPr lang="ja-JP" altLang="en-US" sz="1400" b="0" spc="-100" dirty="0">
                <a:latin typeface="+mn-ea"/>
                <a:ea typeface="+mn-ea"/>
              </a:rPr>
              <a:t>・20</a:t>
            </a:r>
            <a:r>
              <a:rPr lang="en-US" altLang="ja-JP" sz="1400" b="0" spc="-100" dirty="0">
                <a:latin typeface="+mn-ea"/>
                <a:ea typeface="+mn-ea"/>
              </a:rPr>
              <a:t>05</a:t>
            </a:r>
            <a:r>
              <a:rPr lang="ja-JP" altLang="en-US" sz="1400" b="0" spc="-100" dirty="0">
                <a:latin typeface="+mn-ea"/>
                <a:ea typeface="+mn-ea"/>
              </a:rPr>
              <a:t>年度には</a:t>
            </a:r>
            <a:r>
              <a:rPr lang="en-US" altLang="ja-JP" sz="1400" b="0" spc="-100" dirty="0">
                <a:latin typeface="+mn-ea"/>
                <a:ea typeface="+mn-ea"/>
              </a:rPr>
              <a:t>221.4</a:t>
            </a:r>
            <a:r>
              <a:rPr lang="ja-JP" altLang="en-US" sz="1400" b="0" spc="-100" dirty="0">
                <a:latin typeface="+mn-ea"/>
                <a:ea typeface="+mn-ea"/>
              </a:rPr>
              <a:t>まで拡大。省エネ技術の進展や、環境保護意識の</a:t>
            </a:r>
            <a:endParaRPr lang="en-US" altLang="ja-JP" sz="1400" b="0" spc="-100" dirty="0">
              <a:latin typeface="+mn-ea"/>
              <a:ea typeface="+mn-ea"/>
            </a:endParaRPr>
          </a:p>
          <a:p>
            <a:pPr>
              <a:defRPr/>
            </a:pPr>
            <a:r>
              <a:rPr lang="ja-JP" altLang="en-US" sz="1400" b="0" spc="-100" dirty="0">
                <a:latin typeface="+mn-ea"/>
                <a:ea typeface="+mn-ea"/>
              </a:rPr>
              <a:t>　高まりにより201</a:t>
            </a:r>
            <a:r>
              <a:rPr lang="en-US" altLang="ja-JP" sz="1400" b="0" spc="-100" dirty="0">
                <a:latin typeface="+mn-ea"/>
                <a:ea typeface="+mn-ea"/>
              </a:rPr>
              <a:t>9</a:t>
            </a:r>
            <a:r>
              <a:rPr lang="ja-JP" altLang="en-US" sz="1400" b="0" spc="-100" dirty="0">
                <a:latin typeface="+mn-ea"/>
                <a:ea typeface="+mn-ea"/>
              </a:rPr>
              <a:t>年度は18</a:t>
            </a:r>
            <a:r>
              <a:rPr lang="en-US" altLang="ja-JP" sz="1400" b="0" spc="-100" dirty="0">
                <a:latin typeface="+mn-ea"/>
                <a:ea typeface="+mn-ea"/>
              </a:rPr>
              <a:t>4</a:t>
            </a:r>
            <a:r>
              <a:rPr lang="ja-JP" altLang="en-US" sz="1400" b="0" spc="-100" dirty="0">
                <a:latin typeface="+mn-ea"/>
                <a:ea typeface="+mn-ea"/>
              </a:rPr>
              <a:t>.</a:t>
            </a:r>
            <a:r>
              <a:rPr lang="en-US" altLang="ja-JP" sz="1400" b="0" spc="-100" dirty="0">
                <a:latin typeface="+mn-ea"/>
                <a:ea typeface="+mn-ea"/>
              </a:rPr>
              <a:t>3</a:t>
            </a:r>
            <a:r>
              <a:rPr lang="ja-JP" altLang="en-US" sz="1400" b="0" spc="-100" dirty="0">
                <a:latin typeface="+mn-ea"/>
                <a:ea typeface="+mn-ea"/>
              </a:rPr>
              <a:t>に下がったが、新型コロナウイルス</a:t>
            </a:r>
            <a:endParaRPr lang="en-US" altLang="ja-JP" sz="1400" b="0" spc="-100" dirty="0">
              <a:latin typeface="+mn-ea"/>
              <a:ea typeface="+mn-ea"/>
            </a:endParaRPr>
          </a:p>
          <a:p>
            <a:pPr>
              <a:defRPr/>
            </a:pPr>
            <a:r>
              <a:rPr lang="ja-JP" altLang="en-US" sz="1400" b="0" spc="-100" dirty="0">
                <a:latin typeface="+mn-ea"/>
                <a:ea typeface="+mn-ea"/>
              </a:rPr>
              <a:t>　感染症で在宅が増えた影響で</a:t>
            </a:r>
            <a:r>
              <a:rPr lang="en-US" altLang="ja-JP" sz="1400" b="0" spc="-100" dirty="0">
                <a:latin typeface="+mn-ea"/>
                <a:ea typeface="+mn-ea"/>
              </a:rPr>
              <a:t>2020</a:t>
            </a:r>
            <a:r>
              <a:rPr lang="ja-JP" altLang="en-US" sz="1400" b="0" spc="-100" dirty="0">
                <a:latin typeface="+mn-ea"/>
                <a:ea typeface="+mn-ea"/>
              </a:rPr>
              <a:t>年度は</a:t>
            </a:r>
            <a:r>
              <a:rPr lang="en-US" altLang="ja-JP" sz="1400" b="0" spc="-100" dirty="0">
                <a:latin typeface="+mn-ea"/>
                <a:ea typeface="+mn-ea"/>
              </a:rPr>
              <a:t>193.2</a:t>
            </a:r>
            <a:r>
              <a:rPr lang="ja-JP" altLang="en-US" sz="1400" b="0" spc="-100" dirty="0">
                <a:latin typeface="+mn-ea"/>
                <a:ea typeface="+mn-ea"/>
              </a:rPr>
              <a:t>となった。</a:t>
            </a:r>
          </a:p>
          <a:p>
            <a:pPr>
              <a:defRPr/>
            </a:pPr>
            <a:r>
              <a:rPr lang="ja-JP" altLang="en-US" sz="1400" b="0" spc="-100" dirty="0">
                <a:latin typeface="+mn-ea"/>
                <a:ea typeface="+mn-ea"/>
              </a:rPr>
              <a:t>・ＣＯ</a:t>
            </a:r>
            <a:r>
              <a:rPr lang="ja-JP" altLang="en-US" sz="1100" b="0" spc="-100" dirty="0">
                <a:latin typeface="+mn-ea"/>
                <a:ea typeface="+mn-ea"/>
              </a:rPr>
              <a:t>2</a:t>
            </a:r>
            <a:r>
              <a:rPr lang="ja-JP" altLang="en-US" sz="1400" b="0" spc="-100" dirty="0">
                <a:latin typeface="+mn-ea"/>
                <a:ea typeface="+mn-ea"/>
              </a:rPr>
              <a:t>排出量は、照明や家電製品が３割、暖房や給湯からも多い。</a:t>
            </a:r>
          </a:p>
          <a:p>
            <a:pPr>
              <a:defRPr/>
            </a:pPr>
            <a:r>
              <a:rPr lang="ja-JP" altLang="en-US" sz="1400" b="0" spc="-100" dirty="0">
                <a:latin typeface="+mn-ea"/>
                <a:ea typeface="+mn-ea"/>
              </a:rPr>
              <a:t>・節電⇒こまめに消灯、エアコンの設定温度を調整、家族がリビングに</a:t>
            </a:r>
            <a:endParaRPr lang="en-US" altLang="ja-JP" sz="1400" b="0" spc="-100" dirty="0">
              <a:latin typeface="+mn-ea"/>
              <a:ea typeface="+mn-ea"/>
            </a:endParaRPr>
          </a:p>
          <a:p>
            <a:pPr>
              <a:defRPr/>
            </a:pPr>
            <a:r>
              <a:rPr lang="ja-JP" altLang="en-US" sz="1400" b="0" spc="-100" dirty="0">
                <a:latin typeface="+mn-ea"/>
                <a:ea typeface="+mn-ea"/>
              </a:rPr>
              <a:t>　集まって暖房する部屋を減らすなどの節電が重要です。</a:t>
            </a:r>
          </a:p>
          <a:p>
            <a:pPr>
              <a:defRPr/>
            </a:pPr>
            <a:r>
              <a:rPr lang="ja-JP" altLang="en-US" sz="1400" b="0" spc="-100" dirty="0">
                <a:latin typeface="+mn-ea"/>
                <a:ea typeface="+mn-ea"/>
              </a:rPr>
              <a:t>（２）住宅や設備等の購入</a:t>
            </a:r>
          </a:p>
          <a:p>
            <a:pPr>
              <a:defRPr/>
            </a:pPr>
            <a:r>
              <a:rPr lang="ja-JP" altLang="en-US" sz="1400" b="0" spc="-100" dirty="0">
                <a:latin typeface="+mn-ea"/>
                <a:ea typeface="+mn-ea"/>
              </a:rPr>
              <a:t>・ＬＥＤ照明器具、省エネ性能の高いエアコンや冷蔵庫を購入する</a:t>
            </a:r>
          </a:p>
          <a:p>
            <a:pPr>
              <a:defRPr/>
            </a:pPr>
            <a:r>
              <a:rPr lang="ja-JP" altLang="en-US" sz="1400" b="0" spc="-100" dirty="0">
                <a:latin typeface="+mn-ea"/>
                <a:ea typeface="+mn-ea"/>
              </a:rPr>
              <a:t>・住宅の遮光・遮熱・断熱性能を高める、</a:t>
            </a:r>
          </a:p>
          <a:p>
            <a:pPr>
              <a:defRPr/>
            </a:pPr>
            <a:r>
              <a:rPr lang="ja-JP" altLang="en-US" sz="1400" b="0" spc="-100" dirty="0">
                <a:latin typeface="+mn-ea"/>
                <a:ea typeface="+mn-ea"/>
              </a:rPr>
              <a:t>・再生可能エネルギーの電力会社へ変更。自宅に太陽光発電を設置、</a:t>
            </a:r>
          </a:p>
          <a:p>
            <a:pPr>
              <a:defRPr/>
            </a:pPr>
            <a:r>
              <a:rPr lang="ja-JP" altLang="en-US" sz="1400" b="0" spc="-100" dirty="0">
                <a:latin typeface="+mn-ea"/>
                <a:ea typeface="+mn-ea"/>
              </a:rPr>
              <a:t>・</a:t>
            </a:r>
            <a:r>
              <a:rPr lang="ja-JP" altLang="en-US" sz="1400" b="0" spc="-100" dirty="0">
                <a:solidFill>
                  <a:srgbClr val="FF0000"/>
                </a:solidFill>
                <a:latin typeface="+mn-ea"/>
                <a:ea typeface="+mn-ea"/>
              </a:rPr>
              <a:t>環境共生住宅</a:t>
            </a:r>
            <a:r>
              <a:rPr lang="ja-JP" altLang="en-US" sz="1400" b="0" spc="-100" dirty="0">
                <a:latin typeface="+mn-ea"/>
                <a:ea typeface="+mn-ea"/>
              </a:rPr>
              <a:t>や</a:t>
            </a:r>
            <a:r>
              <a:rPr lang="ja-JP" altLang="en-US" sz="1400" b="0" spc="-100" dirty="0">
                <a:solidFill>
                  <a:srgbClr val="FF0000"/>
                </a:solidFill>
                <a:latin typeface="+mn-ea"/>
                <a:ea typeface="+mn-ea"/>
              </a:rPr>
              <a:t>ＺＥＨ</a:t>
            </a:r>
            <a:r>
              <a:rPr lang="ja-JP" altLang="en-US" sz="1400" b="0" spc="-100" dirty="0">
                <a:latin typeface="+mn-ea"/>
                <a:ea typeface="+mn-ea"/>
              </a:rPr>
              <a:t>に住む、認証木材など環境に良い製品を購入する</a:t>
            </a:r>
          </a:p>
          <a:p>
            <a:pPr>
              <a:defRPr/>
            </a:pPr>
            <a:r>
              <a:rPr lang="ja-JP" altLang="en-US" sz="1400" b="0" spc="-100" dirty="0">
                <a:latin typeface="+mn-ea"/>
                <a:ea typeface="+mn-ea"/>
              </a:rPr>
              <a:t>（３）化学物質</a:t>
            </a:r>
          </a:p>
          <a:p>
            <a:pPr>
              <a:defRPr/>
            </a:pPr>
            <a:r>
              <a:rPr lang="ja-JP" altLang="en-US" sz="1400" b="0" spc="-100" dirty="0">
                <a:latin typeface="+mn-ea"/>
                <a:ea typeface="+mn-ea"/>
              </a:rPr>
              <a:t>・頭痛や吐き気を引き起こす</a:t>
            </a:r>
            <a:r>
              <a:rPr lang="ja-JP" altLang="en-US" sz="1400" spc="-100" dirty="0">
                <a:solidFill>
                  <a:srgbClr val="FF0000"/>
                </a:solidFill>
                <a:latin typeface="+mn-ea"/>
                <a:ea typeface="+mn-ea"/>
              </a:rPr>
              <a:t>シックハウス症候群</a:t>
            </a:r>
            <a:r>
              <a:rPr lang="ja-JP" altLang="en-US" sz="1400" b="0" spc="-100" dirty="0">
                <a:latin typeface="+mn-ea"/>
                <a:ea typeface="+mn-ea"/>
              </a:rPr>
              <a:t>の原因となる塗料や接着剤</a:t>
            </a:r>
          </a:p>
          <a:p>
            <a:pPr>
              <a:defRPr/>
            </a:pPr>
            <a:r>
              <a:rPr lang="ja-JP" altLang="en-US" sz="1400" b="0" spc="-100" dirty="0">
                <a:latin typeface="+mn-ea"/>
                <a:ea typeface="+mn-ea"/>
              </a:rPr>
              <a:t>・家庭用殺虫剤やスプレー式消臭剤なども、呼吸により私たちの体に取り込まれている。</a:t>
            </a:r>
          </a:p>
          <a:p>
            <a:pPr>
              <a:defRPr/>
            </a:pPr>
            <a:r>
              <a:rPr lang="ja-JP" altLang="en-US" sz="1400" b="0" spc="-100" dirty="0">
                <a:latin typeface="+mn-ea"/>
                <a:ea typeface="+mn-ea"/>
              </a:rPr>
              <a:t>・排水口に流される洗剤やシャンプーなどについても、選択や使用量に気をつける。</a:t>
            </a:r>
          </a:p>
        </p:txBody>
      </p:sp>
      <p:sp>
        <p:nvSpPr>
          <p:cNvPr id="27" name="正方形/長方形 5">
            <a:extLst>
              <a:ext uri="{FF2B5EF4-FFF2-40B4-BE49-F238E27FC236}">
                <a16:creationId xmlns:a16="http://schemas.microsoft.com/office/drawing/2014/main" id="{60F63EBA-8E4F-A56E-BB29-3BBEB4B6BAE3}"/>
              </a:ext>
            </a:extLst>
          </p:cNvPr>
          <p:cNvSpPr>
            <a:spLocks noChangeArrowheads="1"/>
          </p:cNvSpPr>
          <p:nvPr/>
        </p:nvSpPr>
        <p:spPr bwMode="auto">
          <a:xfrm>
            <a:off x="-4275" y="4589517"/>
            <a:ext cx="5704979" cy="22479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環境省「</a:t>
            </a:r>
            <a:r>
              <a:rPr lang="en-US" altLang="ja-JP" sz="1400" dirty="0">
                <a:solidFill>
                  <a:srgbClr val="FF0000"/>
                </a:solidFill>
                <a:latin typeface="+mn-ea"/>
                <a:ea typeface="+mn-ea"/>
              </a:rPr>
              <a:t>COOLCHOICE</a:t>
            </a:r>
            <a:r>
              <a:rPr lang="ja-JP" altLang="en-US" sz="1400" b="0" dirty="0">
                <a:latin typeface="+mn-ea"/>
                <a:ea typeface="+mn-ea"/>
              </a:rPr>
              <a:t>」気候変動キャンペーン</a:t>
            </a:r>
            <a:endParaRPr lang="en-US" altLang="ja-JP" sz="1400" b="0" dirty="0">
              <a:latin typeface="+mn-ea"/>
              <a:ea typeface="+mn-ea"/>
            </a:endParaRPr>
          </a:p>
          <a:p>
            <a:pPr>
              <a:spcBef>
                <a:spcPct val="0"/>
              </a:spcBef>
              <a:buFontTx/>
              <a:buNone/>
              <a:defRPr/>
            </a:pPr>
            <a:r>
              <a:rPr lang="en-US" altLang="ja-JP" sz="1400" b="0" dirty="0">
                <a:latin typeface="+mn-ea"/>
                <a:ea typeface="+mn-ea"/>
              </a:rPr>
              <a:t>【</a:t>
            </a:r>
            <a:r>
              <a:rPr lang="en-US" altLang="ja-JP" sz="1400" dirty="0">
                <a:solidFill>
                  <a:srgbClr val="FF0000"/>
                </a:solidFill>
                <a:latin typeface="+mn-ea"/>
                <a:ea typeface="+mn-ea"/>
              </a:rPr>
              <a:t>smart move</a:t>
            </a:r>
            <a:r>
              <a:rPr lang="ja-JP" altLang="en-US" sz="1400" b="0" dirty="0">
                <a:latin typeface="+mn-ea"/>
                <a:ea typeface="+mn-ea"/>
              </a:rPr>
              <a:t>が推進する５つの取り組み</a:t>
            </a:r>
            <a:r>
              <a:rPr lang="en-US" altLang="ja-JP" sz="1400" b="0" dirty="0">
                <a:latin typeface="+mn-ea"/>
                <a:ea typeface="+mn-ea"/>
              </a:rPr>
              <a:t>】</a:t>
            </a:r>
          </a:p>
          <a:p>
            <a:pPr>
              <a:spcBef>
                <a:spcPct val="0"/>
              </a:spcBef>
              <a:buFontTx/>
              <a:buNone/>
              <a:defRPr/>
            </a:pPr>
            <a:r>
              <a:rPr lang="ja-JP" altLang="en-US" sz="1400" b="0" dirty="0">
                <a:latin typeface="+mn-ea"/>
                <a:ea typeface="+mn-ea"/>
              </a:rPr>
              <a:t>①公共交通機関の利用（電車、バスなど）　</a:t>
            </a:r>
            <a:endParaRPr lang="en-US" altLang="ja-JP" sz="1400" b="0" dirty="0">
              <a:latin typeface="+mn-ea"/>
              <a:ea typeface="+mn-ea"/>
            </a:endParaRPr>
          </a:p>
          <a:p>
            <a:pPr>
              <a:spcBef>
                <a:spcPct val="0"/>
              </a:spcBef>
              <a:buFontTx/>
              <a:buNone/>
              <a:defRPr/>
            </a:pPr>
            <a:r>
              <a:rPr lang="ja-JP" altLang="en-US" sz="1400" b="0" dirty="0">
                <a:latin typeface="+mn-ea"/>
                <a:ea typeface="+mn-ea"/>
              </a:rPr>
              <a:t>②自転車や徒歩の移動の推奨</a:t>
            </a:r>
          </a:p>
          <a:p>
            <a:pPr>
              <a:spcBef>
                <a:spcPct val="0"/>
              </a:spcBef>
              <a:buFontTx/>
              <a:buNone/>
              <a:defRPr/>
            </a:pPr>
            <a:r>
              <a:rPr lang="ja-JP" altLang="en-US" sz="1400" b="0" dirty="0">
                <a:latin typeface="+mn-ea"/>
                <a:ea typeface="+mn-ea"/>
              </a:rPr>
              <a:t>③自動車利用の工夫</a:t>
            </a:r>
            <a:r>
              <a:rPr lang="en-US" altLang="ja-JP" sz="1400" b="0" dirty="0">
                <a:latin typeface="+mn-ea"/>
                <a:ea typeface="+mn-ea"/>
              </a:rPr>
              <a:t>(</a:t>
            </a:r>
            <a:r>
              <a:rPr lang="ja-JP" altLang="en-US" sz="1400" b="0" dirty="0">
                <a:latin typeface="+mn-ea"/>
                <a:ea typeface="+mn-ea"/>
              </a:rPr>
              <a:t>エコドライブ・エコカーへの乗り換え</a:t>
            </a:r>
            <a:r>
              <a:rPr lang="en-US" altLang="ja-JP" sz="1400" b="0" dirty="0">
                <a:latin typeface="+mn-ea"/>
                <a:ea typeface="+mn-ea"/>
              </a:rPr>
              <a:t>)</a:t>
            </a:r>
          </a:p>
          <a:p>
            <a:pPr>
              <a:spcBef>
                <a:spcPct val="0"/>
              </a:spcBef>
              <a:buFontTx/>
              <a:buNone/>
              <a:defRPr/>
            </a:pPr>
            <a:r>
              <a:rPr lang="en-US" altLang="ja-JP" sz="1400" b="0" dirty="0">
                <a:latin typeface="+mn-ea"/>
                <a:ea typeface="+mn-ea"/>
              </a:rPr>
              <a:t>④</a:t>
            </a:r>
            <a:r>
              <a:rPr lang="ja-JP" altLang="en-US" sz="1400" b="0" dirty="0">
                <a:latin typeface="+mn-ea"/>
                <a:ea typeface="+mn-ea"/>
              </a:rPr>
              <a:t>長距離移動の工夫</a:t>
            </a:r>
            <a:r>
              <a:rPr lang="en-US" altLang="ja-JP" sz="1400" b="0" dirty="0">
                <a:latin typeface="+mn-ea"/>
                <a:ea typeface="+mn-ea"/>
              </a:rPr>
              <a:t>(</a:t>
            </a:r>
            <a:r>
              <a:rPr lang="ja-JP" altLang="en-US" sz="1400" b="0" dirty="0">
                <a:latin typeface="+mn-ea"/>
                <a:ea typeface="+mn-ea"/>
              </a:rPr>
              <a:t>エコ旅行やエコ出張等の実施</a:t>
            </a:r>
            <a:r>
              <a:rPr lang="en-US" altLang="ja-JP" sz="1400" b="0" dirty="0">
                <a:latin typeface="+mn-ea"/>
                <a:ea typeface="+mn-ea"/>
              </a:rPr>
              <a:t>)</a:t>
            </a:r>
          </a:p>
          <a:p>
            <a:pPr>
              <a:spcBef>
                <a:spcPct val="0"/>
              </a:spcBef>
              <a:buFontTx/>
              <a:buNone/>
              <a:defRPr/>
            </a:pPr>
            <a:r>
              <a:rPr lang="en-US" altLang="ja-JP" sz="1400" b="0" dirty="0">
                <a:latin typeface="+mn-ea"/>
                <a:ea typeface="+mn-ea"/>
              </a:rPr>
              <a:t>⑤</a:t>
            </a:r>
            <a:r>
              <a:rPr lang="ja-JP" altLang="en-US" sz="1400" b="0" dirty="0">
                <a:latin typeface="+mn-ea"/>
                <a:ea typeface="+mn-ea"/>
              </a:rPr>
              <a:t>地域や企業の移動・交通における二酸化炭素削減の取組みへの参加　　</a:t>
            </a:r>
            <a:endParaRPr lang="en-US" altLang="ja-JP" sz="1400" b="0" dirty="0">
              <a:latin typeface="+mn-ea"/>
              <a:ea typeface="+mn-ea"/>
            </a:endParaRPr>
          </a:p>
          <a:p>
            <a:pPr>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カーシェアリングやシェアサイクル（コミュニティサイクル）</a:t>
            </a:r>
            <a:r>
              <a:rPr lang="en-US" altLang="ja-JP" sz="1400" b="0" dirty="0">
                <a:latin typeface="+mn-ea"/>
                <a:ea typeface="+mn-ea"/>
              </a:rPr>
              <a:t>)</a:t>
            </a:r>
          </a:p>
          <a:p>
            <a:pPr>
              <a:spcBef>
                <a:spcPct val="0"/>
              </a:spcBef>
              <a:buFontTx/>
              <a:buNone/>
              <a:defRPr/>
            </a:pPr>
            <a:r>
              <a:rPr lang="en-US" altLang="ja-JP" sz="1400" b="0" dirty="0">
                <a:latin typeface="+mn-ea"/>
                <a:ea typeface="+mn-ea"/>
              </a:rPr>
              <a:t>●</a:t>
            </a:r>
            <a:r>
              <a:rPr lang="ja-JP" altLang="en-US" sz="1400" b="0" dirty="0">
                <a:latin typeface="+mn-ea"/>
                <a:ea typeface="+mn-ea"/>
              </a:rPr>
              <a:t>ネットショッピングによる宅配増加はＣＯ</a:t>
            </a:r>
            <a:r>
              <a:rPr lang="en-US" altLang="ja-JP" sz="1400" b="0" dirty="0">
                <a:latin typeface="+mn-ea"/>
                <a:ea typeface="+mn-ea"/>
              </a:rPr>
              <a:t>2</a:t>
            </a:r>
            <a:r>
              <a:rPr lang="ja-JP" altLang="en-US" sz="1400" b="0" dirty="0">
                <a:latin typeface="+mn-ea"/>
                <a:ea typeface="+mn-ea"/>
              </a:rPr>
              <a:t>排出量増加。</a:t>
            </a:r>
          </a:p>
          <a:p>
            <a:pPr>
              <a:spcBef>
                <a:spcPct val="0"/>
              </a:spcBef>
              <a:buFontTx/>
              <a:buNone/>
              <a:defRPr/>
            </a:pPr>
            <a:r>
              <a:rPr lang="ja-JP" altLang="en-US" sz="1400" b="0" dirty="0">
                <a:latin typeface="+mn-ea"/>
                <a:ea typeface="+mn-ea"/>
              </a:rPr>
              <a:t>　配達時間指定など、再配達をしなくても済むようにする。 </a:t>
            </a:r>
          </a:p>
        </p:txBody>
      </p:sp>
      <p:sp>
        <p:nvSpPr>
          <p:cNvPr id="2" name="Text Box 7">
            <a:extLst>
              <a:ext uri="{FF2B5EF4-FFF2-40B4-BE49-F238E27FC236}">
                <a16:creationId xmlns:a16="http://schemas.microsoft.com/office/drawing/2014/main" id="{71AD9E5A-082C-99A4-4D5F-58DDE4BE0030}"/>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pic>
        <p:nvPicPr>
          <p:cNvPr id="6" name="図 5">
            <a:extLst>
              <a:ext uri="{FF2B5EF4-FFF2-40B4-BE49-F238E27FC236}">
                <a16:creationId xmlns:a16="http://schemas.microsoft.com/office/drawing/2014/main" id="{186DCE89-AB7C-C422-E543-04E0FD8392B1}"/>
              </a:ext>
            </a:extLst>
          </p:cNvPr>
          <p:cNvPicPr>
            <a:picLocks noChangeAspect="1"/>
          </p:cNvPicPr>
          <p:nvPr/>
        </p:nvPicPr>
        <p:blipFill>
          <a:blip r:embed="rId8">
            <a:clrChange>
              <a:clrFrom>
                <a:srgbClr val="EAF5FB"/>
              </a:clrFrom>
              <a:clrTo>
                <a:srgbClr val="EAF5FB">
                  <a:alpha val="0"/>
                </a:srgbClr>
              </a:clrTo>
            </a:clrChange>
          </a:blip>
          <a:stretch>
            <a:fillRect/>
          </a:stretch>
        </p:blipFill>
        <p:spPr>
          <a:xfrm>
            <a:off x="6067126" y="3596123"/>
            <a:ext cx="3013393" cy="3009283"/>
          </a:xfrm>
          <a:prstGeom prst="rect">
            <a:avLst/>
          </a:prstGeom>
        </p:spPr>
      </p:pic>
      <p:sp>
        <p:nvSpPr>
          <p:cNvPr id="9" name="テキスト ボックス 8">
            <a:extLst>
              <a:ext uri="{FF2B5EF4-FFF2-40B4-BE49-F238E27FC236}">
                <a16:creationId xmlns:a16="http://schemas.microsoft.com/office/drawing/2014/main" id="{170E3BE3-75AE-AAFA-86B0-0CB549296480}"/>
              </a:ext>
            </a:extLst>
          </p:cNvPr>
          <p:cNvSpPr txBox="1"/>
          <p:nvPr/>
        </p:nvSpPr>
        <p:spPr>
          <a:xfrm>
            <a:off x="7007860" y="3012558"/>
            <a:ext cx="2136140" cy="215444"/>
          </a:xfrm>
          <a:prstGeom prst="rect">
            <a:avLst/>
          </a:prstGeom>
          <a:noFill/>
        </p:spPr>
        <p:txBody>
          <a:bodyPr wrap="square">
            <a:spAutoFit/>
          </a:bodyPr>
          <a:lstStyle/>
          <a:p>
            <a:pPr algn="r"/>
            <a:r>
              <a:rPr lang="ja-JP" altLang="en-US" sz="800" dirty="0"/>
              <a:t>経済産業省r令和３年度エネルギー白書』</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2" name="Text Box 5">
            <a:extLst>
              <a:ext uri="{FF2B5EF4-FFF2-40B4-BE49-F238E27FC236}">
                <a16:creationId xmlns:a16="http://schemas.microsoft.com/office/drawing/2014/main" id="{42BB8AEF-7EE8-1ABD-332B-FC1DF0A1E507}"/>
              </a:ext>
            </a:extLst>
          </p:cNvPr>
          <p:cNvSpPr txBox="1">
            <a:spLocks noChangeArrowheads="1"/>
          </p:cNvSpPr>
          <p:nvPr/>
        </p:nvSpPr>
        <p:spPr bwMode="auto">
          <a:xfrm>
            <a:off x="7975600" y="-28575"/>
            <a:ext cx="1116013"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P236</a:t>
            </a:r>
            <a:r>
              <a:rPr lang="ja-JP" altLang="en-US" sz="1200" b="0" dirty="0">
                <a:latin typeface="+mn-ea"/>
                <a:ea typeface="+mn-ea"/>
              </a:rPr>
              <a:t>～</a:t>
            </a:r>
            <a:r>
              <a:rPr lang="en-US" altLang="ja-JP" sz="1200" b="0" dirty="0">
                <a:latin typeface="+mn-ea"/>
                <a:ea typeface="+mn-ea"/>
              </a:rPr>
              <a:t>239</a:t>
            </a:r>
          </a:p>
        </p:txBody>
      </p:sp>
      <p:sp>
        <p:nvSpPr>
          <p:cNvPr id="288773" name="Text Box 6">
            <a:extLst>
              <a:ext uri="{FF2B5EF4-FFF2-40B4-BE49-F238E27FC236}">
                <a16:creationId xmlns:a16="http://schemas.microsoft.com/office/drawing/2014/main" id="{BE96C2FB-57EA-F8A7-605D-2B2D84872341}"/>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０３</a:t>
            </a:r>
          </a:p>
        </p:txBody>
      </p:sp>
      <p:sp>
        <p:nvSpPr>
          <p:cNvPr id="288775" name="Text Box 8">
            <a:extLst>
              <a:ext uri="{FF2B5EF4-FFF2-40B4-BE49-F238E27FC236}">
                <a16:creationId xmlns:a16="http://schemas.microsoft.com/office/drawing/2014/main" id="{E6F72479-90B5-1945-3FC2-B86274FF10EA}"/>
              </a:ext>
            </a:extLst>
          </p:cNvPr>
          <p:cNvSpPr txBox="1">
            <a:spLocks noChangeArrowheads="1"/>
          </p:cNvSpPr>
          <p:nvPr/>
        </p:nvSpPr>
        <p:spPr bwMode="auto">
          <a:xfrm>
            <a:off x="2522538" y="92075"/>
            <a:ext cx="349726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ja-JP" altLang="en-US" sz="2800" dirty="0">
                <a:latin typeface="+mn-ea"/>
                <a:ea typeface="+mn-ea"/>
              </a:rPr>
              <a:t>主権者としての市民</a:t>
            </a:r>
          </a:p>
        </p:txBody>
      </p:sp>
      <p:sp>
        <p:nvSpPr>
          <p:cNvPr id="288777" name="AutoShape 11">
            <a:extLst>
              <a:ext uri="{FF2B5EF4-FFF2-40B4-BE49-F238E27FC236}">
                <a16:creationId xmlns:a16="http://schemas.microsoft.com/office/drawing/2014/main" id="{DE2A27E4-41DF-C59B-0AD8-F07C30183C9B}"/>
              </a:ext>
            </a:extLst>
          </p:cNvPr>
          <p:cNvSpPr>
            <a:spLocks noChangeArrowheads="1"/>
          </p:cNvSpPr>
          <p:nvPr/>
        </p:nvSpPr>
        <p:spPr bwMode="auto">
          <a:xfrm>
            <a:off x="23883" y="3019725"/>
            <a:ext cx="2235200" cy="2730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8782" name="AutoShape 19">
            <a:extLst>
              <a:ext uri="{FF2B5EF4-FFF2-40B4-BE49-F238E27FC236}">
                <a16:creationId xmlns:a16="http://schemas.microsoft.com/office/drawing/2014/main" id="{3CBA7B55-F921-E7E7-76DB-A50F060FB6B8}"/>
              </a:ext>
            </a:extLst>
          </p:cNvPr>
          <p:cNvSpPr>
            <a:spLocks noChangeArrowheads="1"/>
          </p:cNvSpPr>
          <p:nvPr/>
        </p:nvSpPr>
        <p:spPr bwMode="auto">
          <a:xfrm>
            <a:off x="41856" y="687387"/>
            <a:ext cx="2235200" cy="273050"/>
          </a:xfrm>
          <a:prstGeom prst="roundRect">
            <a:avLst>
              <a:gd name="adj" fmla="val 16648"/>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88785" name="Text Box 23">
            <a:extLst>
              <a:ext uri="{FF2B5EF4-FFF2-40B4-BE49-F238E27FC236}">
                <a16:creationId xmlns:a16="http://schemas.microsoft.com/office/drawing/2014/main" id="{7C09F2E6-D8A0-131A-7A9B-1AFB132897D0}"/>
              </a:ext>
            </a:extLst>
          </p:cNvPr>
          <p:cNvSpPr txBox="1">
            <a:spLocks noChangeArrowheads="1"/>
          </p:cNvSpPr>
          <p:nvPr/>
        </p:nvSpPr>
        <p:spPr bwMode="auto">
          <a:xfrm>
            <a:off x="54045" y="2973687"/>
            <a:ext cx="2235200" cy="36671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latin typeface="+mn-ea"/>
                <a:ea typeface="+mn-ea"/>
              </a:rPr>
              <a:t>納税者としての市民</a:t>
            </a:r>
          </a:p>
        </p:txBody>
      </p:sp>
      <p:sp>
        <p:nvSpPr>
          <p:cNvPr id="288786" name="Text Box 24">
            <a:extLst>
              <a:ext uri="{FF2B5EF4-FFF2-40B4-BE49-F238E27FC236}">
                <a16:creationId xmlns:a16="http://schemas.microsoft.com/office/drawing/2014/main" id="{855CB5BD-2542-5634-15EF-B70399DC193B}"/>
              </a:ext>
            </a:extLst>
          </p:cNvPr>
          <p:cNvSpPr txBox="1">
            <a:spLocks noChangeArrowheads="1"/>
          </p:cNvSpPr>
          <p:nvPr/>
        </p:nvSpPr>
        <p:spPr bwMode="auto">
          <a:xfrm>
            <a:off x="72018" y="641350"/>
            <a:ext cx="2519363" cy="36933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latin typeface="+mn-ea"/>
                <a:ea typeface="+mn-ea"/>
              </a:rPr>
              <a:t>主権者としての市民</a:t>
            </a:r>
          </a:p>
        </p:txBody>
      </p:sp>
      <p:sp>
        <p:nvSpPr>
          <p:cNvPr id="288790" name="Text Box 29">
            <a:extLst>
              <a:ext uri="{FF2B5EF4-FFF2-40B4-BE49-F238E27FC236}">
                <a16:creationId xmlns:a16="http://schemas.microsoft.com/office/drawing/2014/main" id="{FC6E3BED-9309-5C77-A403-D4F7BF7C5108}"/>
              </a:ext>
            </a:extLst>
          </p:cNvPr>
          <p:cNvSpPr txBox="1">
            <a:spLocks noChangeArrowheads="1"/>
          </p:cNvSpPr>
          <p:nvPr/>
        </p:nvSpPr>
        <p:spPr bwMode="auto">
          <a:xfrm>
            <a:off x="17675" y="3266334"/>
            <a:ext cx="9053438" cy="73866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グリーン税制は商品やサービスが環境や健康などに好影響をもたらす時には税負担を軽減し、悪影響をもたらす時には税負担を課すという「グッド減税・バッド課税」という考え方。</a:t>
            </a:r>
          </a:p>
          <a:p>
            <a:pPr>
              <a:spcBef>
                <a:spcPct val="0"/>
              </a:spcBef>
              <a:buFontTx/>
              <a:buNone/>
              <a:defRPr/>
            </a:pPr>
            <a:r>
              <a:rPr lang="ja-JP" altLang="en-US" sz="1400" b="0" dirty="0">
                <a:latin typeface="+mn-ea"/>
                <a:ea typeface="+mn-ea"/>
              </a:rPr>
              <a:t>グッド減税にはエコカー減税のほか、省工ネ住宅や認定長期優良住宅に関する固定資産税の減額措置などがある。</a:t>
            </a:r>
          </a:p>
        </p:txBody>
      </p:sp>
      <p:sp>
        <p:nvSpPr>
          <p:cNvPr id="288791" name="Text Box 30">
            <a:extLst>
              <a:ext uri="{FF2B5EF4-FFF2-40B4-BE49-F238E27FC236}">
                <a16:creationId xmlns:a16="http://schemas.microsoft.com/office/drawing/2014/main" id="{4C99A25A-F417-37E0-FDBD-281CCA2F47AF}"/>
              </a:ext>
            </a:extLst>
          </p:cNvPr>
          <p:cNvSpPr txBox="1">
            <a:spLocks noChangeArrowheads="1"/>
          </p:cNvSpPr>
          <p:nvPr/>
        </p:nvSpPr>
        <p:spPr bwMode="auto">
          <a:xfrm>
            <a:off x="37093" y="936625"/>
            <a:ext cx="9065051" cy="203132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●民主主義社会における主権者は国民・市民。選挙を通して公共政策の基本的な方向を選択している。</a:t>
            </a:r>
          </a:p>
          <a:p>
            <a:pPr>
              <a:spcBef>
                <a:spcPct val="0"/>
              </a:spcBef>
              <a:buFontTx/>
              <a:buNone/>
              <a:defRPr/>
            </a:pPr>
            <a:r>
              <a:rPr lang="ja-JP" altLang="en-US" sz="1400" b="0" dirty="0">
                <a:latin typeface="+mn-ea"/>
                <a:ea typeface="+mn-ea"/>
              </a:rPr>
              <a:t>●自治体がホームページで設けている「市民の声」コーナー、自治体が主催するタウンミーティング、計画策定や法律</a:t>
            </a:r>
            <a:endParaRPr lang="en-US" altLang="ja-JP" sz="1400" b="0" dirty="0">
              <a:latin typeface="+mn-ea"/>
              <a:ea typeface="+mn-ea"/>
            </a:endParaRPr>
          </a:p>
          <a:p>
            <a:pPr>
              <a:spcBef>
                <a:spcPct val="0"/>
              </a:spcBef>
              <a:buFontTx/>
              <a:buNone/>
              <a:defRPr/>
            </a:pPr>
            <a:r>
              <a:rPr lang="ja-JP" altLang="en-US" sz="1400" b="0" dirty="0">
                <a:latin typeface="+mn-ea"/>
                <a:ea typeface="+mn-ea"/>
              </a:rPr>
              <a:t>　・条令の検討段階のパブリックコメント、条例や予算等に対する請願書や陳情書の制度などは、誰でも活用できます。</a:t>
            </a:r>
          </a:p>
          <a:p>
            <a:pPr>
              <a:spcBef>
                <a:spcPct val="0"/>
              </a:spcBef>
              <a:buFontTx/>
              <a:buNone/>
              <a:defRPr/>
            </a:pPr>
            <a:r>
              <a:rPr lang="ja-JP" altLang="en-US" sz="1400" b="0" dirty="0">
                <a:latin typeface="+mn-ea"/>
                <a:ea typeface="+mn-ea"/>
              </a:rPr>
              <a:t>●自治体の環境審議会などでは、市民から委員を公募する場合があり、委員として政策づくりに参加することが可能。</a:t>
            </a:r>
          </a:p>
          <a:p>
            <a:pPr>
              <a:spcBef>
                <a:spcPct val="0"/>
              </a:spcBef>
              <a:buFontTx/>
              <a:buNone/>
              <a:defRPr/>
            </a:pPr>
            <a:r>
              <a:rPr lang="ja-JP" altLang="en-US" sz="1400" b="0" dirty="0">
                <a:latin typeface="+mn-ea"/>
                <a:ea typeface="+mn-ea"/>
              </a:rPr>
              <a:t>●環境をはじめとする社会問題に自分の意見を持ち、署名活動やデモヘの参加、</a:t>
            </a:r>
            <a:r>
              <a:rPr lang="en-US" altLang="ja-JP" sz="1400" b="0" dirty="0">
                <a:latin typeface="+mn-ea"/>
                <a:ea typeface="+mn-ea"/>
              </a:rPr>
              <a:t>SNS</a:t>
            </a:r>
            <a:r>
              <a:rPr lang="ja-JP" altLang="en-US" sz="1400" b="0" dirty="0">
                <a:latin typeface="+mn-ea"/>
                <a:ea typeface="+mn-ea"/>
              </a:rPr>
              <a:t>などさまざまな形で発信していく</a:t>
            </a:r>
            <a:endParaRPr lang="en-US" altLang="ja-JP" sz="1400" b="0" dirty="0">
              <a:latin typeface="+mn-ea"/>
              <a:ea typeface="+mn-ea"/>
            </a:endParaRPr>
          </a:p>
          <a:p>
            <a:pPr>
              <a:spcBef>
                <a:spcPct val="0"/>
              </a:spcBef>
              <a:buFontTx/>
              <a:buNone/>
              <a:defRPr/>
            </a:pPr>
            <a:r>
              <a:rPr lang="ja-JP" altLang="en-US" sz="1400" b="0" dirty="0">
                <a:latin typeface="+mn-ea"/>
                <a:ea typeface="+mn-ea"/>
              </a:rPr>
              <a:t>　ことも政治への参加方法の一つです。</a:t>
            </a:r>
          </a:p>
          <a:p>
            <a:pPr>
              <a:spcBef>
                <a:spcPct val="0"/>
              </a:spcBef>
              <a:buFontTx/>
              <a:buNone/>
              <a:defRPr/>
            </a:pPr>
            <a:r>
              <a:rPr lang="ja-JP" altLang="en-US" sz="1400" b="0" dirty="0">
                <a:latin typeface="+mn-ea"/>
                <a:ea typeface="+mn-ea"/>
              </a:rPr>
              <a:t>●市民が公共政策に対して自分たちの意見を形成し、政治や行政に届ける</a:t>
            </a:r>
            <a:r>
              <a:rPr lang="ja-JP" altLang="en-US" sz="1400" dirty="0">
                <a:solidFill>
                  <a:srgbClr val="FF0000"/>
                </a:solidFill>
                <a:latin typeface="+mn-ea"/>
                <a:ea typeface="+mn-ea"/>
              </a:rPr>
              <a:t>参加型会議</a:t>
            </a:r>
            <a:r>
              <a:rPr lang="ja-JP" altLang="en-US" sz="1400" b="0" dirty="0">
                <a:latin typeface="+mn-ea"/>
                <a:ea typeface="+mn-ea"/>
              </a:rPr>
              <a:t>という手法も試行されています。</a:t>
            </a:r>
          </a:p>
          <a:p>
            <a:pPr>
              <a:spcBef>
                <a:spcPct val="0"/>
              </a:spcBef>
              <a:buFontTx/>
              <a:buNone/>
              <a:defRPr/>
            </a:pPr>
            <a:r>
              <a:rPr lang="ja-JP" altLang="en-US" sz="1400" b="0" dirty="0">
                <a:latin typeface="+mn-ea"/>
                <a:ea typeface="+mn-ea"/>
              </a:rPr>
              <a:t>●社会を考え自分の意見を持ち行動できる市民を育てることを主権者教育（シチズンシップ教育）と呼び、選挙権が</a:t>
            </a:r>
            <a:r>
              <a:rPr lang="en-US" altLang="ja-JP" sz="1400" b="0" dirty="0">
                <a:latin typeface="+mn-ea"/>
                <a:ea typeface="+mn-ea"/>
              </a:rPr>
              <a:t>18</a:t>
            </a:r>
            <a:r>
              <a:rPr lang="ja-JP" altLang="en-US" sz="1400" b="0" dirty="0">
                <a:latin typeface="+mn-ea"/>
                <a:ea typeface="+mn-ea"/>
              </a:rPr>
              <a:t>歳</a:t>
            </a:r>
            <a:endParaRPr lang="en-US" altLang="ja-JP" sz="1400" b="0" dirty="0">
              <a:latin typeface="+mn-ea"/>
              <a:ea typeface="+mn-ea"/>
            </a:endParaRPr>
          </a:p>
          <a:p>
            <a:pPr>
              <a:spcBef>
                <a:spcPct val="0"/>
              </a:spcBef>
              <a:buFontTx/>
              <a:buNone/>
              <a:defRPr/>
            </a:pPr>
            <a:r>
              <a:rPr lang="ja-JP" altLang="en-US" sz="1400" b="0" dirty="0">
                <a:latin typeface="+mn-ea"/>
                <a:ea typeface="+mn-ea"/>
              </a:rPr>
              <a:t>　に引き下げられたことを背景に学校においても主権者教育が重視され始めています。</a:t>
            </a:r>
          </a:p>
        </p:txBody>
      </p:sp>
      <p:sp>
        <p:nvSpPr>
          <p:cNvPr id="288793" name="Line 33">
            <a:extLst>
              <a:ext uri="{FF2B5EF4-FFF2-40B4-BE49-F238E27FC236}">
                <a16:creationId xmlns:a16="http://schemas.microsoft.com/office/drawing/2014/main" id="{C2F7D1CC-E2BE-6149-8FAD-0837E8377D90}"/>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69335" name="図 12">
            <a:extLst>
              <a:ext uri="{FF2B5EF4-FFF2-40B4-BE49-F238E27FC236}">
                <a16:creationId xmlns:a16="http://schemas.microsoft.com/office/drawing/2014/main" id="{491DACE3-9981-B5E6-E4D7-60E0420A58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563" y="2127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36" name="図 16">
            <a:extLst>
              <a:ext uri="{FF2B5EF4-FFF2-40B4-BE49-F238E27FC236}">
                <a16:creationId xmlns:a16="http://schemas.microsoft.com/office/drawing/2014/main" id="{EE065AAC-2387-2614-9C0E-43EDA5FD6C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5463" y="2190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37" name="図 17">
            <a:extLst>
              <a:ext uri="{FF2B5EF4-FFF2-40B4-BE49-F238E27FC236}">
                <a16:creationId xmlns:a16="http://schemas.microsoft.com/office/drawing/2014/main" id="{8F0A4E2D-4405-D356-0952-CFC9DFA616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59000" y="2190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Box 7">
            <a:extLst>
              <a:ext uri="{FF2B5EF4-FFF2-40B4-BE49-F238E27FC236}">
                <a16:creationId xmlns:a16="http://schemas.microsoft.com/office/drawing/2014/main" id="{2E53995A-729D-407D-8341-CCC4B8917B82}"/>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３</a:t>
            </a:r>
          </a:p>
        </p:txBody>
      </p:sp>
      <p:graphicFrame>
        <p:nvGraphicFramePr>
          <p:cNvPr id="4" name="表 3">
            <a:extLst>
              <a:ext uri="{FF2B5EF4-FFF2-40B4-BE49-F238E27FC236}">
                <a16:creationId xmlns:a16="http://schemas.microsoft.com/office/drawing/2014/main" id="{877C0D66-B567-FFE8-E3FB-55EB078CEB8D}"/>
              </a:ext>
            </a:extLst>
          </p:cNvPr>
          <p:cNvGraphicFramePr>
            <a:graphicFrameLocks noGrp="1"/>
          </p:cNvGraphicFramePr>
          <p:nvPr>
            <p:extLst>
              <p:ext uri="{D42A27DB-BD31-4B8C-83A1-F6EECF244321}">
                <p14:modId xmlns:p14="http://schemas.microsoft.com/office/powerpoint/2010/main" val="448235084"/>
              </p:ext>
            </p:extLst>
          </p:nvPr>
        </p:nvGraphicFramePr>
        <p:xfrm>
          <a:off x="128067" y="4025248"/>
          <a:ext cx="8887865" cy="2740677"/>
        </p:xfrm>
        <a:graphic>
          <a:graphicData uri="http://schemas.openxmlformats.org/drawingml/2006/table">
            <a:tbl>
              <a:tblPr/>
              <a:tblGrid>
                <a:gridCol w="189002">
                  <a:extLst>
                    <a:ext uri="{9D8B030D-6E8A-4147-A177-3AD203B41FA5}">
                      <a16:colId xmlns:a16="http://schemas.microsoft.com/office/drawing/2014/main" val="2505569670"/>
                    </a:ext>
                  </a:extLst>
                </a:gridCol>
                <a:gridCol w="1093962">
                  <a:extLst>
                    <a:ext uri="{9D8B030D-6E8A-4147-A177-3AD203B41FA5}">
                      <a16:colId xmlns:a16="http://schemas.microsoft.com/office/drawing/2014/main" val="1943617457"/>
                    </a:ext>
                  </a:extLst>
                </a:gridCol>
                <a:gridCol w="7604901">
                  <a:extLst>
                    <a:ext uri="{9D8B030D-6E8A-4147-A177-3AD203B41FA5}">
                      <a16:colId xmlns:a16="http://schemas.microsoft.com/office/drawing/2014/main" val="1499257207"/>
                    </a:ext>
                  </a:extLst>
                </a:gridCol>
              </a:tblGrid>
              <a:tr h="397547">
                <a:tc gridSpan="2">
                  <a:txBody>
                    <a:bodyPr/>
                    <a:lstStyle/>
                    <a:p>
                      <a:pPr algn="l" fontAlgn="ctr"/>
                      <a:r>
                        <a:rPr lang="zh-CN" altLang="en-US" sz="1050" b="0" i="0" u="none" strike="noStrike">
                          <a:solidFill>
                            <a:srgbClr val="000000"/>
                          </a:solidFill>
                          <a:effectLst/>
                          <a:latin typeface="游ゴシック" panose="020B0400000000000000" pitchFamily="50" charset="-128"/>
                          <a:ea typeface="游ゴシック" panose="020B0400000000000000" pitchFamily="50" charset="-128"/>
                        </a:rPr>
                        <a:t>地球温暖化対策税</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hMerge="1">
                  <a:txBody>
                    <a:bodyPr/>
                    <a:lstStyle/>
                    <a:p>
                      <a:endParaRPr kumimoji="1" lang="ja-JP" altLang="en-US"/>
                    </a:p>
                  </a:txBody>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すべての化石燃料について、石油石炭税に</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CO2</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排出量１</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当たり</a:t>
                      </a:r>
                      <a:r>
                        <a:rPr lang="en-US" altLang="ja-JP" sz="1050" b="1" i="0" u="none" strike="noStrike" dirty="0">
                          <a:solidFill>
                            <a:srgbClr val="FF0000"/>
                          </a:solidFill>
                          <a:effectLst/>
                          <a:latin typeface="游ゴシック" panose="020B0400000000000000" pitchFamily="50" charset="-128"/>
                          <a:ea typeface="游ゴシック" panose="020B0400000000000000" pitchFamily="50" charset="-128"/>
                        </a:rPr>
                        <a:t>289</a:t>
                      </a:r>
                      <a:r>
                        <a:rPr lang="ja-JP" altLang="en-US" sz="1050" b="1" i="0" u="none" strike="noStrike" dirty="0">
                          <a:solidFill>
                            <a:srgbClr val="FF0000"/>
                          </a:solidFill>
                          <a:effectLst/>
                          <a:latin typeface="游ゴシック" panose="020B0400000000000000" pitchFamily="50" charset="-128"/>
                          <a:ea typeface="游ゴシック" panose="020B0400000000000000" pitchFamily="50" charset="-128"/>
                        </a:rPr>
                        <a:t>円</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上乗せ。税率は</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2012</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年施行から３年半をかけて段階的に引き上げられた。例えば、ガソリン１ﾘｯﾄﾙあたり</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0.76</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円が上乗せされている。税収の総額は約</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2,600</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億円。省エネルギー対策、再生可能エネルギー普及、化石燃料のグリーン化・効率かなどのエネルギー起源</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CO2</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排出抑制の諸施策の実施に充てられる。</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8927976"/>
                  </a:ext>
                </a:extLst>
              </a:tr>
              <a:tr h="189033">
                <a:tc gridSpan="2">
                  <a:txBody>
                    <a:bodyPr/>
                    <a:lstStyle/>
                    <a:p>
                      <a:pPr algn="l" fontAlgn="ctr"/>
                      <a:r>
                        <a:rPr lang="zh-CN" altLang="en-US" sz="1050" b="0" i="0" u="none" strike="noStrike">
                          <a:solidFill>
                            <a:srgbClr val="000000"/>
                          </a:solidFill>
                          <a:effectLst/>
                          <a:latin typeface="游ゴシック" panose="020B0400000000000000" pitchFamily="50" charset="-128"/>
                          <a:ea typeface="游ゴシック" panose="020B0400000000000000" pitchFamily="50" charset="-128"/>
                        </a:rPr>
                        <a:t>森林環境税</a:t>
                      </a:r>
                      <a:r>
                        <a:rPr lang="en-US" altLang="zh-CN" sz="1050" b="0" i="0" u="none" strike="noStrike">
                          <a:solidFill>
                            <a:srgbClr val="000000"/>
                          </a:solidFill>
                          <a:effectLst/>
                          <a:latin typeface="游ゴシック" panose="020B0400000000000000" pitchFamily="50" charset="-128"/>
                          <a:ea typeface="游ゴシック" panose="020B0400000000000000" pitchFamily="50" charset="-128"/>
                        </a:rPr>
                        <a:t>(</a:t>
                      </a:r>
                      <a:r>
                        <a:rPr lang="zh-CN" altLang="en-US" sz="1050" b="0" i="0" u="none" strike="noStrike">
                          <a:solidFill>
                            <a:srgbClr val="000000"/>
                          </a:solidFill>
                          <a:effectLst/>
                          <a:latin typeface="游ゴシック" panose="020B0400000000000000" pitchFamily="50" charset="-128"/>
                          <a:ea typeface="游ゴシック" panose="020B0400000000000000" pitchFamily="50" charset="-128"/>
                        </a:rPr>
                        <a:t>国税</a:t>
                      </a:r>
                      <a:r>
                        <a:rPr lang="en-US" altLang="zh-CN" sz="1050" b="0" i="0" u="none" strike="noStrike">
                          <a:solidFill>
                            <a:srgbClr val="000000"/>
                          </a:solidFill>
                          <a:effectLst/>
                          <a:latin typeface="游ゴシック" panose="020B0400000000000000" pitchFamily="50" charset="-128"/>
                          <a:ea typeface="游ゴシック" panose="020B0400000000000000" pitchFamily="50" charset="-128"/>
                        </a:rPr>
                        <a:t>)</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hMerge="1">
                  <a:txBody>
                    <a:bodyPr/>
                    <a:lstStyle/>
                    <a:p>
                      <a:endParaRPr kumimoji="1" lang="ja-JP" altLang="en-US"/>
                    </a:p>
                  </a:txBody>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森林環境税</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国税</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は</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森林整備を目的として、</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2024</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年１月から</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１人あたり</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1000</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円／年が住民税とともに徴収される予定の税金。</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08806521"/>
                  </a:ext>
                </a:extLst>
              </a:tr>
              <a:tr h="189033">
                <a:tc gridSpan="2">
                  <a:txBody>
                    <a:bodyPr/>
                    <a:lstStyle/>
                    <a:p>
                      <a:pPr algn="l"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森林環境譲与税</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hMerge="1">
                  <a:txBody>
                    <a:bodyPr/>
                    <a:lstStyle/>
                    <a:p>
                      <a:endParaRPr kumimoji="1" lang="ja-JP" altLang="en-US"/>
                    </a:p>
                  </a:txBody>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自治体の私有林人工林面積、林業就業者数、人口に応じた額が、国から地方自治体に配公され、森林整備及び促進のために活用される仕組み。</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2019</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年度から開始されている。</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3916764"/>
                  </a:ext>
                </a:extLst>
              </a:tr>
              <a:tr h="271360">
                <a:tc gridSpan="2">
                  <a:txBody>
                    <a:bodyPr/>
                    <a:lstStyle/>
                    <a:p>
                      <a:pPr algn="l"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森林環境税・水源税</a:t>
                      </a:r>
                      <a:b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b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　</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地方税</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hMerge="1">
                  <a:txBody>
                    <a:bodyPr/>
                    <a:lstStyle/>
                    <a:p>
                      <a:endParaRPr kumimoji="1" lang="ja-JP" altLang="en-US"/>
                    </a:p>
                  </a:txBody>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地方公共団体が自ら森林整備事業などを行い、その費用負担を幅広く求める目的で法定外目的税として徴収する税。森林の多面的機能の維持や回復を図るために、</a:t>
                      </a:r>
                      <a:r>
                        <a:rPr lang="ja-JP" altLang="en-US" sz="1050" b="1" i="0" u="none" strike="noStrike" dirty="0">
                          <a:solidFill>
                            <a:srgbClr val="FF0000"/>
                          </a:solidFill>
                          <a:effectLst/>
                          <a:latin typeface="游ゴシック" panose="020B0400000000000000" pitchFamily="50" charset="-128"/>
                          <a:ea typeface="游ゴシック" panose="020B0400000000000000" pitchFamily="50" charset="-128"/>
                        </a:rPr>
                        <a:t>高知県が</a:t>
                      </a:r>
                      <a:r>
                        <a:rPr lang="en-US" altLang="ja-JP" sz="1050" b="1" i="0" u="none" strike="noStrike" dirty="0">
                          <a:solidFill>
                            <a:srgbClr val="FF0000"/>
                          </a:solidFill>
                          <a:effectLst/>
                          <a:latin typeface="游ゴシック" panose="020B0400000000000000" pitchFamily="50" charset="-128"/>
                          <a:ea typeface="游ゴシック" panose="020B0400000000000000" pitchFamily="50" charset="-128"/>
                        </a:rPr>
                        <a:t>2003</a:t>
                      </a:r>
                      <a:r>
                        <a:rPr lang="ja-JP" altLang="en-US" sz="1050" b="1" i="0" u="none" strike="noStrike" dirty="0">
                          <a:solidFill>
                            <a:srgbClr val="FF0000"/>
                          </a:solidFill>
                          <a:effectLst/>
                          <a:latin typeface="游ゴシック" panose="020B0400000000000000" pitchFamily="50" charset="-128"/>
                          <a:ea typeface="游ゴシック" panose="020B0400000000000000" pitchFamily="50" charset="-128"/>
                        </a:rPr>
                        <a:t>年に初めて導入した。</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14260416"/>
                  </a:ext>
                </a:extLst>
              </a:tr>
              <a:tr h="425636">
                <a:tc rowSpan="3">
                  <a:txBody>
                    <a:bodyPr/>
                    <a:lstStyle/>
                    <a:p>
                      <a:pPr algn="ctr"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自動車関連</a:t>
                      </a:r>
                    </a:p>
                  </a:txBody>
                  <a:tcPr marL="5307" marR="5307" marT="5307" marB="0" vert="eaVert"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l"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エコカー減税</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排ガス・燃費性能の基準を満たす自動車に対して自動車重量税（新車新規登録時）か免税・減税される制度。</a:t>
                      </a:r>
                      <a:b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b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2023</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年</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4</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月まで適用</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される予定。</a:t>
                      </a:r>
                      <a:r>
                        <a:rPr lang="ja-JP" altLang="en-US" sz="1050" b="0" i="0" u="none" strike="noStrike">
                          <a:solidFill>
                            <a:srgbClr val="000000"/>
                          </a:solidFill>
                          <a:effectLst/>
                          <a:highlight>
                            <a:srgbClr val="66FFFF"/>
                          </a:highlight>
                          <a:latin typeface="游ゴシック" panose="020B0400000000000000" pitchFamily="50" charset="-128"/>
                          <a:ea typeface="游ゴシック" panose="020B0400000000000000" pitchFamily="50" charset="-128"/>
                        </a:rPr>
                        <a:t>（</a:t>
                      </a:r>
                      <a:r>
                        <a:rPr lang="en-US" altLang="ja-JP"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2026</a:t>
                      </a:r>
                      <a:r>
                        <a:rPr lang="ja-JP" altLang="en-US"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年</a:t>
                      </a:r>
                      <a:r>
                        <a:rPr lang="en-US" altLang="ja-JP"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4</a:t>
                      </a:r>
                      <a:r>
                        <a:rPr lang="ja-JP" altLang="en-US"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月</a:t>
                      </a:r>
                      <a:r>
                        <a:rPr lang="en-US" altLang="ja-JP"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30</a:t>
                      </a:r>
                      <a:r>
                        <a:rPr lang="ja-JP" altLang="en-US" sz="1050" b="0" i="0" u="none" strike="noStrike" dirty="0">
                          <a:solidFill>
                            <a:srgbClr val="000000"/>
                          </a:solidFill>
                          <a:effectLst/>
                          <a:highlight>
                            <a:srgbClr val="66FFFF"/>
                          </a:highlight>
                          <a:latin typeface="游ゴシック" panose="020B0400000000000000" pitchFamily="50" charset="-128"/>
                          <a:ea typeface="游ゴシック" panose="020B0400000000000000" pitchFamily="50" charset="-128"/>
                        </a:rPr>
                        <a:t>日まで延長）</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50811443"/>
                  </a:ext>
                </a:extLst>
              </a:tr>
              <a:tr h="339253">
                <a:tc vMerge="1">
                  <a:txBody>
                    <a:bodyPr/>
                    <a:lstStyle/>
                    <a:p>
                      <a:endParaRPr kumimoji="1" lang="ja-JP" altLang="en-US"/>
                    </a:p>
                  </a:txBody>
                  <a:tcPr/>
                </a:tc>
                <a:tc>
                  <a:txBody>
                    <a:bodyPr/>
                    <a:lstStyle/>
                    <a:p>
                      <a:pPr algn="l"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環境性能割</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l" fontAlgn="ct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2019</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年</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10</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月に自動車取得税に代わり導入された税。排出力ス･燃費性能に応じ、減税・免税される。電気自動車、燃料電池車、プラグインハイブリッド車、天然ガス自動車、クリーンディーゼル車は非課税となる。</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0421848"/>
                  </a:ext>
                </a:extLst>
              </a:tr>
              <a:tr h="288032">
                <a:tc vMerge="1">
                  <a:txBody>
                    <a:bodyPr/>
                    <a:lstStyle/>
                    <a:p>
                      <a:endParaRPr kumimoji="1" lang="ja-JP" altLang="en-US"/>
                    </a:p>
                  </a:txBody>
                  <a:tcPr/>
                </a:tc>
                <a:tc>
                  <a:txBody>
                    <a:bodyPr/>
                    <a:lstStyle/>
                    <a:p>
                      <a:pPr algn="l" fontAlgn="ct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グリーン化特例 </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排出ガス・燃費性能に優れた自動車の自動車税（種別割）・軽自動車税（種別割）を減税し、新車新規登録などから一定の年数が経過した自動車には重課する制度。</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2023</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年３月まで実施予定</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36368562"/>
                  </a:ext>
                </a:extLst>
              </a:tr>
              <a:tr h="223048">
                <a:tc gridSpan="2">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固定資産税の</a:t>
                      </a:r>
                      <a:b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減額措置</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hMerge="1">
                  <a:txBody>
                    <a:bodyPr/>
                    <a:lstStyle/>
                    <a:p>
                      <a:endParaRPr kumimoji="1" lang="ja-JP" altLang="en-US"/>
                    </a:p>
                  </a:txBody>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低炭素住宅（省エネルギー性の高い住宅）や、長期優良住宅（耐震・耐久・省エネ性に優れた長く良好に使える住宅）として市町村に認定された住宅に対する税の優遇。</a:t>
                      </a:r>
                    </a:p>
                  </a:txBody>
                  <a:tcPr marL="5307" marR="5307" marT="53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7810395"/>
                  </a:ext>
                </a:extLst>
              </a:tr>
            </a:tbl>
          </a:graphicData>
        </a:graphic>
      </p:graphicFrame>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20" name="Text Box 5">
            <a:extLst>
              <a:ext uri="{FF2B5EF4-FFF2-40B4-BE49-F238E27FC236}">
                <a16:creationId xmlns:a16="http://schemas.microsoft.com/office/drawing/2014/main" id="{892DF45A-D929-8FCA-933A-88299099F6DD}"/>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P236</a:t>
            </a:r>
            <a:r>
              <a:rPr lang="ja-JP" altLang="en-US" sz="1200" b="0" dirty="0">
                <a:latin typeface="+mn-ea"/>
                <a:ea typeface="+mn-ea"/>
              </a:rPr>
              <a:t>～</a:t>
            </a:r>
            <a:r>
              <a:rPr lang="en-US" altLang="ja-JP" sz="1200" b="0" dirty="0">
                <a:latin typeface="+mn-ea"/>
                <a:ea typeface="+mn-ea"/>
              </a:rPr>
              <a:t>239</a:t>
            </a:r>
          </a:p>
        </p:txBody>
      </p:sp>
      <p:sp>
        <p:nvSpPr>
          <p:cNvPr id="290821" name="Text Box 6">
            <a:extLst>
              <a:ext uri="{FF2B5EF4-FFF2-40B4-BE49-F238E27FC236}">
                <a16:creationId xmlns:a16="http://schemas.microsoft.com/office/drawing/2014/main" id="{2F6C8F2D-7B3D-37D2-6002-155ADFE03718}"/>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０１</a:t>
            </a:r>
          </a:p>
        </p:txBody>
      </p:sp>
      <p:sp>
        <p:nvSpPr>
          <p:cNvPr id="290822" name="Text Box 7">
            <a:extLst>
              <a:ext uri="{FF2B5EF4-FFF2-40B4-BE49-F238E27FC236}">
                <a16:creationId xmlns:a16="http://schemas.microsoft.com/office/drawing/2014/main" id="{FEDD7840-F4A3-BF57-5D68-7D78B83C1B8C}"/>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４</a:t>
            </a:r>
          </a:p>
        </p:txBody>
      </p:sp>
      <p:sp>
        <p:nvSpPr>
          <p:cNvPr id="290823" name="Text Box 8">
            <a:extLst>
              <a:ext uri="{FF2B5EF4-FFF2-40B4-BE49-F238E27FC236}">
                <a16:creationId xmlns:a16="http://schemas.microsoft.com/office/drawing/2014/main" id="{61BA0394-0C1B-973C-550A-ECFA7779F4B9}"/>
              </a:ext>
            </a:extLst>
          </p:cNvPr>
          <p:cNvSpPr txBox="1">
            <a:spLocks noChangeArrowheads="1"/>
          </p:cNvSpPr>
          <p:nvPr/>
        </p:nvSpPr>
        <p:spPr bwMode="auto">
          <a:xfrm>
            <a:off x="2051050" y="88900"/>
            <a:ext cx="6727825"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dirty="0">
                <a:latin typeface="+mn-ea"/>
                <a:ea typeface="+mn-ea"/>
              </a:rPr>
              <a:t>ＮＰＯの役割とソーシャルビジネス</a:t>
            </a:r>
          </a:p>
        </p:txBody>
      </p:sp>
      <p:pic>
        <p:nvPicPr>
          <p:cNvPr id="271391" name="図 17">
            <a:extLst>
              <a:ext uri="{FF2B5EF4-FFF2-40B4-BE49-F238E27FC236}">
                <a16:creationId xmlns:a16="http://schemas.microsoft.com/office/drawing/2014/main" id="{93809C99-F53D-88C6-1E99-7C22DDCEAE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350"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Line 45">
            <a:extLst>
              <a:ext uri="{FF2B5EF4-FFF2-40B4-BE49-F238E27FC236}">
                <a16:creationId xmlns:a16="http://schemas.microsoft.com/office/drawing/2014/main" id="{9ECDF8F8-4A75-45AD-1CAF-9DACC1D67B2F}"/>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graphicFrame>
        <p:nvGraphicFramePr>
          <p:cNvPr id="3" name="表 2">
            <a:extLst>
              <a:ext uri="{FF2B5EF4-FFF2-40B4-BE49-F238E27FC236}">
                <a16:creationId xmlns:a16="http://schemas.microsoft.com/office/drawing/2014/main" id="{489A8295-7F30-ECDE-13E3-7CBD8D3661CB}"/>
              </a:ext>
            </a:extLst>
          </p:cNvPr>
          <p:cNvGraphicFramePr>
            <a:graphicFrameLocks noGrp="1"/>
          </p:cNvGraphicFramePr>
          <p:nvPr>
            <p:extLst>
              <p:ext uri="{D42A27DB-BD31-4B8C-83A1-F6EECF244321}">
                <p14:modId xmlns:p14="http://schemas.microsoft.com/office/powerpoint/2010/main" val="2591808862"/>
              </p:ext>
            </p:extLst>
          </p:nvPr>
        </p:nvGraphicFramePr>
        <p:xfrm>
          <a:off x="179388" y="2136340"/>
          <a:ext cx="8646132" cy="1062712"/>
        </p:xfrm>
        <a:graphic>
          <a:graphicData uri="http://schemas.openxmlformats.org/drawingml/2006/table">
            <a:tbl>
              <a:tblPr/>
              <a:tblGrid>
                <a:gridCol w="3749588">
                  <a:extLst>
                    <a:ext uri="{9D8B030D-6E8A-4147-A177-3AD203B41FA5}">
                      <a16:colId xmlns:a16="http://schemas.microsoft.com/office/drawing/2014/main" val="1671707756"/>
                    </a:ext>
                  </a:extLst>
                </a:gridCol>
                <a:gridCol w="4896544">
                  <a:extLst>
                    <a:ext uri="{9D8B030D-6E8A-4147-A177-3AD203B41FA5}">
                      <a16:colId xmlns:a16="http://schemas.microsoft.com/office/drawing/2014/main" val="2397639820"/>
                    </a:ext>
                  </a:extLst>
                </a:gridCol>
              </a:tblGrid>
              <a:tr h="200722">
                <a:tc>
                  <a:txBody>
                    <a:bodyPr/>
                    <a:lstStyle/>
                    <a:p>
                      <a:pPr algn="ctr" fontAlgn="ctr"/>
                      <a:r>
                        <a:rPr lang="zh-TW" altLang="en-US" sz="1400" b="1" i="0" u="none" strike="noStrike" dirty="0">
                          <a:solidFill>
                            <a:srgbClr val="FF0000"/>
                          </a:solidFill>
                          <a:effectLst/>
                          <a:latin typeface="游ゴシック" panose="020B0400000000000000" pitchFamily="50" charset="-128"/>
                          <a:ea typeface="游ゴシック" panose="020B0400000000000000" pitchFamily="50" charset="-128"/>
                        </a:rPr>
                        <a:t>運動性（社会運動的側面</a:t>
                      </a:r>
                      <a:r>
                        <a:rPr lang="en-US" altLang="zh-TW" sz="1400" b="1" i="0" u="none" strike="noStrike" dirty="0">
                          <a:solidFill>
                            <a:srgbClr val="FF0000"/>
                          </a:solidFill>
                          <a:effectLst/>
                          <a:latin typeface="游ゴシック" panose="020B0400000000000000" pitchFamily="50" charset="-128"/>
                          <a:ea typeface="游ゴシック" panose="020B0400000000000000" pitchFamily="50" charset="-128"/>
                        </a:rPr>
                        <a:t>)</a:t>
                      </a:r>
                      <a:endParaRPr lang="ja-JP" altLang="en-US" sz="1400" b="1" i="0" u="none" strike="noStrike" dirty="0">
                        <a:solidFill>
                          <a:srgbClr val="FF0000"/>
                        </a:solidFill>
                        <a:effectLst/>
                        <a:latin typeface="游ゴシック" panose="020B0400000000000000" pitchFamily="50" charset="-128"/>
                        <a:ea typeface="游ゴシック" panose="020B0400000000000000" pitchFamily="50" charset="-128"/>
                      </a:endParaRPr>
                    </a:p>
                  </a:txBody>
                  <a:tcPr marL="5576" marR="5576" marT="55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zh-TW" altLang="en-US" sz="1400" b="1" i="0" u="none" strike="noStrike" dirty="0">
                          <a:solidFill>
                            <a:srgbClr val="FF0000"/>
                          </a:solidFill>
                          <a:effectLst/>
                          <a:latin typeface="游ゴシック" panose="020B0400000000000000" pitchFamily="50" charset="-128"/>
                          <a:ea typeface="游ゴシック" panose="020B0400000000000000" pitchFamily="50" charset="-128"/>
                        </a:rPr>
                        <a:t>事業性（事業的側面）</a:t>
                      </a:r>
                      <a:endParaRPr lang="ja-JP" altLang="en-US" sz="1400" b="1" i="0" u="none" strike="noStrike" dirty="0">
                        <a:solidFill>
                          <a:srgbClr val="FF0000"/>
                        </a:solidFill>
                        <a:effectLst/>
                        <a:latin typeface="游ゴシック" panose="020B0400000000000000" pitchFamily="50" charset="-128"/>
                        <a:ea typeface="游ゴシック" panose="020B0400000000000000" pitchFamily="50" charset="-128"/>
                      </a:endParaRPr>
                    </a:p>
                  </a:txBody>
                  <a:tcPr marL="5576" marR="5576" marT="55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extLst>
                  <a:ext uri="{0D108BD9-81ED-4DB2-BD59-A6C34878D82A}">
                    <a16:rowId xmlns:a16="http://schemas.microsoft.com/office/drawing/2014/main" val="2405157500"/>
                  </a:ext>
                </a:extLst>
              </a:tr>
              <a:tr h="807390">
                <a:tc>
                  <a:txBody>
                    <a:bodyPr/>
                    <a:lstStyle/>
                    <a:p>
                      <a:pPr algn="l"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･市民の問題意識から自主的に活動する</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･調査･分析を行い</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問題解決につながる行動を行う</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･活動の目的や内容への共感を基に幅広い市民の参加を促す</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･問題について情報発信･啓発を行う</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･市民の声を集め</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ステークホルダーに発信する</a:t>
                      </a:r>
                    </a:p>
                  </a:txBody>
                  <a:tcPr marL="5576" marR="5576" marT="55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･組織化して運営する</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･予算を設定し</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収支を管理する</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･商品･サービスの販売</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寄付</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補助金</a:t>
                      </a:r>
                      <a:r>
                        <a:rPr lang="en-US" altLang="ja-JP" sz="110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受託事業などの収益を得る活動を行う</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･目的達成に向けて中・長期的な事業計画がある</a:t>
                      </a:r>
                      <a:b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･事業報告など情報公開を積極的に行う</a:t>
                      </a:r>
                    </a:p>
                  </a:txBody>
                  <a:tcPr marL="5576" marR="5576" marT="557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5797933"/>
                  </a:ext>
                </a:extLst>
              </a:tr>
            </a:tbl>
          </a:graphicData>
        </a:graphic>
      </p:graphicFrame>
      <p:sp>
        <p:nvSpPr>
          <p:cNvPr id="5" name="テキスト ボックス 4">
            <a:extLst>
              <a:ext uri="{FF2B5EF4-FFF2-40B4-BE49-F238E27FC236}">
                <a16:creationId xmlns:a16="http://schemas.microsoft.com/office/drawing/2014/main" id="{3B675498-9264-C6B0-328C-E36C3240CCCB}"/>
              </a:ext>
            </a:extLst>
          </p:cNvPr>
          <p:cNvSpPr txBox="1"/>
          <p:nvPr/>
        </p:nvSpPr>
        <p:spPr>
          <a:xfrm>
            <a:off x="0" y="966789"/>
            <a:ext cx="9144000" cy="1169551"/>
          </a:xfrm>
          <a:prstGeom prst="rect">
            <a:avLst/>
          </a:prstGeom>
          <a:noFill/>
        </p:spPr>
        <p:txBody>
          <a:bodyPr wrap="square">
            <a:spAutoFit/>
          </a:bodyPr>
          <a:lstStyle/>
          <a:p>
            <a:r>
              <a:rPr lang="ja-JP" altLang="en-US" sz="1400" b="0" dirty="0"/>
              <a:t>●市民一人ひとりの行動や参加、選択が社会・環境問題の解決につながるように活動や事業に取り組む重要な主体。</a:t>
            </a:r>
          </a:p>
          <a:p>
            <a:r>
              <a:rPr lang="ja-JP" altLang="en-US" sz="1400" b="0" dirty="0"/>
              <a:t>●団体の構成員に対し収益を分配することを目的としない団体の総称。</a:t>
            </a:r>
          </a:p>
          <a:p>
            <a:r>
              <a:rPr lang="ja-JP" altLang="en-US" sz="1400" b="0" dirty="0"/>
              <a:t>●</a:t>
            </a:r>
            <a:r>
              <a:rPr lang="ja-JP" altLang="en-US" sz="1400" b="0" dirty="0">
                <a:solidFill>
                  <a:srgbClr val="FF0000"/>
                </a:solidFill>
              </a:rPr>
              <a:t>特定非営利活動促進法(NPO法)</a:t>
            </a:r>
            <a:r>
              <a:rPr lang="ja-JP" altLang="en-US" sz="1400" b="0" dirty="0"/>
              <a:t>に基づいた法人格を取得している</a:t>
            </a:r>
            <a:r>
              <a:rPr lang="ja-JP" altLang="en-US" sz="1400" b="0" dirty="0">
                <a:solidFill>
                  <a:srgbClr val="FF0000"/>
                </a:solidFill>
              </a:rPr>
              <a:t>特定非営利活動法人(NPO法人)</a:t>
            </a:r>
            <a:r>
              <a:rPr lang="ja-JP" altLang="en-US" sz="1400" b="0" dirty="0"/>
              <a:t>に加えて、</a:t>
            </a:r>
            <a:endParaRPr lang="en-US" altLang="ja-JP" sz="1400" b="0" dirty="0"/>
          </a:p>
          <a:p>
            <a:r>
              <a:rPr lang="ja-JP" altLang="en-US" sz="1400" b="0" dirty="0"/>
              <a:t>　ボランティア団体、社団法人、財団法人なども含めた意味で使われています。</a:t>
            </a:r>
          </a:p>
          <a:p>
            <a:r>
              <a:rPr lang="ja-JP" altLang="en-US" sz="1400" b="0" dirty="0"/>
              <a:t>●NPOには２つの側面が求められている。</a:t>
            </a:r>
          </a:p>
        </p:txBody>
      </p:sp>
      <p:sp>
        <p:nvSpPr>
          <p:cNvPr id="7" name="テキスト ボックス 6">
            <a:extLst>
              <a:ext uri="{FF2B5EF4-FFF2-40B4-BE49-F238E27FC236}">
                <a16:creationId xmlns:a16="http://schemas.microsoft.com/office/drawing/2014/main" id="{A7AFB9C5-3FA8-11F5-2A1A-00E0B2F24D85}"/>
              </a:ext>
            </a:extLst>
          </p:cNvPr>
          <p:cNvSpPr txBox="1"/>
          <p:nvPr/>
        </p:nvSpPr>
        <p:spPr>
          <a:xfrm>
            <a:off x="1875280" y="742260"/>
            <a:ext cx="2379123" cy="261610"/>
          </a:xfrm>
          <a:prstGeom prst="rect">
            <a:avLst/>
          </a:prstGeom>
          <a:noFill/>
        </p:spPr>
        <p:txBody>
          <a:bodyPr wrap="square">
            <a:spAutoFit/>
          </a:bodyPr>
          <a:lstStyle/>
          <a:p>
            <a:r>
              <a:rPr lang="ja-JP" altLang="en-US" sz="1100" b="0" dirty="0"/>
              <a:t>Non Profit Organization</a:t>
            </a:r>
          </a:p>
        </p:txBody>
      </p:sp>
      <p:sp>
        <p:nvSpPr>
          <p:cNvPr id="8" name="AutoShape 10">
            <a:extLst>
              <a:ext uri="{FF2B5EF4-FFF2-40B4-BE49-F238E27FC236}">
                <a16:creationId xmlns:a16="http://schemas.microsoft.com/office/drawing/2014/main" id="{ED57E220-762E-E5BB-9036-B395BA22ED55}"/>
              </a:ext>
            </a:extLst>
          </p:cNvPr>
          <p:cNvSpPr>
            <a:spLocks noChangeArrowheads="1"/>
          </p:cNvSpPr>
          <p:nvPr/>
        </p:nvSpPr>
        <p:spPr bwMode="auto">
          <a:xfrm>
            <a:off x="74613" y="719138"/>
            <a:ext cx="1761083"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10" name="テキスト ボックス 9">
            <a:extLst>
              <a:ext uri="{FF2B5EF4-FFF2-40B4-BE49-F238E27FC236}">
                <a16:creationId xmlns:a16="http://schemas.microsoft.com/office/drawing/2014/main" id="{28A280A4-A2F9-D3A7-BD77-B69E5091F988}"/>
              </a:ext>
            </a:extLst>
          </p:cNvPr>
          <p:cNvSpPr txBox="1"/>
          <p:nvPr/>
        </p:nvSpPr>
        <p:spPr>
          <a:xfrm>
            <a:off x="74613" y="696105"/>
            <a:ext cx="1875067" cy="338554"/>
          </a:xfrm>
          <a:prstGeom prst="rect">
            <a:avLst/>
          </a:prstGeom>
          <a:noFill/>
        </p:spPr>
        <p:txBody>
          <a:bodyPr wrap="square">
            <a:spAutoFit/>
          </a:bodyPr>
          <a:lstStyle/>
          <a:p>
            <a:r>
              <a:rPr lang="ja-JP" altLang="en-US" sz="1600" b="0" dirty="0"/>
              <a:t>NPO(非営利組織)</a:t>
            </a:r>
          </a:p>
        </p:txBody>
      </p:sp>
      <p:sp>
        <p:nvSpPr>
          <p:cNvPr id="11" name="AutoShape 10">
            <a:extLst>
              <a:ext uri="{FF2B5EF4-FFF2-40B4-BE49-F238E27FC236}">
                <a16:creationId xmlns:a16="http://schemas.microsoft.com/office/drawing/2014/main" id="{7C47B990-AADF-AF43-603B-6164F4F0A941}"/>
              </a:ext>
            </a:extLst>
          </p:cNvPr>
          <p:cNvSpPr>
            <a:spLocks noChangeArrowheads="1"/>
          </p:cNvSpPr>
          <p:nvPr/>
        </p:nvSpPr>
        <p:spPr bwMode="auto">
          <a:xfrm>
            <a:off x="74613" y="3236009"/>
            <a:ext cx="1761083"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12" name="テキスト ボックス 11">
            <a:extLst>
              <a:ext uri="{FF2B5EF4-FFF2-40B4-BE49-F238E27FC236}">
                <a16:creationId xmlns:a16="http://schemas.microsoft.com/office/drawing/2014/main" id="{D14FB5FD-FEA1-6F63-DA7C-41A7FC1B261E}"/>
              </a:ext>
            </a:extLst>
          </p:cNvPr>
          <p:cNvSpPr txBox="1"/>
          <p:nvPr/>
        </p:nvSpPr>
        <p:spPr>
          <a:xfrm>
            <a:off x="74613" y="3212976"/>
            <a:ext cx="1875067" cy="338554"/>
          </a:xfrm>
          <a:prstGeom prst="rect">
            <a:avLst/>
          </a:prstGeom>
          <a:noFill/>
        </p:spPr>
        <p:txBody>
          <a:bodyPr wrap="square">
            <a:spAutoFit/>
          </a:bodyPr>
          <a:lstStyle/>
          <a:p>
            <a:r>
              <a:rPr lang="ja-JP" altLang="en-US" sz="1600" b="0" dirty="0"/>
              <a:t>日本におけるＮＰＯ</a:t>
            </a:r>
          </a:p>
        </p:txBody>
      </p:sp>
      <p:sp>
        <p:nvSpPr>
          <p:cNvPr id="14" name="テキスト ボックス 13">
            <a:extLst>
              <a:ext uri="{FF2B5EF4-FFF2-40B4-BE49-F238E27FC236}">
                <a16:creationId xmlns:a16="http://schemas.microsoft.com/office/drawing/2014/main" id="{4BCB72A6-9F9F-5911-C35D-EA50622120F3}"/>
              </a:ext>
            </a:extLst>
          </p:cNvPr>
          <p:cNvSpPr txBox="1"/>
          <p:nvPr/>
        </p:nvSpPr>
        <p:spPr>
          <a:xfrm>
            <a:off x="0" y="3493982"/>
            <a:ext cx="8964488" cy="2031325"/>
          </a:xfrm>
          <a:prstGeom prst="rect">
            <a:avLst/>
          </a:prstGeom>
          <a:noFill/>
        </p:spPr>
        <p:txBody>
          <a:bodyPr wrap="square">
            <a:spAutoFit/>
          </a:bodyPr>
          <a:lstStyle/>
          <a:p>
            <a:r>
              <a:rPr lang="ja-JP" altLang="en-US" sz="1400" b="0" dirty="0"/>
              <a:t>●阪神淡路大震災(1995年)でのボランティア団体の活躍がきっかけ。</a:t>
            </a:r>
          </a:p>
          <a:p>
            <a:r>
              <a:rPr lang="ja-JP" altLang="en-US" sz="1400" b="0" dirty="0"/>
              <a:t>　全国から集まったボランティアが救援物資の運搬・配布、がれきの片づけなど、現場の課題解決に取組んだ。</a:t>
            </a:r>
          </a:p>
          <a:p>
            <a:r>
              <a:rPr lang="ja-JP" altLang="en-US" sz="1400" b="0" dirty="0"/>
              <a:t>●</a:t>
            </a:r>
            <a:r>
              <a:rPr lang="ja-JP" altLang="en-US" sz="1400" b="0" dirty="0">
                <a:solidFill>
                  <a:srgbClr val="FF0000"/>
                </a:solidFill>
              </a:rPr>
              <a:t>市民セクター</a:t>
            </a:r>
            <a:r>
              <a:rPr lang="ja-JP" altLang="en-US" sz="1400" b="0" dirty="0"/>
              <a:t>への理解が広まり、基盤となる法人格の必要性から、NPO法が1998年に成立。</a:t>
            </a:r>
            <a:endParaRPr lang="en-US" altLang="ja-JP" sz="1400" b="0" dirty="0"/>
          </a:p>
          <a:p>
            <a:r>
              <a:rPr lang="ja-JP" altLang="en-US" sz="1400" b="0" dirty="0"/>
              <a:t>● </a:t>
            </a:r>
            <a:r>
              <a:rPr lang="en-US" altLang="ja-JP" sz="1400" b="0" dirty="0"/>
              <a:t>2022</a:t>
            </a:r>
            <a:r>
              <a:rPr lang="ja-JP" altLang="en-US" sz="1400" b="0" dirty="0"/>
              <a:t>年</a:t>
            </a:r>
            <a:r>
              <a:rPr lang="en-US" altLang="ja-JP" sz="1400" b="0" dirty="0">
                <a:solidFill>
                  <a:srgbClr val="FF0000"/>
                </a:solidFill>
              </a:rPr>
              <a:t>NPO</a:t>
            </a:r>
            <a:r>
              <a:rPr lang="ja-JP" altLang="en-US" sz="1400" b="0" dirty="0">
                <a:solidFill>
                  <a:srgbClr val="FF0000"/>
                </a:solidFill>
              </a:rPr>
              <a:t>法人数は５万</a:t>
            </a:r>
            <a:r>
              <a:rPr lang="ja-JP" altLang="en-US" sz="1400" b="0" dirty="0"/>
              <a:t>を超え、中でも高い公益性があると認められた</a:t>
            </a:r>
            <a:r>
              <a:rPr lang="ja-JP" altLang="en-US" sz="1400" b="0" dirty="0">
                <a:solidFill>
                  <a:srgbClr val="FF0000"/>
                </a:solidFill>
              </a:rPr>
              <a:t>認定</a:t>
            </a:r>
            <a:r>
              <a:rPr lang="en-US" altLang="ja-JP" sz="1400" b="0" dirty="0">
                <a:solidFill>
                  <a:srgbClr val="FF0000"/>
                </a:solidFill>
              </a:rPr>
              <a:t>NPO</a:t>
            </a:r>
            <a:r>
              <a:rPr lang="ja-JP" altLang="en-US" sz="1400" b="0" dirty="0">
                <a:solidFill>
                  <a:srgbClr val="FF0000"/>
                </a:solidFill>
              </a:rPr>
              <a:t>法人は</a:t>
            </a:r>
            <a:r>
              <a:rPr lang="en-US" altLang="ja-JP" sz="1400" b="0" dirty="0">
                <a:solidFill>
                  <a:srgbClr val="FF0000"/>
                </a:solidFill>
              </a:rPr>
              <a:t>1200</a:t>
            </a:r>
            <a:r>
              <a:rPr lang="ja-JP" altLang="en-US" sz="1400" b="0" dirty="0"/>
              <a:t>を超えている。</a:t>
            </a:r>
            <a:endParaRPr lang="en-US" altLang="ja-JP" sz="1400" b="0" dirty="0"/>
          </a:p>
          <a:p>
            <a:r>
              <a:rPr lang="ja-JP" altLang="en-US" sz="1400" b="0" dirty="0"/>
              <a:t>● 無償で行うものという意識だった市民活動は、影響力や持続性を高めるマネジメントを求められるようになった。</a:t>
            </a:r>
            <a:endParaRPr lang="en-US" altLang="ja-JP" sz="1400" b="0" dirty="0"/>
          </a:p>
          <a:p>
            <a:r>
              <a:rPr lang="ja-JP" altLang="en-US" sz="1400" b="0" dirty="0"/>
              <a:t>● </a:t>
            </a:r>
            <a:r>
              <a:rPr lang="en-US" altLang="ja-JP" sz="1400" b="0" dirty="0"/>
              <a:t>NPO</a:t>
            </a:r>
            <a:r>
              <a:rPr lang="ja-JP" altLang="en-US" sz="1400" b="0" dirty="0"/>
              <a:t>の収入が、行政・企業の受託や補助に頼ると、行政や企業の考えに沿った</a:t>
            </a:r>
            <a:endParaRPr lang="en-US" altLang="ja-JP" sz="1400" b="0" dirty="0"/>
          </a:p>
          <a:p>
            <a:r>
              <a:rPr lang="ja-JP" altLang="en-US" sz="1400" b="0" dirty="0"/>
              <a:t>　活動になり、　市民発の問題提起や企業や行政への監視機能が弱まる懸念がある。 </a:t>
            </a:r>
          </a:p>
          <a:p>
            <a:r>
              <a:rPr lang="ja-JP" altLang="en-US" sz="1400" b="0" dirty="0"/>
              <a:t>●自立した運営基盤を構築することが重要になり、近年、特定テーマに対して市民から</a:t>
            </a:r>
            <a:endParaRPr lang="en-US" altLang="ja-JP" sz="1400" b="0" dirty="0"/>
          </a:p>
          <a:p>
            <a:r>
              <a:rPr lang="ja-JP" altLang="en-US" sz="1400" b="0" dirty="0"/>
              <a:t>　幅広く寄付を集める</a:t>
            </a:r>
            <a:r>
              <a:rPr lang="ja-JP" altLang="en-US" sz="1400" b="0" dirty="0">
                <a:solidFill>
                  <a:srgbClr val="FF0000"/>
                </a:solidFill>
              </a:rPr>
              <a:t>グラウト・ファンディング</a:t>
            </a:r>
            <a:r>
              <a:rPr lang="ja-JP" altLang="en-US" sz="1400" b="0" dirty="0"/>
              <a:t>の手法も広がっている。</a:t>
            </a:r>
          </a:p>
        </p:txBody>
      </p:sp>
      <p:sp>
        <p:nvSpPr>
          <p:cNvPr id="15" name="AutoShape 10">
            <a:extLst>
              <a:ext uri="{FF2B5EF4-FFF2-40B4-BE49-F238E27FC236}">
                <a16:creationId xmlns:a16="http://schemas.microsoft.com/office/drawing/2014/main" id="{D1E92E97-5AE8-AC45-23F3-F4B39E50C952}"/>
              </a:ext>
            </a:extLst>
          </p:cNvPr>
          <p:cNvSpPr>
            <a:spLocks noChangeArrowheads="1"/>
          </p:cNvSpPr>
          <p:nvPr/>
        </p:nvSpPr>
        <p:spPr bwMode="auto">
          <a:xfrm>
            <a:off x="74612" y="5496935"/>
            <a:ext cx="2533227"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16" name="テキスト ボックス 15">
            <a:extLst>
              <a:ext uri="{FF2B5EF4-FFF2-40B4-BE49-F238E27FC236}">
                <a16:creationId xmlns:a16="http://schemas.microsoft.com/office/drawing/2014/main" id="{7443F27E-CFFC-4047-54A2-4F8307771E09}"/>
              </a:ext>
            </a:extLst>
          </p:cNvPr>
          <p:cNvSpPr txBox="1"/>
          <p:nvPr/>
        </p:nvSpPr>
        <p:spPr>
          <a:xfrm>
            <a:off x="74613" y="5473902"/>
            <a:ext cx="2697187" cy="338554"/>
          </a:xfrm>
          <a:prstGeom prst="rect">
            <a:avLst/>
          </a:prstGeom>
          <a:noFill/>
        </p:spPr>
        <p:txBody>
          <a:bodyPr wrap="square">
            <a:spAutoFit/>
          </a:bodyPr>
          <a:lstStyle/>
          <a:p>
            <a:r>
              <a:rPr lang="ja-JP" altLang="en-US" sz="1600" b="0" dirty="0"/>
              <a:t>環境分野における市民活動</a:t>
            </a:r>
          </a:p>
        </p:txBody>
      </p:sp>
      <p:sp>
        <p:nvSpPr>
          <p:cNvPr id="18" name="テキスト ボックス 17">
            <a:extLst>
              <a:ext uri="{FF2B5EF4-FFF2-40B4-BE49-F238E27FC236}">
                <a16:creationId xmlns:a16="http://schemas.microsoft.com/office/drawing/2014/main" id="{D2BD9422-6DE7-BC0C-ADDB-D80B7C60613E}"/>
              </a:ext>
            </a:extLst>
          </p:cNvPr>
          <p:cNvSpPr txBox="1"/>
          <p:nvPr/>
        </p:nvSpPr>
        <p:spPr>
          <a:xfrm>
            <a:off x="-17965" y="5720215"/>
            <a:ext cx="9179930" cy="1169551"/>
          </a:xfrm>
          <a:prstGeom prst="rect">
            <a:avLst/>
          </a:prstGeom>
          <a:noFill/>
        </p:spPr>
        <p:txBody>
          <a:bodyPr wrap="square">
            <a:spAutoFit/>
          </a:bodyPr>
          <a:lstStyle/>
          <a:p>
            <a:r>
              <a:rPr lang="ja-JP" altLang="en-US" sz="1400" b="0" dirty="0"/>
              <a:t>●第二次世界大戦後の環境問題に対する市民活動は公害反対運動や制度・規制の改善を行政に要求する運動が中心。</a:t>
            </a:r>
          </a:p>
          <a:p>
            <a:r>
              <a:rPr lang="ja-JP" altLang="en-US" sz="1400" b="0" dirty="0"/>
              <a:t>●1970年代は生活排水やごみ問題など都市生活を原因とする深刻な問題。80年代以降は地球温暖化への関心の高ま</a:t>
            </a:r>
            <a:endParaRPr lang="en-US" altLang="ja-JP" sz="1400" b="0" dirty="0"/>
          </a:p>
          <a:p>
            <a:r>
              <a:rPr lang="ja-JP" altLang="en-US" sz="1400" b="0" dirty="0"/>
              <a:t>　りを受けて、市民活動は生活者全体の意識やライフスタイルの変革などにも活動範囲を広げてきました。</a:t>
            </a:r>
          </a:p>
          <a:p>
            <a:r>
              <a:rPr lang="ja-JP" altLang="en-US" sz="1400" b="0" dirty="0"/>
              <a:t>●現在、環境NPOの活動は、環境教育、自然資源保全、再生可能エネルギー推進、環境配慮商品の開発・販売、調査</a:t>
            </a:r>
            <a:endParaRPr lang="en-US" altLang="ja-JP" sz="1400" b="0" dirty="0"/>
          </a:p>
          <a:p>
            <a:r>
              <a:rPr lang="ja-JP" altLang="en-US" sz="1400" b="0" dirty="0"/>
              <a:t>　研究、企業との協働、政策提言など多岐に渡っています。</a:t>
            </a:r>
          </a:p>
        </p:txBody>
      </p:sp>
      <p:sp>
        <p:nvSpPr>
          <p:cNvPr id="19" name="AutoShape 40">
            <a:extLst>
              <a:ext uri="{FF2B5EF4-FFF2-40B4-BE49-F238E27FC236}">
                <a16:creationId xmlns:a16="http://schemas.microsoft.com/office/drawing/2014/main" id="{5B683DAD-0749-AF75-CCE3-65DB02B8E980}"/>
              </a:ext>
            </a:extLst>
          </p:cNvPr>
          <p:cNvSpPr>
            <a:spLocks noChangeArrowheads="1"/>
          </p:cNvSpPr>
          <p:nvPr/>
        </p:nvSpPr>
        <p:spPr bwMode="auto">
          <a:xfrm>
            <a:off x="6732843" y="4873913"/>
            <a:ext cx="2187295" cy="713586"/>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a:solidFill>
                <a:srgbClr val="FF0000"/>
              </a:solidFill>
              <a:latin typeface="+mn-ea"/>
              <a:ea typeface="+mn-ea"/>
            </a:endParaRPr>
          </a:p>
        </p:txBody>
      </p:sp>
      <p:sp>
        <p:nvSpPr>
          <p:cNvPr id="20" name="AutoShape 41">
            <a:extLst>
              <a:ext uri="{FF2B5EF4-FFF2-40B4-BE49-F238E27FC236}">
                <a16:creationId xmlns:a16="http://schemas.microsoft.com/office/drawing/2014/main" id="{55BB4AB3-DED6-36A8-0E45-94536393A038}"/>
              </a:ext>
            </a:extLst>
          </p:cNvPr>
          <p:cNvSpPr>
            <a:spLocks noChangeArrowheads="1"/>
          </p:cNvSpPr>
          <p:nvPr/>
        </p:nvSpPr>
        <p:spPr bwMode="auto">
          <a:xfrm>
            <a:off x="7088696" y="4679231"/>
            <a:ext cx="1414120" cy="255587"/>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21" name="Text Box 42">
            <a:extLst>
              <a:ext uri="{FF2B5EF4-FFF2-40B4-BE49-F238E27FC236}">
                <a16:creationId xmlns:a16="http://schemas.microsoft.com/office/drawing/2014/main" id="{4C080F21-7223-B9E6-F29F-79616D711719}"/>
              </a:ext>
            </a:extLst>
          </p:cNvPr>
          <p:cNvSpPr txBox="1">
            <a:spLocks noChangeArrowheads="1"/>
          </p:cNvSpPr>
          <p:nvPr/>
        </p:nvSpPr>
        <p:spPr bwMode="auto">
          <a:xfrm>
            <a:off x="7097053" y="4636368"/>
            <a:ext cx="1459737" cy="3048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1400" dirty="0">
                <a:solidFill>
                  <a:schemeClr val="bg1"/>
                </a:solidFill>
                <a:latin typeface="+mn-ea"/>
                <a:ea typeface="+mn-ea"/>
              </a:rPr>
              <a:t>認定</a:t>
            </a:r>
            <a:r>
              <a:rPr lang="en-US" altLang="ja-JP" sz="1400" dirty="0">
                <a:solidFill>
                  <a:schemeClr val="bg1"/>
                </a:solidFill>
                <a:latin typeface="+mn-ea"/>
                <a:ea typeface="+mn-ea"/>
              </a:rPr>
              <a:t>NPO</a:t>
            </a:r>
            <a:r>
              <a:rPr lang="ja-JP" altLang="en-US" sz="1400" dirty="0">
                <a:solidFill>
                  <a:schemeClr val="bg1"/>
                </a:solidFill>
                <a:latin typeface="+mn-ea"/>
                <a:ea typeface="+mn-ea"/>
              </a:rPr>
              <a:t>法人</a:t>
            </a:r>
          </a:p>
        </p:txBody>
      </p:sp>
      <p:sp>
        <p:nvSpPr>
          <p:cNvPr id="22" name="Text Box 43">
            <a:extLst>
              <a:ext uri="{FF2B5EF4-FFF2-40B4-BE49-F238E27FC236}">
                <a16:creationId xmlns:a16="http://schemas.microsoft.com/office/drawing/2014/main" id="{EEE359D4-8765-B7DA-7DF7-EC79B0CB49DC}"/>
              </a:ext>
            </a:extLst>
          </p:cNvPr>
          <p:cNvSpPr txBox="1">
            <a:spLocks noChangeArrowheads="1"/>
          </p:cNvSpPr>
          <p:nvPr/>
        </p:nvSpPr>
        <p:spPr bwMode="auto">
          <a:xfrm>
            <a:off x="6732843" y="4941168"/>
            <a:ext cx="2213701" cy="64633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所轄庁から公益性が高いと認定され、税制上の優遇措置を受けることができる</a:t>
            </a:r>
            <a:r>
              <a:rPr lang="en-US" altLang="ja-JP" sz="1200" b="0" dirty="0">
                <a:latin typeface="+mn-ea"/>
                <a:ea typeface="+mn-ea"/>
              </a:rPr>
              <a:t>NPO</a:t>
            </a:r>
            <a:r>
              <a:rPr lang="ja-JP" altLang="en-US" sz="1200" b="0" dirty="0">
                <a:latin typeface="+mn-ea"/>
                <a:ea typeface="+mn-ea"/>
              </a:rPr>
              <a:t>法人。</a:t>
            </a:r>
          </a:p>
        </p:txBody>
      </p:sp>
    </p:spTree>
    <p:extLst>
      <p:ext uri="{BB962C8B-B14F-4D97-AF65-F5344CB8AC3E}">
        <p14:creationId xmlns:p14="http://schemas.microsoft.com/office/powerpoint/2010/main" val="18150786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17">
            <a:extLst>
              <a:ext uri="{FF2B5EF4-FFF2-40B4-BE49-F238E27FC236}">
                <a16:creationId xmlns:a16="http://schemas.microsoft.com/office/drawing/2014/main" id="{CF95EF02-FD6F-1E3F-3134-F5C42FF0D98D}"/>
              </a:ext>
            </a:extLst>
          </p:cNvPr>
          <p:cNvSpPr txBox="1">
            <a:spLocks noChangeArrowheads="1"/>
          </p:cNvSpPr>
          <p:nvPr/>
        </p:nvSpPr>
        <p:spPr bwMode="auto">
          <a:xfrm>
            <a:off x="900113" y="65088"/>
            <a:ext cx="5040312"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800" dirty="0">
                <a:latin typeface="+mn-ea"/>
                <a:ea typeface="+mn-ea"/>
              </a:rPr>
              <a:t>〈</a:t>
            </a:r>
            <a:r>
              <a:rPr lang="ja-JP" altLang="en-US" sz="1800" dirty="0">
                <a:latin typeface="+mn-ea"/>
                <a:ea typeface="+mn-ea"/>
              </a:rPr>
              <a:t>ＳＤＧ</a:t>
            </a:r>
            <a:r>
              <a:rPr lang="en-US" altLang="ja-JP" sz="1800" dirty="0">
                <a:latin typeface="+mn-ea"/>
                <a:ea typeface="+mn-ea"/>
              </a:rPr>
              <a:t>s&gt;</a:t>
            </a:r>
            <a:r>
              <a:rPr lang="ja-JP" altLang="en-US" sz="1800" dirty="0">
                <a:latin typeface="+mn-ea"/>
                <a:ea typeface="+mn-ea"/>
              </a:rPr>
              <a:t>　持続可能な開発目標　１７個のゴール</a:t>
            </a:r>
          </a:p>
        </p:txBody>
      </p:sp>
      <p:sp>
        <p:nvSpPr>
          <p:cNvPr id="33795" name="Text Box 18">
            <a:extLst>
              <a:ext uri="{FF2B5EF4-FFF2-40B4-BE49-F238E27FC236}">
                <a16:creationId xmlns:a16="http://schemas.microsoft.com/office/drawing/2014/main" id="{C8E48D67-FDA4-17E7-C0E9-4F7BA82A5376}"/>
              </a:ext>
            </a:extLst>
          </p:cNvPr>
          <p:cNvSpPr txBox="1">
            <a:spLocks noChangeArrowheads="1"/>
          </p:cNvSpPr>
          <p:nvPr/>
        </p:nvSpPr>
        <p:spPr bwMode="auto">
          <a:xfrm>
            <a:off x="8532813" y="-26988"/>
            <a:ext cx="576262" cy="276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p25</a:t>
            </a:r>
          </a:p>
        </p:txBody>
      </p:sp>
      <p:graphicFrame>
        <p:nvGraphicFramePr>
          <p:cNvPr id="6" name="表 5">
            <a:extLst>
              <a:ext uri="{FF2B5EF4-FFF2-40B4-BE49-F238E27FC236}">
                <a16:creationId xmlns:a16="http://schemas.microsoft.com/office/drawing/2014/main" id="{DFB31CB3-168C-773D-0384-9DBE213DF22A}"/>
              </a:ext>
            </a:extLst>
          </p:cNvPr>
          <p:cNvGraphicFramePr>
            <a:graphicFrameLocks noGrp="1"/>
          </p:cNvGraphicFramePr>
          <p:nvPr/>
        </p:nvGraphicFramePr>
        <p:xfrm>
          <a:off x="107950" y="436563"/>
          <a:ext cx="8856663" cy="6086476"/>
        </p:xfrm>
        <a:graphic>
          <a:graphicData uri="http://schemas.openxmlformats.org/drawingml/2006/table">
            <a:tbl>
              <a:tblPr/>
              <a:tblGrid>
                <a:gridCol w="360027">
                  <a:extLst>
                    <a:ext uri="{9D8B030D-6E8A-4147-A177-3AD203B41FA5}">
                      <a16:colId xmlns:a16="http://schemas.microsoft.com/office/drawing/2014/main" val="20000"/>
                    </a:ext>
                  </a:extLst>
                </a:gridCol>
                <a:gridCol w="1440108">
                  <a:extLst>
                    <a:ext uri="{9D8B030D-6E8A-4147-A177-3AD203B41FA5}">
                      <a16:colId xmlns:a16="http://schemas.microsoft.com/office/drawing/2014/main" val="20001"/>
                    </a:ext>
                  </a:extLst>
                </a:gridCol>
                <a:gridCol w="7056528">
                  <a:extLst>
                    <a:ext uri="{9D8B030D-6E8A-4147-A177-3AD203B41FA5}">
                      <a16:colId xmlns:a16="http://schemas.microsoft.com/office/drawing/2014/main" val="20002"/>
                    </a:ext>
                  </a:extLst>
                </a:gridCol>
              </a:tblGrid>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貧困</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あらゆる場所のあらゆる形態の貧困を終わらせる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飢餓</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飢餓を終わらせ、食糧安全保障及び栄養改善を実現し、持続可能な農業を促進する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健康な生活</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あらゆる年齢の全ての人々の健康的な生活を確保し、福祉を促進する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教育</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全ての人々への包摂的かつ公平な質の高い教育を提供し、生涯教育の機会を促進する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ジェンダー・平等</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ジェンダー平等を達成し、全ての女性及び女子のエンパワーメントを行う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水</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全ての人々の水と衛生の利用可能性と持続可能な管理を確保する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エネルギー</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全ての人々の、安価かつ信頼できる持続可能な現代的エネルギーへのアクセスを確保する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雇用</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包摂的かつ持続可能な経済成長及び全ての人々の完全かつ生産的な雇用とディーセント・ワーク</a:t>
                      </a:r>
                      <a:r>
                        <a:rPr lang="en-US" altLang="ja-JP" sz="1000" b="0" i="0" u="none" strike="noStrike" dirty="0">
                          <a:solidFill>
                            <a:schemeClr val="tx1"/>
                          </a:solidFill>
                          <a:effectLst/>
                          <a:latin typeface="+mn-ea"/>
                          <a:ea typeface="+mn-ea"/>
                        </a:rPr>
                        <a:t>(</a:t>
                      </a:r>
                      <a:r>
                        <a:rPr lang="ja-JP" altLang="en-US" sz="1000" b="0" i="0" u="none" strike="noStrike" dirty="0">
                          <a:solidFill>
                            <a:schemeClr val="tx1"/>
                          </a:solidFill>
                          <a:effectLst/>
                          <a:latin typeface="+mn-ea"/>
                          <a:ea typeface="+mn-ea"/>
                        </a:rPr>
                        <a:t>適切な雇用</a:t>
                      </a:r>
                      <a:r>
                        <a:rPr lang="en-US" altLang="ja-JP" sz="1000" b="0" i="0" u="none" strike="noStrike" dirty="0">
                          <a:solidFill>
                            <a:schemeClr val="tx1"/>
                          </a:solidFill>
                          <a:effectLst/>
                          <a:latin typeface="+mn-ea"/>
                          <a:ea typeface="+mn-ea"/>
                        </a:rPr>
                        <a:t>)</a:t>
                      </a:r>
                      <a:r>
                        <a:rPr lang="ja-JP" altLang="en-US" sz="1000" b="0" i="0" u="none" strike="noStrike" dirty="0">
                          <a:solidFill>
                            <a:schemeClr val="tx1"/>
                          </a:solidFill>
                          <a:effectLst/>
                          <a:latin typeface="+mn-ea"/>
                          <a:ea typeface="+mn-ea"/>
                        </a:rPr>
                        <a:t>を促進する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インフラ</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レジリエントなインフラ構築、包摂的かつ持続可能な産業化の促進及びイノベーションの拡大を図る</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不平等の是正</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各国内及び各国間の不平等を是正する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安全な都市</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包摂的で安全かつレジリエントで持続可能な都市及び人間居住を実現する</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持続可能な生産・消費</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持続可能な生産消費形態を確保する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気候変動</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気候変動及びその影響を軽減するための緊急対策を講じる</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海洋</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持続可能な開発のために海洋資源を保全し、持続的に利用する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生態系・森林</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陸域生態系の保護・回復・持続可能な利用の推進、森林の持続可能な管理、砂漠化への対処、並びに土地の劣化の阻止・防止及び生物多様性の損失の阻止を促進する </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chemeClr val="tx1"/>
                          </a:solidFill>
                          <a:effectLst/>
                          <a:latin typeface="+mn-ea"/>
                          <a:ea typeface="+mn-ea"/>
                        </a:rPr>
                        <a:t>法の支配等</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持続可能な開発のための平和で包摂的な社会の促進、すべての人々への司法へのアクセス提供及びあらゆるレベルにおいて効果的で説明責任のある包摂的な制度の構築を図る</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358028">
                <a:tc>
                  <a:txBody>
                    <a:bodyPr/>
                    <a:lstStyle/>
                    <a:p>
                      <a:pPr algn="l" fontAlgn="ctr"/>
                      <a:endParaRPr lang="en-US" altLang="ja-JP" sz="1000" b="0" i="0" u="none" strike="noStrike" dirty="0">
                        <a:solidFill>
                          <a:srgbClr val="000000"/>
                        </a:solidFill>
                        <a:effectLst/>
                        <a:latin typeface="+mn-ea"/>
                        <a:ea typeface="+mn-ea"/>
                      </a:endParaRP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パートナーシップ</a:t>
                      </a:r>
                    </a:p>
                  </a:txBody>
                  <a:tcPr marL="7184" marR="7184" marT="71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effectLst/>
                          <a:latin typeface="+mn-ea"/>
                          <a:ea typeface="+mn-ea"/>
                        </a:rPr>
                        <a:t>持続可能な開発のための実施手段を強化し、グローバル・パートナーシップを活性化する</a:t>
                      </a:r>
                    </a:p>
                  </a:txBody>
                  <a:tcPr marL="7620" marR="7620"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46158" name="正方形/長方形 6">
            <a:extLst>
              <a:ext uri="{FF2B5EF4-FFF2-40B4-BE49-F238E27FC236}">
                <a16:creationId xmlns:a16="http://schemas.microsoft.com/office/drawing/2014/main" id="{9D177AD2-6ECA-D73C-B39A-8E9FD30CF62B}"/>
              </a:ext>
            </a:extLst>
          </p:cNvPr>
          <p:cNvSpPr>
            <a:spLocks noChangeArrowheads="1"/>
          </p:cNvSpPr>
          <p:nvPr/>
        </p:nvSpPr>
        <p:spPr bwMode="auto">
          <a:xfrm>
            <a:off x="449263" y="6548438"/>
            <a:ext cx="2362200" cy="261937"/>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1100">
                <a:latin typeface="+mn-ea"/>
                <a:ea typeface="+mn-ea"/>
              </a:rPr>
              <a:t>出典</a:t>
            </a:r>
            <a:r>
              <a:rPr lang="en-US" altLang="zh-TW" sz="1100">
                <a:latin typeface="+mn-ea"/>
                <a:ea typeface="+mn-ea"/>
              </a:rPr>
              <a:t>:</a:t>
            </a:r>
            <a:r>
              <a:rPr lang="zh-TW" altLang="en-US" sz="1100">
                <a:latin typeface="+mn-ea"/>
                <a:ea typeface="+mn-ea"/>
              </a:rPr>
              <a:t>環境省</a:t>
            </a:r>
            <a:r>
              <a:rPr lang="en-US" altLang="zh-TW" sz="1100">
                <a:latin typeface="+mn-ea"/>
                <a:ea typeface="+mn-ea"/>
              </a:rPr>
              <a:t>『</a:t>
            </a:r>
            <a:r>
              <a:rPr lang="zh-TW" altLang="en-US" sz="1100">
                <a:latin typeface="+mn-ea"/>
                <a:ea typeface="+mn-ea"/>
              </a:rPr>
              <a:t>平成</a:t>
            </a:r>
            <a:r>
              <a:rPr lang="en-US" altLang="zh-TW" sz="1100">
                <a:latin typeface="+mn-ea"/>
                <a:ea typeface="+mn-ea"/>
              </a:rPr>
              <a:t>30</a:t>
            </a:r>
            <a:r>
              <a:rPr lang="zh-TW" altLang="en-US" sz="1100">
                <a:latin typeface="+mn-ea"/>
                <a:ea typeface="+mn-ea"/>
              </a:rPr>
              <a:t>年版環境白書</a:t>
            </a:r>
            <a:r>
              <a:rPr lang="en-US" altLang="zh-TW" sz="1100">
                <a:latin typeface="+mn-ea"/>
                <a:ea typeface="+mn-ea"/>
              </a:rPr>
              <a:t>』</a:t>
            </a:r>
          </a:p>
        </p:txBody>
      </p:sp>
      <p:pic>
        <p:nvPicPr>
          <p:cNvPr id="33871" name="図 1">
            <a:extLst>
              <a:ext uri="{FF2B5EF4-FFF2-40B4-BE49-F238E27FC236}">
                <a16:creationId xmlns:a16="http://schemas.microsoft.com/office/drawing/2014/main" id="{25F9DA86-5BE5-46AC-84E7-6181E3D419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 y="476250"/>
            <a:ext cx="2825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2" name="図 2">
            <a:extLst>
              <a:ext uri="{FF2B5EF4-FFF2-40B4-BE49-F238E27FC236}">
                <a16:creationId xmlns:a16="http://schemas.microsoft.com/office/drawing/2014/main" id="{1FA76A50-F134-4261-96E6-E14381225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 y="1193800"/>
            <a:ext cx="2841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3" name="図 3">
            <a:extLst>
              <a:ext uri="{FF2B5EF4-FFF2-40B4-BE49-F238E27FC236}">
                <a16:creationId xmlns:a16="http://schemas.microsoft.com/office/drawing/2014/main" id="{FE213495-E5DC-27C9-531E-7F4D375BF86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 y="836613"/>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4" name="図 4">
            <a:extLst>
              <a:ext uri="{FF2B5EF4-FFF2-40B4-BE49-F238E27FC236}">
                <a16:creationId xmlns:a16="http://schemas.microsoft.com/office/drawing/2014/main" id="{54659BA6-BA48-9F33-EA9C-B0F2498A9C8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4300" y="1552575"/>
            <a:ext cx="2841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5" name="図 5">
            <a:extLst>
              <a:ext uri="{FF2B5EF4-FFF2-40B4-BE49-F238E27FC236}">
                <a16:creationId xmlns:a16="http://schemas.microsoft.com/office/drawing/2014/main" id="{AF963473-B27C-FE6A-05C4-EFDCF916C58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4300" y="1912938"/>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6" name="図 6">
            <a:extLst>
              <a:ext uri="{FF2B5EF4-FFF2-40B4-BE49-F238E27FC236}">
                <a16:creationId xmlns:a16="http://schemas.microsoft.com/office/drawing/2014/main" id="{E78B3CDA-C662-294A-3D59-1CF0F146BFB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4300" y="2271713"/>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7" name="図 7">
            <a:extLst>
              <a:ext uri="{FF2B5EF4-FFF2-40B4-BE49-F238E27FC236}">
                <a16:creationId xmlns:a16="http://schemas.microsoft.com/office/drawing/2014/main" id="{1A20F96E-75EE-8D75-F405-99ABAFD780E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4300" y="2632075"/>
            <a:ext cx="2841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8" name="図 8">
            <a:extLst>
              <a:ext uri="{FF2B5EF4-FFF2-40B4-BE49-F238E27FC236}">
                <a16:creationId xmlns:a16="http://schemas.microsoft.com/office/drawing/2014/main" id="{61D4FCEE-9690-8076-FF4A-E30862AB7AA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4300" y="2990850"/>
            <a:ext cx="2841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9" name="図 9">
            <a:extLst>
              <a:ext uri="{FF2B5EF4-FFF2-40B4-BE49-F238E27FC236}">
                <a16:creationId xmlns:a16="http://schemas.microsoft.com/office/drawing/2014/main" id="{1DADF49C-BA6A-F9B4-F74B-D1E3D72A05A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4300" y="3349625"/>
            <a:ext cx="2841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0" name="図 10">
            <a:extLst>
              <a:ext uri="{FF2B5EF4-FFF2-40B4-BE49-F238E27FC236}">
                <a16:creationId xmlns:a16="http://schemas.microsoft.com/office/drawing/2014/main" id="{6C1F22BB-277A-4C8F-ECFB-F9379F0639A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4300" y="3708400"/>
            <a:ext cx="2825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1" name="図 11">
            <a:extLst>
              <a:ext uri="{FF2B5EF4-FFF2-40B4-BE49-F238E27FC236}">
                <a16:creationId xmlns:a16="http://schemas.microsoft.com/office/drawing/2014/main" id="{BA8A28CB-5B9A-64E3-4976-DA4B9956554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14300" y="4067175"/>
            <a:ext cx="2825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2" name="図 12">
            <a:extLst>
              <a:ext uri="{FF2B5EF4-FFF2-40B4-BE49-F238E27FC236}">
                <a16:creationId xmlns:a16="http://schemas.microsoft.com/office/drawing/2014/main" id="{41F7B26B-1C52-0BD8-9BE0-4AF89A72174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14300" y="4425950"/>
            <a:ext cx="2841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3" name="図 13">
            <a:extLst>
              <a:ext uri="{FF2B5EF4-FFF2-40B4-BE49-F238E27FC236}">
                <a16:creationId xmlns:a16="http://schemas.microsoft.com/office/drawing/2014/main" id="{EE2DF6F7-425F-7494-F476-9822A2B3F06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14300" y="4786313"/>
            <a:ext cx="284163"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4" name="図 14">
            <a:extLst>
              <a:ext uri="{FF2B5EF4-FFF2-40B4-BE49-F238E27FC236}">
                <a16:creationId xmlns:a16="http://schemas.microsoft.com/office/drawing/2014/main" id="{9300F171-301B-968A-1AF3-FD04E86AC66A}"/>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14300" y="5145088"/>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5" name="図 15">
            <a:extLst>
              <a:ext uri="{FF2B5EF4-FFF2-40B4-BE49-F238E27FC236}">
                <a16:creationId xmlns:a16="http://schemas.microsoft.com/office/drawing/2014/main" id="{10D6CDE6-4B19-5E0B-C6E8-1D0129B7DF10}"/>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69624">
            <a:off x="114300" y="5503863"/>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6" name="図 16">
            <a:extLst>
              <a:ext uri="{FF2B5EF4-FFF2-40B4-BE49-F238E27FC236}">
                <a16:creationId xmlns:a16="http://schemas.microsoft.com/office/drawing/2014/main" id="{56575DB4-FCE4-D606-E572-554B018EA51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4300" y="5862638"/>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7" name="図 17">
            <a:extLst>
              <a:ext uri="{FF2B5EF4-FFF2-40B4-BE49-F238E27FC236}">
                <a16:creationId xmlns:a16="http://schemas.microsoft.com/office/drawing/2014/main" id="{00F85A7E-E2E2-9E8D-58A1-F1717275197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14300" y="6221413"/>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88" name="図 18">
            <a:extLst>
              <a:ext uri="{FF2B5EF4-FFF2-40B4-BE49-F238E27FC236}">
                <a16:creationId xmlns:a16="http://schemas.microsoft.com/office/drawing/2014/main" id="{E9BF0248-BAB3-4E2E-A9C3-3D406620F428}"/>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42875" y="6542088"/>
            <a:ext cx="2825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四角形: 角を丸くする 22">
            <a:extLst>
              <a:ext uri="{FF2B5EF4-FFF2-40B4-BE49-F238E27FC236}">
                <a16:creationId xmlns:a16="http://schemas.microsoft.com/office/drawing/2014/main" id="{B81B46BF-30B4-7195-45BB-2BB496B29A48}"/>
              </a:ext>
            </a:extLst>
          </p:cNvPr>
          <p:cNvSpPr/>
          <p:nvPr/>
        </p:nvSpPr>
        <p:spPr>
          <a:xfrm>
            <a:off x="24553" y="5329812"/>
            <a:ext cx="1790411" cy="430887"/>
          </a:xfrm>
          <a:prstGeom prst="roundRect">
            <a:avLst/>
          </a:prstGeom>
          <a:solidFill>
            <a:srgbClr val="66FF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4" name="四角形: 角を丸くする 23">
            <a:extLst>
              <a:ext uri="{FF2B5EF4-FFF2-40B4-BE49-F238E27FC236}">
                <a16:creationId xmlns:a16="http://schemas.microsoft.com/office/drawing/2014/main" id="{2075E362-4C19-A1D3-D33C-73F750619FD8}"/>
              </a:ext>
            </a:extLst>
          </p:cNvPr>
          <p:cNvSpPr/>
          <p:nvPr/>
        </p:nvSpPr>
        <p:spPr>
          <a:xfrm>
            <a:off x="34029" y="6379141"/>
            <a:ext cx="1790411" cy="430887"/>
          </a:xfrm>
          <a:prstGeom prst="roundRect">
            <a:avLst/>
          </a:prstGeom>
          <a:solidFill>
            <a:srgbClr val="66FF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5" name="四角形: 角を丸くする 24">
            <a:extLst>
              <a:ext uri="{FF2B5EF4-FFF2-40B4-BE49-F238E27FC236}">
                <a16:creationId xmlns:a16="http://schemas.microsoft.com/office/drawing/2014/main" id="{7EFE49B8-8E05-8673-E46C-796BAB8406A2}"/>
              </a:ext>
            </a:extLst>
          </p:cNvPr>
          <p:cNvSpPr/>
          <p:nvPr/>
        </p:nvSpPr>
        <p:spPr>
          <a:xfrm>
            <a:off x="2668683" y="5334656"/>
            <a:ext cx="1790411" cy="430887"/>
          </a:xfrm>
          <a:prstGeom prst="roundRect">
            <a:avLst/>
          </a:prstGeom>
          <a:solidFill>
            <a:srgbClr val="66FF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6" name="四角形: 角を丸くする 25">
            <a:extLst>
              <a:ext uri="{FF2B5EF4-FFF2-40B4-BE49-F238E27FC236}">
                <a16:creationId xmlns:a16="http://schemas.microsoft.com/office/drawing/2014/main" id="{8FED8A30-C5F4-85DB-8C18-BE28499FDDCB}"/>
              </a:ext>
            </a:extLst>
          </p:cNvPr>
          <p:cNvSpPr/>
          <p:nvPr/>
        </p:nvSpPr>
        <p:spPr>
          <a:xfrm>
            <a:off x="2668683" y="6369696"/>
            <a:ext cx="1790411" cy="430887"/>
          </a:xfrm>
          <a:prstGeom prst="roundRect">
            <a:avLst/>
          </a:prstGeom>
          <a:solidFill>
            <a:srgbClr val="66FF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90820" name="Text Box 5">
            <a:extLst>
              <a:ext uri="{FF2B5EF4-FFF2-40B4-BE49-F238E27FC236}">
                <a16:creationId xmlns:a16="http://schemas.microsoft.com/office/drawing/2014/main" id="{892DF45A-D929-8FCA-933A-88299099F6DD}"/>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P236</a:t>
            </a:r>
            <a:r>
              <a:rPr lang="ja-JP" altLang="en-US" sz="1200" b="0" dirty="0">
                <a:latin typeface="+mn-ea"/>
                <a:ea typeface="+mn-ea"/>
              </a:rPr>
              <a:t>～</a:t>
            </a:r>
            <a:r>
              <a:rPr lang="en-US" altLang="ja-JP" sz="1200" b="0" dirty="0">
                <a:latin typeface="+mn-ea"/>
                <a:ea typeface="+mn-ea"/>
              </a:rPr>
              <a:t>239</a:t>
            </a:r>
          </a:p>
        </p:txBody>
      </p:sp>
      <p:sp>
        <p:nvSpPr>
          <p:cNvPr id="290821" name="Text Box 6">
            <a:extLst>
              <a:ext uri="{FF2B5EF4-FFF2-40B4-BE49-F238E27FC236}">
                <a16:creationId xmlns:a16="http://schemas.microsoft.com/office/drawing/2014/main" id="{2F6C8F2D-7B3D-37D2-6002-155ADFE03718}"/>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０１</a:t>
            </a:r>
          </a:p>
        </p:txBody>
      </p:sp>
      <p:sp>
        <p:nvSpPr>
          <p:cNvPr id="290822" name="Text Box 7">
            <a:extLst>
              <a:ext uri="{FF2B5EF4-FFF2-40B4-BE49-F238E27FC236}">
                <a16:creationId xmlns:a16="http://schemas.microsoft.com/office/drawing/2014/main" id="{FEDD7840-F4A3-BF57-5D68-7D78B83C1B8C}"/>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４</a:t>
            </a:r>
          </a:p>
        </p:txBody>
      </p:sp>
      <p:sp>
        <p:nvSpPr>
          <p:cNvPr id="290823" name="Text Box 8">
            <a:extLst>
              <a:ext uri="{FF2B5EF4-FFF2-40B4-BE49-F238E27FC236}">
                <a16:creationId xmlns:a16="http://schemas.microsoft.com/office/drawing/2014/main" id="{61BA0394-0C1B-973C-550A-ECFA7779F4B9}"/>
              </a:ext>
            </a:extLst>
          </p:cNvPr>
          <p:cNvSpPr txBox="1">
            <a:spLocks noChangeArrowheads="1"/>
          </p:cNvSpPr>
          <p:nvPr/>
        </p:nvSpPr>
        <p:spPr bwMode="auto">
          <a:xfrm>
            <a:off x="2051050" y="88900"/>
            <a:ext cx="6727825"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dirty="0">
                <a:latin typeface="+mn-ea"/>
                <a:ea typeface="+mn-ea"/>
              </a:rPr>
              <a:t>ＮＰＯの役割とソーシャルビジネス</a:t>
            </a:r>
          </a:p>
        </p:txBody>
      </p:sp>
      <p:pic>
        <p:nvPicPr>
          <p:cNvPr id="271391" name="図 17">
            <a:extLst>
              <a:ext uri="{FF2B5EF4-FFF2-40B4-BE49-F238E27FC236}">
                <a16:creationId xmlns:a16="http://schemas.microsoft.com/office/drawing/2014/main" id="{93809C99-F53D-88C6-1E99-7C22DDCEAE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350"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Line 45">
            <a:extLst>
              <a:ext uri="{FF2B5EF4-FFF2-40B4-BE49-F238E27FC236}">
                <a16:creationId xmlns:a16="http://schemas.microsoft.com/office/drawing/2014/main" id="{ACB35144-8CE5-D09B-1FD7-F4701247850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6" name="AutoShape 10">
            <a:extLst>
              <a:ext uri="{FF2B5EF4-FFF2-40B4-BE49-F238E27FC236}">
                <a16:creationId xmlns:a16="http://schemas.microsoft.com/office/drawing/2014/main" id="{601CD626-215B-0DB4-8F50-F0D828E2AE59}"/>
              </a:ext>
            </a:extLst>
          </p:cNvPr>
          <p:cNvSpPr>
            <a:spLocks noChangeArrowheads="1"/>
          </p:cNvSpPr>
          <p:nvPr/>
        </p:nvSpPr>
        <p:spPr bwMode="auto">
          <a:xfrm>
            <a:off x="5580112" y="5516563"/>
            <a:ext cx="3470275" cy="1252537"/>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ＮＧＯは国連憲章に規定された用語。</a:t>
            </a:r>
          </a:p>
          <a:p>
            <a:pPr>
              <a:spcBef>
                <a:spcPct val="0"/>
              </a:spcBef>
              <a:buFontTx/>
              <a:buNone/>
              <a:defRPr/>
            </a:pPr>
            <a:r>
              <a:rPr lang="ja-JP" altLang="en-US" sz="1200" b="0" dirty="0">
                <a:latin typeface="+mn-ea"/>
                <a:ea typeface="+mn-ea"/>
              </a:rPr>
              <a:t>日本でもＮＰＯよりもＮＧＯのほうが早くから一般的</a:t>
            </a:r>
            <a:endParaRPr lang="en-US" altLang="ja-JP" sz="1200" b="0" dirty="0">
              <a:latin typeface="+mn-ea"/>
              <a:ea typeface="+mn-ea"/>
            </a:endParaRPr>
          </a:p>
          <a:p>
            <a:pPr>
              <a:spcBef>
                <a:spcPct val="0"/>
              </a:spcBef>
              <a:buFontTx/>
              <a:buNone/>
              <a:defRPr/>
            </a:pPr>
            <a:r>
              <a:rPr lang="ja-JP" altLang="en-US" sz="1200" b="0" dirty="0">
                <a:latin typeface="+mn-ea"/>
                <a:ea typeface="+mn-ea"/>
              </a:rPr>
              <a:t>に使われてきた、ＮＰＯ法の成立以降、法人格を</a:t>
            </a:r>
            <a:endParaRPr lang="en-US" altLang="ja-JP" sz="1200" b="0" dirty="0">
              <a:latin typeface="+mn-ea"/>
              <a:ea typeface="+mn-ea"/>
            </a:endParaRPr>
          </a:p>
          <a:p>
            <a:pPr>
              <a:spcBef>
                <a:spcPct val="0"/>
              </a:spcBef>
              <a:buFontTx/>
              <a:buNone/>
              <a:defRPr/>
            </a:pPr>
            <a:r>
              <a:rPr lang="ja-JP" altLang="en-US" sz="1200" b="0" dirty="0">
                <a:latin typeface="+mn-ea"/>
                <a:ea typeface="+mn-ea"/>
              </a:rPr>
              <a:t>取得した組織はＮＰＯを使用することが多い。</a:t>
            </a:r>
          </a:p>
          <a:p>
            <a:pPr>
              <a:spcBef>
                <a:spcPct val="0"/>
              </a:spcBef>
              <a:buFontTx/>
              <a:buNone/>
              <a:defRPr/>
            </a:pPr>
            <a:r>
              <a:rPr lang="ja-JP" altLang="en-US" sz="1200" b="0" dirty="0">
                <a:latin typeface="+mn-ea"/>
                <a:ea typeface="+mn-ea"/>
              </a:rPr>
              <a:t>特に国際的な活動を行う民間組織はＮＧＯという</a:t>
            </a:r>
            <a:endParaRPr lang="en-US" altLang="ja-JP" sz="1200" b="0" dirty="0">
              <a:latin typeface="+mn-ea"/>
              <a:ea typeface="+mn-ea"/>
            </a:endParaRPr>
          </a:p>
          <a:p>
            <a:pPr>
              <a:spcBef>
                <a:spcPct val="0"/>
              </a:spcBef>
              <a:buFontTx/>
              <a:buNone/>
              <a:defRPr/>
            </a:pPr>
            <a:r>
              <a:rPr lang="ja-JP" altLang="en-US" sz="1200" b="0" dirty="0">
                <a:latin typeface="+mn-ea"/>
                <a:ea typeface="+mn-ea"/>
              </a:rPr>
              <a:t>名前を用いている。</a:t>
            </a:r>
          </a:p>
        </p:txBody>
      </p:sp>
      <p:sp>
        <p:nvSpPr>
          <p:cNvPr id="9" name="AutoShape 11">
            <a:extLst>
              <a:ext uri="{FF2B5EF4-FFF2-40B4-BE49-F238E27FC236}">
                <a16:creationId xmlns:a16="http://schemas.microsoft.com/office/drawing/2014/main" id="{74A73926-F7D1-3541-F3BC-470273B5A888}"/>
              </a:ext>
            </a:extLst>
          </p:cNvPr>
          <p:cNvSpPr>
            <a:spLocks noChangeArrowheads="1"/>
          </p:cNvSpPr>
          <p:nvPr/>
        </p:nvSpPr>
        <p:spPr bwMode="auto">
          <a:xfrm>
            <a:off x="5883325" y="5306893"/>
            <a:ext cx="2905125" cy="238363"/>
          </a:xfrm>
          <a:prstGeom prst="roundRect">
            <a:avLst>
              <a:gd name="adj" fmla="val 1666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800" dirty="0">
              <a:solidFill>
                <a:schemeClr val="bg1"/>
              </a:solidFill>
              <a:latin typeface="+mn-ea"/>
              <a:ea typeface="+mn-ea"/>
            </a:endParaRPr>
          </a:p>
        </p:txBody>
      </p:sp>
      <p:sp>
        <p:nvSpPr>
          <p:cNvPr id="13" name="Text Box 40">
            <a:extLst>
              <a:ext uri="{FF2B5EF4-FFF2-40B4-BE49-F238E27FC236}">
                <a16:creationId xmlns:a16="http://schemas.microsoft.com/office/drawing/2014/main" id="{C449FDDF-3A32-866C-3813-6E61E7111E3E}"/>
              </a:ext>
            </a:extLst>
          </p:cNvPr>
          <p:cNvSpPr txBox="1">
            <a:spLocks noChangeArrowheads="1"/>
          </p:cNvSpPr>
          <p:nvPr/>
        </p:nvSpPr>
        <p:spPr bwMode="auto">
          <a:xfrm>
            <a:off x="5975400" y="5224463"/>
            <a:ext cx="2813050"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ＮＧＯ</a:t>
            </a:r>
            <a:r>
              <a:rPr lang="en-US" altLang="ja-JP" sz="1100" dirty="0">
                <a:solidFill>
                  <a:schemeClr val="bg1"/>
                </a:solidFill>
                <a:latin typeface="+mn-ea"/>
                <a:ea typeface="+mn-ea"/>
              </a:rPr>
              <a:t>(Non-Governmental Organization)</a:t>
            </a:r>
            <a:endParaRPr lang="ja-JP" altLang="en-US" sz="1100" dirty="0">
              <a:solidFill>
                <a:schemeClr val="bg1"/>
              </a:solidFill>
              <a:latin typeface="+mn-ea"/>
              <a:ea typeface="+mn-ea"/>
            </a:endParaRPr>
          </a:p>
        </p:txBody>
      </p:sp>
      <p:sp>
        <p:nvSpPr>
          <p:cNvPr id="2" name="AutoShape 10">
            <a:extLst>
              <a:ext uri="{FF2B5EF4-FFF2-40B4-BE49-F238E27FC236}">
                <a16:creationId xmlns:a16="http://schemas.microsoft.com/office/drawing/2014/main" id="{B13EF42D-8B0A-9B11-BC32-0DA7C0B95499}"/>
              </a:ext>
            </a:extLst>
          </p:cNvPr>
          <p:cNvSpPr>
            <a:spLocks noChangeArrowheads="1"/>
          </p:cNvSpPr>
          <p:nvPr/>
        </p:nvSpPr>
        <p:spPr bwMode="auto">
          <a:xfrm>
            <a:off x="74613" y="665207"/>
            <a:ext cx="1761083"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3" name="テキスト ボックス 2">
            <a:extLst>
              <a:ext uri="{FF2B5EF4-FFF2-40B4-BE49-F238E27FC236}">
                <a16:creationId xmlns:a16="http://schemas.microsoft.com/office/drawing/2014/main" id="{CE1A110B-05D3-A86A-0D9F-C31584AE0B07}"/>
              </a:ext>
            </a:extLst>
          </p:cNvPr>
          <p:cNvSpPr txBox="1"/>
          <p:nvPr/>
        </p:nvSpPr>
        <p:spPr>
          <a:xfrm>
            <a:off x="74613" y="642174"/>
            <a:ext cx="1875067" cy="338554"/>
          </a:xfrm>
          <a:prstGeom prst="rect">
            <a:avLst/>
          </a:prstGeom>
          <a:noFill/>
        </p:spPr>
        <p:txBody>
          <a:bodyPr wrap="square">
            <a:spAutoFit/>
          </a:bodyPr>
          <a:lstStyle/>
          <a:p>
            <a:r>
              <a:rPr lang="ja-JP" altLang="en-US" sz="1600" b="0" dirty="0"/>
              <a:t>ソーシャルビジネス</a:t>
            </a:r>
          </a:p>
        </p:txBody>
      </p:sp>
      <p:sp>
        <p:nvSpPr>
          <p:cNvPr id="7" name="テキスト ボックス 6">
            <a:extLst>
              <a:ext uri="{FF2B5EF4-FFF2-40B4-BE49-F238E27FC236}">
                <a16:creationId xmlns:a16="http://schemas.microsoft.com/office/drawing/2014/main" id="{F94E7F0F-24CE-DFF3-7B65-444B22242B26}"/>
              </a:ext>
            </a:extLst>
          </p:cNvPr>
          <p:cNvSpPr txBox="1"/>
          <p:nvPr/>
        </p:nvSpPr>
        <p:spPr>
          <a:xfrm>
            <a:off x="0" y="961290"/>
            <a:ext cx="9144000" cy="1600438"/>
          </a:xfrm>
          <a:prstGeom prst="rect">
            <a:avLst/>
          </a:prstGeom>
          <a:noFill/>
        </p:spPr>
        <p:txBody>
          <a:bodyPr wrap="square">
            <a:spAutoFit/>
          </a:bodyPr>
          <a:lstStyle/>
          <a:p>
            <a:r>
              <a:rPr lang="ja-JP" altLang="en-US" sz="1400" b="0" dirty="0"/>
              <a:t>ソーシャルビジネスとは</a:t>
            </a:r>
            <a:r>
              <a:rPr lang="ja-JP" altLang="en-US" sz="1400" b="0" dirty="0">
                <a:solidFill>
                  <a:srgbClr val="FF0000"/>
                </a:solidFill>
              </a:rPr>
              <a:t>社会課題解決とビジネスの事業性を両立させた活動を、継続的に発展させる事業形態</a:t>
            </a:r>
            <a:r>
              <a:rPr lang="ja-JP" altLang="en-US" sz="1400" b="0" dirty="0"/>
              <a:t>。</a:t>
            </a:r>
          </a:p>
          <a:p>
            <a:r>
              <a:rPr lang="ja-JP" altLang="en-US" sz="1400" b="0" dirty="0"/>
              <a:t>●課題解決のプロセスや成果物から生まれる価値を事業化している。</a:t>
            </a:r>
          </a:p>
          <a:p>
            <a:r>
              <a:rPr lang="ja-JP" altLang="en-US" sz="1400" b="0" dirty="0"/>
              <a:t>●</a:t>
            </a:r>
            <a:r>
              <a:rPr lang="ja-JP" altLang="en-US" sz="1400" b="0" dirty="0">
                <a:solidFill>
                  <a:srgbClr val="0000FF"/>
                </a:solidFill>
              </a:rPr>
              <a:t>民間企業のＣＳＶや社会課題解決型事業と共通しており、ビジネスと市民活動のボーダーレス化か進んでいる。</a:t>
            </a:r>
          </a:p>
          <a:p>
            <a:r>
              <a:rPr lang="ja-JP" altLang="en-US" sz="1400" b="0" dirty="0"/>
              <a:t>●新しいニーズの発掘、</a:t>
            </a:r>
            <a:r>
              <a:rPr lang="ja-JP" altLang="en-US" sz="1400" b="0" dirty="0">
                <a:solidFill>
                  <a:srgbClr val="FF0000"/>
                </a:solidFill>
              </a:rPr>
              <a:t>地域資源の活用</a:t>
            </a:r>
            <a:r>
              <a:rPr lang="ja-JP" altLang="en-US" sz="1400" b="0" dirty="0"/>
              <a:t>で、地域活性化や企業の新規事業開発においても注目されている。</a:t>
            </a:r>
          </a:p>
          <a:p>
            <a:r>
              <a:rPr lang="ja-JP" altLang="en-US" sz="1400" b="0" dirty="0"/>
              <a:t>●</a:t>
            </a:r>
            <a:r>
              <a:rPr lang="ja-JP" altLang="en-US" sz="1400" b="0" dirty="0">
                <a:solidFill>
                  <a:srgbClr val="0000FF"/>
                </a:solidFill>
              </a:rPr>
              <a:t>地産地消やこだわりの作り方でコスト高。新しい市場のため資材や原料の調達や販売ルートの確立など課題も多い。</a:t>
            </a:r>
          </a:p>
          <a:p>
            <a:r>
              <a:rPr lang="ja-JP" altLang="en-US" sz="1400" b="0" dirty="0"/>
              <a:t>●</a:t>
            </a:r>
            <a:r>
              <a:rPr lang="ja-JP" altLang="en-US" sz="1400" b="0" dirty="0">
                <a:solidFill>
                  <a:srgbClr val="0000FF"/>
                </a:solidFill>
              </a:rPr>
              <a:t>マーケティングやマネジメントカに、ビジネス経験の豊富な担い手の参画、地域での支援体制の充実が求められる。</a:t>
            </a:r>
          </a:p>
          <a:p>
            <a:r>
              <a:rPr lang="ja-JP" altLang="en-US" sz="1400" b="0" dirty="0"/>
              <a:t>●</a:t>
            </a:r>
            <a:r>
              <a:rPr lang="ja-JP" altLang="en-US" sz="1400" b="0" dirty="0">
                <a:solidFill>
                  <a:srgbClr val="0000FF"/>
                </a:solidFill>
              </a:rPr>
              <a:t>持続可能な社会の実現に向けて、新しい事業に挑戦する人を増やす環境づくりが求められています。</a:t>
            </a:r>
          </a:p>
        </p:txBody>
      </p:sp>
      <p:graphicFrame>
        <p:nvGraphicFramePr>
          <p:cNvPr id="8" name="表 7">
            <a:extLst>
              <a:ext uri="{FF2B5EF4-FFF2-40B4-BE49-F238E27FC236}">
                <a16:creationId xmlns:a16="http://schemas.microsoft.com/office/drawing/2014/main" id="{A160B908-109E-2756-EBCB-DBBCB6F587EA}"/>
              </a:ext>
            </a:extLst>
          </p:cNvPr>
          <p:cNvGraphicFramePr>
            <a:graphicFrameLocks noGrp="1"/>
          </p:cNvGraphicFramePr>
          <p:nvPr>
            <p:extLst>
              <p:ext uri="{D42A27DB-BD31-4B8C-83A1-F6EECF244321}">
                <p14:modId xmlns:p14="http://schemas.microsoft.com/office/powerpoint/2010/main" val="3955967978"/>
              </p:ext>
            </p:extLst>
          </p:nvPr>
        </p:nvGraphicFramePr>
        <p:xfrm>
          <a:off x="37306" y="2534700"/>
          <a:ext cx="9069387" cy="2741514"/>
        </p:xfrm>
        <a:graphic>
          <a:graphicData uri="http://schemas.openxmlformats.org/drawingml/2006/table">
            <a:tbl>
              <a:tblPr/>
              <a:tblGrid>
                <a:gridCol w="1872173">
                  <a:extLst>
                    <a:ext uri="{9D8B030D-6E8A-4147-A177-3AD203B41FA5}">
                      <a16:colId xmlns:a16="http://schemas.microsoft.com/office/drawing/2014/main" val="722724458"/>
                    </a:ext>
                  </a:extLst>
                </a:gridCol>
                <a:gridCol w="7197214">
                  <a:extLst>
                    <a:ext uri="{9D8B030D-6E8A-4147-A177-3AD203B41FA5}">
                      <a16:colId xmlns:a16="http://schemas.microsoft.com/office/drawing/2014/main" val="3444299614"/>
                    </a:ext>
                  </a:extLst>
                </a:gridCol>
              </a:tblGrid>
              <a:tr h="183106">
                <a:tc>
                  <a:txBody>
                    <a:bodyPr/>
                    <a:lstStyle/>
                    <a:p>
                      <a:pPr algn="ctr" fontAlgn="ctr"/>
                      <a:r>
                        <a:rPr lang="ja-JP" altLang="en-US" sz="1050" b="1" i="0" u="none" strike="noStrike" dirty="0">
                          <a:solidFill>
                            <a:srgbClr val="000000"/>
                          </a:solidFill>
                          <a:effectLst/>
                          <a:latin typeface="游ゴシック" panose="020B0400000000000000" pitchFamily="50" charset="-128"/>
                          <a:ea typeface="游ゴシック" panose="020B0400000000000000" pitchFamily="50" charset="-128"/>
                        </a:rPr>
                        <a:t>事業と主体</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ja-JP" altLang="en-US" sz="1050" b="1" i="0" u="none" strike="noStrike" dirty="0">
                          <a:solidFill>
                            <a:srgbClr val="000000"/>
                          </a:solidFill>
                          <a:effectLst/>
                          <a:latin typeface="游ゴシック" panose="020B0400000000000000" pitchFamily="50" charset="-128"/>
                          <a:ea typeface="游ゴシック" panose="020B0400000000000000" pitchFamily="50" charset="-128"/>
                        </a:rPr>
                        <a:t>取り組み</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extLst>
                  <a:ext uri="{0D108BD9-81ED-4DB2-BD59-A6C34878D82A}">
                    <a16:rowId xmlns:a16="http://schemas.microsoft.com/office/drawing/2014/main" val="2331940715"/>
                  </a:ext>
                </a:extLst>
              </a:tr>
              <a:tr h="366212">
                <a:tc>
                  <a:txBody>
                    <a:bodyPr/>
                    <a:lstStyle/>
                    <a:p>
                      <a:pPr algn="l" fontAlgn="ct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傘シェアリングサービス</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b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b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株</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 </a:t>
                      </a:r>
                      <a:r>
                        <a:rPr lang="en-US" sz="1050" b="0" i="0" u="none" strike="noStrike">
                          <a:solidFill>
                            <a:srgbClr val="000000"/>
                          </a:solidFill>
                          <a:effectLst/>
                          <a:latin typeface="游ゴシック" panose="020B0400000000000000" pitchFamily="50" charset="-128"/>
                          <a:ea typeface="游ゴシック" panose="020B0400000000000000" pitchFamily="50" charset="-128"/>
                        </a:rPr>
                        <a:t>Nature Innovation Group</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傘のシェアリングサービスのためのアプリ「アイカサ」を開発。廃棄されるビニール傘の削減に取り組んでいる。</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1931159"/>
                  </a:ext>
                </a:extLst>
              </a:tr>
              <a:tr h="549318">
                <a:tc>
                  <a:txBody>
                    <a:bodyPr/>
                    <a:lstStyle/>
                    <a:p>
                      <a:pPr algn="l" fontAlgn="ct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ポイ捨てごみ問題</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マイクロプラスチック問題の解決</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b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b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株</a:t>
                      </a:r>
                      <a:r>
                        <a:rPr lang="en-US" altLang="ja-JP" sz="1050" b="0" i="0" u="none" strike="noStrike">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00"/>
                          </a:solidFill>
                          <a:effectLst/>
                          <a:latin typeface="游ゴシック" panose="020B0400000000000000" pitchFamily="50" charset="-128"/>
                          <a:ea typeface="游ゴシック" panose="020B0400000000000000" pitchFamily="50" charset="-128"/>
                        </a:rPr>
                        <a:t>ビリカ</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ごみ拾いのモチベーションを向上させる</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SNS ｢</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ピリカ</a:t>
                      </a:r>
                      <a:r>
                        <a:rPr lang="en-US" altLang="ja-JP" sz="1050" b="0"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00"/>
                          </a:solidFill>
                          <a:effectLst/>
                          <a:latin typeface="游ゴシック" panose="020B0400000000000000" pitchFamily="50" charset="-128"/>
                          <a:ea typeface="游ゴシック" panose="020B0400000000000000" pitchFamily="50" charset="-128"/>
                        </a:rPr>
                        <a:t>を提供。また、独自の分析機器を開発し、マイクロプラスチック問題の解決にも取り組む。</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10550197"/>
                  </a:ext>
                </a:extLst>
              </a:tr>
              <a:tr h="239369">
                <a:tc>
                  <a:txBody>
                    <a:bodyPr/>
                    <a:lstStyle/>
                    <a:p>
                      <a:pPr algn="l" fontAlgn="ctr"/>
                      <a:r>
                        <a:rPr lang="en-US" sz="1050" b="0" i="0" u="none" strike="noStrike" dirty="0">
                          <a:solidFill>
                            <a:srgbClr val="0000FF"/>
                          </a:solidFill>
                          <a:effectLst/>
                          <a:latin typeface="游ゴシック" panose="020B0400000000000000" pitchFamily="50" charset="-128"/>
                          <a:ea typeface="游ゴシック" panose="020B0400000000000000" pitchFamily="50" charset="-128"/>
                        </a:rPr>
                        <a:t>｢FOOD textile｣</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　　豊島</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株</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a:solidFill>
                            <a:srgbClr val="0000FF"/>
                          </a:solidFill>
                          <a:effectLst/>
                          <a:latin typeface="游ゴシック" panose="020B0400000000000000" pitchFamily="50" charset="-128"/>
                          <a:ea typeface="游ゴシック" panose="020B0400000000000000" pitchFamily="50" charset="-128"/>
                        </a:rPr>
                        <a:t>廃棄予定の野菜から染料成分を抽出して、染められた素材・商品を提供することで、食品ロスを削減。</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384050"/>
                  </a:ext>
                </a:extLst>
              </a:tr>
              <a:tr h="366212">
                <a:tc>
                  <a:txBody>
                    <a:bodyPr/>
                    <a:lstStyle/>
                    <a:p>
                      <a:pPr algn="l" fontAlgn="ctr"/>
                      <a:r>
                        <a:rPr lang="en-US" altLang="ja-JP" sz="1050" b="0" i="0" u="none" strike="noStrike">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FF"/>
                          </a:solidFill>
                          <a:effectLst/>
                          <a:latin typeface="游ゴシック" panose="020B0400000000000000" pitchFamily="50" charset="-128"/>
                          <a:ea typeface="游ゴシック" panose="020B0400000000000000" pitchFamily="50" charset="-128"/>
                        </a:rPr>
                        <a:t>ハチドリ電力</a:t>
                      </a:r>
                      <a:r>
                        <a:rPr lang="en-US" altLang="ja-JP" sz="1050" b="0" i="0" u="none" strike="noStrike">
                          <a:solidFill>
                            <a:srgbClr val="0000FF"/>
                          </a:solidFill>
                          <a:effectLst/>
                          <a:latin typeface="游ゴシック" panose="020B0400000000000000" pitchFamily="50" charset="-128"/>
                          <a:ea typeface="游ゴシック" panose="020B0400000000000000" pitchFamily="50" charset="-128"/>
                        </a:rPr>
                        <a:t>｣</a:t>
                      </a:r>
                      <a:br>
                        <a:rPr lang="en-US" altLang="ja-JP" sz="1050" b="0" i="0" u="none" strike="noStrike">
                          <a:solidFill>
                            <a:srgbClr val="0000FF"/>
                          </a:solidFill>
                          <a:effectLst/>
                          <a:latin typeface="游ゴシック" panose="020B0400000000000000" pitchFamily="50" charset="-128"/>
                          <a:ea typeface="游ゴシック" panose="020B0400000000000000" pitchFamily="50" charset="-128"/>
                        </a:rPr>
                      </a:br>
                      <a:r>
                        <a:rPr lang="en-US" altLang="ja-JP" sz="1050" b="0" i="0" u="none" strike="noStrike">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FF"/>
                          </a:solidFill>
                          <a:effectLst/>
                          <a:latin typeface="游ゴシック" panose="020B0400000000000000" pitchFamily="50" charset="-128"/>
                          <a:ea typeface="游ゴシック" panose="020B0400000000000000" pitchFamily="50" charset="-128"/>
                        </a:rPr>
                        <a:t>株</a:t>
                      </a:r>
                      <a:r>
                        <a:rPr lang="en-US" altLang="ja-JP" sz="1050" b="0" i="0" u="none" strike="noStrike">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a:solidFill>
                            <a:srgbClr val="0000FF"/>
                          </a:solidFill>
                          <a:effectLst/>
                          <a:latin typeface="游ゴシック" panose="020B0400000000000000" pitchFamily="50" charset="-128"/>
                          <a:ea typeface="游ゴシック" panose="020B0400000000000000" pitchFamily="50" charset="-128"/>
                        </a:rPr>
                        <a:t>ボーダレス・ジャパン</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従来の電気会社から</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環境に配慮した自然エネルギ一</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100%</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の電気への切り替えを促すことで</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脱炭素社会実現に取り組む。</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4731023"/>
                  </a:ext>
                </a:extLst>
              </a:tr>
              <a:tr h="227025">
                <a:tc>
                  <a:txBody>
                    <a:bodyPr/>
                    <a:lstStyle/>
                    <a:p>
                      <a:pPr algn="l" fontAlgn="ct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食品囗ス削滅</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　</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株</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クラダシ</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食品囗ス削減賛同メーカーから提供を受けた商品を販売するショッピングサイト「</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KURADASHI</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」を運営。</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4076458"/>
                  </a:ext>
                </a:extLst>
              </a:tr>
              <a:tr h="204748">
                <a:tc>
                  <a:txBody>
                    <a:bodyPr/>
                    <a:lstStyle/>
                    <a:p>
                      <a:pPr algn="l" fontAlgn="ct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規格外野菜の活用、低農薬･無農薬野菜の普及</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p>
                    <a:p>
                      <a:pPr algn="l" fontAlgn="ct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株</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にんじん</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農薬不使用、特別栽培の農産物を、規格外野菜と区別することなく全量仕入れ、会員に宅配便で送るサービスを展開。生産者訪問ツアーなど、生産者と消費者をつなぐ活動も実践。</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255849"/>
                  </a:ext>
                </a:extLst>
              </a:tr>
              <a:tr h="196960">
                <a:tc>
                  <a:txBody>
                    <a:bodyPr/>
                    <a:lstStyle/>
                    <a:p>
                      <a:pPr algn="l" fontAlgn="ct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無農薬有機綿製品の企画製造販売</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株</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アバンティ</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自然環境と人にやさしいオーガニックコットン（無農薬有機栽培で育った綿）の輸入から、糸、生地、製品の企画製造販売までを実施</a:t>
                      </a:r>
                      <a:r>
                        <a:rPr lang="en-US" altLang="ja-JP" sz="1050" b="0" i="0" u="none" strike="noStrike" dirty="0">
                          <a:solidFill>
                            <a:srgbClr val="0000FF"/>
                          </a:solidFill>
                          <a:effectLst/>
                          <a:latin typeface="游ゴシック" panose="020B0400000000000000" pitchFamily="50" charset="-128"/>
                          <a:ea typeface="游ゴシック" panose="020B0400000000000000" pitchFamily="50" charset="-128"/>
                        </a:rPr>
                        <a:t>o</a:t>
                      </a:r>
                      <a:r>
                        <a:rPr lang="ja-JP" altLang="en-US" sz="1050" b="0" i="0" u="none" strike="noStrike" dirty="0">
                          <a:solidFill>
                            <a:srgbClr val="0000FF"/>
                          </a:solidFill>
                          <a:effectLst/>
                          <a:latin typeface="游ゴシック" panose="020B0400000000000000" pitchFamily="50" charset="-128"/>
                          <a:ea typeface="游ゴシック" panose="020B0400000000000000" pitchFamily="50" charset="-128"/>
                        </a:rPr>
                        <a:t>発展途上国での労働環境の改善にも取り組む。</a:t>
                      </a:r>
                    </a:p>
                  </a:txBody>
                  <a:tcPr marL="5086" marR="5086" marT="50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3288134"/>
                  </a:ext>
                </a:extLst>
              </a:tr>
            </a:tbl>
          </a:graphicData>
        </a:graphic>
      </p:graphicFrame>
      <p:sp>
        <p:nvSpPr>
          <p:cNvPr id="11" name="テキスト ボックス 10">
            <a:extLst>
              <a:ext uri="{FF2B5EF4-FFF2-40B4-BE49-F238E27FC236}">
                <a16:creationId xmlns:a16="http://schemas.microsoft.com/office/drawing/2014/main" id="{2BE5B5B6-9852-A080-39D0-F2E6411DD36E}"/>
              </a:ext>
            </a:extLst>
          </p:cNvPr>
          <p:cNvSpPr txBox="1"/>
          <p:nvPr/>
        </p:nvSpPr>
        <p:spPr>
          <a:xfrm>
            <a:off x="6479704" y="5116741"/>
            <a:ext cx="2664296" cy="215444"/>
          </a:xfrm>
          <a:prstGeom prst="rect">
            <a:avLst/>
          </a:prstGeom>
          <a:noFill/>
        </p:spPr>
        <p:txBody>
          <a:bodyPr wrap="square">
            <a:spAutoFit/>
          </a:bodyPr>
          <a:lstStyle/>
          <a:p>
            <a:pPr algn="r"/>
            <a:r>
              <a:rPr lang="ja-JP" altLang="en-US" sz="800" b="0" dirty="0"/>
              <a:t>出典：日本政策金融公庫、経済産業省HP等を基に作成</a:t>
            </a:r>
          </a:p>
        </p:txBody>
      </p:sp>
      <p:sp>
        <p:nvSpPr>
          <p:cNvPr id="14" name="テキスト ボックス 13">
            <a:extLst>
              <a:ext uri="{FF2B5EF4-FFF2-40B4-BE49-F238E27FC236}">
                <a16:creationId xmlns:a16="http://schemas.microsoft.com/office/drawing/2014/main" id="{4167EAC2-0E06-0435-2330-0312C7584714}"/>
              </a:ext>
            </a:extLst>
          </p:cNvPr>
          <p:cNvSpPr txBox="1"/>
          <p:nvPr/>
        </p:nvSpPr>
        <p:spPr>
          <a:xfrm>
            <a:off x="179388" y="5329812"/>
            <a:ext cx="1364796" cy="430887"/>
          </a:xfrm>
          <a:prstGeom prst="rect">
            <a:avLst/>
          </a:prstGeom>
          <a:noFill/>
        </p:spPr>
        <p:txBody>
          <a:bodyPr wrap="square">
            <a:spAutoFit/>
          </a:bodyPr>
          <a:lstStyle/>
          <a:p>
            <a:r>
              <a:rPr lang="ja-JP" altLang="en-US" sz="1100" b="0" dirty="0"/>
              <a:t>社会課題の解決を</a:t>
            </a:r>
          </a:p>
          <a:p>
            <a:r>
              <a:rPr lang="ja-JP" altLang="en-US" sz="1100" b="0" dirty="0"/>
              <a:t>　　進める活動</a:t>
            </a:r>
          </a:p>
        </p:txBody>
      </p:sp>
      <p:sp>
        <p:nvSpPr>
          <p:cNvPr id="16" name="テキスト ボックス 15">
            <a:extLst>
              <a:ext uri="{FF2B5EF4-FFF2-40B4-BE49-F238E27FC236}">
                <a16:creationId xmlns:a16="http://schemas.microsoft.com/office/drawing/2014/main" id="{993CFB76-006F-4514-8DB9-E90D2A1E8257}"/>
              </a:ext>
            </a:extLst>
          </p:cNvPr>
          <p:cNvSpPr txBox="1"/>
          <p:nvPr/>
        </p:nvSpPr>
        <p:spPr>
          <a:xfrm>
            <a:off x="2704685" y="5339880"/>
            <a:ext cx="1790411" cy="430887"/>
          </a:xfrm>
          <a:prstGeom prst="rect">
            <a:avLst/>
          </a:prstGeom>
          <a:noFill/>
        </p:spPr>
        <p:txBody>
          <a:bodyPr wrap="square">
            <a:spAutoFit/>
          </a:bodyPr>
          <a:lstStyle/>
          <a:p>
            <a:r>
              <a:rPr lang="ja-JP" altLang="en-US" sz="1100" b="0" dirty="0"/>
              <a:t>活動のプロセス、成果物の</a:t>
            </a:r>
          </a:p>
          <a:p>
            <a:r>
              <a:rPr lang="ja-JP" altLang="en-US" sz="1100" b="0" dirty="0"/>
              <a:t>　　持つ価値を明確化</a:t>
            </a:r>
          </a:p>
        </p:txBody>
      </p:sp>
      <p:sp>
        <p:nvSpPr>
          <p:cNvPr id="18" name="テキスト ボックス 17">
            <a:extLst>
              <a:ext uri="{FF2B5EF4-FFF2-40B4-BE49-F238E27FC236}">
                <a16:creationId xmlns:a16="http://schemas.microsoft.com/office/drawing/2014/main" id="{83A06C45-69BF-402F-1E02-719F4F2BCBE1}"/>
              </a:ext>
            </a:extLst>
          </p:cNvPr>
          <p:cNvSpPr txBox="1"/>
          <p:nvPr/>
        </p:nvSpPr>
        <p:spPr>
          <a:xfrm>
            <a:off x="24553" y="6399299"/>
            <a:ext cx="2019705" cy="430887"/>
          </a:xfrm>
          <a:prstGeom prst="rect">
            <a:avLst/>
          </a:prstGeom>
          <a:noFill/>
        </p:spPr>
        <p:txBody>
          <a:bodyPr wrap="square">
            <a:spAutoFit/>
          </a:bodyPr>
          <a:lstStyle/>
          <a:p>
            <a:r>
              <a:rPr lang="ja-JP" altLang="en-US" sz="1100" b="0" dirty="0"/>
              <a:t>　顧客・賛同者と収益を</a:t>
            </a:r>
          </a:p>
          <a:p>
            <a:r>
              <a:rPr lang="ja-JP" altLang="en-US" sz="1100" b="0" dirty="0"/>
              <a:t>拡大し、活動の資源を充実価</a:t>
            </a:r>
          </a:p>
        </p:txBody>
      </p:sp>
      <p:sp>
        <p:nvSpPr>
          <p:cNvPr id="20" name="テキスト ボックス 19">
            <a:extLst>
              <a:ext uri="{FF2B5EF4-FFF2-40B4-BE49-F238E27FC236}">
                <a16:creationId xmlns:a16="http://schemas.microsoft.com/office/drawing/2014/main" id="{FFA532BB-EF80-540E-0B11-0866752A3239}"/>
              </a:ext>
            </a:extLst>
          </p:cNvPr>
          <p:cNvSpPr txBox="1"/>
          <p:nvPr/>
        </p:nvSpPr>
        <p:spPr>
          <a:xfrm>
            <a:off x="2848702" y="6418737"/>
            <a:ext cx="1502379" cy="430887"/>
          </a:xfrm>
          <a:prstGeom prst="rect">
            <a:avLst/>
          </a:prstGeom>
          <a:noFill/>
        </p:spPr>
        <p:txBody>
          <a:bodyPr wrap="square">
            <a:spAutoFit/>
          </a:bodyPr>
          <a:lstStyle/>
          <a:p>
            <a:r>
              <a:rPr lang="ja-JP" altLang="en-US" sz="1100" b="0" dirty="0"/>
              <a:t>価値を商品・サービス</a:t>
            </a:r>
          </a:p>
          <a:p>
            <a:r>
              <a:rPr lang="ja-JP" altLang="en-US" sz="1100" b="0" dirty="0"/>
              <a:t>　　として事業化</a:t>
            </a:r>
          </a:p>
        </p:txBody>
      </p:sp>
      <p:sp>
        <p:nvSpPr>
          <p:cNvPr id="22" name="テキスト ボックス 21">
            <a:extLst>
              <a:ext uri="{FF2B5EF4-FFF2-40B4-BE49-F238E27FC236}">
                <a16:creationId xmlns:a16="http://schemas.microsoft.com/office/drawing/2014/main" id="{2B5187EA-429F-B18F-3B9A-8A6E36A28F42}"/>
              </a:ext>
            </a:extLst>
          </p:cNvPr>
          <p:cNvSpPr txBox="1"/>
          <p:nvPr/>
        </p:nvSpPr>
        <p:spPr>
          <a:xfrm>
            <a:off x="1331640" y="5822955"/>
            <a:ext cx="1790411" cy="430887"/>
          </a:xfrm>
          <a:prstGeom prst="rect">
            <a:avLst/>
          </a:prstGeom>
          <a:noFill/>
        </p:spPr>
        <p:txBody>
          <a:bodyPr wrap="square">
            <a:spAutoFit/>
          </a:bodyPr>
          <a:lstStyle/>
          <a:p>
            <a:r>
              <a:rPr lang="ja-JP" altLang="en-US" sz="1100" dirty="0"/>
              <a:t>好循環を生むことで</a:t>
            </a:r>
          </a:p>
          <a:p>
            <a:r>
              <a:rPr lang="ja-JP" altLang="en-US" sz="1100" dirty="0"/>
              <a:t>課題解決と事業性を両立</a:t>
            </a:r>
          </a:p>
        </p:txBody>
      </p:sp>
      <p:sp>
        <p:nvSpPr>
          <p:cNvPr id="27" name="矢印: 下 26">
            <a:extLst>
              <a:ext uri="{FF2B5EF4-FFF2-40B4-BE49-F238E27FC236}">
                <a16:creationId xmlns:a16="http://schemas.microsoft.com/office/drawing/2014/main" id="{3922C59D-BB63-536D-F8B1-617A24D589C2}"/>
              </a:ext>
            </a:extLst>
          </p:cNvPr>
          <p:cNvSpPr/>
          <p:nvPr/>
        </p:nvSpPr>
        <p:spPr>
          <a:xfrm>
            <a:off x="3419872" y="5875143"/>
            <a:ext cx="216024" cy="357132"/>
          </a:xfrm>
          <a:prstGeom prst="downArrow">
            <a:avLst/>
          </a:prstGeom>
          <a:solidFill>
            <a:srgbClr val="0000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8" name="矢印: 下 27">
            <a:extLst>
              <a:ext uri="{FF2B5EF4-FFF2-40B4-BE49-F238E27FC236}">
                <a16:creationId xmlns:a16="http://schemas.microsoft.com/office/drawing/2014/main" id="{D56B9C58-3F85-9F81-1A03-1BDC5004E394}"/>
              </a:ext>
            </a:extLst>
          </p:cNvPr>
          <p:cNvSpPr/>
          <p:nvPr/>
        </p:nvSpPr>
        <p:spPr>
          <a:xfrm rot="10800000">
            <a:off x="753774" y="5875143"/>
            <a:ext cx="216024" cy="357132"/>
          </a:xfrm>
          <a:prstGeom prst="downArrow">
            <a:avLst/>
          </a:prstGeom>
          <a:solidFill>
            <a:srgbClr val="0000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29" name="矢印: 下 28">
            <a:extLst>
              <a:ext uri="{FF2B5EF4-FFF2-40B4-BE49-F238E27FC236}">
                <a16:creationId xmlns:a16="http://schemas.microsoft.com/office/drawing/2014/main" id="{3FE468F4-8053-45F4-E07F-DE196FBEECDF}"/>
              </a:ext>
            </a:extLst>
          </p:cNvPr>
          <p:cNvSpPr/>
          <p:nvPr/>
        </p:nvSpPr>
        <p:spPr>
          <a:xfrm rot="16200000">
            <a:off x="2165089" y="5376757"/>
            <a:ext cx="216024" cy="357132"/>
          </a:xfrm>
          <a:prstGeom prst="downArrow">
            <a:avLst/>
          </a:prstGeom>
          <a:solidFill>
            <a:srgbClr val="0000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
        <p:nvSpPr>
          <p:cNvPr id="30" name="矢印: 下 29">
            <a:extLst>
              <a:ext uri="{FF2B5EF4-FFF2-40B4-BE49-F238E27FC236}">
                <a16:creationId xmlns:a16="http://schemas.microsoft.com/office/drawing/2014/main" id="{F5CE17D5-0B0A-D2AF-F0E2-3DC1C57C4398}"/>
              </a:ext>
            </a:extLst>
          </p:cNvPr>
          <p:cNvSpPr/>
          <p:nvPr/>
        </p:nvSpPr>
        <p:spPr>
          <a:xfrm rot="5400000">
            <a:off x="2168781" y="6406573"/>
            <a:ext cx="216024" cy="357132"/>
          </a:xfrm>
          <a:prstGeom prst="downArrow">
            <a:avLst/>
          </a:prstGeom>
          <a:solidFill>
            <a:srgbClr val="0000FF"/>
          </a:solidFill>
          <a:ln w="9525"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Tree>
    <p:extLst>
      <p:ext uri="{BB962C8B-B14F-4D97-AF65-F5344CB8AC3E}">
        <p14:creationId xmlns:p14="http://schemas.microsoft.com/office/powerpoint/2010/main" val="108501967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7" name="Text Box 7">
            <a:extLst>
              <a:ext uri="{FF2B5EF4-FFF2-40B4-BE49-F238E27FC236}">
                <a16:creationId xmlns:a16="http://schemas.microsoft.com/office/drawing/2014/main" id="{920B4929-8439-8C12-8FD2-7DE8C95C95D2}"/>
              </a:ext>
            </a:extLst>
          </p:cNvPr>
          <p:cNvSpPr txBox="1">
            <a:spLocks noChangeArrowheads="1"/>
          </p:cNvSpPr>
          <p:nvPr/>
        </p:nvSpPr>
        <p:spPr bwMode="auto">
          <a:xfrm>
            <a:off x="755650" y="188913"/>
            <a:ext cx="6143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en-US" altLang="ja-JP" sz="1600">
                <a:solidFill>
                  <a:schemeClr val="bg1"/>
                </a:solidFill>
                <a:latin typeface="+mn-ea"/>
                <a:ea typeface="+mn-ea"/>
              </a:rPr>
              <a:t>02</a:t>
            </a:r>
          </a:p>
        </p:txBody>
      </p:sp>
      <p:sp>
        <p:nvSpPr>
          <p:cNvPr id="243718" name="Text Box 8">
            <a:extLst>
              <a:ext uri="{FF2B5EF4-FFF2-40B4-BE49-F238E27FC236}">
                <a16:creationId xmlns:a16="http://schemas.microsoft.com/office/drawing/2014/main" id="{F05F75F0-E7C9-8F4E-82E7-34B6D3C40794}"/>
              </a:ext>
            </a:extLst>
          </p:cNvPr>
          <p:cNvSpPr txBox="1">
            <a:spLocks noChangeArrowheads="1"/>
          </p:cNvSpPr>
          <p:nvPr/>
        </p:nvSpPr>
        <p:spPr bwMode="auto">
          <a:xfrm>
            <a:off x="107950"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４</a:t>
            </a:r>
          </a:p>
        </p:txBody>
      </p:sp>
      <p:sp>
        <p:nvSpPr>
          <p:cNvPr id="243719" name="AutoShape 11">
            <a:extLst>
              <a:ext uri="{FF2B5EF4-FFF2-40B4-BE49-F238E27FC236}">
                <a16:creationId xmlns:a16="http://schemas.microsoft.com/office/drawing/2014/main" id="{61624E20-FC40-6C5F-59BE-3BF98B2AA732}"/>
              </a:ext>
            </a:extLst>
          </p:cNvPr>
          <p:cNvSpPr>
            <a:spLocks noChangeArrowheads="1"/>
          </p:cNvSpPr>
          <p:nvPr/>
        </p:nvSpPr>
        <p:spPr bwMode="auto">
          <a:xfrm>
            <a:off x="22340" y="1056424"/>
            <a:ext cx="1835150" cy="266700"/>
          </a:xfrm>
          <a:prstGeom prst="roundRect">
            <a:avLst>
              <a:gd name="adj" fmla="val 16662"/>
            </a:avLst>
          </a:prstGeom>
          <a:solidFill>
            <a:srgbClr val="FFFF00"/>
          </a:solidFill>
          <a:ln w="3175">
            <a:solidFill>
              <a:srgbClr val="FFCC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43720" name="AutoShape 13">
            <a:extLst>
              <a:ext uri="{FF2B5EF4-FFF2-40B4-BE49-F238E27FC236}">
                <a16:creationId xmlns:a16="http://schemas.microsoft.com/office/drawing/2014/main" id="{3A0F9FEE-6CFA-D7C3-A58C-3B84C7AB1F28}"/>
              </a:ext>
            </a:extLst>
          </p:cNvPr>
          <p:cNvSpPr>
            <a:spLocks noChangeArrowheads="1"/>
          </p:cNvSpPr>
          <p:nvPr/>
        </p:nvSpPr>
        <p:spPr bwMode="auto">
          <a:xfrm>
            <a:off x="36513" y="2031702"/>
            <a:ext cx="2411413" cy="273050"/>
          </a:xfrm>
          <a:prstGeom prst="roundRect">
            <a:avLst>
              <a:gd name="adj" fmla="val 16681"/>
            </a:avLst>
          </a:prstGeom>
          <a:solidFill>
            <a:srgbClr val="FFFF00"/>
          </a:solidFill>
          <a:ln w="3175">
            <a:solidFill>
              <a:srgbClr val="FFCC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43721" name="Text Box 15">
            <a:extLst>
              <a:ext uri="{FF2B5EF4-FFF2-40B4-BE49-F238E27FC236}">
                <a16:creationId xmlns:a16="http://schemas.microsoft.com/office/drawing/2014/main" id="{7B112F95-0646-1701-9EC5-EF6ED0273146}"/>
              </a:ext>
            </a:extLst>
          </p:cNvPr>
          <p:cNvSpPr txBox="1">
            <a:spLocks noChangeArrowheads="1"/>
          </p:cNvSpPr>
          <p:nvPr/>
        </p:nvSpPr>
        <p:spPr bwMode="auto">
          <a:xfrm>
            <a:off x="2139156" y="68124"/>
            <a:ext cx="5784850" cy="52322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各主体の連携による協働の取り組み</a:t>
            </a:r>
          </a:p>
        </p:txBody>
      </p:sp>
      <p:sp>
        <p:nvSpPr>
          <p:cNvPr id="243722" name="Text Box 39">
            <a:extLst>
              <a:ext uri="{FF2B5EF4-FFF2-40B4-BE49-F238E27FC236}">
                <a16:creationId xmlns:a16="http://schemas.microsoft.com/office/drawing/2014/main" id="{CF4285BA-ACB5-A6BE-9F9B-777DFF9FC104}"/>
              </a:ext>
            </a:extLst>
          </p:cNvPr>
          <p:cNvSpPr txBox="1">
            <a:spLocks noChangeArrowheads="1"/>
          </p:cNvSpPr>
          <p:nvPr/>
        </p:nvSpPr>
        <p:spPr bwMode="auto">
          <a:xfrm>
            <a:off x="-34017" y="1028210"/>
            <a:ext cx="1947863"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en-US" altLang="ja-JP" sz="1600" b="0" dirty="0">
                <a:latin typeface="+mn-ea"/>
                <a:ea typeface="+mn-ea"/>
              </a:rPr>
              <a:t>｢</a:t>
            </a:r>
            <a:r>
              <a:rPr lang="ja-JP" altLang="en-US" sz="1600" dirty="0">
                <a:latin typeface="+mn-ea"/>
                <a:ea typeface="+mn-ea"/>
              </a:rPr>
              <a:t>協働」推進の政策　　</a:t>
            </a:r>
          </a:p>
        </p:txBody>
      </p:sp>
      <p:sp>
        <p:nvSpPr>
          <p:cNvPr id="243723" name="Text Box 40">
            <a:extLst>
              <a:ext uri="{FF2B5EF4-FFF2-40B4-BE49-F238E27FC236}">
                <a16:creationId xmlns:a16="http://schemas.microsoft.com/office/drawing/2014/main" id="{B3189884-2D1B-DDB1-5FF3-8E8CCA9F9819}"/>
              </a:ext>
            </a:extLst>
          </p:cNvPr>
          <p:cNvSpPr txBox="1">
            <a:spLocks noChangeArrowheads="1"/>
          </p:cNvSpPr>
          <p:nvPr/>
        </p:nvSpPr>
        <p:spPr bwMode="auto">
          <a:xfrm>
            <a:off x="36513" y="1988840"/>
            <a:ext cx="266541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さまざまな</a:t>
            </a:r>
            <a:r>
              <a:rPr lang="en-US" altLang="ja-JP" sz="1600">
                <a:latin typeface="+mn-ea"/>
                <a:ea typeface="+mn-ea"/>
              </a:rPr>
              <a:t>｢</a:t>
            </a:r>
            <a:r>
              <a:rPr lang="ja-JP" altLang="en-US" sz="1600">
                <a:latin typeface="+mn-ea"/>
                <a:ea typeface="+mn-ea"/>
              </a:rPr>
              <a:t>協働</a:t>
            </a:r>
            <a:r>
              <a:rPr lang="en-US" altLang="ja-JP" sz="1600">
                <a:latin typeface="+mn-ea"/>
                <a:ea typeface="+mn-ea"/>
              </a:rPr>
              <a:t>｣</a:t>
            </a:r>
            <a:r>
              <a:rPr lang="ja-JP" altLang="en-US" sz="1600">
                <a:latin typeface="+mn-ea"/>
                <a:ea typeface="+mn-ea"/>
              </a:rPr>
              <a:t>のかたち　　</a:t>
            </a:r>
          </a:p>
        </p:txBody>
      </p:sp>
      <p:sp>
        <p:nvSpPr>
          <p:cNvPr id="243724" name="Text Box 48">
            <a:extLst>
              <a:ext uri="{FF2B5EF4-FFF2-40B4-BE49-F238E27FC236}">
                <a16:creationId xmlns:a16="http://schemas.microsoft.com/office/drawing/2014/main" id="{319B71F1-1E35-8BC6-2559-C35C4CBFA285}"/>
              </a:ext>
            </a:extLst>
          </p:cNvPr>
          <p:cNvSpPr txBox="1">
            <a:spLocks noChangeArrowheads="1"/>
          </p:cNvSpPr>
          <p:nvPr/>
        </p:nvSpPr>
        <p:spPr bwMode="auto">
          <a:xfrm>
            <a:off x="-27394" y="2367781"/>
            <a:ext cx="9144000" cy="2308324"/>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企業では「企業の社会的責任（ＣＳＲ）」意識の高まりから、</a:t>
            </a:r>
            <a:r>
              <a:rPr lang="ja-JP" altLang="en-US" sz="1200" dirty="0">
                <a:solidFill>
                  <a:srgbClr val="FF0000"/>
                </a:solidFill>
                <a:latin typeface="+mn-ea"/>
                <a:ea typeface="+mn-ea"/>
              </a:rPr>
              <a:t>フィランソロピー・メセナ活動</a:t>
            </a:r>
            <a:r>
              <a:rPr lang="ja-JP" altLang="en-US" sz="1200" b="0" dirty="0">
                <a:latin typeface="+mn-ea"/>
                <a:ea typeface="+mn-ea"/>
              </a:rPr>
              <a:t>にとどまらず観光の振興、地域の文化や自然環境保全、人づくりなど多岐にわたる。こうした複数の分野を一括して行政と行う</a:t>
            </a:r>
            <a:r>
              <a:rPr lang="ja-JP" altLang="en-US" sz="1200" dirty="0">
                <a:solidFill>
                  <a:srgbClr val="FF0000"/>
                </a:solidFill>
                <a:latin typeface="+mn-ea"/>
                <a:ea typeface="+mn-ea"/>
              </a:rPr>
              <a:t>包括協定</a:t>
            </a:r>
            <a:r>
              <a:rPr lang="ja-JP" altLang="en-US" sz="1200" b="0" dirty="0">
                <a:latin typeface="+mn-ea"/>
                <a:ea typeface="+mn-ea"/>
              </a:rPr>
              <a:t>を結んでいる。</a:t>
            </a:r>
          </a:p>
          <a:p>
            <a:pPr>
              <a:spcBef>
                <a:spcPct val="0"/>
              </a:spcBef>
              <a:buFontTx/>
              <a:buNone/>
              <a:defRPr/>
            </a:pPr>
            <a:r>
              <a:rPr lang="ja-JP" altLang="en-US" sz="1200" b="0" dirty="0">
                <a:latin typeface="+mn-ea"/>
                <a:ea typeface="+mn-ea"/>
              </a:rPr>
              <a:t>●製造業・食品加工業⇒地域の材料、食材を使った地域ブランドの創造、育成、地域産業の活性化や観光振興</a:t>
            </a:r>
          </a:p>
          <a:p>
            <a:pPr>
              <a:spcBef>
                <a:spcPct val="0"/>
              </a:spcBef>
              <a:buFontTx/>
              <a:buNone/>
              <a:defRPr/>
            </a:pPr>
            <a:r>
              <a:rPr lang="ja-JP" altLang="en-US" sz="1200" b="0" dirty="0">
                <a:latin typeface="+mn-ea"/>
                <a:ea typeface="+mn-ea"/>
              </a:rPr>
              <a:t>●コンビニ・スーパー⇒暮らしの安全・安心（震災対応含む）のための</a:t>
            </a:r>
            <a:r>
              <a:rPr lang="ja-JP" altLang="en-US" sz="1200" dirty="0">
                <a:solidFill>
                  <a:srgbClr val="FF0000"/>
                </a:solidFill>
                <a:latin typeface="+mn-ea"/>
                <a:ea typeface="+mn-ea"/>
              </a:rPr>
              <a:t>セーフティステーション</a:t>
            </a:r>
            <a:r>
              <a:rPr lang="ja-JP" altLang="en-US" sz="1200" b="0" dirty="0">
                <a:latin typeface="+mn-ea"/>
                <a:ea typeface="+mn-ea"/>
              </a:rPr>
              <a:t>、食や観光振興など</a:t>
            </a:r>
            <a:endParaRPr lang="en-US" altLang="ja-JP" sz="1200" b="0" dirty="0">
              <a:latin typeface="+mn-ea"/>
              <a:ea typeface="+mn-ea"/>
            </a:endParaRPr>
          </a:p>
          <a:p>
            <a:pPr>
              <a:spcBef>
                <a:spcPct val="0"/>
              </a:spcBef>
              <a:buFontTx/>
              <a:buNone/>
              <a:defRPr/>
            </a:pPr>
            <a:r>
              <a:rPr lang="ja-JP" altLang="en-US" sz="1200" b="0" dirty="0">
                <a:latin typeface="+mn-ea"/>
                <a:ea typeface="+mn-ea"/>
              </a:rPr>
              <a:t>●ＩＴ企業⇒ＩＴを活用した地域情報発信による観光促進や地域産品の販売促進による地域の活性化</a:t>
            </a:r>
          </a:p>
          <a:p>
            <a:pPr>
              <a:spcBef>
                <a:spcPct val="0"/>
              </a:spcBef>
              <a:buFontTx/>
              <a:buNone/>
              <a:defRPr/>
            </a:pPr>
            <a:r>
              <a:rPr lang="ja-JP" altLang="en-US" sz="1200" b="0" dirty="0">
                <a:latin typeface="+mn-ea"/>
                <a:ea typeface="+mn-ea"/>
              </a:rPr>
              <a:t>●金融機関⇒産業経済の成長等の促進による地域の活性化</a:t>
            </a:r>
          </a:p>
          <a:p>
            <a:pPr>
              <a:spcBef>
                <a:spcPct val="0"/>
              </a:spcBef>
              <a:buFontTx/>
              <a:buNone/>
              <a:defRPr/>
            </a:pPr>
            <a:r>
              <a:rPr lang="ja-JP" altLang="en-US" sz="1200" b="0" dirty="0">
                <a:latin typeface="+mn-ea"/>
                <a:ea typeface="+mn-ea"/>
              </a:rPr>
              <a:t>●大学など⇒魅力発信や地域の文化・人づくり、活力ある地域づくり</a:t>
            </a:r>
          </a:p>
          <a:p>
            <a:pPr>
              <a:spcBef>
                <a:spcPct val="0"/>
              </a:spcBef>
              <a:buFontTx/>
              <a:buNone/>
              <a:defRPr/>
            </a:pPr>
            <a:r>
              <a:rPr lang="ja-JP" altLang="en-US" sz="1200" b="0" dirty="0">
                <a:latin typeface="+mn-ea"/>
                <a:ea typeface="+mn-ea"/>
              </a:rPr>
              <a:t>●公共サービスの</a:t>
            </a:r>
            <a:r>
              <a:rPr lang="zh-TW" altLang="en-US" sz="1200" dirty="0">
                <a:solidFill>
                  <a:srgbClr val="FF0000"/>
                </a:solidFill>
                <a:latin typeface="+mn-ea"/>
                <a:ea typeface="+mn-ea"/>
              </a:rPr>
              <a:t>官民連携事業</a:t>
            </a:r>
            <a:r>
              <a:rPr lang="en-US" altLang="zh-TW" sz="1200" dirty="0">
                <a:solidFill>
                  <a:srgbClr val="FF0000"/>
                </a:solidFill>
                <a:latin typeface="+mn-ea"/>
                <a:ea typeface="+mn-ea"/>
              </a:rPr>
              <a:t>(PPP)</a:t>
            </a:r>
            <a:r>
              <a:rPr lang="zh-TW" altLang="en-US" sz="1200" dirty="0">
                <a:solidFill>
                  <a:srgbClr val="FF0000"/>
                </a:solidFill>
                <a:latin typeface="+mn-ea"/>
                <a:ea typeface="+mn-ea"/>
              </a:rPr>
              <a:t>、民間資金等活用事業</a:t>
            </a:r>
            <a:r>
              <a:rPr lang="en-US" altLang="zh-TW" sz="1200" dirty="0">
                <a:solidFill>
                  <a:srgbClr val="FF0000"/>
                </a:solidFill>
                <a:latin typeface="+mn-ea"/>
                <a:ea typeface="+mn-ea"/>
              </a:rPr>
              <a:t>(PFI)</a:t>
            </a:r>
          </a:p>
          <a:p>
            <a:pPr>
              <a:spcBef>
                <a:spcPct val="0"/>
              </a:spcBef>
              <a:buFontTx/>
              <a:buNone/>
              <a:defRPr/>
            </a:pPr>
            <a:r>
              <a:rPr lang="ja-JP" altLang="en-US" sz="1200" b="0" dirty="0">
                <a:solidFill>
                  <a:srgbClr val="0000FF"/>
                </a:solidFill>
                <a:latin typeface="+mn-ea"/>
                <a:ea typeface="+mn-ea"/>
              </a:rPr>
              <a:t>●共催や後援、事業協力、企画立案、実行委員会など、特定のプロジェクトにかかる</a:t>
            </a:r>
            <a:r>
              <a:rPr lang="ja-JP" altLang="en-US" sz="1200" b="0" dirty="0">
                <a:solidFill>
                  <a:srgbClr val="FF0000"/>
                </a:solidFill>
                <a:latin typeface="+mn-ea"/>
                <a:ea typeface="+mn-ea"/>
              </a:rPr>
              <a:t>事業協働</a:t>
            </a:r>
            <a:r>
              <a:rPr lang="ja-JP" altLang="en-US" sz="1200" b="0" dirty="0">
                <a:solidFill>
                  <a:srgbClr val="0000FF"/>
                </a:solidFill>
                <a:latin typeface="+mn-ea"/>
                <a:ea typeface="+mn-ea"/>
              </a:rPr>
              <a:t>。</a:t>
            </a:r>
          </a:p>
          <a:p>
            <a:pPr>
              <a:spcBef>
                <a:spcPct val="0"/>
              </a:spcBef>
              <a:buFontTx/>
              <a:buNone/>
              <a:defRPr/>
            </a:pPr>
            <a:r>
              <a:rPr lang="ja-JP" altLang="en-US" sz="1200" b="0" dirty="0">
                <a:solidFill>
                  <a:srgbClr val="0000FF"/>
                </a:solidFill>
                <a:latin typeface="+mn-ea"/>
                <a:ea typeface="+mn-ea"/>
              </a:rPr>
              <a:t>●共有された目的を実現するために中長期視野で戦略的に協働する形態としての</a:t>
            </a:r>
            <a:r>
              <a:rPr lang="ja-JP" altLang="en-US" sz="1200" b="0" dirty="0">
                <a:solidFill>
                  <a:srgbClr val="FF0000"/>
                </a:solidFill>
                <a:latin typeface="+mn-ea"/>
                <a:ea typeface="+mn-ea"/>
              </a:rPr>
              <a:t>戦略協働</a:t>
            </a:r>
            <a:r>
              <a:rPr lang="ja-JP" altLang="en-US" sz="1200" b="0" dirty="0">
                <a:solidFill>
                  <a:srgbClr val="0000FF"/>
                </a:solidFill>
                <a:latin typeface="+mn-ea"/>
                <a:ea typeface="+mn-ea"/>
              </a:rPr>
              <a:t>。</a:t>
            </a:r>
          </a:p>
          <a:p>
            <a:pPr>
              <a:spcBef>
                <a:spcPct val="0"/>
              </a:spcBef>
              <a:buFontTx/>
              <a:buNone/>
              <a:defRPr/>
            </a:pPr>
            <a:r>
              <a:rPr lang="ja-JP" altLang="en-US" sz="1200" b="0" dirty="0">
                <a:solidFill>
                  <a:srgbClr val="0000FF"/>
                </a:solidFill>
                <a:latin typeface="+mn-ea"/>
                <a:ea typeface="+mn-ea"/>
              </a:rPr>
              <a:t>●政策課題と連動した中で、行政と政策的に協働する形態としての</a:t>
            </a:r>
            <a:r>
              <a:rPr lang="ja-JP" altLang="en-US" sz="1200" b="0" dirty="0">
                <a:solidFill>
                  <a:srgbClr val="FF0000"/>
                </a:solidFill>
                <a:latin typeface="+mn-ea"/>
                <a:ea typeface="+mn-ea"/>
              </a:rPr>
              <a:t>政策協働</a:t>
            </a:r>
            <a:r>
              <a:rPr lang="ja-JP" altLang="en-US" sz="1200" b="0" dirty="0">
                <a:solidFill>
                  <a:srgbClr val="0000FF"/>
                </a:solidFill>
                <a:latin typeface="+mn-ea"/>
                <a:ea typeface="+mn-ea"/>
              </a:rPr>
              <a:t>。</a:t>
            </a:r>
          </a:p>
          <a:p>
            <a:pPr>
              <a:spcBef>
                <a:spcPct val="0"/>
              </a:spcBef>
              <a:buFontTx/>
              <a:buNone/>
              <a:defRPr/>
            </a:pPr>
            <a:r>
              <a:rPr lang="ja-JP" altLang="en-US" sz="1200" b="0" dirty="0">
                <a:solidFill>
                  <a:srgbClr val="0000FF"/>
                </a:solidFill>
                <a:latin typeface="+mn-ea"/>
                <a:ea typeface="+mn-ea"/>
              </a:rPr>
              <a:t>●企業・行政・</a:t>
            </a:r>
            <a:r>
              <a:rPr lang="en-US" altLang="ja-JP" sz="1200" b="0" dirty="0">
                <a:solidFill>
                  <a:srgbClr val="0000FF"/>
                </a:solidFill>
                <a:latin typeface="+mn-ea"/>
                <a:ea typeface="+mn-ea"/>
              </a:rPr>
              <a:t>NPO</a:t>
            </a:r>
            <a:r>
              <a:rPr lang="ja-JP" altLang="en-US" sz="1200" b="0" dirty="0">
                <a:solidFill>
                  <a:srgbClr val="0000FF"/>
                </a:solidFill>
                <a:latin typeface="+mn-ea"/>
                <a:ea typeface="+mn-ea"/>
              </a:rPr>
              <a:t>・自治体などから集まったメンバーが</a:t>
            </a:r>
            <a:r>
              <a:rPr lang="en-US" altLang="ja-JP" sz="1200" b="0" dirty="0">
                <a:solidFill>
                  <a:srgbClr val="0000FF"/>
                </a:solidFill>
                <a:latin typeface="+mn-ea"/>
                <a:ea typeface="+mn-ea"/>
              </a:rPr>
              <a:t>､</a:t>
            </a:r>
            <a:r>
              <a:rPr lang="ja-JP" altLang="en-US" sz="1200" b="0" dirty="0">
                <a:solidFill>
                  <a:srgbClr val="0000FF"/>
                </a:solidFill>
                <a:latin typeface="+mn-ea"/>
                <a:ea typeface="+mn-ea"/>
              </a:rPr>
              <a:t>社会課題の解決のために知識や技術を持ち寄り</a:t>
            </a:r>
            <a:r>
              <a:rPr lang="en-US" altLang="ja-JP" sz="1200" b="0" dirty="0">
                <a:solidFill>
                  <a:srgbClr val="0000FF"/>
                </a:solidFill>
                <a:latin typeface="+mn-ea"/>
                <a:ea typeface="+mn-ea"/>
              </a:rPr>
              <a:t>､</a:t>
            </a:r>
            <a:r>
              <a:rPr lang="ja-JP" altLang="en-US" sz="1200" b="0" dirty="0">
                <a:solidFill>
                  <a:srgbClr val="0000FF"/>
                </a:solidFill>
                <a:latin typeface="+mn-ea"/>
                <a:ea typeface="+mn-ea"/>
              </a:rPr>
              <a:t>協力する</a:t>
            </a:r>
            <a:r>
              <a:rPr lang="ja-JP" altLang="en-US" sz="1200" b="0" dirty="0">
                <a:solidFill>
                  <a:srgbClr val="FF0000"/>
                </a:solidFill>
                <a:latin typeface="+mn-ea"/>
                <a:ea typeface="+mn-ea"/>
              </a:rPr>
              <a:t>コレクティブ・インパクト</a:t>
            </a:r>
            <a:r>
              <a:rPr lang="en-US" altLang="ja-JP" sz="1200" b="0" dirty="0">
                <a:solidFill>
                  <a:srgbClr val="0000FF"/>
                </a:solidFill>
                <a:latin typeface="+mn-ea"/>
                <a:ea typeface="+mn-ea"/>
              </a:rPr>
              <a:t>｡</a:t>
            </a:r>
            <a:endParaRPr lang="en-US" altLang="zh-TW" sz="1200" b="0" dirty="0">
              <a:solidFill>
                <a:srgbClr val="0000FF"/>
              </a:solidFill>
              <a:latin typeface="+mn-ea"/>
              <a:ea typeface="+mn-ea"/>
            </a:endParaRPr>
          </a:p>
        </p:txBody>
      </p:sp>
      <p:sp>
        <p:nvSpPr>
          <p:cNvPr id="243725" name="Text Box 49">
            <a:extLst>
              <a:ext uri="{FF2B5EF4-FFF2-40B4-BE49-F238E27FC236}">
                <a16:creationId xmlns:a16="http://schemas.microsoft.com/office/drawing/2014/main" id="{808A8F8C-3A9F-0472-D885-89276BE0DDF2}"/>
              </a:ext>
            </a:extLst>
          </p:cNvPr>
          <p:cNvSpPr txBox="1">
            <a:spLocks noChangeArrowheads="1"/>
          </p:cNvSpPr>
          <p:nvPr/>
        </p:nvSpPr>
        <p:spPr bwMode="auto">
          <a:xfrm>
            <a:off x="22340" y="1280261"/>
            <a:ext cx="9144000" cy="646331"/>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　「</a:t>
            </a:r>
            <a:r>
              <a:rPr lang="ja-JP" altLang="en-US" sz="1200" dirty="0">
                <a:solidFill>
                  <a:srgbClr val="FF0000"/>
                </a:solidFill>
                <a:latin typeface="+mn-ea"/>
                <a:ea typeface="+mn-ea"/>
              </a:rPr>
              <a:t>環境教育等促進法</a:t>
            </a:r>
            <a:r>
              <a:rPr lang="ja-JP" altLang="en-US" sz="1200" b="0" dirty="0">
                <a:latin typeface="+mn-ea"/>
                <a:ea typeface="+mn-ea"/>
              </a:rPr>
              <a:t>」</a:t>
            </a:r>
            <a:r>
              <a:rPr lang="en-US" altLang="ja-JP" sz="1200" b="0" dirty="0">
                <a:latin typeface="+mn-ea"/>
                <a:ea typeface="+mn-ea"/>
              </a:rPr>
              <a:t>(2011</a:t>
            </a:r>
            <a:r>
              <a:rPr lang="ja-JP" altLang="en-US" sz="1200" b="0" dirty="0">
                <a:latin typeface="+mn-ea"/>
                <a:ea typeface="+mn-ea"/>
              </a:rPr>
              <a:t>年</a:t>
            </a:r>
            <a:r>
              <a:rPr lang="en-US" altLang="ja-JP" sz="1200" b="0" dirty="0">
                <a:latin typeface="+mn-ea"/>
                <a:ea typeface="+mn-ea"/>
              </a:rPr>
              <a:t>)</a:t>
            </a:r>
            <a:r>
              <a:rPr lang="ja-JP" altLang="en-US" sz="1200" b="0" dirty="0">
                <a:latin typeface="+mn-ea"/>
                <a:ea typeface="+mn-ea"/>
              </a:rPr>
              <a:t>では、協働の取組みの概念を法律として掲げ、「国民、民間団体等、国または地方公共団体が役割を適切に分担しつつ対等の立場で相互に協力して行う」環境保全活動や環境教育などの取組みを推進。</a:t>
            </a:r>
            <a:endParaRPr lang="en-US" altLang="ja-JP" sz="1200" b="0" dirty="0">
              <a:latin typeface="+mn-ea"/>
              <a:ea typeface="+mn-ea"/>
            </a:endParaRPr>
          </a:p>
          <a:p>
            <a:pPr>
              <a:spcBef>
                <a:spcPct val="0"/>
              </a:spcBef>
              <a:buFontTx/>
              <a:buNone/>
              <a:defRPr/>
            </a:pPr>
            <a:r>
              <a:rPr lang="ja-JP" altLang="en-US" sz="1200" b="0" dirty="0">
                <a:solidFill>
                  <a:srgbClr val="FF0000"/>
                </a:solidFill>
                <a:latin typeface="+mn-ea"/>
                <a:ea typeface="+mn-ea"/>
              </a:rPr>
              <a:t>第５次環境基本計画</a:t>
            </a:r>
            <a:r>
              <a:rPr lang="ja-JP" altLang="en-US" sz="1200" b="0" dirty="0">
                <a:latin typeface="+mn-ea"/>
                <a:ea typeface="+mn-ea"/>
              </a:rPr>
              <a:t>においても、環境政策推進の上での</a:t>
            </a:r>
            <a:r>
              <a:rPr lang="ja-JP" altLang="en-US" sz="1200" dirty="0">
                <a:solidFill>
                  <a:srgbClr val="FF0000"/>
                </a:solidFill>
                <a:latin typeface="+mn-ea"/>
                <a:ea typeface="+mn-ea"/>
              </a:rPr>
              <a:t>パートナーシップの重要性が強調</a:t>
            </a:r>
            <a:r>
              <a:rPr lang="ja-JP" altLang="en-US" sz="1200" b="0" dirty="0">
                <a:latin typeface="+mn-ea"/>
                <a:ea typeface="+mn-ea"/>
              </a:rPr>
              <a:t>されている。</a:t>
            </a:r>
          </a:p>
        </p:txBody>
      </p:sp>
      <p:sp>
        <p:nvSpPr>
          <p:cNvPr id="243726" name="Line 51">
            <a:extLst>
              <a:ext uri="{FF2B5EF4-FFF2-40B4-BE49-F238E27FC236}">
                <a16:creationId xmlns:a16="http://schemas.microsoft.com/office/drawing/2014/main" id="{598CAA5B-4E5A-CA6E-0FF4-7B7581F97216}"/>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91853" name="図 16">
            <a:extLst>
              <a:ext uri="{FF2B5EF4-FFF2-40B4-BE49-F238E27FC236}">
                <a16:creationId xmlns:a16="http://schemas.microsoft.com/office/drawing/2014/main" id="{55CE7445-EC1B-CBE2-9664-7BDDE8CE1A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350"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1854" name="図 17">
            <a:extLst>
              <a:ext uri="{FF2B5EF4-FFF2-40B4-BE49-F238E27FC236}">
                <a16:creationId xmlns:a16="http://schemas.microsoft.com/office/drawing/2014/main" id="{61B52B8C-247D-B5CD-D9AB-435A6EFF19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3513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29" name="AutoShape 64">
            <a:extLst>
              <a:ext uri="{FF2B5EF4-FFF2-40B4-BE49-F238E27FC236}">
                <a16:creationId xmlns:a16="http://schemas.microsoft.com/office/drawing/2014/main" id="{8F04B96E-8E2F-635B-1ED8-4793A392F3E6}"/>
              </a:ext>
            </a:extLst>
          </p:cNvPr>
          <p:cNvSpPr>
            <a:spLocks noChangeArrowheads="1"/>
          </p:cNvSpPr>
          <p:nvPr/>
        </p:nvSpPr>
        <p:spPr bwMode="auto">
          <a:xfrm>
            <a:off x="36513" y="6121400"/>
            <a:ext cx="4427537" cy="635000"/>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200" b="0">
              <a:solidFill>
                <a:schemeClr val="accent2"/>
              </a:solidFill>
              <a:latin typeface="+mn-ea"/>
              <a:ea typeface="+mn-ea"/>
            </a:endParaRPr>
          </a:p>
        </p:txBody>
      </p:sp>
      <p:sp>
        <p:nvSpPr>
          <p:cNvPr id="243730" name="AutoShape 65">
            <a:extLst>
              <a:ext uri="{FF2B5EF4-FFF2-40B4-BE49-F238E27FC236}">
                <a16:creationId xmlns:a16="http://schemas.microsoft.com/office/drawing/2014/main" id="{FBD5467B-97FD-4369-7FEB-6FE977533675}"/>
              </a:ext>
            </a:extLst>
          </p:cNvPr>
          <p:cNvSpPr>
            <a:spLocks noChangeArrowheads="1"/>
          </p:cNvSpPr>
          <p:nvPr/>
        </p:nvSpPr>
        <p:spPr bwMode="auto">
          <a:xfrm>
            <a:off x="1187450" y="5892800"/>
            <a:ext cx="2016125" cy="273050"/>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solidFill>
                <a:schemeClr val="bg1"/>
              </a:solidFill>
              <a:latin typeface="+mn-ea"/>
              <a:ea typeface="+mn-ea"/>
            </a:endParaRPr>
          </a:p>
        </p:txBody>
      </p:sp>
      <p:sp>
        <p:nvSpPr>
          <p:cNvPr id="243731" name="Text Box 66">
            <a:extLst>
              <a:ext uri="{FF2B5EF4-FFF2-40B4-BE49-F238E27FC236}">
                <a16:creationId xmlns:a16="http://schemas.microsoft.com/office/drawing/2014/main" id="{69D190AE-BDEA-141A-047A-999F8C9F4A5C}"/>
              </a:ext>
            </a:extLst>
          </p:cNvPr>
          <p:cNvSpPr txBox="1">
            <a:spLocks noChangeArrowheads="1"/>
          </p:cNvSpPr>
          <p:nvPr/>
        </p:nvSpPr>
        <p:spPr bwMode="auto">
          <a:xfrm>
            <a:off x="1370013" y="5881688"/>
            <a:ext cx="1827212" cy="292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zh-TW" altLang="en-US" sz="1300" dirty="0">
                <a:solidFill>
                  <a:schemeClr val="bg1"/>
                </a:solidFill>
                <a:latin typeface="+mn-ea"/>
                <a:ea typeface="+mn-ea"/>
              </a:rPr>
              <a:t>官民連携事業</a:t>
            </a:r>
            <a:r>
              <a:rPr lang="en-US" altLang="zh-TW" sz="1300" dirty="0">
                <a:solidFill>
                  <a:schemeClr val="bg1"/>
                </a:solidFill>
                <a:latin typeface="+mn-ea"/>
                <a:ea typeface="+mn-ea"/>
              </a:rPr>
              <a:t>(PPP)</a:t>
            </a:r>
          </a:p>
        </p:txBody>
      </p:sp>
      <p:sp>
        <p:nvSpPr>
          <p:cNvPr id="243732" name="Text Box 67">
            <a:extLst>
              <a:ext uri="{FF2B5EF4-FFF2-40B4-BE49-F238E27FC236}">
                <a16:creationId xmlns:a16="http://schemas.microsoft.com/office/drawing/2014/main" id="{2F6DD1E6-E7D3-F445-72F5-8588BDF32A8F}"/>
              </a:ext>
            </a:extLst>
          </p:cNvPr>
          <p:cNvSpPr txBox="1">
            <a:spLocks noChangeArrowheads="1"/>
          </p:cNvSpPr>
          <p:nvPr/>
        </p:nvSpPr>
        <p:spPr bwMode="auto">
          <a:xfrm>
            <a:off x="73025" y="6092825"/>
            <a:ext cx="4427538" cy="6778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(Public Private Partnership) </a:t>
            </a:r>
            <a:r>
              <a:rPr lang="ja-JP" altLang="en-US" sz="800" b="0" dirty="0">
                <a:latin typeface="+mn-ea"/>
                <a:ea typeface="+mn-ea"/>
              </a:rPr>
              <a:t>（パブリック・プライベート・パートナーシップ）</a:t>
            </a:r>
            <a:endParaRPr lang="en-US" altLang="ja-JP" sz="1400" b="0" dirty="0">
              <a:latin typeface="+mn-ea"/>
              <a:ea typeface="+mn-ea"/>
            </a:endParaRPr>
          </a:p>
          <a:p>
            <a:pPr>
              <a:spcBef>
                <a:spcPct val="0"/>
              </a:spcBef>
              <a:buFontTx/>
              <a:buNone/>
              <a:defRPr/>
            </a:pPr>
            <a:r>
              <a:rPr lang="ja-JP" altLang="en-US" sz="1200" b="0" dirty="0">
                <a:latin typeface="+mn-ea"/>
                <a:ea typeface="+mn-ea"/>
              </a:rPr>
              <a:t>公共施設の管理・運営を民間企業等に包括的に代行させる指定管理者制度、包括的民間委託、民間への公有地の貸し出しなど。</a:t>
            </a:r>
            <a:endParaRPr lang="en-US" altLang="ja-JP" sz="1200" b="0" dirty="0">
              <a:latin typeface="+mn-ea"/>
              <a:ea typeface="+mn-ea"/>
            </a:endParaRPr>
          </a:p>
        </p:txBody>
      </p:sp>
      <p:sp>
        <p:nvSpPr>
          <p:cNvPr id="243733" name="AutoShape 68">
            <a:extLst>
              <a:ext uri="{FF2B5EF4-FFF2-40B4-BE49-F238E27FC236}">
                <a16:creationId xmlns:a16="http://schemas.microsoft.com/office/drawing/2014/main" id="{4F0B8065-BAE2-8081-A6B6-FD4006C0EE41}"/>
              </a:ext>
            </a:extLst>
          </p:cNvPr>
          <p:cNvSpPr>
            <a:spLocks noChangeArrowheads="1"/>
          </p:cNvSpPr>
          <p:nvPr/>
        </p:nvSpPr>
        <p:spPr bwMode="auto">
          <a:xfrm>
            <a:off x="4608513" y="5956114"/>
            <a:ext cx="4427537" cy="800285"/>
          </a:xfrm>
          <a:prstGeom prst="roundRect">
            <a:avLst>
              <a:gd name="adj" fmla="val 1039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200" b="0">
              <a:solidFill>
                <a:schemeClr val="accent2"/>
              </a:solidFill>
              <a:latin typeface="+mn-ea"/>
              <a:ea typeface="+mn-ea"/>
            </a:endParaRPr>
          </a:p>
        </p:txBody>
      </p:sp>
      <p:sp>
        <p:nvSpPr>
          <p:cNvPr id="243734" name="AutoShape 69">
            <a:extLst>
              <a:ext uri="{FF2B5EF4-FFF2-40B4-BE49-F238E27FC236}">
                <a16:creationId xmlns:a16="http://schemas.microsoft.com/office/drawing/2014/main" id="{12208BD5-49D2-3929-0B18-35CD16A493B6}"/>
              </a:ext>
            </a:extLst>
          </p:cNvPr>
          <p:cNvSpPr>
            <a:spLocks noChangeArrowheads="1"/>
          </p:cNvSpPr>
          <p:nvPr/>
        </p:nvSpPr>
        <p:spPr bwMode="auto">
          <a:xfrm>
            <a:off x="5659438" y="5708465"/>
            <a:ext cx="2447925" cy="273050"/>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solidFill>
                <a:schemeClr val="bg1"/>
              </a:solidFill>
              <a:latin typeface="+mn-ea"/>
              <a:ea typeface="+mn-ea"/>
            </a:endParaRPr>
          </a:p>
        </p:txBody>
      </p:sp>
      <p:sp>
        <p:nvSpPr>
          <p:cNvPr id="243735" name="Text Box 70">
            <a:extLst>
              <a:ext uri="{FF2B5EF4-FFF2-40B4-BE49-F238E27FC236}">
                <a16:creationId xmlns:a16="http://schemas.microsoft.com/office/drawing/2014/main" id="{3245CB81-03AA-AA30-37C1-169DA59EBF57}"/>
              </a:ext>
            </a:extLst>
          </p:cNvPr>
          <p:cNvSpPr txBox="1">
            <a:spLocks noChangeArrowheads="1"/>
          </p:cNvSpPr>
          <p:nvPr/>
        </p:nvSpPr>
        <p:spPr bwMode="auto">
          <a:xfrm>
            <a:off x="5865813" y="5698940"/>
            <a:ext cx="2162175" cy="292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zh-TW" altLang="en-US" sz="1300" dirty="0">
                <a:solidFill>
                  <a:schemeClr val="bg1"/>
                </a:solidFill>
                <a:latin typeface="+mn-ea"/>
                <a:ea typeface="+mn-ea"/>
              </a:rPr>
              <a:t>民間資金等活</a:t>
            </a:r>
            <a:r>
              <a:rPr lang="ja-JP" altLang="en-US" sz="1300" dirty="0">
                <a:solidFill>
                  <a:schemeClr val="bg1"/>
                </a:solidFill>
                <a:latin typeface="+mn-ea"/>
                <a:ea typeface="+mn-ea"/>
              </a:rPr>
              <a:t>用</a:t>
            </a:r>
            <a:r>
              <a:rPr lang="zh-TW" altLang="en-US" sz="1300" dirty="0">
                <a:solidFill>
                  <a:schemeClr val="bg1"/>
                </a:solidFill>
                <a:latin typeface="+mn-ea"/>
                <a:ea typeface="+mn-ea"/>
              </a:rPr>
              <a:t>事業</a:t>
            </a:r>
            <a:r>
              <a:rPr lang="en-US" altLang="zh-TW" sz="1300" dirty="0">
                <a:solidFill>
                  <a:schemeClr val="bg1"/>
                </a:solidFill>
                <a:latin typeface="+mn-ea"/>
                <a:ea typeface="+mn-ea"/>
              </a:rPr>
              <a:t>(PFI)</a:t>
            </a:r>
          </a:p>
        </p:txBody>
      </p:sp>
      <p:sp>
        <p:nvSpPr>
          <p:cNvPr id="243736" name="Text Box 71">
            <a:extLst>
              <a:ext uri="{FF2B5EF4-FFF2-40B4-BE49-F238E27FC236}">
                <a16:creationId xmlns:a16="http://schemas.microsoft.com/office/drawing/2014/main" id="{BD32E537-0C32-2009-0144-F20F817DFC51}"/>
              </a:ext>
            </a:extLst>
          </p:cNvPr>
          <p:cNvSpPr txBox="1">
            <a:spLocks noChangeArrowheads="1"/>
          </p:cNvSpPr>
          <p:nvPr/>
        </p:nvSpPr>
        <p:spPr bwMode="auto">
          <a:xfrm>
            <a:off x="4608513" y="5946590"/>
            <a:ext cx="4500562" cy="83099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(Private</a:t>
            </a:r>
            <a:r>
              <a:rPr lang="ja-JP" altLang="en-US" sz="1200" b="0" dirty="0">
                <a:latin typeface="+mn-ea"/>
                <a:ea typeface="+mn-ea"/>
              </a:rPr>
              <a:t>　</a:t>
            </a:r>
            <a:r>
              <a:rPr lang="en-US" altLang="ja-JP" sz="1200" b="0" dirty="0">
                <a:latin typeface="+mn-ea"/>
                <a:ea typeface="+mn-ea"/>
              </a:rPr>
              <a:t>Finance initiative)</a:t>
            </a:r>
            <a:r>
              <a:rPr lang="ja-JP" altLang="en-US" sz="1200" b="0" dirty="0">
                <a:latin typeface="+mn-ea"/>
                <a:ea typeface="+mn-ea"/>
              </a:rPr>
              <a:t> 　</a:t>
            </a:r>
            <a:r>
              <a:rPr lang="ja-JP" altLang="en-US" sz="800" b="0" dirty="0">
                <a:latin typeface="+mn-ea"/>
                <a:ea typeface="+mn-ea"/>
              </a:rPr>
              <a:t>（パブリック・ファイナンス・イニシアティブ）</a:t>
            </a:r>
            <a:endParaRPr lang="en-US" altLang="ja-JP" sz="1200" b="0" dirty="0">
              <a:latin typeface="+mn-ea"/>
              <a:ea typeface="+mn-ea"/>
            </a:endParaRPr>
          </a:p>
          <a:p>
            <a:pPr>
              <a:spcBef>
                <a:spcPct val="0"/>
              </a:spcBef>
              <a:buFontTx/>
              <a:buNone/>
              <a:defRPr/>
            </a:pPr>
            <a:r>
              <a:rPr lang="ja-JP" altLang="en-US" sz="1200" b="0" dirty="0">
                <a:latin typeface="+mn-ea"/>
                <a:ea typeface="+mn-ea"/>
              </a:rPr>
              <a:t>公共施設の建設、維持管理、運営を民間の力を活用して行う事業。</a:t>
            </a:r>
          </a:p>
          <a:p>
            <a:pPr>
              <a:spcBef>
                <a:spcPct val="0"/>
              </a:spcBef>
              <a:buFontTx/>
              <a:buNone/>
              <a:defRPr/>
            </a:pPr>
            <a:r>
              <a:rPr lang="ja-JP" altLang="en-US" sz="1200" b="0" dirty="0">
                <a:latin typeface="+mn-ea"/>
                <a:ea typeface="+mn-ea"/>
              </a:rPr>
              <a:t>民間の資金、経営能力、技術的能力を活用することで、国や地方公共団体等が直接実施するよりも効率的かつ効果的に公共サービス</a:t>
            </a:r>
          </a:p>
        </p:txBody>
      </p:sp>
      <p:sp>
        <p:nvSpPr>
          <p:cNvPr id="243737" name="AutoShape 64">
            <a:extLst>
              <a:ext uri="{FF2B5EF4-FFF2-40B4-BE49-F238E27FC236}">
                <a16:creationId xmlns:a16="http://schemas.microsoft.com/office/drawing/2014/main" id="{DF9518E2-CAA9-91A8-ED9D-9A8BFCF6A65F}"/>
              </a:ext>
            </a:extLst>
          </p:cNvPr>
          <p:cNvSpPr>
            <a:spLocks noChangeArrowheads="1"/>
          </p:cNvSpPr>
          <p:nvPr/>
        </p:nvSpPr>
        <p:spPr bwMode="auto">
          <a:xfrm>
            <a:off x="4600024" y="4995548"/>
            <a:ext cx="4427538" cy="585788"/>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200" b="0">
              <a:solidFill>
                <a:schemeClr val="accent2"/>
              </a:solidFill>
              <a:latin typeface="+mn-ea"/>
              <a:ea typeface="+mn-ea"/>
            </a:endParaRPr>
          </a:p>
        </p:txBody>
      </p:sp>
      <p:sp>
        <p:nvSpPr>
          <p:cNvPr id="243738" name="AutoShape 65">
            <a:extLst>
              <a:ext uri="{FF2B5EF4-FFF2-40B4-BE49-F238E27FC236}">
                <a16:creationId xmlns:a16="http://schemas.microsoft.com/office/drawing/2014/main" id="{281369E5-781B-4EB2-4C2E-CCA9BE6B707F}"/>
              </a:ext>
            </a:extLst>
          </p:cNvPr>
          <p:cNvSpPr>
            <a:spLocks noChangeArrowheads="1"/>
          </p:cNvSpPr>
          <p:nvPr/>
        </p:nvSpPr>
        <p:spPr bwMode="auto">
          <a:xfrm>
            <a:off x="5914738" y="4717895"/>
            <a:ext cx="1922462" cy="273050"/>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solidFill>
                <a:schemeClr val="bg1"/>
              </a:solidFill>
              <a:latin typeface="+mn-ea"/>
              <a:ea typeface="+mn-ea"/>
            </a:endParaRPr>
          </a:p>
        </p:txBody>
      </p:sp>
      <p:sp>
        <p:nvSpPr>
          <p:cNvPr id="243739" name="Text Box 66">
            <a:extLst>
              <a:ext uri="{FF2B5EF4-FFF2-40B4-BE49-F238E27FC236}">
                <a16:creationId xmlns:a16="http://schemas.microsoft.com/office/drawing/2014/main" id="{4256BB68-0F80-CDC9-71DB-546B7B2A090F}"/>
              </a:ext>
            </a:extLst>
          </p:cNvPr>
          <p:cNvSpPr txBox="1">
            <a:spLocks noChangeArrowheads="1"/>
          </p:cNvSpPr>
          <p:nvPr/>
        </p:nvSpPr>
        <p:spPr bwMode="auto">
          <a:xfrm>
            <a:off x="6159213" y="4722657"/>
            <a:ext cx="1512887" cy="292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300" b="0" dirty="0">
                <a:solidFill>
                  <a:schemeClr val="bg1"/>
                </a:solidFill>
                <a:latin typeface="+mn-ea"/>
                <a:ea typeface="+mn-ea"/>
              </a:rPr>
              <a:t>レインボープラン</a:t>
            </a:r>
          </a:p>
        </p:txBody>
      </p:sp>
      <p:sp>
        <p:nvSpPr>
          <p:cNvPr id="243740" name="Text Box 67">
            <a:extLst>
              <a:ext uri="{FF2B5EF4-FFF2-40B4-BE49-F238E27FC236}">
                <a16:creationId xmlns:a16="http://schemas.microsoft.com/office/drawing/2014/main" id="{124CF639-6702-2C7E-669A-61D1EDCBDB1A}"/>
              </a:ext>
            </a:extLst>
          </p:cNvPr>
          <p:cNvSpPr txBox="1">
            <a:spLocks noChangeArrowheads="1"/>
          </p:cNvSpPr>
          <p:nvPr/>
        </p:nvSpPr>
        <p:spPr bwMode="auto">
          <a:xfrm>
            <a:off x="4666699" y="4979673"/>
            <a:ext cx="4284663"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a:t>
            </a:r>
            <a:r>
              <a:rPr lang="ja-JP" altLang="en-US" sz="1200" b="0" dirty="0">
                <a:latin typeface="+mn-ea"/>
                <a:ea typeface="+mn-ea"/>
              </a:rPr>
              <a:t>台所と農業をつなぐ・ながい計画</a:t>
            </a:r>
            <a:r>
              <a:rPr lang="en-US" altLang="ja-JP" sz="1200" b="0" dirty="0">
                <a:latin typeface="+mn-ea"/>
                <a:ea typeface="+mn-ea"/>
              </a:rPr>
              <a:t>｣</a:t>
            </a:r>
            <a:r>
              <a:rPr lang="ja-JP" altLang="en-US" sz="1200" b="0" dirty="0">
                <a:latin typeface="+mn-ea"/>
                <a:ea typeface="+mn-ea"/>
              </a:rPr>
              <a:t>市民は生ゴミ分別、行政はその収集と</a:t>
            </a:r>
            <a:r>
              <a:rPr lang="ja-JP" altLang="en-US" sz="1200" dirty="0">
                <a:solidFill>
                  <a:srgbClr val="FF0000"/>
                </a:solidFill>
                <a:latin typeface="+mn-ea"/>
                <a:ea typeface="+mn-ea"/>
              </a:rPr>
              <a:t>コンポスト</a:t>
            </a:r>
            <a:r>
              <a:rPr lang="ja-JP" altLang="en-US" sz="1200" b="0" dirty="0">
                <a:latin typeface="+mn-ea"/>
                <a:ea typeface="+mn-ea"/>
              </a:rPr>
              <a:t>化、農家はコンポストを使った農産物生産と市民への販売という循環システム。</a:t>
            </a:r>
          </a:p>
        </p:txBody>
      </p:sp>
      <p:sp>
        <p:nvSpPr>
          <p:cNvPr id="243741" name="AutoShape 68">
            <a:extLst>
              <a:ext uri="{FF2B5EF4-FFF2-40B4-BE49-F238E27FC236}">
                <a16:creationId xmlns:a16="http://schemas.microsoft.com/office/drawing/2014/main" id="{3FE6A3E2-19D5-680D-7301-4CB8DAA5E599}"/>
              </a:ext>
            </a:extLst>
          </p:cNvPr>
          <p:cNvSpPr>
            <a:spLocks noChangeArrowheads="1"/>
          </p:cNvSpPr>
          <p:nvPr/>
        </p:nvSpPr>
        <p:spPr bwMode="auto">
          <a:xfrm>
            <a:off x="25377" y="4989984"/>
            <a:ext cx="4427538" cy="831850"/>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200" b="0">
              <a:solidFill>
                <a:schemeClr val="accent2"/>
              </a:solidFill>
              <a:latin typeface="+mn-ea"/>
              <a:ea typeface="+mn-ea"/>
            </a:endParaRPr>
          </a:p>
        </p:txBody>
      </p:sp>
      <p:sp>
        <p:nvSpPr>
          <p:cNvPr id="243742" name="AutoShape 69">
            <a:extLst>
              <a:ext uri="{FF2B5EF4-FFF2-40B4-BE49-F238E27FC236}">
                <a16:creationId xmlns:a16="http://schemas.microsoft.com/office/drawing/2014/main" id="{1D471857-E080-F04C-F3E0-026BB7170A10}"/>
              </a:ext>
            </a:extLst>
          </p:cNvPr>
          <p:cNvSpPr>
            <a:spLocks noChangeArrowheads="1"/>
          </p:cNvSpPr>
          <p:nvPr/>
        </p:nvSpPr>
        <p:spPr bwMode="auto">
          <a:xfrm>
            <a:off x="1148039" y="4753446"/>
            <a:ext cx="2140363" cy="273050"/>
          </a:xfrm>
          <a:prstGeom prst="roundRect">
            <a:avLst>
              <a:gd name="adj" fmla="val 16653"/>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solidFill>
                <a:schemeClr val="bg1"/>
              </a:solidFill>
              <a:latin typeface="+mn-ea"/>
              <a:ea typeface="+mn-ea"/>
            </a:endParaRPr>
          </a:p>
        </p:txBody>
      </p:sp>
      <p:sp>
        <p:nvSpPr>
          <p:cNvPr id="243743" name="Text Box 70">
            <a:extLst>
              <a:ext uri="{FF2B5EF4-FFF2-40B4-BE49-F238E27FC236}">
                <a16:creationId xmlns:a16="http://schemas.microsoft.com/office/drawing/2014/main" id="{81047E32-2BAB-FD73-C3B1-1B5731706D45}"/>
              </a:ext>
            </a:extLst>
          </p:cNvPr>
          <p:cNvSpPr txBox="1">
            <a:spLocks noChangeArrowheads="1"/>
          </p:cNvSpPr>
          <p:nvPr/>
        </p:nvSpPr>
        <p:spPr bwMode="auto">
          <a:xfrm>
            <a:off x="1346764" y="4743922"/>
            <a:ext cx="1784763" cy="2921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300" b="0" dirty="0">
                <a:solidFill>
                  <a:schemeClr val="bg1"/>
                </a:solidFill>
                <a:latin typeface="+mn-ea"/>
                <a:ea typeface="+mn-ea"/>
              </a:rPr>
              <a:t>菜の花エコプロジェクト</a:t>
            </a:r>
          </a:p>
        </p:txBody>
      </p:sp>
      <p:sp>
        <p:nvSpPr>
          <p:cNvPr id="243744" name="Text Box 71">
            <a:extLst>
              <a:ext uri="{FF2B5EF4-FFF2-40B4-BE49-F238E27FC236}">
                <a16:creationId xmlns:a16="http://schemas.microsoft.com/office/drawing/2014/main" id="{CA7DEE28-3CC1-E331-786F-956134E5A4D6}"/>
              </a:ext>
            </a:extLst>
          </p:cNvPr>
          <p:cNvSpPr txBox="1">
            <a:spLocks noChangeArrowheads="1"/>
          </p:cNvSpPr>
          <p:nvPr/>
        </p:nvSpPr>
        <p:spPr bwMode="auto">
          <a:xfrm>
            <a:off x="51137" y="5020147"/>
            <a:ext cx="4392612" cy="8302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休耕田や転作田で菜の花を栽培しでナタネ油をとり、搾油で発生した油かすは飼料や肥料として有効活用する。また使用済みの廃食油は回収し、せっけんやバイオディーゼル燃料にリサイクルし、再び地域で利活用する地域自立の資源循環サイクルシステム</a:t>
            </a:r>
          </a:p>
        </p:txBody>
      </p:sp>
      <p:sp>
        <p:nvSpPr>
          <p:cNvPr id="2" name="Text Box 5">
            <a:extLst>
              <a:ext uri="{FF2B5EF4-FFF2-40B4-BE49-F238E27FC236}">
                <a16:creationId xmlns:a16="http://schemas.microsoft.com/office/drawing/2014/main" id="{C80CDBD0-70E5-F7E1-2CCD-AFB12CD9149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P240</a:t>
            </a:r>
            <a:r>
              <a:rPr lang="ja-JP" altLang="en-US" sz="1200" b="0" dirty="0">
                <a:latin typeface="+mn-ea"/>
                <a:ea typeface="+mn-ea"/>
              </a:rPr>
              <a:t>～</a:t>
            </a:r>
            <a:r>
              <a:rPr lang="en-US" altLang="ja-JP" sz="1200" b="0" dirty="0">
                <a:latin typeface="+mn-ea"/>
                <a:ea typeface="+mn-ea"/>
              </a:rPr>
              <a:t>246</a:t>
            </a:r>
          </a:p>
        </p:txBody>
      </p:sp>
      <p:sp>
        <p:nvSpPr>
          <p:cNvPr id="6" name="Text Box 49">
            <a:extLst>
              <a:ext uri="{FF2B5EF4-FFF2-40B4-BE49-F238E27FC236}">
                <a16:creationId xmlns:a16="http://schemas.microsoft.com/office/drawing/2014/main" id="{9CDB7DB2-FBF0-F8EA-9893-1D206D12D202}"/>
              </a:ext>
            </a:extLst>
          </p:cNvPr>
          <p:cNvSpPr txBox="1">
            <a:spLocks noChangeArrowheads="1"/>
          </p:cNvSpPr>
          <p:nvPr/>
        </p:nvSpPr>
        <p:spPr bwMode="auto">
          <a:xfrm>
            <a:off x="-392" y="599521"/>
            <a:ext cx="9144000" cy="46166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solidFill>
                  <a:srgbClr val="0000FF"/>
                </a:solidFill>
                <a:latin typeface="+mn-ea"/>
                <a:ea typeface="+mn-ea"/>
              </a:rPr>
              <a:t>協働とは、地域的・公共的課題を解決するために、社会を構成する各主体が、目的を共有し、情報を共有し、互いの特性や違いを認め尊重しつつ、対等な立場での役割分担の下で責任を持って取り組みを行い、その結果、相乗効果が生まれてくるような協力・連携を行うこと。</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6" name="図 2">
            <a:extLst>
              <a:ext uri="{FF2B5EF4-FFF2-40B4-BE49-F238E27FC236}">
                <a16:creationId xmlns:a16="http://schemas.microsoft.com/office/drawing/2014/main" id="{47CCEC08-B11D-9452-7550-E4B8E7B597C3}"/>
              </a:ext>
            </a:extLst>
          </p:cNvPr>
          <p:cNvPicPr>
            <a:picLocks noChangeAspect="1" noChangeArrowheads="1"/>
          </p:cNvPicPr>
          <p:nvPr/>
        </p:nvPicPr>
        <p:blipFill>
          <a:blip r:embed="rId3">
            <a:clrChange>
              <a:clrFrom>
                <a:srgbClr val="FFFCDF"/>
              </a:clrFrom>
              <a:clrTo>
                <a:srgbClr val="FFFCDF">
                  <a:alpha val="0"/>
                </a:srgbClr>
              </a:clrTo>
            </a:clrChange>
            <a:extLst>
              <a:ext uri="{28A0092B-C50C-407E-A947-70E740481C1C}">
                <a14:useLocalDpi xmlns:a14="http://schemas.microsoft.com/office/drawing/2010/main" val="0"/>
              </a:ext>
            </a:extLst>
          </a:blip>
          <a:srcRect/>
          <a:stretch>
            <a:fillRect/>
          </a:stretch>
        </p:blipFill>
        <p:spPr bwMode="auto">
          <a:xfrm>
            <a:off x="5185950" y="2789893"/>
            <a:ext cx="3896495" cy="2707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916" name="Text Box 6">
            <a:extLst>
              <a:ext uri="{FF2B5EF4-FFF2-40B4-BE49-F238E27FC236}">
                <a16:creationId xmlns:a16="http://schemas.microsoft.com/office/drawing/2014/main" id="{3E8F774A-61E5-4232-B89E-B4017FC2C2EE}"/>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294917" name="Text Box 7">
            <a:extLst>
              <a:ext uri="{FF2B5EF4-FFF2-40B4-BE49-F238E27FC236}">
                <a16:creationId xmlns:a16="http://schemas.microsoft.com/office/drawing/2014/main" id="{C3C561F4-149D-4D17-2EDB-A605E637A3C5}"/>
              </a:ext>
            </a:extLst>
          </p:cNvPr>
          <p:cNvSpPr txBox="1">
            <a:spLocks noChangeArrowheads="1"/>
          </p:cNvSpPr>
          <p:nvPr/>
        </p:nvSpPr>
        <p:spPr bwMode="auto">
          <a:xfrm>
            <a:off x="179388" y="188913"/>
            <a:ext cx="647700" cy="338554"/>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４</a:t>
            </a:r>
            <a:endParaRPr lang="en-US" altLang="ja-JP" sz="1600" dirty="0">
              <a:solidFill>
                <a:schemeClr val="bg1"/>
              </a:solidFill>
              <a:latin typeface="+mn-ea"/>
              <a:ea typeface="+mn-ea"/>
            </a:endParaRPr>
          </a:p>
        </p:txBody>
      </p:sp>
      <p:sp>
        <p:nvSpPr>
          <p:cNvPr id="294918" name="Text Box 8">
            <a:extLst>
              <a:ext uri="{FF2B5EF4-FFF2-40B4-BE49-F238E27FC236}">
                <a16:creationId xmlns:a16="http://schemas.microsoft.com/office/drawing/2014/main" id="{2F983FEA-3A69-5B92-0E6C-3D83F650EB66}"/>
              </a:ext>
            </a:extLst>
          </p:cNvPr>
          <p:cNvSpPr txBox="1">
            <a:spLocks noChangeArrowheads="1"/>
          </p:cNvSpPr>
          <p:nvPr/>
        </p:nvSpPr>
        <p:spPr bwMode="auto">
          <a:xfrm>
            <a:off x="1907705" y="80169"/>
            <a:ext cx="6336704" cy="52228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各主体の連携による協働の取り組み</a:t>
            </a:r>
          </a:p>
        </p:txBody>
      </p:sp>
      <p:sp>
        <p:nvSpPr>
          <p:cNvPr id="294922" name="AutoShape 22">
            <a:extLst>
              <a:ext uri="{FF2B5EF4-FFF2-40B4-BE49-F238E27FC236}">
                <a16:creationId xmlns:a16="http://schemas.microsoft.com/office/drawing/2014/main" id="{760CDA0D-7590-88F3-28C5-08CD1C7ED519}"/>
              </a:ext>
            </a:extLst>
          </p:cNvPr>
          <p:cNvSpPr>
            <a:spLocks noChangeArrowheads="1"/>
          </p:cNvSpPr>
          <p:nvPr/>
        </p:nvSpPr>
        <p:spPr bwMode="auto">
          <a:xfrm>
            <a:off x="49078" y="2062973"/>
            <a:ext cx="3233912"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94923" name="Text Box 23">
            <a:extLst>
              <a:ext uri="{FF2B5EF4-FFF2-40B4-BE49-F238E27FC236}">
                <a16:creationId xmlns:a16="http://schemas.microsoft.com/office/drawing/2014/main" id="{49D2C86C-2457-3092-B065-992EC01E1DAC}"/>
              </a:ext>
            </a:extLst>
          </p:cNvPr>
          <p:cNvSpPr txBox="1">
            <a:spLocks noChangeArrowheads="1"/>
          </p:cNvSpPr>
          <p:nvPr/>
        </p:nvSpPr>
        <p:spPr bwMode="auto">
          <a:xfrm>
            <a:off x="5989" y="2023667"/>
            <a:ext cx="3408284"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b="0" dirty="0">
                <a:latin typeface="+mn-ea"/>
                <a:ea typeface="+mn-ea"/>
              </a:rPr>
              <a:t>ローカルＳＤＧ</a:t>
            </a:r>
            <a:r>
              <a:rPr lang="en-US" altLang="ja-JP" sz="1600" b="0" dirty="0">
                <a:latin typeface="+mn-ea"/>
                <a:ea typeface="+mn-ea"/>
              </a:rPr>
              <a:t>s</a:t>
            </a:r>
            <a:r>
              <a:rPr lang="ja-JP" altLang="en-US" sz="1600" b="0" dirty="0">
                <a:latin typeface="+mn-ea"/>
                <a:ea typeface="+mn-ea"/>
              </a:rPr>
              <a:t>につながるまちづくり</a:t>
            </a:r>
          </a:p>
        </p:txBody>
      </p:sp>
      <p:sp>
        <p:nvSpPr>
          <p:cNvPr id="294926" name="Line 27">
            <a:extLst>
              <a:ext uri="{FF2B5EF4-FFF2-40B4-BE49-F238E27FC236}">
                <a16:creationId xmlns:a16="http://schemas.microsoft.com/office/drawing/2014/main" id="{A41EC23D-8269-A4AD-6EC1-4E05A2E3E50F}"/>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94927" name="Text Box 5">
            <a:extLst>
              <a:ext uri="{FF2B5EF4-FFF2-40B4-BE49-F238E27FC236}">
                <a16:creationId xmlns:a16="http://schemas.microsoft.com/office/drawing/2014/main" id="{7F91158A-DF53-F2B0-C1B0-D5987B2C1C44}"/>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P240</a:t>
            </a:r>
            <a:r>
              <a:rPr lang="ja-JP" altLang="en-US" sz="1200" b="0" dirty="0">
                <a:latin typeface="+mn-ea"/>
                <a:ea typeface="+mn-ea"/>
              </a:rPr>
              <a:t>～</a:t>
            </a:r>
            <a:r>
              <a:rPr lang="en-US" altLang="ja-JP" sz="1200" b="0" dirty="0">
                <a:latin typeface="+mn-ea"/>
                <a:ea typeface="+mn-ea"/>
              </a:rPr>
              <a:t>246</a:t>
            </a:r>
          </a:p>
        </p:txBody>
      </p:sp>
      <p:pic>
        <p:nvPicPr>
          <p:cNvPr id="297996" name="図 17">
            <a:extLst>
              <a:ext uri="{FF2B5EF4-FFF2-40B4-BE49-F238E27FC236}">
                <a16:creationId xmlns:a16="http://schemas.microsoft.com/office/drawing/2014/main" id="{FC88CE8A-E716-8809-6B30-86AE97DDE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6213"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テキスト ボックス 26">
            <a:extLst>
              <a:ext uri="{FF2B5EF4-FFF2-40B4-BE49-F238E27FC236}">
                <a16:creationId xmlns:a16="http://schemas.microsoft.com/office/drawing/2014/main" id="{BBF9AF24-2610-703F-E19A-7C0F0709E64C}"/>
              </a:ext>
            </a:extLst>
          </p:cNvPr>
          <p:cNvSpPr txBox="1"/>
          <p:nvPr/>
        </p:nvSpPr>
        <p:spPr>
          <a:xfrm>
            <a:off x="-12372" y="2336023"/>
            <a:ext cx="5520476" cy="2893100"/>
          </a:xfrm>
          <a:prstGeom prst="rect">
            <a:avLst/>
          </a:prstGeom>
          <a:noFill/>
        </p:spPr>
        <p:txBody>
          <a:bodyPr wrap="square">
            <a:spAutoFit/>
          </a:bodyPr>
          <a:lstStyle/>
          <a:p>
            <a:pPr>
              <a:defRPr/>
            </a:pPr>
            <a:r>
              <a:rPr lang="ja-JP" altLang="en-US" sz="1400" b="0" dirty="0">
                <a:latin typeface="+mn-ea"/>
                <a:ea typeface="+mn-ea"/>
              </a:rPr>
              <a:t>●持続可能なまちづくりを目指す自治体を</a:t>
            </a:r>
            <a:r>
              <a:rPr lang="en-US" altLang="ja-JP" sz="1400" dirty="0">
                <a:solidFill>
                  <a:srgbClr val="FF0000"/>
                </a:solidFill>
                <a:latin typeface="+mn-ea"/>
                <a:ea typeface="+mn-ea"/>
              </a:rPr>
              <a:t>SDGs</a:t>
            </a:r>
            <a:r>
              <a:rPr lang="ja-JP" altLang="en-US" sz="1400" dirty="0">
                <a:solidFill>
                  <a:srgbClr val="FF0000"/>
                </a:solidFill>
                <a:latin typeface="+mn-ea"/>
                <a:ea typeface="+mn-ea"/>
              </a:rPr>
              <a:t>未来都市</a:t>
            </a:r>
            <a:r>
              <a:rPr lang="ja-JP" altLang="en-US" sz="1400" b="0" dirty="0">
                <a:latin typeface="+mn-ea"/>
                <a:ea typeface="+mn-ea"/>
              </a:rPr>
              <a:t>として選定。</a:t>
            </a:r>
          </a:p>
          <a:p>
            <a:pPr>
              <a:defRPr/>
            </a:pPr>
            <a:r>
              <a:rPr lang="ja-JP" altLang="en-US" sz="1400" b="0" dirty="0">
                <a:latin typeface="+mn-ea"/>
                <a:ea typeface="+mn-ea"/>
              </a:rPr>
              <a:t>●環境省は第５次環境基本計画の中で</a:t>
            </a:r>
            <a:r>
              <a:rPr lang="ja-JP" altLang="en-US" sz="1400" dirty="0">
                <a:solidFill>
                  <a:srgbClr val="FF0000"/>
                </a:solidFill>
                <a:latin typeface="+mn-ea"/>
                <a:ea typeface="+mn-ea"/>
              </a:rPr>
              <a:t>地域循環共生圈</a:t>
            </a:r>
            <a:r>
              <a:rPr lang="ja-JP" altLang="en-US" sz="1400" b="0" dirty="0">
                <a:latin typeface="+mn-ea"/>
                <a:ea typeface="+mn-ea"/>
              </a:rPr>
              <a:t>を提唱</a:t>
            </a:r>
            <a:endParaRPr lang="en-US" altLang="ja-JP" sz="1400" b="0" dirty="0">
              <a:latin typeface="+mn-ea"/>
              <a:ea typeface="+mn-ea"/>
            </a:endParaRPr>
          </a:p>
          <a:p>
            <a:pPr>
              <a:defRPr/>
            </a:pPr>
            <a:r>
              <a:rPr lang="ja-JP" altLang="en-US" sz="1400" b="0" dirty="0">
                <a:latin typeface="+mn-ea"/>
                <a:ea typeface="+mn-ea"/>
              </a:rPr>
              <a:t>●環境省では</a:t>
            </a:r>
            <a:r>
              <a:rPr lang="en-US" altLang="ja-JP" sz="1400" b="0" dirty="0">
                <a:latin typeface="+mn-ea"/>
                <a:ea typeface="+mn-ea"/>
              </a:rPr>
              <a:t>2018</a:t>
            </a:r>
            <a:r>
              <a:rPr lang="ja-JP" altLang="en-US" sz="1400" b="0" dirty="0">
                <a:latin typeface="+mn-ea"/>
                <a:ea typeface="+mn-ea"/>
              </a:rPr>
              <a:t>年から</a:t>
            </a:r>
            <a:r>
              <a:rPr lang="en-US" altLang="ja-JP" sz="1400" b="0" dirty="0">
                <a:latin typeface="+mn-ea"/>
                <a:ea typeface="+mn-ea"/>
              </a:rPr>
              <a:t>2019</a:t>
            </a:r>
            <a:r>
              <a:rPr lang="ja-JP" altLang="en-US" sz="1400" b="0" dirty="0">
                <a:latin typeface="+mn-ea"/>
                <a:ea typeface="+mn-ea"/>
              </a:rPr>
              <a:t>年の２年間、モデル事業を実施。</a:t>
            </a:r>
            <a:endParaRPr lang="en-US" altLang="ja-JP" sz="1400" b="0" dirty="0">
              <a:latin typeface="+mn-ea"/>
              <a:ea typeface="+mn-ea"/>
            </a:endParaRPr>
          </a:p>
          <a:p>
            <a:pPr>
              <a:defRPr/>
            </a:pPr>
            <a:r>
              <a:rPr lang="ja-JP" altLang="en-US" sz="1400" b="0" dirty="0">
                <a:latin typeface="+mn-ea"/>
                <a:ea typeface="+mn-ea"/>
              </a:rPr>
              <a:t>＜モデル事業４つのポイント＞</a:t>
            </a:r>
          </a:p>
          <a:p>
            <a:pPr>
              <a:defRPr/>
            </a:pPr>
            <a:r>
              <a:rPr lang="ja-JP" altLang="en-US" sz="1400" b="0" dirty="0">
                <a:latin typeface="+mn-ea"/>
                <a:ea typeface="+mn-ea"/>
              </a:rPr>
              <a:t>①</a:t>
            </a:r>
            <a:r>
              <a:rPr lang="ja-JP" altLang="en-US" sz="1400" dirty="0">
                <a:solidFill>
                  <a:srgbClr val="FF0000"/>
                </a:solidFill>
                <a:latin typeface="+mn-ea"/>
                <a:ea typeface="+mn-ea"/>
              </a:rPr>
              <a:t>統合性</a:t>
            </a:r>
            <a:endParaRPr lang="en-US" altLang="ja-JP" sz="1400" dirty="0">
              <a:solidFill>
                <a:srgbClr val="FF0000"/>
              </a:solidFill>
              <a:latin typeface="+mn-ea"/>
              <a:ea typeface="+mn-ea"/>
            </a:endParaRPr>
          </a:p>
          <a:p>
            <a:pPr>
              <a:defRPr/>
            </a:pPr>
            <a:r>
              <a:rPr lang="ja-JP" altLang="en-US" sz="1400" b="0" dirty="0">
                <a:latin typeface="+mn-ea"/>
                <a:ea typeface="+mn-ea"/>
              </a:rPr>
              <a:t>　地域の課題は複雑に絡み合っており、その同時解決を目指す</a:t>
            </a:r>
          </a:p>
          <a:p>
            <a:pPr>
              <a:defRPr/>
            </a:pPr>
            <a:r>
              <a:rPr lang="ja-JP" altLang="en-US" sz="1400" b="0" dirty="0">
                <a:latin typeface="+mn-ea"/>
                <a:ea typeface="+mn-ea"/>
              </a:rPr>
              <a:t>②</a:t>
            </a:r>
            <a:r>
              <a:rPr lang="ja-JP" altLang="en-US" sz="1400" dirty="0">
                <a:solidFill>
                  <a:srgbClr val="FF0000"/>
                </a:solidFill>
                <a:latin typeface="+mn-ea"/>
                <a:ea typeface="+mn-ea"/>
              </a:rPr>
              <a:t>バックキャスティング</a:t>
            </a:r>
            <a:endParaRPr lang="en-US" altLang="ja-JP" sz="1400" dirty="0">
              <a:solidFill>
                <a:srgbClr val="FF0000"/>
              </a:solidFill>
              <a:latin typeface="+mn-ea"/>
              <a:ea typeface="+mn-ea"/>
            </a:endParaRPr>
          </a:p>
          <a:p>
            <a:pPr>
              <a:defRPr/>
            </a:pPr>
            <a:r>
              <a:rPr lang="ja-JP" altLang="en-US" sz="1400" b="0" dirty="0">
                <a:latin typeface="+mn-ea"/>
                <a:ea typeface="+mn-ea"/>
              </a:rPr>
              <a:t>　</a:t>
            </a:r>
            <a:r>
              <a:rPr lang="en-US" altLang="ja-JP" sz="1400" b="0" dirty="0">
                <a:latin typeface="+mn-ea"/>
                <a:ea typeface="+mn-ea"/>
              </a:rPr>
              <a:t>2030</a:t>
            </a:r>
            <a:r>
              <a:rPr lang="ja-JP" altLang="en-US" sz="1400" b="0" dirty="0">
                <a:latin typeface="+mn-ea"/>
                <a:ea typeface="+mn-ea"/>
              </a:rPr>
              <a:t>年の目標をおき、その実現を考える</a:t>
            </a:r>
            <a:endParaRPr lang="en-US" altLang="ja-JP" sz="1400" b="0" dirty="0">
              <a:latin typeface="+mn-ea"/>
              <a:ea typeface="+mn-ea"/>
            </a:endParaRPr>
          </a:p>
          <a:p>
            <a:pPr>
              <a:defRPr/>
            </a:pPr>
            <a:r>
              <a:rPr lang="ja-JP" altLang="en-US" sz="1400" b="0" dirty="0">
                <a:latin typeface="+mn-ea"/>
                <a:ea typeface="+mn-ea"/>
              </a:rPr>
              <a:t>③</a:t>
            </a:r>
            <a:r>
              <a:rPr lang="ja-JP" altLang="en-US" sz="1400" dirty="0">
                <a:solidFill>
                  <a:srgbClr val="FF0000"/>
                </a:solidFill>
                <a:latin typeface="+mn-ea"/>
                <a:ea typeface="+mn-ea"/>
              </a:rPr>
              <a:t>パートナーシップ</a:t>
            </a:r>
            <a:endParaRPr lang="en-US" altLang="ja-JP" sz="1400" dirty="0">
              <a:solidFill>
                <a:srgbClr val="FF0000"/>
              </a:solidFill>
              <a:latin typeface="+mn-ea"/>
              <a:ea typeface="+mn-ea"/>
            </a:endParaRPr>
          </a:p>
          <a:p>
            <a:pPr>
              <a:defRPr/>
            </a:pPr>
            <a:r>
              <a:rPr lang="ja-JP" altLang="en-US" sz="1400" b="0" dirty="0">
                <a:latin typeface="+mn-ea"/>
                <a:ea typeface="+mn-ea"/>
              </a:rPr>
              <a:t>　地域の力を結集して社会を変える</a:t>
            </a:r>
          </a:p>
          <a:p>
            <a:pPr>
              <a:defRPr/>
            </a:pPr>
            <a:r>
              <a:rPr lang="ja-JP" altLang="en-US" sz="1400" b="0" dirty="0">
                <a:latin typeface="+mn-ea"/>
                <a:ea typeface="+mn-ea"/>
              </a:rPr>
              <a:t>④</a:t>
            </a:r>
            <a:r>
              <a:rPr lang="ja-JP" altLang="en-US" sz="1400" dirty="0">
                <a:solidFill>
                  <a:srgbClr val="FF0000"/>
                </a:solidFill>
                <a:latin typeface="+mn-ea"/>
                <a:ea typeface="+mn-ea"/>
              </a:rPr>
              <a:t>アウトサイドイン</a:t>
            </a:r>
            <a:endParaRPr lang="en-US" altLang="ja-JP" sz="1400" dirty="0">
              <a:solidFill>
                <a:srgbClr val="FF0000"/>
              </a:solidFill>
              <a:latin typeface="+mn-ea"/>
              <a:ea typeface="+mn-ea"/>
            </a:endParaRPr>
          </a:p>
          <a:p>
            <a:pPr>
              <a:defRPr/>
            </a:pPr>
            <a:r>
              <a:rPr lang="ja-JP" altLang="en-US" sz="1400" b="0" dirty="0">
                <a:latin typeface="+mn-ea"/>
                <a:ea typeface="+mn-ea"/>
              </a:rPr>
              <a:t>　異なる視点をもつステークホルダーが協働し、</a:t>
            </a:r>
            <a:endParaRPr lang="en-US" altLang="ja-JP" sz="1400" b="0" dirty="0">
              <a:latin typeface="+mn-ea"/>
              <a:ea typeface="+mn-ea"/>
            </a:endParaRPr>
          </a:p>
          <a:p>
            <a:pPr>
              <a:defRPr/>
            </a:pPr>
            <a:r>
              <a:rPr lang="ja-JP" altLang="en-US" sz="1400" b="0" dirty="0">
                <a:latin typeface="+mn-ea"/>
                <a:ea typeface="+mn-ea"/>
              </a:rPr>
              <a:t>　俯瞰的に現状を捉えること</a:t>
            </a:r>
          </a:p>
        </p:txBody>
      </p:sp>
      <p:sp>
        <p:nvSpPr>
          <p:cNvPr id="2" name="正方形/長方形 5">
            <a:extLst>
              <a:ext uri="{FF2B5EF4-FFF2-40B4-BE49-F238E27FC236}">
                <a16:creationId xmlns:a16="http://schemas.microsoft.com/office/drawing/2014/main" id="{6C79C18A-E2E7-A550-644F-9B6AD207131C}"/>
              </a:ext>
            </a:extLst>
          </p:cNvPr>
          <p:cNvSpPr>
            <a:spLocks noChangeArrowheads="1"/>
          </p:cNvSpPr>
          <p:nvPr/>
        </p:nvSpPr>
        <p:spPr bwMode="auto">
          <a:xfrm>
            <a:off x="7143677" y="2288839"/>
            <a:ext cx="2016125" cy="200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700" dirty="0">
                <a:latin typeface="+mn-ea"/>
                <a:ea typeface="+mn-ea"/>
              </a:rPr>
              <a:t>出典</a:t>
            </a:r>
            <a:r>
              <a:rPr lang="en-US" altLang="ja-JP" sz="700" dirty="0">
                <a:latin typeface="+mn-ea"/>
                <a:ea typeface="+mn-ea"/>
              </a:rPr>
              <a:t>:</a:t>
            </a:r>
            <a:r>
              <a:rPr lang="ja-JP" altLang="en-US" sz="700" dirty="0">
                <a:solidFill>
                  <a:srgbClr val="000000"/>
                </a:solidFill>
                <a:latin typeface="Times New Roman"/>
                <a:ea typeface="ＭＳ Ｐゴシック"/>
              </a:rPr>
              <a:t>内閣府「マルチステークホルダー・サイト」</a:t>
            </a:r>
          </a:p>
        </p:txBody>
      </p:sp>
      <p:sp>
        <p:nvSpPr>
          <p:cNvPr id="3" name="正方形/長方形 6">
            <a:extLst>
              <a:ext uri="{FF2B5EF4-FFF2-40B4-BE49-F238E27FC236}">
                <a16:creationId xmlns:a16="http://schemas.microsoft.com/office/drawing/2014/main" id="{3C2A9C7B-B092-CA7B-CF2B-8AE331C0C976}"/>
              </a:ext>
            </a:extLst>
          </p:cNvPr>
          <p:cNvSpPr>
            <a:spLocks noChangeArrowheads="1"/>
          </p:cNvSpPr>
          <p:nvPr/>
        </p:nvSpPr>
        <p:spPr bwMode="auto">
          <a:xfrm>
            <a:off x="5364088" y="656845"/>
            <a:ext cx="3336925" cy="2762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マルチステークホルダープロセスによる課題解決</a:t>
            </a:r>
          </a:p>
        </p:txBody>
      </p:sp>
      <p:pic>
        <p:nvPicPr>
          <p:cNvPr id="4" name="Picture 27" descr="利害のある主体間においては、ある課題解決に対し「他者がやらないから自分もできない」といって、誰も行動できなくなる硬直状態が起きてしまうことがあります。そこで、その課題に関する全てのステークホルダーが、「他者もやると信じて、自分も行動する」と考え、一歩ずつ踏み出すことで課題解決できるようになります。">
            <a:extLst>
              <a:ext uri="{FF2B5EF4-FFF2-40B4-BE49-F238E27FC236}">
                <a16:creationId xmlns:a16="http://schemas.microsoft.com/office/drawing/2014/main" id="{BDD674EC-C985-6E68-C411-32FDB597D552}"/>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95430" y="931052"/>
            <a:ext cx="3896494" cy="1362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22">
            <a:extLst>
              <a:ext uri="{FF2B5EF4-FFF2-40B4-BE49-F238E27FC236}">
                <a16:creationId xmlns:a16="http://schemas.microsoft.com/office/drawing/2014/main" id="{D31515CD-5641-87C4-7907-81E296460BDC}"/>
              </a:ext>
            </a:extLst>
          </p:cNvPr>
          <p:cNvSpPr>
            <a:spLocks noChangeArrowheads="1"/>
          </p:cNvSpPr>
          <p:nvPr/>
        </p:nvSpPr>
        <p:spPr bwMode="auto">
          <a:xfrm>
            <a:off x="49078" y="674568"/>
            <a:ext cx="3082761" cy="273050"/>
          </a:xfrm>
          <a:prstGeom prst="roundRect">
            <a:avLst>
              <a:gd name="adj" fmla="val 16667"/>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6" name="Text Box 23">
            <a:extLst>
              <a:ext uri="{FF2B5EF4-FFF2-40B4-BE49-F238E27FC236}">
                <a16:creationId xmlns:a16="http://schemas.microsoft.com/office/drawing/2014/main" id="{D86F025D-CF6C-635A-5824-D51FE65D5525}"/>
              </a:ext>
            </a:extLst>
          </p:cNvPr>
          <p:cNvSpPr txBox="1">
            <a:spLocks noChangeArrowheads="1"/>
          </p:cNvSpPr>
          <p:nvPr/>
        </p:nvSpPr>
        <p:spPr bwMode="auto">
          <a:xfrm>
            <a:off x="49079" y="646200"/>
            <a:ext cx="3010754"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マルチステークホルダープロセス</a:t>
            </a:r>
            <a:endParaRPr lang="ja-JP" altLang="en-US" sz="1600" b="0" dirty="0">
              <a:latin typeface="+mn-ea"/>
              <a:ea typeface="+mn-ea"/>
            </a:endParaRPr>
          </a:p>
        </p:txBody>
      </p:sp>
      <p:sp>
        <p:nvSpPr>
          <p:cNvPr id="7" name="正方形/長方形 2">
            <a:extLst>
              <a:ext uri="{FF2B5EF4-FFF2-40B4-BE49-F238E27FC236}">
                <a16:creationId xmlns:a16="http://schemas.microsoft.com/office/drawing/2014/main" id="{08FC4F0C-789A-9AD7-4613-7EEBB99769FF}"/>
              </a:ext>
            </a:extLst>
          </p:cNvPr>
          <p:cNvSpPr>
            <a:spLocks noChangeArrowheads="1"/>
          </p:cNvSpPr>
          <p:nvPr/>
        </p:nvSpPr>
        <p:spPr bwMode="auto">
          <a:xfrm>
            <a:off x="1175" y="988265"/>
            <a:ext cx="5184775" cy="95410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●難しい課題に</a:t>
            </a:r>
            <a:r>
              <a:rPr lang="en-US" altLang="ja-JP" sz="1400" b="0" dirty="0">
                <a:latin typeface="+mn-ea"/>
                <a:ea typeface="+mn-ea"/>
              </a:rPr>
              <a:t>3</a:t>
            </a:r>
            <a:r>
              <a:rPr lang="ja-JP" altLang="en-US" sz="1400" b="0" dirty="0">
                <a:latin typeface="+mn-ea"/>
                <a:ea typeface="+mn-ea"/>
              </a:rPr>
              <a:t>者以上が対等な立場で取り組むこと。</a:t>
            </a:r>
            <a:endParaRPr lang="en-US" altLang="ja-JP" sz="1400" b="0" dirty="0">
              <a:latin typeface="+mn-ea"/>
              <a:ea typeface="+mn-ea"/>
            </a:endParaRPr>
          </a:p>
          <a:p>
            <a:pPr>
              <a:spcBef>
                <a:spcPct val="0"/>
              </a:spcBef>
              <a:buFontTx/>
              <a:buNone/>
              <a:defRPr/>
            </a:pPr>
            <a:r>
              <a:rPr lang="ja-JP" altLang="en-US" sz="1400" b="0" dirty="0">
                <a:latin typeface="+mn-ea"/>
                <a:ea typeface="+mn-ea"/>
              </a:rPr>
              <a:t>●内閣府では、①信頼関係の醸成、②社会的な正当性、</a:t>
            </a:r>
            <a:endParaRPr lang="en-US" altLang="ja-JP" sz="1400" b="0" dirty="0">
              <a:latin typeface="+mn-ea"/>
              <a:ea typeface="+mn-ea"/>
            </a:endParaRPr>
          </a:p>
          <a:p>
            <a:pPr>
              <a:spcBef>
                <a:spcPct val="0"/>
              </a:spcBef>
              <a:buFontTx/>
              <a:buNone/>
              <a:defRPr/>
            </a:pPr>
            <a:r>
              <a:rPr lang="ja-JP" altLang="en-US" sz="1400" b="0" dirty="0">
                <a:latin typeface="+mn-ea"/>
                <a:ea typeface="+mn-ea"/>
              </a:rPr>
              <a:t>　　③全体最適の追求、④主体的行動の促進、⑤学習する会議、</a:t>
            </a:r>
            <a:endParaRPr lang="en-US" altLang="ja-JP" sz="1400" b="0" dirty="0">
              <a:latin typeface="+mn-ea"/>
              <a:ea typeface="+mn-ea"/>
            </a:endParaRPr>
          </a:p>
          <a:p>
            <a:pPr>
              <a:spcBef>
                <a:spcPct val="0"/>
              </a:spcBef>
              <a:buFontTx/>
              <a:buNone/>
              <a:defRPr/>
            </a:pPr>
            <a:r>
              <a:rPr lang="ja-JP" altLang="en-US" sz="1400" b="0" dirty="0">
                <a:latin typeface="+mn-ea"/>
                <a:ea typeface="+mn-ea"/>
              </a:rPr>
              <a:t>　　という５つの特徴があると整理している。</a:t>
            </a:r>
          </a:p>
        </p:txBody>
      </p:sp>
      <p:sp>
        <p:nvSpPr>
          <p:cNvPr id="8" name="AutoShape 22">
            <a:extLst>
              <a:ext uri="{FF2B5EF4-FFF2-40B4-BE49-F238E27FC236}">
                <a16:creationId xmlns:a16="http://schemas.microsoft.com/office/drawing/2014/main" id="{EFD385EA-BF83-7B62-6D47-F293BEC41AAB}"/>
              </a:ext>
            </a:extLst>
          </p:cNvPr>
          <p:cNvSpPr>
            <a:spLocks noChangeArrowheads="1"/>
          </p:cNvSpPr>
          <p:nvPr/>
        </p:nvSpPr>
        <p:spPr bwMode="auto">
          <a:xfrm>
            <a:off x="30717" y="5224807"/>
            <a:ext cx="4154876" cy="273050"/>
          </a:xfrm>
          <a:prstGeom prst="roundRect">
            <a:avLst>
              <a:gd name="adj" fmla="val 16653"/>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9" name="Text Box 23">
            <a:extLst>
              <a:ext uri="{FF2B5EF4-FFF2-40B4-BE49-F238E27FC236}">
                <a16:creationId xmlns:a16="http://schemas.microsoft.com/office/drawing/2014/main" id="{E55E61A0-B8F4-C2F3-FC3B-71DA5AE1B734}"/>
              </a:ext>
            </a:extLst>
          </p:cNvPr>
          <p:cNvSpPr txBox="1">
            <a:spLocks noChangeArrowheads="1"/>
          </p:cNvSpPr>
          <p:nvPr/>
        </p:nvSpPr>
        <p:spPr bwMode="auto">
          <a:xfrm>
            <a:off x="-12372" y="5185501"/>
            <a:ext cx="4378906"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b="0" dirty="0">
                <a:solidFill>
                  <a:srgbClr val="0000FF"/>
                </a:solidFill>
                <a:latin typeface="+mn-ea"/>
                <a:ea typeface="+mn-ea"/>
              </a:rPr>
              <a:t>求められる協働の仕組みづくりと中間支援機能</a:t>
            </a:r>
          </a:p>
        </p:txBody>
      </p:sp>
      <p:sp>
        <p:nvSpPr>
          <p:cNvPr id="11" name="テキスト ボックス 10">
            <a:extLst>
              <a:ext uri="{FF2B5EF4-FFF2-40B4-BE49-F238E27FC236}">
                <a16:creationId xmlns:a16="http://schemas.microsoft.com/office/drawing/2014/main" id="{CD049BFF-D4C4-BD9E-2A08-BB9FC97D4D08}"/>
              </a:ext>
            </a:extLst>
          </p:cNvPr>
          <p:cNvSpPr txBox="1"/>
          <p:nvPr/>
        </p:nvSpPr>
        <p:spPr>
          <a:xfrm>
            <a:off x="5594203" y="2557332"/>
            <a:ext cx="3409785" cy="276999"/>
          </a:xfrm>
          <a:prstGeom prst="rect">
            <a:avLst/>
          </a:prstGeom>
          <a:noFill/>
        </p:spPr>
        <p:txBody>
          <a:bodyPr wrap="square">
            <a:spAutoFit/>
          </a:bodyPr>
          <a:lstStyle/>
          <a:p>
            <a:r>
              <a:rPr lang="ja-JP" altLang="en-US" sz="1200" dirty="0"/>
              <a:t>ローカルSDGsに取り組むときの４つのポイント</a:t>
            </a:r>
          </a:p>
        </p:txBody>
      </p:sp>
      <p:sp>
        <p:nvSpPr>
          <p:cNvPr id="12" name="テキスト ボックス 11">
            <a:extLst>
              <a:ext uri="{FF2B5EF4-FFF2-40B4-BE49-F238E27FC236}">
                <a16:creationId xmlns:a16="http://schemas.microsoft.com/office/drawing/2014/main" id="{DC3D355B-C2D4-2F04-FE28-CE41AF5988BC}"/>
              </a:ext>
            </a:extLst>
          </p:cNvPr>
          <p:cNvSpPr txBox="1"/>
          <p:nvPr/>
        </p:nvSpPr>
        <p:spPr>
          <a:xfrm>
            <a:off x="-15893" y="5492980"/>
            <a:ext cx="9129176" cy="1384995"/>
          </a:xfrm>
          <a:prstGeom prst="rect">
            <a:avLst/>
          </a:prstGeom>
          <a:noFill/>
        </p:spPr>
        <p:txBody>
          <a:bodyPr wrap="square">
            <a:spAutoFit/>
          </a:bodyPr>
          <a:lstStyle/>
          <a:p>
            <a:r>
              <a:rPr lang="ja-JP" altLang="en-US" sz="1400" b="0" dirty="0"/>
              <a:t>協働の仕組みづくりには、これまでの協力やあつれきの歴史を踏まえた上で</a:t>
            </a:r>
            <a:r>
              <a:rPr lang="ja-JP" altLang="en-US" sz="1400" dirty="0">
                <a:solidFill>
                  <a:srgbClr val="FF0000"/>
                </a:solidFill>
              </a:rPr>
              <a:t>多様な主体の参加</a:t>
            </a:r>
            <a:r>
              <a:rPr lang="ja-JP" altLang="en-US" sz="1400" b="0" dirty="0"/>
              <a:t>を誘発し、関わる主体が有する多様な資源、機会、能力を活かすことができる</a:t>
            </a:r>
            <a:r>
              <a:rPr lang="ja-JP" altLang="en-US" sz="1400" dirty="0">
                <a:solidFill>
                  <a:srgbClr val="FF0000"/>
                </a:solidFill>
              </a:rPr>
              <a:t>運営制度の設計</a:t>
            </a:r>
            <a:r>
              <a:rPr lang="ja-JP" altLang="en-US" sz="1400" b="0" dirty="0"/>
              <a:t>が求められる。</a:t>
            </a:r>
          </a:p>
          <a:p>
            <a:r>
              <a:rPr lang="ja-JP" altLang="en-US" sz="1400" b="0" dirty="0"/>
              <a:t>①</a:t>
            </a:r>
            <a:r>
              <a:rPr lang="ja-JP" altLang="en-US" sz="1400" dirty="0">
                <a:solidFill>
                  <a:srgbClr val="FF0000"/>
                </a:solidFill>
              </a:rPr>
              <a:t>ひざ詰めの対話</a:t>
            </a:r>
            <a:r>
              <a:rPr lang="ja-JP" altLang="en-US" sz="1400" b="0" dirty="0"/>
              <a:t>、②</a:t>
            </a:r>
            <a:r>
              <a:rPr lang="ja-JP" altLang="en-US" sz="1400" dirty="0">
                <a:solidFill>
                  <a:srgbClr val="FF0000"/>
                </a:solidFill>
              </a:rPr>
              <a:t>信頼関係の構築</a:t>
            </a:r>
            <a:r>
              <a:rPr lang="ja-JP" altLang="en-US" sz="1400" b="0" dirty="0"/>
              <a:t>、③</a:t>
            </a:r>
            <a:r>
              <a:rPr lang="ja-JP" altLang="en-US" sz="1400" dirty="0">
                <a:solidFill>
                  <a:srgbClr val="FF0000"/>
                </a:solidFill>
              </a:rPr>
              <a:t>取り組みの自分事化</a:t>
            </a:r>
            <a:r>
              <a:rPr lang="ja-JP" altLang="en-US" sz="1400" b="0" dirty="0"/>
              <a:t>、④</a:t>
            </a:r>
            <a:r>
              <a:rPr lang="ja-JP" altLang="en-US" sz="1400" dirty="0">
                <a:solidFill>
                  <a:srgbClr val="FF0000"/>
                </a:solidFill>
              </a:rPr>
              <a:t>中間成果の確認</a:t>
            </a:r>
            <a:r>
              <a:rPr lang="ja-JP" altLang="en-US" sz="1400" b="0" dirty="0"/>
              <a:t>、⑤</a:t>
            </a:r>
            <a:r>
              <a:rPr lang="ja-JP" altLang="en-US" sz="1400" dirty="0">
                <a:solidFill>
                  <a:srgbClr val="FF0000"/>
                </a:solidFill>
              </a:rPr>
              <a:t>共通理解の獲得</a:t>
            </a:r>
          </a:p>
          <a:p>
            <a:r>
              <a:rPr lang="ja-JP" altLang="en-US" sz="1400" b="0" dirty="0"/>
              <a:t>コーディネート団体、まちづくり</a:t>
            </a:r>
            <a:r>
              <a:rPr lang="en-US" altLang="ja-JP" sz="1400" b="0" dirty="0"/>
              <a:t>/</a:t>
            </a:r>
            <a:r>
              <a:rPr lang="ja-JP" altLang="en-US" sz="1400" b="0" dirty="0"/>
              <a:t>コミュニティ協議会</a:t>
            </a:r>
            <a:r>
              <a:rPr lang="en-US" altLang="ja-JP" sz="1400" b="0" dirty="0"/>
              <a:t>､</a:t>
            </a:r>
            <a:r>
              <a:rPr lang="ja-JP" altLang="en-US" sz="1400" b="0" dirty="0"/>
              <a:t>活動支援センター</a:t>
            </a:r>
            <a:r>
              <a:rPr lang="en-US" altLang="ja-JP" sz="1400" b="0" dirty="0"/>
              <a:t>､</a:t>
            </a:r>
            <a:r>
              <a:rPr lang="ja-JP" altLang="en-US" sz="1400" b="0" dirty="0"/>
              <a:t>NPOセンターなど</a:t>
            </a:r>
            <a:r>
              <a:rPr lang="ja-JP" altLang="en-US" sz="1400" dirty="0">
                <a:solidFill>
                  <a:srgbClr val="FF0000"/>
                </a:solidFill>
              </a:rPr>
              <a:t>中間支援組織</a:t>
            </a:r>
            <a:r>
              <a:rPr lang="ja-JP" altLang="en-US" sz="1400" b="0" dirty="0"/>
              <a:t>は</a:t>
            </a:r>
            <a:r>
              <a:rPr lang="en-US" altLang="ja-JP" sz="1400" b="0" dirty="0"/>
              <a:t>､</a:t>
            </a:r>
            <a:r>
              <a:rPr lang="ja-JP" altLang="en-US" sz="1400" b="0" dirty="0"/>
              <a:t>NPOやソーシャルビジネスなどの活動者と地域社会や社会資源を結びつけ</a:t>
            </a:r>
            <a:r>
              <a:rPr lang="en-US" altLang="ja-JP" sz="1400" b="0" dirty="0"/>
              <a:t>､</a:t>
            </a:r>
            <a:r>
              <a:rPr lang="ja-JP" altLang="en-US" sz="1400" b="0" dirty="0"/>
              <a:t>人材育成</a:t>
            </a:r>
            <a:r>
              <a:rPr lang="en-US" altLang="ja-JP" sz="1400" b="0" dirty="0"/>
              <a:t>､</a:t>
            </a:r>
            <a:r>
              <a:rPr lang="ja-JP" altLang="en-US" sz="1400" b="0" dirty="0"/>
              <a:t>資金獲得</a:t>
            </a:r>
            <a:r>
              <a:rPr lang="en-US" altLang="ja-JP" sz="1400" b="0" dirty="0"/>
              <a:t>､</a:t>
            </a:r>
            <a:r>
              <a:rPr lang="ja-JP" altLang="en-US" sz="1400" b="0" dirty="0"/>
              <a:t>事業活性化などを支援する組織。</a:t>
            </a:r>
          </a:p>
          <a:p>
            <a:r>
              <a:rPr lang="ja-JP" altLang="en-US" sz="1400" b="0" dirty="0"/>
              <a:t>官民連携の文脈を超えて、多様な主体がともに協働する仕組みを作り、課題解決や価値共創が期待されている。</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5">
            <a:extLst>
              <a:ext uri="{FF2B5EF4-FFF2-40B4-BE49-F238E27FC236}">
                <a16:creationId xmlns:a16="http://schemas.microsoft.com/office/drawing/2014/main" id="{846258D7-E167-843C-3E5D-276D93FBD369}"/>
              </a:ext>
            </a:extLst>
          </p:cNvPr>
          <p:cNvSpPr>
            <a:spLocks noChangeArrowheads="1"/>
          </p:cNvSpPr>
          <p:nvPr/>
        </p:nvSpPr>
        <p:spPr bwMode="auto">
          <a:xfrm>
            <a:off x="8441277" y="6656387"/>
            <a:ext cx="666750" cy="2016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700" dirty="0">
                <a:latin typeface="+mn-ea"/>
                <a:ea typeface="+mn-ea"/>
              </a:rPr>
              <a:t>出典</a:t>
            </a:r>
            <a:r>
              <a:rPr lang="en-US" altLang="ja-JP" sz="700" dirty="0">
                <a:latin typeface="+mn-ea"/>
                <a:ea typeface="+mn-ea"/>
              </a:rPr>
              <a:t>:</a:t>
            </a:r>
            <a:r>
              <a:rPr lang="ja-JP" altLang="en-US" sz="700" dirty="0">
                <a:solidFill>
                  <a:srgbClr val="000000"/>
                </a:solidFill>
                <a:latin typeface="Times New Roman"/>
                <a:ea typeface="ＭＳ Ｐゴシック"/>
              </a:rPr>
              <a:t>環境省</a:t>
            </a:r>
            <a:endParaRPr lang="en-US" altLang="ja-JP" sz="700" dirty="0">
              <a:solidFill>
                <a:srgbClr val="000000"/>
              </a:solidFill>
              <a:latin typeface="Times New Roman"/>
              <a:ea typeface="ＭＳ Ｐゴシック"/>
            </a:endParaRPr>
          </a:p>
        </p:txBody>
      </p:sp>
      <p:sp>
        <p:nvSpPr>
          <p:cNvPr id="5" name="Text Box 26">
            <a:extLst>
              <a:ext uri="{FF2B5EF4-FFF2-40B4-BE49-F238E27FC236}">
                <a16:creationId xmlns:a16="http://schemas.microsoft.com/office/drawing/2014/main" id="{436C6076-1178-269E-AAF6-C4F24426F54D}"/>
              </a:ext>
            </a:extLst>
          </p:cNvPr>
          <p:cNvSpPr txBox="1">
            <a:spLocks noChangeArrowheads="1"/>
          </p:cNvSpPr>
          <p:nvPr/>
        </p:nvSpPr>
        <p:spPr bwMode="auto">
          <a:xfrm>
            <a:off x="0" y="308453"/>
            <a:ext cx="9180513" cy="138499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沖縄県：地域の一次産業と自然環境への配慮を同時に進める</a:t>
            </a:r>
            <a:endParaRPr lang="en-US" altLang="ja-JP" sz="1400" b="0" dirty="0">
              <a:latin typeface="+mn-ea"/>
              <a:ea typeface="+mn-ea"/>
            </a:endParaRPr>
          </a:p>
          <a:p>
            <a:pPr>
              <a:spcBef>
                <a:spcPct val="0"/>
              </a:spcBef>
              <a:buFontTx/>
              <a:buNone/>
              <a:defRPr/>
            </a:pPr>
            <a:r>
              <a:rPr lang="ja-JP" altLang="en-US" sz="1400" b="0" dirty="0">
                <a:latin typeface="+mn-ea"/>
                <a:ea typeface="+mn-ea"/>
              </a:rPr>
              <a:t>　　　　　</a:t>
            </a:r>
            <a:r>
              <a:rPr lang="en-US" altLang="ja-JP" sz="1400" b="0" dirty="0">
                <a:latin typeface="+mn-ea"/>
                <a:ea typeface="+mn-ea"/>
              </a:rPr>
              <a:t>10</a:t>
            </a:r>
            <a:r>
              <a:rPr lang="ja-JP" altLang="en-US" sz="1400" b="0" dirty="0">
                <a:latin typeface="+mn-ea"/>
                <a:ea typeface="+mn-ea"/>
              </a:rPr>
              <a:t>の市町村がサンゴ礁を農地からの赤土等流出による被害から守る取組みに</a:t>
            </a:r>
            <a:r>
              <a:rPr lang="en-US" altLang="ja-JP" sz="1400" b="0" dirty="0">
                <a:latin typeface="+mn-ea"/>
                <a:ea typeface="+mn-ea"/>
              </a:rPr>
              <a:t>NPO</a:t>
            </a:r>
            <a:r>
              <a:rPr lang="ja-JP" altLang="en-US" sz="1400" b="0" dirty="0">
                <a:latin typeface="+mn-ea"/>
                <a:ea typeface="+mn-ea"/>
              </a:rPr>
              <a:t>が</a:t>
            </a:r>
            <a:r>
              <a:rPr lang="ja-JP" altLang="en-US" sz="1400" b="0" dirty="0">
                <a:solidFill>
                  <a:srgbClr val="FF0000"/>
                </a:solidFill>
                <a:latin typeface="+mn-ea"/>
                <a:ea typeface="+mn-ea"/>
              </a:rPr>
              <a:t>中間支援機能</a:t>
            </a:r>
            <a:r>
              <a:rPr lang="ja-JP" altLang="en-US" sz="1400" b="0" dirty="0">
                <a:latin typeface="+mn-ea"/>
                <a:ea typeface="+mn-ea"/>
              </a:rPr>
              <a:t>を果たした。</a:t>
            </a:r>
          </a:p>
          <a:p>
            <a:pPr>
              <a:spcBef>
                <a:spcPct val="0"/>
              </a:spcBef>
              <a:buFontTx/>
              <a:buNone/>
              <a:defRPr/>
            </a:pPr>
            <a:r>
              <a:rPr lang="ja-JP" altLang="en-US" sz="1400" b="0" dirty="0">
                <a:latin typeface="+mn-ea"/>
                <a:ea typeface="+mn-ea"/>
              </a:rPr>
              <a:t>●秋田県：地域の森林資源活用と社会復帰プログラムをとおした協定</a:t>
            </a:r>
            <a:endParaRPr lang="en-US" altLang="ja-JP" sz="1400" b="0" dirty="0">
              <a:latin typeface="+mn-ea"/>
              <a:ea typeface="+mn-ea"/>
            </a:endParaRPr>
          </a:p>
          <a:p>
            <a:pPr>
              <a:spcBef>
                <a:spcPct val="0"/>
              </a:spcBef>
              <a:buFontTx/>
              <a:buNone/>
              <a:defRPr/>
            </a:pPr>
            <a:r>
              <a:rPr lang="ja-JP" altLang="en-US" sz="1400" b="0" dirty="0">
                <a:latin typeface="+mn-ea"/>
                <a:ea typeface="+mn-ea"/>
              </a:rPr>
              <a:t>　　　　　「森林保全」と「引きこもり対策」を環境ＮＰＯが掛け合わせて同時に解決した。</a:t>
            </a:r>
          </a:p>
          <a:p>
            <a:pPr>
              <a:spcBef>
                <a:spcPct val="0"/>
              </a:spcBef>
              <a:buFontTx/>
              <a:buNone/>
              <a:defRPr/>
            </a:pPr>
            <a:r>
              <a:rPr lang="ja-JP" altLang="en-US" sz="1400" b="0" dirty="0">
                <a:latin typeface="+mn-ea"/>
                <a:ea typeface="+mn-ea"/>
              </a:rPr>
              <a:t>●福井県：　市民による海岸の維持管理と観光業の活性化</a:t>
            </a:r>
            <a:endParaRPr lang="en-US" altLang="ja-JP" sz="1400" b="0" dirty="0">
              <a:latin typeface="+mn-ea"/>
              <a:ea typeface="+mn-ea"/>
            </a:endParaRPr>
          </a:p>
          <a:p>
            <a:pPr>
              <a:spcBef>
                <a:spcPct val="0"/>
              </a:spcBef>
              <a:buFontTx/>
              <a:buNone/>
              <a:defRPr/>
            </a:pPr>
            <a:r>
              <a:rPr lang="ja-JP" altLang="en-US" sz="1400" b="0" dirty="0">
                <a:latin typeface="+mn-ea"/>
                <a:ea typeface="+mn-ea"/>
              </a:rPr>
              <a:t>　　　　　「美しく持続可能な海岸」をめざし、国際認証「</a:t>
            </a:r>
            <a:r>
              <a:rPr lang="ja-JP" altLang="en-US" sz="1400" dirty="0">
                <a:solidFill>
                  <a:srgbClr val="FF0000"/>
                </a:solidFill>
                <a:latin typeface="+mn-ea"/>
                <a:ea typeface="+mn-ea"/>
              </a:rPr>
              <a:t>ブルーフラッグ</a:t>
            </a:r>
            <a:r>
              <a:rPr lang="ja-JP" altLang="en-US" sz="1400" b="0" dirty="0">
                <a:latin typeface="+mn-ea"/>
                <a:ea typeface="+mn-ea"/>
              </a:rPr>
              <a:t>」取得を目指して住民、行政、消防、事業者が協働。</a:t>
            </a:r>
            <a:endParaRPr lang="en-US" altLang="ja-JP" sz="1400" b="0" dirty="0">
              <a:latin typeface="+mn-ea"/>
              <a:ea typeface="+mn-ea"/>
            </a:endParaRPr>
          </a:p>
        </p:txBody>
      </p:sp>
      <p:sp>
        <p:nvSpPr>
          <p:cNvPr id="10" name="AutoShape 22">
            <a:extLst>
              <a:ext uri="{FF2B5EF4-FFF2-40B4-BE49-F238E27FC236}">
                <a16:creationId xmlns:a16="http://schemas.microsoft.com/office/drawing/2014/main" id="{097A64F7-7160-1FB0-4051-48F5E26C07AF}"/>
              </a:ext>
            </a:extLst>
          </p:cNvPr>
          <p:cNvSpPr>
            <a:spLocks noChangeArrowheads="1"/>
          </p:cNvSpPr>
          <p:nvPr/>
        </p:nvSpPr>
        <p:spPr bwMode="auto">
          <a:xfrm>
            <a:off x="35497" y="46691"/>
            <a:ext cx="1474604" cy="273050"/>
          </a:xfrm>
          <a:prstGeom prst="roundRect">
            <a:avLst>
              <a:gd name="adj" fmla="val 16667"/>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11" name="Text Box 23">
            <a:extLst>
              <a:ext uri="{FF2B5EF4-FFF2-40B4-BE49-F238E27FC236}">
                <a16:creationId xmlns:a16="http://schemas.microsoft.com/office/drawing/2014/main" id="{A7EF3FA8-5CF1-838F-B2A6-42094123CFAF}"/>
              </a:ext>
            </a:extLst>
          </p:cNvPr>
          <p:cNvSpPr txBox="1">
            <a:spLocks noChangeArrowheads="1"/>
          </p:cNvSpPr>
          <p:nvPr/>
        </p:nvSpPr>
        <p:spPr bwMode="auto">
          <a:xfrm>
            <a:off x="35496" y="13939"/>
            <a:ext cx="1440160"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「協働」の事例</a:t>
            </a:r>
            <a:endParaRPr lang="ja-JP" altLang="en-US" sz="1600" b="0" dirty="0">
              <a:latin typeface="+mn-ea"/>
              <a:ea typeface="+mn-ea"/>
            </a:endParaRPr>
          </a:p>
        </p:txBody>
      </p:sp>
      <p:pic>
        <p:nvPicPr>
          <p:cNvPr id="13" name="図 12">
            <a:extLst>
              <a:ext uri="{FF2B5EF4-FFF2-40B4-BE49-F238E27FC236}">
                <a16:creationId xmlns:a16="http://schemas.microsoft.com/office/drawing/2014/main" id="{D291BECD-86CB-2502-66D4-F64CB959246C}"/>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252323" y="2132856"/>
            <a:ext cx="3927527" cy="4523532"/>
          </a:xfrm>
          <a:prstGeom prst="rect">
            <a:avLst/>
          </a:prstGeom>
        </p:spPr>
      </p:pic>
      <p:sp>
        <p:nvSpPr>
          <p:cNvPr id="14" name="AutoShape 22">
            <a:extLst>
              <a:ext uri="{FF2B5EF4-FFF2-40B4-BE49-F238E27FC236}">
                <a16:creationId xmlns:a16="http://schemas.microsoft.com/office/drawing/2014/main" id="{2A415E20-74AE-CBD2-589A-DCAED3639F52}"/>
              </a:ext>
            </a:extLst>
          </p:cNvPr>
          <p:cNvSpPr>
            <a:spLocks noChangeArrowheads="1"/>
          </p:cNvSpPr>
          <p:nvPr/>
        </p:nvSpPr>
        <p:spPr bwMode="auto">
          <a:xfrm>
            <a:off x="34566" y="1743162"/>
            <a:ext cx="1696749" cy="273050"/>
          </a:xfrm>
          <a:prstGeom prst="roundRect">
            <a:avLst>
              <a:gd name="adj" fmla="val 16667"/>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15" name="Text Box 23">
            <a:extLst>
              <a:ext uri="{FF2B5EF4-FFF2-40B4-BE49-F238E27FC236}">
                <a16:creationId xmlns:a16="http://schemas.microsoft.com/office/drawing/2014/main" id="{CB314ECC-5B1C-8F42-95DB-E98273812664}"/>
              </a:ext>
            </a:extLst>
          </p:cNvPr>
          <p:cNvSpPr txBox="1">
            <a:spLocks noChangeArrowheads="1"/>
          </p:cNvSpPr>
          <p:nvPr/>
        </p:nvSpPr>
        <p:spPr bwMode="auto">
          <a:xfrm>
            <a:off x="34565" y="1710410"/>
            <a:ext cx="1657116"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zh-TW" altLang="en-US" sz="1600" dirty="0">
                <a:latin typeface="+mn-ea"/>
                <a:ea typeface="+mn-ea"/>
              </a:rPr>
              <a:t>地域循環共生圏</a:t>
            </a:r>
            <a:endParaRPr lang="ja-JP" altLang="en-US" sz="1600" b="0" dirty="0">
              <a:latin typeface="+mn-ea"/>
              <a:ea typeface="+mn-ea"/>
            </a:endParaRPr>
          </a:p>
        </p:txBody>
      </p:sp>
      <p:sp>
        <p:nvSpPr>
          <p:cNvPr id="17" name="テキスト ボックス 16">
            <a:extLst>
              <a:ext uri="{FF2B5EF4-FFF2-40B4-BE49-F238E27FC236}">
                <a16:creationId xmlns:a16="http://schemas.microsoft.com/office/drawing/2014/main" id="{F48369C2-5D44-AFEF-94DD-0EB91687D642}"/>
              </a:ext>
            </a:extLst>
          </p:cNvPr>
          <p:cNvSpPr txBox="1"/>
          <p:nvPr/>
        </p:nvSpPr>
        <p:spPr>
          <a:xfrm>
            <a:off x="-1" y="2065926"/>
            <a:ext cx="5252323" cy="4616648"/>
          </a:xfrm>
          <a:prstGeom prst="rect">
            <a:avLst/>
          </a:prstGeom>
          <a:noFill/>
        </p:spPr>
        <p:txBody>
          <a:bodyPr wrap="square">
            <a:spAutoFit/>
          </a:bodyPr>
          <a:lstStyle/>
          <a:p>
            <a:r>
              <a:rPr lang="ja-JP" altLang="en-US" sz="1400" dirty="0">
                <a:solidFill>
                  <a:srgbClr val="FF0000"/>
                </a:solidFill>
              </a:rPr>
              <a:t>第５次環境基本計画</a:t>
            </a:r>
            <a:r>
              <a:rPr lang="ja-JP" altLang="en-US" sz="1400" b="0" dirty="0"/>
              <a:t>⇒国全体で持続可能な社会を構築するため「</a:t>
            </a:r>
            <a:r>
              <a:rPr lang="ja-JP" altLang="en-US" sz="1400" dirty="0">
                <a:solidFill>
                  <a:srgbClr val="FF0000"/>
                </a:solidFill>
              </a:rPr>
              <a:t>地域循環共生圏</a:t>
            </a:r>
            <a:r>
              <a:rPr lang="ja-JP" altLang="en-US" sz="1400" b="0" dirty="0"/>
              <a:t>」を創造する。</a:t>
            </a:r>
          </a:p>
          <a:p>
            <a:r>
              <a:rPr lang="ja-JP" altLang="en-US" sz="1400" b="0" dirty="0"/>
              <a:t>●各地域がその特性を活かした強みを発揮し、地域ごとに異なる資源が循環する自立・分散型の社会を形成しつつ、地域の特性に応じて近隣地域等と共生・対流し、自然的なつながり（</a:t>
            </a:r>
            <a:r>
              <a:rPr lang="ja-JP" altLang="en-US" sz="1400" dirty="0">
                <a:solidFill>
                  <a:srgbClr val="FF0000"/>
                </a:solidFill>
              </a:rPr>
              <a:t>森・里・川・海の連関</a:t>
            </a:r>
            <a:r>
              <a:rPr lang="ja-JP" altLang="en-US" sz="1400" b="0" dirty="0"/>
              <a:t>）や経済的つながり（人、資金等）を構築していくことで、農山漁村も都市も活かそうというのが「地域循環共生圏」の考え方です。</a:t>
            </a:r>
          </a:p>
          <a:p>
            <a:r>
              <a:rPr lang="ja-JP" altLang="en-US" sz="1400" b="0" dirty="0"/>
              <a:t>●「循環」とは、食料、製品、循環資源、再生可能資源、人工資本、自然資本のほか、炭素・窒素等の元素レベルも含めたありと</a:t>
            </a:r>
            <a:r>
              <a:rPr lang="ja-JP" altLang="en-US" sz="1400" dirty="0">
                <a:solidFill>
                  <a:srgbClr val="FF0000"/>
                </a:solidFill>
              </a:rPr>
              <a:t>あらゆる物質が、生産・流通・消費・廃棄等の経済社会活動及び自然界を通じてめぐり続けること</a:t>
            </a:r>
            <a:r>
              <a:rPr lang="ja-JP" altLang="en-US" sz="1400" b="0" dirty="0"/>
              <a:t>です。</a:t>
            </a:r>
          </a:p>
          <a:p>
            <a:r>
              <a:rPr lang="ja-JP" altLang="en-US" sz="1400" b="0" dirty="0"/>
              <a:t>●「循環」を適正に確保するため、物質やエネルギー等の資源の投入を可能な限り少なくするなどの効率化を進めるとともに、地域経済循環を促し、地域を活性化させることを目指します。</a:t>
            </a:r>
          </a:p>
          <a:p>
            <a:r>
              <a:rPr lang="ja-JP" altLang="en-US" sz="1400" b="0" dirty="0"/>
              <a:t>●「共生」とは、人は環境の一部であり、また、人は生きものの一員であり、人・生きもの・環境が不可分に相互作用している状態です。</a:t>
            </a:r>
          </a:p>
          <a:p>
            <a:r>
              <a:rPr lang="ja-JP" altLang="en-US" sz="1400" b="0" dirty="0"/>
              <a:t>●地域循環共生圏は、</a:t>
            </a:r>
            <a:r>
              <a:rPr lang="ja-JP" altLang="en-US" sz="1400" dirty="0">
                <a:solidFill>
                  <a:srgbClr val="FF0000"/>
                </a:solidFill>
              </a:rPr>
              <a:t>自然と人との共生</a:t>
            </a:r>
            <a:r>
              <a:rPr lang="en-US" altLang="ja-JP" sz="1400" b="0" dirty="0"/>
              <a:t>､</a:t>
            </a:r>
            <a:r>
              <a:rPr lang="ja-JP" altLang="en-US" sz="1400" b="0" dirty="0"/>
              <a:t>地域資源の供給者と需要者という観点からの人と人との共生</a:t>
            </a:r>
            <a:r>
              <a:rPr lang="en-US" altLang="ja-JP" sz="1400" b="0" dirty="0"/>
              <a:t>､</a:t>
            </a:r>
            <a:r>
              <a:rPr lang="ja-JP" altLang="en-US" sz="1400" b="0" dirty="0"/>
              <a:t>都市や農山漁村も含めた</a:t>
            </a:r>
            <a:r>
              <a:rPr lang="ja-JP" altLang="en-US" sz="1400" dirty="0">
                <a:solidFill>
                  <a:srgbClr val="FF0000"/>
                </a:solidFill>
              </a:rPr>
              <a:t>地域同士が交流を深め相互に支えあい共生</a:t>
            </a:r>
            <a:r>
              <a:rPr lang="ja-JP" altLang="en-US" sz="1400" b="0" dirty="0"/>
              <a:t>することです。</a:t>
            </a:r>
            <a:endParaRPr lang="en-US" altLang="ja-JP" sz="1400" b="0" dirty="0"/>
          </a:p>
          <a:p>
            <a:r>
              <a:rPr lang="ja-JP" altLang="en-US" sz="1400" b="0" dirty="0"/>
              <a:t>● 「地域循環共生圏」の創造の要諦は、</a:t>
            </a:r>
            <a:r>
              <a:rPr lang="ja-JP" altLang="en-US" sz="1400" dirty="0">
                <a:solidFill>
                  <a:srgbClr val="FF0000"/>
                </a:solidFill>
              </a:rPr>
              <a:t>地域資源を再認識するとともに、それを活用する</a:t>
            </a:r>
            <a:r>
              <a:rPr lang="ja-JP" altLang="en-US" sz="1400" b="0" dirty="0"/>
              <a:t>こと。</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29" name="Line 184">
            <a:extLst>
              <a:ext uri="{FF2B5EF4-FFF2-40B4-BE49-F238E27FC236}">
                <a16:creationId xmlns:a16="http://schemas.microsoft.com/office/drawing/2014/main" id="{D2B1D554-B717-4C1D-4F78-73D552E9CEDF}"/>
              </a:ext>
            </a:extLst>
          </p:cNvPr>
          <p:cNvSpPr>
            <a:spLocks noChangeShapeType="1"/>
          </p:cNvSpPr>
          <p:nvPr/>
        </p:nvSpPr>
        <p:spPr bwMode="auto">
          <a:xfrm>
            <a:off x="0" y="620713"/>
            <a:ext cx="9144000" cy="0"/>
          </a:xfrm>
          <a:prstGeom prst="line">
            <a:avLst/>
          </a:prstGeom>
          <a:noFill/>
          <a:ln w="53975">
            <a:solidFill>
              <a:srgbClr val="0000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7530" name="Text Box 31">
            <a:extLst>
              <a:ext uri="{FF2B5EF4-FFF2-40B4-BE49-F238E27FC236}">
                <a16:creationId xmlns:a16="http://schemas.microsoft.com/office/drawing/2014/main" id="{DF7011EB-4713-CD09-A82C-A659AE4216C7}"/>
              </a:ext>
            </a:extLst>
          </p:cNvPr>
          <p:cNvSpPr txBox="1">
            <a:spLocks noChangeArrowheads="1"/>
          </p:cNvSpPr>
          <p:nvPr/>
        </p:nvSpPr>
        <p:spPr bwMode="auto">
          <a:xfrm>
            <a:off x="692150" y="188913"/>
            <a:ext cx="6477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endParaRPr lang="ja-JP" altLang="ja-JP" sz="1600">
              <a:solidFill>
                <a:schemeClr val="bg1"/>
              </a:solidFill>
              <a:latin typeface="ＭＳ ゴシック" panose="020B0609070205080204" pitchFamily="49" charset="-128"/>
              <a:ea typeface="ＭＳ ゴシック" panose="020B0609070205080204" pitchFamily="49" charset="-128"/>
            </a:endParaRPr>
          </a:p>
        </p:txBody>
      </p:sp>
      <p:sp>
        <p:nvSpPr>
          <p:cNvPr id="277531" name="Text Box 34">
            <a:extLst>
              <a:ext uri="{FF2B5EF4-FFF2-40B4-BE49-F238E27FC236}">
                <a16:creationId xmlns:a16="http://schemas.microsoft.com/office/drawing/2014/main" id="{D2276BD4-E426-1575-7442-8EEABF5CB9F5}"/>
              </a:ext>
            </a:extLst>
          </p:cNvPr>
          <p:cNvSpPr txBox="1">
            <a:spLocks noChangeArrowheads="1"/>
          </p:cNvSpPr>
          <p:nvPr/>
        </p:nvSpPr>
        <p:spPr bwMode="auto">
          <a:xfrm>
            <a:off x="763588" y="195263"/>
            <a:ext cx="5762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a:solidFill>
                  <a:schemeClr val="bg1"/>
                </a:solidFill>
              </a:rPr>
              <a:t>０１</a:t>
            </a:r>
          </a:p>
        </p:txBody>
      </p:sp>
      <p:sp>
        <p:nvSpPr>
          <p:cNvPr id="277532" name="Text Box 12">
            <a:extLst>
              <a:ext uri="{FF2B5EF4-FFF2-40B4-BE49-F238E27FC236}">
                <a16:creationId xmlns:a16="http://schemas.microsoft.com/office/drawing/2014/main" id="{5296A25E-B069-FED6-5241-BF338DB0D80C}"/>
              </a:ext>
            </a:extLst>
          </p:cNvPr>
          <p:cNvSpPr txBox="1">
            <a:spLocks noChangeArrowheads="1"/>
          </p:cNvSpPr>
          <p:nvPr/>
        </p:nvSpPr>
        <p:spPr bwMode="auto">
          <a:xfrm>
            <a:off x="1339850" y="44450"/>
            <a:ext cx="4527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b="0"/>
              <a:t>広範な知識と経験の充実</a:t>
            </a:r>
          </a:p>
        </p:txBody>
      </p:sp>
      <p:sp>
        <p:nvSpPr>
          <p:cNvPr id="277533" name="AutoShape 12">
            <a:extLst>
              <a:ext uri="{FF2B5EF4-FFF2-40B4-BE49-F238E27FC236}">
                <a16:creationId xmlns:a16="http://schemas.microsoft.com/office/drawing/2014/main" id="{F468C7B7-6BED-F47E-8513-161312929EEE}"/>
              </a:ext>
            </a:extLst>
          </p:cNvPr>
          <p:cNvSpPr>
            <a:spLocks noChangeArrowheads="1"/>
          </p:cNvSpPr>
          <p:nvPr/>
        </p:nvSpPr>
        <p:spPr bwMode="auto">
          <a:xfrm>
            <a:off x="39688" y="715964"/>
            <a:ext cx="1887538" cy="260350"/>
          </a:xfrm>
          <a:prstGeom prst="roundRect">
            <a:avLst>
              <a:gd name="adj" fmla="val 16681"/>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277534" name="Text Box 16">
            <a:extLst>
              <a:ext uri="{FF2B5EF4-FFF2-40B4-BE49-F238E27FC236}">
                <a16:creationId xmlns:a16="http://schemas.microsoft.com/office/drawing/2014/main" id="{DB7721BF-7461-0303-30E7-D0EFA06847F8}"/>
              </a:ext>
            </a:extLst>
          </p:cNvPr>
          <p:cNvSpPr txBox="1">
            <a:spLocks noChangeArrowheads="1"/>
          </p:cNvSpPr>
          <p:nvPr/>
        </p:nvSpPr>
        <p:spPr bwMode="auto">
          <a:xfrm>
            <a:off x="79376" y="690564"/>
            <a:ext cx="1979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a:t>エコピープルとして</a:t>
            </a:r>
          </a:p>
        </p:txBody>
      </p:sp>
      <p:sp>
        <p:nvSpPr>
          <p:cNvPr id="277535" name="正方形/長方形 1">
            <a:extLst>
              <a:ext uri="{FF2B5EF4-FFF2-40B4-BE49-F238E27FC236}">
                <a16:creationId xmlns:a16="http://schemas.microsoft.com/office/drawing/2014/main" id="{C302E578-40AB-06F8-D6BA-297448BA121F}"/>
              </a:ext>
            </a:extLst>
          </p:cNvPr>
          <p:cNvSpPr>
            <a:spLocks noChangeArrowheads="1"/>
          </p:cNvSpPr>
          <p:nvPr/>
        </p:nvSpPr>
        <p:spPr bwMode="auto">
          <a:xfrm>
            <a:off x="-6773" y="972581"/>
            <a:ext cx="915077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dirty="0"/>
              <a:t>●環境、経済、社会、ひいては人類の持続可能性について、知識や実践の充実に努める。</a:t>
            </a:r>
            <a:endParaRPr lang="en-US" altLang="ja-JP" sz="1400" b="0" dirty="0"/>
          </a:p>
          <a:p>
            <a:pPr>
              <a:spcBef>
                <a:spcPct val="0"/>
              </a:spcBef>
              <a:buNone/>
            </a:pPr>
            <a:r>
              <a:rPr lang="ja-JP" altLang="en-US" sz="1400" b="0" dirty="0"/>
              <a:t>●社会的存在としての自らの意義を相対的に認識し、それぞれの役割と協働の重要性を意識する。</a:t>
            </a:r>
          </a:p>
          <a:p>
            <a:pPr>
              <a:spcBef>
                <a:spcPct val="0"/>
              </a:spcBef>
              <a:buFontTx/>
              <a:buNone/>
            </a:pPr>
            <a:r>
              <a:rPr lang="ja-JP" altLang="en-US" sz="1400" b="0" dirty="0"/>
              <a:t>●社会変革のリーダー</a:t>
            </a:r>
            <a:r>
              <a:rPr lang="en-US" altLang="ja-JP" sz="1400" b="0" dirty="0"/>
              <a:t>:</a:t>
            </a:r>
            <a:r>
              <a:rPr lang="ja-JP" altLang="en-US" sz="1400" b="0" dirty="0"/>
              <a:t>大局観を持ち、将来を見据え</a:t>
            </a:r>
            <a:r>
              <a:rPr lang="en-US" altLang="ja-JP" sz="1400" b="0" dirty="0"/>
              <a:t>､</a:t>
            </a:r>
            <a:r>
              <a:rPr lang="ja-JP" altLang="en-US" sz="1400" b="0" dirty="0"/>
              <a:t>個人のビジョンや組織としての行動計画･戦略を策定する。</a:t>
            </a:r>
          </a:p>
          <a:p>
            <a:pPr>
              <a:spcBef>
                <a:spcPct val="0"/>
              </a:spcBef>
              <a:buFontTx/>
              <a:buNone/>
            </a:pPr>
            <a:r>
              <a:rPr lang="ja-JP" altLang="en-US" sz="1400" b="0" dirty="0"/>
              <a:t>●社会変革のコーディネーター：積極的に動き、賛同の輪を広げ、共通の目的のために絆を築いていくことが重要。</a:t>
            </a:r>
            <a:endParaRPr lang="en-US" altLang="ja-JP" sz="1400" b="0" dirty="0"/>
          </a:p>
          <a:p>
            <a:pPr>
              <a:spcBef>
                <a:spcPct val="0"/>
              </a:spcBef>
              <a:buFontTx/>
              <a:buNone/>
            </a:pPr>
            <a:r>
              <a:rPr lang="ja-JP" altLang="en-US" sz="1400" b="0" dirty="0"/>
              <a:t>　パートナーシップを通じて社会を変えていく。</a:t>
            </a:r>
          </a:p>
          <a:p>
            <a:pPr>
              <a:spcBef>
                <a:spcPct val="0"/>
              </a:spcBef>
              <a:buFontTx/>
              <a:buNone/>
            </a:pPr>
            <a:r>
              <a:rPr lang="ja-JP" altLang="en-US" sz="1400" b="0" dirty="0"/>
              <a:t>●「</a:t>
            </a:r>
            <a:r>
              <a:rPr lang="en-US" altLang="ja-JP" sz="1400" b="0" dirty="0">
                <a:solidFill>
                  <a:srgbClr val="FF0000"/>
                </a:solidFill>
              </a:rPr>
              <a:t>Think Globally, Act Locally</a:t>
            </a:r>
            <a:r>
              <a:rPr lang="ja-JP" altLang="en-US" sz="1400" b="0" dirty="0"/>
              <a:t>」の考え方で：日本の良さを認識し、経験や技術、心でアジアや世界の発展に貢献する。</a:t>
            </a:r>
          </a:p>
          <a:p>
            <a:pPr>
              <a:spcBef>
                <a:spcPct val="0"/>
              </a:spcBef>
              <a:buFontTx/>
              <a:buNone/>
            </a:pPr>
            <a:r>
              <a:rPr lang="ja-JP" altLang="en-US" sz="1400" b="0" dirty="0"/>
              <a:t>●</a:t>
            </a:r>
            <a:r>
              <a:rPr lang="en-US" altLang="ja-JP" sz="1400" b="0" dirty="0"/>
              <a:t>SDGs</a:t>
            </a:r>
            <a:r>
              <a:rPr lang="ja-JP" altLang="en-US" sz="1400" b="0" dirty="0"/>
              <a:t>の達成に向けて：資源制約の克服と環境負荷の軽減、経済成長の達成、生活の質と福利の向上を同時に実現</a:t>
            </a:r>
            <a:endParaRPr lang="en-US" altLang="ja-JP" sz="1400" b="0" dirty="0"/>
          </a:p>
          <a:p>
            <a:pPr>
              <a:spcBef>
                <a:spcPct val="0"/>
              </a:spcBef>
              <a:buFontTx/>
              <a:buNone/>
            </a:pPr>
            <a:r>
              <a:rPr lang="ja-JP" altLang="en-US" sz="1400" b="0" dirty="0"/>
              <a:t>　する持続可能な社会、</a:t>
            </a:r>
            <a:r>
              <a:rPr lang="en-US" altLang="ja-JP" sz="1400" b="0" dirty="0"/>
              <a:t>SDGs</a:t>
            </a:r>
            <a:r>
              <a:rPr lang="ja-JP" altLang="en-US" sz="1400" b="0" dirty="0"/>
              <a:t>の</a:t>
            </a:r>
            <a:r>
              <a:rPr lang="en-US" altLang="ja-JP" sz="1400" b="0" dirty="0"/>
              <a:t>17</a:t>
            </a:r>
            <a:r>
              <a:rPr lang="ja-JP" altLang="en-US" sz="1400" b="0" dirty="0"/>
              <a:t>の目標の達成に向けて取り組む。</a:t>
            </a:r>
          </a:p>
        </p:txBody>
      </p:sp>
      <p:sp>
        <p:nvSpPr>
          <p:cNvPr id="13" name="Text Box 7">
            <a:extLst>
              <a:ext uri="{FF2B5EF4-FFF2-40B4-BE49-F238E27FC236}">
                <a16:creationId xmlns:a16="http://schemas.microsoft.com/office/drawing/2014/main" id="{13360D31-7D5C-A30B-B533-8AB034740C6A}"/>
              </a:ext>
            </a:extLst>
          </p:cNvPr>
          <p:cNvSpPr txBox="1">
            <a:spLocks noChangeArrowheads="1"/>
          </p:cNvSpPr>
          <p:nvPr/>
        </p:nvSpPr>
        <p:spPr bwMode="auto">
          <a:xfrm>
            <a:off x="44450" y="179388"/>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６</a:t>
            </a:r>
          </a:p>
        </p:txBody>
      </p:sp>
      <p:sp>
        <p:nvSpPr>
          <p:cNvPr id="2" name="AutoShape 12">
            <a:extLst>
              <a:ext uri="{FF2B5EF4-FFF2-40B4-BE49-F238E27FC236}">
                <a16:creationId xmlns:a16="http://schemas.microsoft.com/office/drawing/2014/main" id="{35986904-6A3C-76F7-1406-1DA783FC801C}"/>
              </a:ext>
            </a:extLst>
          </p:cNvPr>
          <p:cNvSpPr>
            <a:spLocks noChangeArrowheads="1"/>
          </p:cNvSpPr>
          <p:nvPr/>
        </p:nvSpPr>
        <p:spPr bwMode="auto">
          <a:xfrm>
            <a:off x="39688" y="2748455"/>
            <a:ext cx="1887538" cy="260350"/>
          </a:xfrm>
          <a:prstGeom prst="roundRect">
            <a:avLst>
              <a:gd name="adj" fmla="val 16681"/>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3" name="Text Box 16">
            <a:extLst>
              <a:ext uri="{FF2B5EF4-FFF2-40B4-BE49-F238E27FC236}">
                <a16:creationId xmlns:a16="http://schemas.microsoft.com/office/drawing/2014/main" id="{85E4D99A-08A1-847F-206B-B688C0028490}"/>
              </a:ext>
            </a:extLst>
          </p:cNvPr>
          <p:cNvSpPr txBox="1">
            <a:spLocks noChangeArrowheads="1"/>
          </p:cNvSpPr>
          <p:nvPr/>
        </p:nvSpPr>
        <p:spPr bwMode="auto">
          <a:xfrm>
            <a:off x="39688" y="2722543"/>
            <a:ext cx="1979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dirty="0"/>
              <a:t>環境保全型の暮らし</a:t>
            </a:r>
          </a:p>
        </p:txBody>
      </p:sp>
      <p:sp>
        <p:nvSpPr>
          <p:cNvPr id="5" name="テキスト ボックス 4">
            <a:extLst>
              <a:ext uri="{FF2B5EF4-FFF2-40B4-BE49-F238E27FC236}">
                <a16:creationId xmlns:a16="http://schemas.microsoft.com/office/drawing/2014/main" id="{7462CC36-C626-4195-B3C0-3E39EE5F0065}"/>
              </a:ext>
            </a:extLst>
          </p:cNvPr>
          <p:cNvSpPr txBox="1"/>
          <p:nvPr/>
        </p:nvSpPr>
        <p:spPr>
          <a:xfrm>
            <a:off x="-6774" y="2989786"/>
            <a:ext cx="9111085" cy="1169551"/>
          </a:xfrm>
          <a:prstGeom prst="rect">
            <a:avLst/>
          </a:prstGeom>
          <a:noFill/>
        </p:spPr>
        <p:txBody>
          <a:bodyPr wrap="square">
            <a:spAutoFit/>
          </a:bodyPr>
          <a:lstStyle/>
          <a:p>
            <a:r>
              <a:rPr lang="ja-JP" altLang="en-US" sz="1400" b="0" dirty="0"/>
              <a:t>●</a:t>
            </a:r>
            <a:r>
              <a:rPr lang="ja-JP" altLang="en-US" sz="1400" dirty="0">
                <a:solidFill>
                  <a:srgbClr val="FF0000"/>
                </a:solidFill>
              </a:rPr>
              <a:t>プ囗シューマー</a:t>
            </a:r>
            <a:r>
              <a:rPr lang="ja-JP" altLang="en-US" sz="1400" b="0" dirty="0"/>
              <a:t>とは、消費者として、かつ生産者として社会に参加すること。２つの側面のバランスは、ライフスタイル</a:t>
            </a:r>
            <a:endParaRPr lang="en-US" altLang="ja-JP" sz="1400" b="0" dirty="0"/>
          </a:p>
          <a:p>
            <a:r>
              <a:rPr lang="ja-JP" altLang="en-US" sz="1400" b="0" dirty="0"/>
              <a:t>　のありようにより異なり、環境との関わり合いにも関係してきます。</a:t>
            </a:r>
          </a:p>
          <a:p>
            <a:r>
              <a:rPr lang="ja-JP" altLang="en-US" sz="1400" b="0" dirty="0"/>
              <a:t>●日常生活に環境配慮を織り込むことは環境をよくすることに留まるものではありません。持続可能性にも配慮した、</a:t>
            </a:r>
            <a:endParaRPr lang="en-US" altLang="ja-JP" sz="1400" b="0" dirty="0"/>
          </a:p>
          <a:p>
            <a:r>
              <a:rPr lang="ja-JP" altLang="en-US" sz="1400" b="0" dirty="0"/>
              <a:t>　より積極的な環境配慮行動は、生活の質を向上させるという視点も重要です。</a:t>
            </a:r>
          </a:p>
          <a:p>
            <a:r>
              <a:rPr lang="ja-JP" altLang="en-US" sz="1400" b="0" dirty="0"/>
              <a:t>　例えば、高断熱高気密住宅や自転車の活用は、環境に優しいばかりでなく健康な生活づくりにも役立ちます。</a:t>
            </a:r>
          </a:p>
        </p:txBody>
      </p:sp>
      <p:sp>
        <p:nvSpPr>
          <p:cNvPr id="6" name="AutoShape 12">
            <a:extLst>
              <a:ext uri="{FF2B5EF4-FFF2-40B4-BE49-F238E27FC236}">
                <a16:creationId xmlns:a16="http://schemas.microsoft.com/office/drawing/2014/main" id="{673CAAE1-471C-02E9-31BC-EA2423648EF8}"/>
              </a:ext>
            </a:extLst>
          </p:cNvPr>
          <p:cNvSpPr>
            <a:spLocks noChangeArrowheads="1"/>
          </p:cNvSpPr>
          <p:nvPr/>
        </p:nvSpPr>
        <p:spPr bwMode="auto">
          <a:xfrm>
            <a:off x="39688" y="4163070"/>
            <a:ext cx="1887538" cy="260350"/>
          </a:xfrm>
          <a:prstGeom prst="roundRect">
            <a:avLst>
              <a:gd name="adj" fmla="val 16681"/>
            </a:avLst>
          </a:prstGeom>
          <a:solidFill>
            <a:srgbClr val="FFFF00"/>
          </a:solidFill>
          <a:ln w="3175">
            <a:solidFill>
              <a:srgbClr val="FFCC99"/>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7" name="Text Box 16">
            <a:extLst>
              <a:ext uri="{FF2B5EF4-FFF2-40B4-BE49-F238E27FC236}">
                <a16:creationId xmlns:a16="http://schemas.microsoft.com/office/drawing/2014/main" id="{3B93CF95-6E9C-DD02-7E7E-1DD1A6ABC1ED}"/>
              </a:ext>
            </a:extLst>
          </p:cNvPr>
          <p:cNvSpPr txBox="1">
            <a:spLocks noChangeArrowheads="1"/>
          </p:cNvSpPr>
          <p:nvPr/>
        </p:nvSpPr>
        <p:spPr bwMode="auto">
          <a:xfrm>
            <a:off x="39688" y="4137158"/>
            <a:ext cx="1979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dirty="0"/>
              <a:t>政策と市民参加</a:t>
            </a:r>
          </a:p>
        </p:txBody>
      </p:sp>
      <p:sp>
        <p:nvSpPr>
          <p:cNvPr id="9" name="テキスト ボックス 8">
            <a:extLst>
              <a:ext uri="{FF2B5EF4-FFF2-40B4-BE49-F238E27FC236}">
                <a16:creationId xmlns:a16="http://schemas.microsoft.com/office/drawing/2014/main" id="{64167252-E8B9-D1B9-8627-9A613181F5E4}"/>
              </a:ext>
            </a:extLst>
          </p:cNvPr>
          <p:cNvSpPr txBox="1"/>
          <p:nvPr/>
        </p:nvSpPr>
        <p:spPr>
          <a:xfrm>
            <a:off x="39687" y="4408345"/>
            <a:ext cx="9064623" cy="954107"/>
          </a:xfrm>
          <a:prstGeom prst="rect">
            <a:avLst/>
          </a:prstGeom>
          <a:noFill/>
        </p:spPr>
        <p:txBody>
          <a:bodyPr wrap="square">
            <a:spAutoFit/>
          </a:bodyPr>
          <a:lstStyle/>
          <a:p>
            <a:r>
              <a:rPr lang="ja-JP" altLang="en-US" sz="1400" b="0" dirty="0"/>
              <a:t>●社会経済に関わるさまざまな政策に、市民の意見を反映させようとする試みが広がっている。 </a:t>
            </a:r>
          </a:p>
          <a:p>
            <a:r>
              <a:rPr lang="ja-JP" altLang="en-US" sz="1400" b="0" dirty="0"/>
              <a:t>●テクノロジーアセスメントは科学技術の導入を市民が事前に評価する</a:t>
            </a:r>
            <a:r>
              <a:rPr lang="ja-JP" altLang="en-US" sz="1400" b="0" dirty="0">
                <a:solidFill>
                  <a:srgbClr val="FF0000"/>
                </a:solidFill>
              </a:rPr>
              <a:t>参加型会議</a:t>
            </a:r>
            <a:r>
              <a:rPr lang="ja-JP" altLang="en-US" sz="1400" b="0" dirty="0"/>
              <a:t>の手法。</a:t>
            </a:r>
          </a:p>
          <a:p>
            <a:r>
              <a:rPr lang="ja-JP" altLang="en-US" sz="1400" b="0" dirty="0"/>
              <a:t>●参加型会議の方法は、議論を必要とする社会的問題についても適用されるようになった。</a:t>
            </a:r>
          </a:p>
          <a:p>
            <a:r>
              <a:rPr lang="ja-JP" altLang="en-US" sz="1400" b="0" dirty="0"/>
              <a:t>　</a:t>
            </a:r>
            <a:r>
              <a:rPr lang="ja-JP" altLang="en-US" sz="1400" b="0" dirty="0">
                <a:solidFill>
                  <a:srgbClr val="FF0000"/>
                </a:solidFill>
              </a:rPr>
              <a:t>ミニパブリックス</a:t>
            </a:r>
            <a:r>
              <a:rPr lang="ja-JP" altLang="en-US" sz="1400" b="0" dirty="0"/>
              <a:t>という方法は</a:t>
            </a:r>
            <a:r>
              <a:rPr lang="en-US" altLang="ja-JP" sz="1400" b="0" dirty="0"/>
              <a:t>､</a:t>
            </a:r>
            <a:r>
              <a:rPr lang="ja-JP" altLang="en-US" sz="1400" b="0" dirty="0"/>
              <a:t>無作為抽出により擬似的な公共空間をつくり</a:t>
            </a:r>
            <a:r>
              <a:rPr lang="en-US" altLang="ja-JP" sz="1400" b="0" dirty="0"/>
              <a:t>､</a:t>
            </a:r>
            <a:r>
              <a:rPr lang="ja-JP" altLang="en-US" sz="1400" b="0" dirty="0"/>
              <a:t>市民が参加して政策に関する議論を行う。</a:t>
            </a:r>
          </a:p>
        </p:txBody>
      </p:sp>
      <p:sp>
        <p:nvSpPr>
          <p:cNvPr id="10" name="AutoShape 12">
            <a:extLst>
              <a:ext uri="{FF2B5EF4-FFF2-40B4-BE49-F238E27FC236}">
                <a16:creationId xmlns:a16="http://schemas.microsoft.com/office/drawing/2014/main" id="{951B1479-9D68-1902-159A-F7EFA9C588ED}"/>
              </a:ext>
            </a:extLst>
          </p:cNvPr>
          <p:cNvSpPr>
            <a:spLocks noChangeArrowheads="1"/>
          </p:cNvSpPr>
          <p:nvPr/>
        </p:nvSpPr>
        <p:spPr bwMode="auto">
          <a:xfrm>
            <a:off x="39687" y="5366272"/>
            <a:ext cx="4321509" cy="2603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11" name="Text Box 16">
            <a:extLst>
              <a:ext uri="{FF2B5EF4-FFF2-40B4-BE49-F238E27FC236}">
                <a16:creationId xmlns:a16="http://schemas.microsoft.com/office/drawing/2014/main" id="{67FFF567-BFBD-08B3-DF32-F53AEA97244D}"/>
              </a:ext>
            </a:extLst>
          </p:cNvPr>
          <p:cNvSpPr txBox="1">
            <a:spLocks noChangeArrowheads="1"/>
          </p:cNvSpPr>
          <p:nvPr/>
        </p:nvSpPr>
        <p:spPr bwMode="auto">
          <a:xfrm>
            <a:off x="39688" y="5340360"/>
            <a:ext cx="453231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dirty="0"/>
              <a:t>力を持ち寄る協働（グローバルパートナーシップ）</a:t>
            </a:r>
          </a:p>
        </p:txBody>
      </p:sp>
      <p:sp>
        <p:nvSpPr>
          <p:cNvPr id="14" name="テキスト ボックス 13">
            <a:extLst>
              <a:ext uri="{FF2B5EF4-FFF2-40B4-BE49-F238E27FC236}">
                <a16:creationId xmlns:a16="http://schemas.microsoft.com/office/drawing/2014/main" id="{2A0DB013-30D4-89E3-0CF0-B3654929CE29}"/>
              </a:ext>
            </a:extLst>
          </p:cNvPr>
          <p:cNvSpPr txBox="1"/>
          <p:nvPr/>
        </p:nvSpPr>
        <p:spPr>
          <a:xfrm>
            <a:off x="-24571" y="5652511"/>
            <a:ext cx="9204483" cy="1169551"/>
          </a:xfrm>
          <a:prstGeom prst="rect">
            <a:avLst/>
          </a:prstGeom>
          <a:noFill/>
        </p:spPr>
        <p:txBody>
          <a:bodyPr wrap="square">
            <a:spAutoFit/>
          </a:bodyPr>
          <a:lstStyle/>
          <a:p>
            <a:r>
              <a:rPr lang="ja-JP" altLang="en-US" sz="1400" b="0" dirty="0"/>
              <a:t>SDGsでは、「</a:t>
            </a:r>
            <a:r>
              <a:rPr lang="ja-JP" altLang="en-US" sz="1400" dirty="0">
                <a:solidFill>
                  <a:srgbClr val="FF0000"/>
                </a:solidFill>
              </a:rPr>
              <a:t>グローバルパートナーシップ</a:t>
            </a:r>
            <a:r>
              <a:rPr lang="ja-JP" altLang="en-US" sz="1400" b="0" dirty="0"/>
              <a:t>」を通じて、すべての国が持続的で包摂的で持続可能な経済成長と働きがいのある人間らしい仕事（ティーセントワーク）を享受できる「</a:t>
            </a:r>
            <a:r>
              <a:rPr lang="ja-JP" altLang="en-US" sz="1400" dirty="0">
                <a:solidFill>
                  <a:srgbClr val="FF0000"/>
                </a:solidFill>
              </a:rPr>
              <a:t>誰一人取り残さない</a:t>
            </a:r>
            <a:r>
              <a:rPr lang="ja-JP" altLang="en-US" sz="1400" b="0" dirty="0"/>
              <a:t>」世界を目指しています。</a:t>
            </a:r>
          </a:p>
          <a:p>
            <a:r>
              <a:rPr lang="ja-JP" altLang="en-US" sz="1400" b="0" dirty="0"/>
              <a:t>先進国が20世紀にたどってきた発展とは異なる新たな発展パターンを、開発途上国かたどるデカップリングが重要です。</a:t>
            </a:r>
          </a:p>
          <a:p>
            <a:r>
              <a:rPr lang="ja-JP" altLang="en-US" sz="1400" b="0" dirty="0"/>
              <a:t>開発途上国の自然資源に過剰に依存することなく、児童労働の問題や、さまざまな紛争を回避するためにも、技術協力や資金協力、国際交流を推進して、持続可能な社会になるよう支援していくことが必要です。</a:t>
            </a: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27" name="Line 184">
            <a:extLst>
              <a:ext uri="{FF2B5EF4-FFF2-40B4-BE49-F238E27FC236}">
                <a16:creationId xmlns:a16="http://schemas.microsoft.com/office/drawing/2014/main" id="{5A922AE5-A332-7F5D-B50E-B59B59AA440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99028" name="Text Box 31">
            <a:extLst>
              <a:ext uri="{FF2B5EF4-FFF2-40B4-BE49-F238E27FC236}">
                <a16:creationId xmlns:a16="http://schemas.microsoft.com/office/drawing/2014/main" id="{C1C37A03-2A11-12FB-26B0-7B7D53D9D4A5}"/>
              </a:ext>
            </a:extLst>
          </p:cNvPr>
          <p:cNvSpPr txBox="1">
            <a:spLocks noChangeArrowheads="1"/>
          </p:cNvSpPr>
          <p:nvPr/>
        </p:nvSpPr>
        <p:spPr bwMode="auto">
          <a:xfrm>
            <a:off x="684213"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99029" name="Text Box 34">
            <a:extLst>
              <a:ext uri="{FF2B5EF4-FFF2-40B4-BE49-F238E27FC236}">
                <a16:creationId xmlns:a16="http://schemas.microsoft.com/office/drawing/2014/main" id="{28EBD716-8272-8B9D-6376-1F346994FFCF}"/>
              </a:ext>
            </a:extLst>
          </p:cNvPr>
          <p:cNvSpPr txBox="1">
            <a:spLocks noChangeArrowheads="1"/>
          </p:cNvSpPr>
          <p:nvPr/>
        </p:nvSpPr>
        <p:spPr bwMode="auto">
          <a:xfrm>
            <a:off x="755650" y="187325"/>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
        <p:nvSpPr>
          <p:cNvPr id="299030" name="Text Box 13">
            <a:extLst>
              <a:ext uri="{FF2B5EF4-FFF2-40B4-BE49-F238E27FC236}">
                <a16:creationId xmlns:a16="http://schemas.microsoft.com/office/drawing/2014/main" id="{3ACC0BCB-6544-550B-64CF-9A0989D959AE}"/>
              </a:ext>
            </a:extLst>
          </p:cNvPr>
          <p:cNvSpPr txBox="1">
            <a:spLocks noChangeArrowheads="1"/>
          </p:cNvSpPr>
          <p:nvPr/>
        </p:nvSpPr>
        <p:spPr bwMode="auto">
          <a:xfrm>
            <a:off x="1476375" y="44450"/>
            <a:ext cx="7488238"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b="0" dirty="0">
                <a:latin typeface="+mn-ea"/>
                <a:ea typeface="+mn-ea"/>
              </a:rPr>
              <a:t>目指すべき社会と地球市民としての責任</a:t>
            </a:r>
          </a:p>
        </p:txBody>
      </p:sp>
      <p:sp>
        <p:nvSpPr>
          <p:cNvPr id="17" name="Text Box 7">
            <a:extLst>
              <a:ext uri="{FF2B5EF4-FFF2-40B4-BE49-F238E27FC236}">
                <a16:creationId xmlns:a16="http://schemas.microsoft.com/office/drawing/2014/main" id="{B79FEFCA-ADD4-BA5C-E5B2-96C9A616C237}"/>
              </a:ext>
            </a:extLst>
          </p:cNvPr>
          <p:cNvSpPr txBox="1">
            <a:spLocks noChangeArrowheads="1"/>
          </p:cNvSpPr>
          <p:nvPr/>
        </p:nvSpPr>
        <p:spPr bwMode="auto">
          <a:xfrm>
            <a:off x="44450" y="187325"/>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６</a:t>
            </a:r>
          </a:p>
        </p:txBody>
      </p:sp>
      <p:sp>
        <p:nvSpPr>
          <p:cNvPr id="2" name="AutoShape 12">
            <a:extLst>
              <a:ext uri="{FF2B5EF4-FFF2-40B4-BE49-F238E27FC236}">
                <a16:creationId xmlns:a16="http://schemas.microsoft.com/office/drawing/2014/main" id="{7CF62BD2-49C3-82CD-252A-3E81588C1F15}"/>
              </a:ext>
            </a:extLst>
          </p:cNvPr>
          <p:cNvSpPr>
            <a:spLocks noChangeArrowheads="1"/>
          </p:cNvSpPr>
          <p:nvPr/>
        </p:nvSpPr>
        <p:spPr bwMode="auto">
          <a:xfrm>
            <a:off x="39688" y="715964"/>
            <a:ext cx="2841832" cy="2603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3" name="Text Box 16">
            <a:extLst>
              <a:ext uri="{FF2B5EF4-FFF2-40B4-BE49-F238E27FC236}">
                <a16:creationId xmlns:a16="http://schemas.microsoft.com/office/drawing/2014/main" id="{AA9445E2-4128-12B2-97F1-B8998D7C7DEE}"/>
              </a:ext>
            </a:extLst>
          </p:cNvPr>
          <p:cNvSpPr txBox="1">
            <a:spLocks noChangeArrowheads="1"/>
          </p:cNvSpPr>
          <p:nvPr/>
        </p:nvSpPr>
        <p:spPr bwMode="auto">
          <a:xfrm>
            <a:off x="79376" y="690564"/>
            <a:ext cx="2980456"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dirty="0"/>
              <a:t>持続可能性と幸福を測る指標</a:t>
            </a:r>
          </a:p>
        </p:txBody>
      </p:sp>
      <p:sp>
        <p:nvSpPr>
          <p:cNvPr id="5" name="テキスト ボックス 4">
            <a:extLst>
              <a:ext uri="{FF2B5EF4-FFF2-40B4-BE49-F238E27FC236}">
                <a16:creationId xmlns:a16="http://schemas.microsoft.com/office/drawing/2014/main" id="{8531B4B1-C262-2B3F-C007-D1B83CF1E22A}"/>
              </a:ext>
            </a:extLst>
          </p:cNvPr>
          <p:cNvSpPr txBox="1"/>
          <p:nvPr/>
        </p:nvSpPr>
        <p:spPr>
          <a:xfrm>
            <a:off x="-36512" y="981808"/>
            <a:ext cx="9144000" cy="954107"/>
          </a:xfrm>
          <a:prstGeom prst="rect">
            <a:avLst/>
          </a:prstGeom>
          <a:noFill/>
        </p:spPr>
        <p:txBody>
          <a:bodyPr wrap="square">
            <a:spAutoFit/>
          </a:bodyPr>
          <a:lstStyle/>
          <a:p>
            <a:r>
              <a:rPr lang="ja-JP" altLang="en-US" sz="1400" b="0" dirty="0"/>
              <a:t>●天然資源の持続可能な管理と効率的な使用の指標として、</a:t>
            </a:r>
            <a:r>
              <a:rPr lang="ja-JP" altLang="en-US" sz="1400" dirty="0">
                <a:solidFill>
                  <a:srgbClr val="FF0000"/>
                </a:solidFill>
              </a:rPr>
              <a:t>マテリアルフットプリント</a:t>
            </a:r>
            <a:r>
              <a:rPr lang="ja-JP" altLang="en-US" sz="1400" b="0" dirty="0"/>
              <a:t>。</a:t>
            </a:r>
          </a:p>
          <a:p>
            <a:r>
              <a:rPr lang="ja-JP" altLang="en-US" sz="1400" b="0" dirty="0"/>
              <a:t>●ブータンでは</a:t>
            </a:r>
            <a:r>
              <a:rPr lang="ja-JP" altLang="en-US" sz="1400" b="0" dirty="0">
                <a:solidFill>
                  <a:srgbClr val="FF0000"/>
                </a:solidFill>
              </a:rPr>
              <a:t>国民総幸福量</a:t>
            </a:r>
            <a:r>
              <a:rPr lang="en-US" altLang="ja-JP" sz="1400" b="0" dirty="0">
                <a:solidFill>
                  <a:srgbClr val="FF0000"/>
                </a:solidFill>
              </a:rPr>
              <a:t>(GNH)</a:t>
            </a:r>
            <a:r>
              <a:rPr lang="ja-JP" altLang="en-US" sz="1400" b="0" dirty="0"/>
              <a:t>という指標に基づいて国家が国民の幸福を追求している。</a:t>
            </a:r>
          </a:p>
          <a:p>
            <a:r>
              <a:rPr lang="ja-JP" altLang="en-US" sz="1400" b="0" dirty="0"/>
              <a:t>　「環境の保護」、「伝統文化の保全と推進」などの４本柱の下、９分野の指標で豊かさを測るもの。</a:t>
            </a:r>
          </a:p>
          <a:p>
            <a:r>
              <a:rPr lang="ja-JP" altLang="en-US" sz="1400" b="0" dirty="0"/>
              <a:t>●</a:t>
            </a:r>
            <a:r>
              <a:rPr lang="en-US" altLang="ja-JP" sz="1400" b="0" dirty="0"/>
              <a:t>OECD(</a:t>
            </a:r>
            <a:r>
              <a:rPr lang="ja-JP" altLang="en-US" sz="1400" b="0" dirty="0"/>
              <a:t>経済協力開発機構</a:t>
            </a:r>
            <a:r>
              <a:rPr lang="en-US" altLang="ja-JP" sz="1400" b="0" dirty="0"/>
              <a:t>)</a:t>
            </a:r>
            <a:r>
              <a:rPr lang="ja-JP" altLang="en-US" sz="1400" b="0" dirty="0"/>
              <a:t>では、</a:t>
            </a:r>
            <a:r>
              <a:rPr lang="ja-JP" altLang="en-US" sz="1400" b="0" dirty="0">
                <a:solidFill>
                  <a:srgbClr val="FF0000"/>
                </a:solidFill>
              </a:rPr>
              <a:t>国民の豊かさを測る幸福度</a:t>
            </a:r>
            <a:r>
              <a:rPr lang="ja-JP" altLang="en-US" sz="1400" b="0" dirty="0"/>
              <a:t>を</a:t>
            </a:r>
            <a:r>
              <a:rPr lang="en-US" altLang="ja-JP" sz="1400" b="0" dirty="0"/>
              <a:t>11</a:t>
            </a:r>
            <a:r>
              <a:rPr lang="ja-JP" altLang="en-US" sz="1400" b="0" dirty="0"/>
              <a:t>の指標で測る、「</a:t>
            </a:r>
            <a:r>
              <a:rPr lang="en-US" altLang="ja-JP" sz="1400" b="0" dirty="0">
                <a:solidFill>
                  <a:srgbClr val="FF0000"/>
                </a:solidFill>
              </a:rPr>
              <a:t>How' s Life?</a:t>
            </a:r>
            <a:r>
              <a:rPr lang="ja-JP" altLang="en-US" sz="1400" b="0" dirty="0"/>
              <a:t>」を公表している。</a:t>
            </a:r>
          </a:p>
        </p:txBody>
      </p:sp>
      <p:sp>
        <p:nvSpPr>
          <p:cNvPr id="6" name="AutoShape 12">
            <a:extLst>
              <a:ext uri="{FF2B5EF4-FFF2-40B4-BE49-F238E27FC236}">
                <a16:creationId xmlns:a16="http://schemas.microsoft.com/office/drawing/2014/main" id="{DEC43136-DE14-0482-B7C4-384CA0E5D1E4}"/>
              </a:ext>
            </a:extLst>
          </p:cNvPr>
          <p:cNvSpPr>
            <a:spLocks noChangeArrowheads="1"/>
          </p:cNvSpPr>
          <p:nvPr/>
        </p:nvSpPr>
        <p:spPr bwMode="auto">
          <a:xfrm>
            <a:off x="39689" y="1944903"/>
            <a:ext cx="4532312" cy="282256"/>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7" name="Text Box 16">
            <a:extLst>
              <a:ext uri="{FF2B5EF4-FFF2-40B4-BE49-F238E27FC236}">
                <a16:creationId xmlns:a16="http://schemas.microsoft.com/office/drawing/2014/main" id="{57BF7FE1-A9E5-250B-1791-649827C72FC3}"/>
              </a:ext>
            </a:extLst>
          </p:cNvPr>
          <p:cNvSpPr txBox="1">
            <a:spLocks noChangeArrowheads="1"/>
          </p:cNvSpPr>
          <p:nvPr/>
        </p:nvSpPr>
        <p:spPr bwMode="auto">
          <a:xfrm>
            <a:off x="58634" y="1917756"/>
            <a:ext cx="4476854"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en-US" altLang="ja-JP" sz="1600" dirty="0"/>
              <a:t>SDGs</a:t>
            </a:r>
            <a:r>
              <a:rPr lang="ja-JP" altLang="en-US" sz="1600" dirty="0"/>
              <a:t>と持続可能な低炭素・脱炭素社会への志向</a:t>
            </a:r>
          </a:p>
        </p:txBody>
      </p:sp>
      <p:sp>
        <p:nvSpPr>
          <p:cNvPr id="9" name="テキスト ボックス 8">
            <a:extLst>
              <a:ext uri="{FF2B5EF4-FFF2-40B4-BE49-F238E27FC236}">
                <a16:creationId xmlns:a16="http://schemas.microsoft.com/office/drawing/2014/main" id="{C3DDC280-2459-B58C-0B4E-A19DFFCC6D20}"/>
              </a:ext>
            </a:extLst>
          </p:cNvPr>
          <p:cNvSpPr txBox="1"/>
          <p:nvPr/>
        </p:nvSpPr>
        <p:spPr>
          <a:xfrm>
            <a:off x="0" y="2227159"/>
            <a:ext cx="9104311" cy="1169551"/>
          </a:xfrm>
          <a:prstGeom prst="rect">
            <a:avLst/>
          </a:prstGeom>
          <a:noFill/>
        </p:spPr>
        <p:txBody>
          <a:bodyPr wrap="square">
            <a:spAutoFit/>
          </a:bodyPr>
          <a:lstStyle/>
          <a:p>
            <a:r>
              <a:rPr lang="ja-JP" altLang="en-US" sz="1400" b="0" dirty="0"/>
              <a:t>●人間活動に伴う地球環境への負荷は増大し続け、地球環境という生存基盤が危機に瀕しています。こうした中、</a:t>
            </a:r>
            <a:endParaRPr lang="en-US" altLang="ja-JP" sz="1400" b="0" dirty="0"/>
          </a:p>
          <a:p>
            <a:r>
              <a:rPr lang="ja-JP" altLang="en-US" sz="1400" b="0" dirty="0"/>
              <a:t>　</a:t>
            </a:r>
            <a:r>
              <a:rPr lang="en-US" altLang="ja-JP" sz="1400" b="0" dirty="0"/>
              <a:t>2015</a:t>
            </a:r>
            <a:r>
              <a:rPr lang="ja-JP" altLang="en-US" sz="1400" b="0" dirty="0"/>
              <a:t>年に</a:t>
            </a:r>
            <a:r>
              <a:rPr lang="en-US" altLang="ja-JP" sz="1400" b="0" dirty="0"/>
              <a:t>SDGs</a:t>
            </a:r>
            <a:r>
              <a:rPr lang="ja-JP" altLang="en-US" sz="1400" b="0" dirty="0"/>
              <a:t>とパリ協定が採択された。</a:t>
            </a:r>
            <a:endParaRPr lang="en-US" altLang="ja-JP" sz="1400" b="0" dirty="0"/>
          </a:p>
          <a:p>
            <a:r>
              <a:rPr lang="ja-JP" altLang="en-US" sz="1400" b="0" dirty="0"/>
              <a:t>●</a:t>
            </a:r>
            <a:r>
              <a:rPr lang="ja-JP" altLang="en-US" sz="1400" dirty="0">
                <a:solidFill>
                  <a:srgbClr val="FF0000"/>
                </a:solidFill>
              </a:rPr>
              <a:t>脱炭素社会</a:t>
            </a:r>
            <a:r>
              <a:rPr lang="ja-JP" altLang="en-US" sz="1400" b="0" dirty="0"/>
              <a:t>に向け、</a:t>
            </a:r>
            <a:r>
              <a:rPr lang="en-US" altLang="ja-JP" sz="1400" b="0" dirty="0"/>
              <a:t>SDGs</a:t>
            </a:r>
            <a:r>
              <a:rPr lang="ja-JP" altLang="en-US" sz="1400" b="0" dirty="0"/>
              <a:t>は</a:t>
            </a:r>
            <a:r>
              <a:rPr lang="en-US" altLang="ja-JP" sz="1400" b="0" dirty="0"/>
              <a:t>､</a:t>
            </a:r>
            <a:r>
              <a:rPr lang="ja-JP" altLang="en-US" sz="1400" b="0" dirty="0"/>
              <a:t>行政、民間事業者</a:t>
            </a:r>
            <a:r>
              <a:rPr lang="en-US" altLang="ja-JP" sz="1400" b="0" dirty="0"/>
              <a:t>､</a:t>
            </a:r>
            <a:r>
              <a:rPr lang="ja-JP" altLang="en-US" sz="1400" b="0" dirty="0"/>
              <a:t>市民等の異なるステークホルダー間で共通言語です。</a:t>
            </a:r>
          </a:p>
          <a:p>
            <a:r>
              <a:rPr lang="ja-JP" altLang="en-US" sz="1400" b="0" dirty="0"/>
              <a:t>●</a:t>
            </a:r>
            <a:r>
              <a:rPr lang="en-US" altLang="ja-JP" sz="1400" b="0" dirty="0"/>
              <a:t>SDGs</a:t>
            </a:r>
            <a:r>
              <a:rPr lang="ja-JP" altLang="en-US" sz="1400" b="0" dirty="0"/>
              <a:t>の考え方を環境基本計画に取り入れる自治体や、自社の経営戦略や中期計画に取り入れ本業化する企業、</a:t>
            </a:r>
            <a:endParaRPr lang="en-US" altLang="ja-JP" sz="1400" b="0" dirty="0"/>
          </a:p>
          <a:p>
            <a:r>
              <a:rPr lang="ja-JP" altLang="en-US" sz="1400" b="0" dirty="0">
                <a:solidFill>
                  <a:srgbClr val="FF0000"/>
                </a:solidFill>
              </a:rPr>
              <a:t>　</a:t>
            </a:r>
            <a:r>
              <a:rPr lang="ja-JP" altLang="en-US" sz="1400" dirty="0">
                <a:solidFill>
                  <a:srgbClr val="FF0000"/>
                </a:solidFill>
              </a:rPr>
              <a:t>日本気候リーダーズ・パートナーシップ</a:t>
            </a:r>
            <a:r>
              <a:rPr lang="ja-JP" altLang="en-US" sz="1400" b="0" dirty="0"/>
              <a:t>など、企業ネットワークも増えている。</a:t>
            </a:r>
          </a:p>
        </p:txBody>
      </p:sp>
      <p:sp>
        <p:nvSpPr>
          <p:cNvPr id="10" name="AutoShape 12">
            <a:extLst>
              <a:ext uri="{FF2B5EF4-FFF2-40B4-BE49-F238E27FC236}">
                <a16:creationId xmlns:a16="http://schemas.microsoft.com/office/drawing/2014/main" id="{A911D346-8C3F-4443-9203-38E8ACA5BA6E}"/>
              </a:ext>
            </a:extLst>
          </p:cNvPr>
          <p:cNvSpPr>
            <a:spLocks noChangeArrowheads="1"/>
          </p:cNvSpPr>
          <p:nvPr/>
        </p:nvSpPr>
        <p:spPr bwMode="auto">
          <a:xfrm>
            <a:off x="65789" y="3422110"/>
            <a:ext cx="2130357" cy="2603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11" name="Text Box 16">
            <a:extLst>
              <a:ext uri="{FF2B5EF4-FFF2-40B4-BE49-F238E27FC236}">
                <a16:creationId xmlns:a16="http://schemas.microsoft.com/office/drawing/2014/main" id="{6C4A9985-C974-3271-9686-64D73419A391}"/>
              </a:ext>
            </a:extLst>
          </p:cNvPr>
          <p:cNvSpPr txBox="1">
            <a:spLocks noChangeArrowheads="1"/>
          </p:cNvSpPr>
          <p:nvPr/>
        </p:nvSpPr>
        <p:spPr bwMode="auto">
          <a:xfrm>
            <a:off x="105477" y="3396710"/>
            <a:ext cx="2234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dirty="0"/>
              <a:t>地球市民としての責任</a:t>
            </a:r>
          </a:p>
        </p:txBody>
      </p:sp>
      <p:sp>
        <p:nvSpPr>
          <p:cNvPr id="13" name="テキスト ボックス 12">
            <a:extLst>
              <a:ext uri="{FF2B5EF4-FFF2-40B4-BE49-F238E27FC236}">
                <a16:creationId xmlns:a16="http://schemas.microsoft.com/office/drawing/2014/main" id="{9DC50B81-F197-A122-DFAC-7474DC5E8713}"/>
              </a:ext>
            </a:extLst>
          </p:cNvPr>
          <p:cNvSpPr txBox="1"/>
          <p:nvPr/>
        </p:nvSpPr>
        <p:spPr>
          <a:xfrm>
            <a:off x="-71572" y="3707860"/>
            <a:ext cx="9144000" cy="2893100"/>
          </a:xfrm>
          <a:prstGeom prst="rect">
            <a:avLst/>
          </a:prstGeom>
          <a:noFill/>
        </p:spPr>
        <p:txBody>
          <a:bodyPr wrap="square">
            <a:spAutoFit/>
          </a:bodyPr>
          <a:lstStyle/>
          <a:p>
            <a:r>
              <a:rPr lang="ja-JP" altLang="en-US" sz="1400" b="0" dirty="0"/>
              <a:t>●日本の知恵と経験を活かす</a:t>
            </a:r>
          </a:p>
          <a:p>
            <a:r>
              <a:rPr lang="ja-JP" altLang="en-US" sz="1400" b="0" dirty="0"/>
              <a:t>・日本の人口は、世界のわずか1.6%、GDPは世界全体の4.7%　地球環境に少なからぬ影響を及ぼしている。</a:t>
            </a:r>
          </a:p>
          <a:p>
            <a:r>
              <a:rPr lang="ja-JP" altLang="en-US" sz="1400" b="0" dirty="0"/>
              <a:t>・日本は必要な資源・エネルギーの大半や食料のかなりの部分を海外に依存している。</a:t>
            </a:r>
          </a:p>
          <a:p>
            <a:r>
              <a:rPr lang="ja-JP" altLang="en-US" sz="1400" b="0" dirty="0"/>
              <a:t>・かつて日本は、四大公害など激甚な公害を経験し、これを克服した地球環境の保全のために必要な人的・技術的・経済的な能力を有しました。　この経験から学んだ教訓を、世界に向けて発信していく義務があります。</a:t>
            </a:r>
          </a:p>
          <a:p>
            <a:r>
              <a:rPr lang="ja-JP" altLang="en-US" sz="1400" b="0" dirty="0"/>
              <a:t>●将来世代への責任</a:t>
            </a:r>
          </a:p>
          <a:p>
            <a:r>
              <a:rPr lang="ja-JP" altLang="en-US" sz="1400" b="0" dirty="0"/>
              <a:t>・</a:t>
            </a:r>
            <a:r>
              <a:rPr lang="ja-JP" altLang="en-US" sz="1400" dirty="0">
                <a:solidFill>
                  <a:srgbClr val="FF0000"/>
                </a:solidFill>
              </a:rPr>
              <a:t>情報通信技術(ICT)</a:t>
            </a:r>
            <a:r>
              <a:rPr lang="ja-JP" altLang="en-US" sz="1400" b="0" dirty="0"/>
              <a:t>等の科学技術を発展させ、経済成長を続けながらも、環境への負荷を最小限に留めること。</a:t>
            </a:r>
          </a:p>
          <a:p>
            <a:r>
              <a:rPr lang="ja-JP" altLang="en-US" sz="1400" b="0" dirty="0"/>
              <a:t>・健全な物質・生命の「循環」を実現し、自然と人間との「共生」を図り、「脱炭素」を実現する、循環共生型の社会</a:t>
            </a:r>
            <a:endParaRPr lang="en-US" altLang="ja-JP" sz="1400" b="0" dirty="0"/>
          </a:p>
          <a:p>
            <a:r>
              <a:rPr lang="ja-JP" altLang="en-US" sz="1400" b="0" dirty="0"/>
              <a:t>　（環境・生命文明社会）の実現。</a:t>
            </a:r>
          </a:p>
          <a:p>
            <a:r>
              <a:rPr lang="ja-JP" altLang="en-US" sz="1400" b="0" dirty="0"/>
              <a:t>・地域資源を持続可能な形で最大限活用することで</a:t>
            </a:r>
            <a:r>
              <a:rPr lang="ja-JP" altLang="en-US" sz="1400" dirty="0">
                <a:solidFill>
                  <a:srgbClr val="FF0000"/>
                </a:solidFill>
              </a:rPr>
              <a:t>地域循環共生圏</a:t>
            </a:r>
            <a:r>
              <a:rPr lang="ja-JP" altLang="en-US" sz="1400" b="0" dirty="0"/>
              <a:t>を創造していくことが重要です。</a:t>
            </a:r>
          </a:p>
          <a:p>
            <a:r>
              <a:rPr lang="ja-JP" altLang="en-US" sz="1400" b="0" dirty="0"/>
              <a:t>・開発途上国が、先進国が20世紀にたどってきた発展とは違う新たな発展をたどれるように、最大限の協力をする。</a:t>
            </a:r>
          </a:p>
          <a:p>
            <a:r>
              <a:rPr lang="ja-JP" altLang="en-US" sz="1400" b="0" dirty="0"/>
              <a:t>・開発途上国が自然資源に過剰に依存することなく、</a:t>
            </a:r>
            <a:r>
              <a:rPr lang="ja-JP" altLang="en-US" sz="1400" dirty="0">
                <a:solidFill>
                  <a:srgbClr val="FF0000"/>
                </a:solidFill>
              </a:rPr>
              <a:t>環境効率の高い経済社会</a:t>
            </a:r>
            <a:r>
              <a:rPr lang="ja-JP" altLang="en-US" sz="1400" b="0" dirty="0"/>
              <a:t>の構築が可能となるように、技術協力や</a:t>
            </a:r>
            <a:endParaRPr lang="en-US" altLang="ja-JP" sz="1400" b="0" dirty="0"/>
          </a:p>
          <a:p>
            <a:r>
              <a:rPr lang="ja-JP" altLang="en-US" sz="1400" b="0" dirty="0"/>
              <a:t>　資金協力を推進し、持続可能な社会となるよう支援していくことが大切です。</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3">
            <a:extLst>
              <a:ext uri="{FF2B5EF4-FFF2-40B4-BE49-F238E27FC236}">
                <a16:creationId xmlns:a16="http://schemas.microsoft.com/office/drawing/2014/main" id="{D372708F-D4D3-A3BE-94AF-EC82DFA19346}"/>
              </a:ext>
            </a:extLst>
          </p:cNvPr>
          <p:cNvSpPr>
            <a:spLocks noChangeArrowheads="1"/>
          </p:cNvSpPr>
          <p:nvPr/>
        </p:nvSpPr>
        <p:spPr bwMode="auto">
          <a:xfrm>
            <a:off x="250825" y="44450"/>
            <a:ext cx="5329238" cy="519113"/>
          </a:xfrm>
          <a:prstGeom prst="rect">
            <a:avLst/>
          </a:prstGeom>
          <a:noFill/>
          <a:ln>
            <a:noFill/>
          </a:ln>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2800">
                <a:latin typeface="+mn-ea"/>
                <a:ea typeface="+mn-ea"/>
              </a:rPr>
              <a:t>簡単な覚え方</a:t>
            </a:r>
          </a:p>
        </p:txBody>
      </p:sp>
      <p:sp>
        <p:nvSpPr>
          <p:cNvPr id="305155" name="Text Box 4">
            <a:extLst>
              <a:ext uri="{FF2B5EF4-FFF2-40B4-BE49-F238E27FC236}">
                <a16:creationId xmlns:a16="http://schemas.microsoft.com/office/drawing/2014/main" id="{32662161-2F4D-4DB8-ACA1-953ADB02D594}"/>
              </a:ext>
            </a:extLst>
          </p:cNvPr>
          <p:cNvSpPr txBox="1">
            <a:spLocks noChangeArrowheads="1"/>
          </p:cNvSpPr>
          <p:nvPr/>
        </p:nvSpPr>
        <p:spPr bwMode="auto">
          <a:xfrm>
            <a:off x="0" y="549275"/>
            <a:ext cx="8820150"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305156" name="Rectangle 5">
            <a:extLst>
              <a:ext uri="{FF2B5EF4-FFF2-40B4-BE49-F238E27FC236}">
                <a16:creationId xmlns:a16="http://schemas.microsoft.com/office/drawing/2014/main" id="{836E7B2C-8FF2-B2E0-B9C0-35915BEF6A25}"/>
              </a:ext>
            </a:extLst>
          </p:cNvPr>
          <p:cNvSpPr>
            <a:spLocks noChangeArrowheads="1"/>
          </p:cNvSpPr>
          <p:nvPr/>
        </p:nvSpPr>
        <p:spPr bwMode="auto">
          <a:xfrm>
            <a:off x="107950" y="981075"/>
            <a:ext cx="4032250" cy="742950"/>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カーボンフットプリント　　　 →　炭素の足跡</a:t>
            </a:r>
          </a:p>
          <a:p>
            <a:pPr>
              <a:spcBef>
                <a:spcPct val="0"/>
              </a:spcBef>
              <a:buFontTx/>
              <a:buNone/>
              <a:defRPr/>
            </a:pPr>
            <a:r>
              <a:rPr lang="ja-JP" altLang="en-US" sz="1400" b="0" dirty="0">
                <a:latin typeface="+mn-ea"/>
                <a:ea typeface="+mn-ea"/>
              </a:rPr>
              <a:t>エコロジカルフットプリント  →　人間活動の足跡</a:t>
            </a:r>
          </a:p>
          <a:p>
            <a:pPr>
              <a:spcBef>
                <a:spcPct val="0"/>
              </a:spcBef>
              <a:buFontTx/>
              <a:buNone/>
              <a:defRPr/>
            </a:pPr>
            <a:r>
              <a:rPr lang="ja-JP" altLang="en-US" sz="1400" b="0" dirty="0">
                <a:latin typeface="+mn-ea"/>
                <a:ea typeface="+mn-ea"/>
              </a:rPr>
              <a:t>ウォーターフットプリント　   →　水の足跡</a:t>
            </a:r>
          </a:p>
        </p:txBody>
      </p:sp>
      <p:sp>
        <p:nvSpPr>
          <p:cNvPr id="305157" name="Rectangle 6">
            <a:extLst>
              <a:ext uri="{FF2B5EF4-FFF2-40B4-BE49-F238E27FC236}">
                <a16:creationId xmlns:a16="http://schemas.microsoft.com/office/drawing/2014/main" id="{CBE0199E-BABF-F65D-CA63-CF3C391362E4}"/>
              </a:ext>
            </a:extLst>
          </p:cNvPr>
          <p:cNvSpPr>
            <a:spLocks noChangeArrowheads="1"/>
          </p:cNvSpPr>
          <p:nvPr/>
        </p:nvSpPr>
        <p:spPr bwMode="auto">
          <a:xfrm>
            <a:off x="107950" y="549275"/>
            <a:ext cx="8856663" cy="317500"/>
          </a:xfrm>
          <a:prstGeom prst="rect">
            <a:avLst/>
          </a:prstGeom>
          <a:solidFill>
            <a:srgbClr val="FF99CC"/>
          </a:solid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カーボン・二酸化炭素・ＣＯ</a:t>
            </a:r>
            <a:r>
              <a:rPr lang="en-US" altLang="ja-JP" sz="1400" b="0" dirty="0">
                <a:latin typeface="+mn-ea"/>
                <a:ea typeface="+mn-ea"/>
              </a:rPr>
              <a:t>2</a:t>
            </a:r>
            <a:r>
              <a:rPr lang="ja-JP" altLang="en-US" sz="1400" b="0" dirty="0">
                <a:latin typeface="+mn-ea"/>
                <a:ea typeface="+mn-ea"/>
              </a:rPr>
              <a:t>　→　 ＬＣＡなど全ての環境負荷の指標</a:t>
            </a:r>
          </a:p>
        </p:txBody>
      </p:sp>
      <p:sp>
        <p:nvSpPr>
          <p:cNvPr id="305158" name="Rectangle 7">
            <a:extLst>
              <a:ext uri="{FF2B5EF4-FFF2-40B4-BE49-F238E27FC236}">
                <a16:creationId xmlns:a16="http://schemas.microsoft.com/office/drawing/2014/main" id="{B595DF9B-5D54-27AF-83D8-582B04C4DECB}"/>
              </a:ext>
            </a:extLst>
          </p:cNvPr>
          <p:cNvSpPr>
            <a:spLocks noChangeArrowheads="1"/>
          </p:cNvSpPr>
          <p:nvPr/>
        </p:nvSpPr>
        <p:spPr bwMode="auto">
          <a:xfrm>
            <a:off x="107950" y="4064000"/>
            <a:ext cx="8856663" cy="1815882"/>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地球サミットにて気候変動枠組条約</a:t>
            </a:r>
            <a:r>
              <a:rPr lang="en-US" altLang="ja-JP" sz="1400" b="0" dirty="0">
                <a:latin typeface="+mn-ea"/>
                <a:ea typeface="+mn-ea"/>
              </a:rPr>
              <a:t>(1992)	</a:t>
            </a:r>
          </a:p>
          <a:p>
            <a:pPr>
              <a:spcBef>
                <a:spcPct val="0"/>
              </a:spcBef>
              <a:buFontTx/>
              <a:buNone/>
              <a:defRPr/>
            </a:pPr>
            <a:r>
              <a:rPr lang="ja-JP" altLang="en-US" sz="1400" b="0" dirty="0">
                <a:latin typeface="+mn-ea"/>
                <a:ea typeface="+mn-ea"/>
              </a:rPr>
              <a:t>ﾍﾞﾙﾘﾝ第</a:t>
            </a:r>
            <a:r>
              <a:rPr lang="en-US" altLang="ja-JP" sz="1400" b="0" dirty="0">
                <a:latin typeface="+mn-ea"/>
                <a:ea typeface="+mn-ea"/>
              </a:rPr>
              <a:t>1</a:t>
            </a:r>
            <a:r>
              <a:rPr lang="ja-JP" altLang="en-US" sz="1400" b="0" dirty="0">
                <a:latin typeface="+mn-ea"/>
                <a:ea typeface="+mn-ea"/>
              </a:rPr>
              <a:t>回締約国会議</a:t>
            </a:r>
            <a:r>
              <a:rPr lang="en-US" altLang="ja-JP" sz="1400" b="0" dirty="0">
                <a:latin typeface="+mn-ea"/>
                <a:ea typeface="+mn-ea"/>
              </a:rPr>
              <a:t>(1995)</a:t>
            </a:r>
            <a:r>
              <a:rPr lang="ja-JP" altLang="en-US" sz="1400" b="0" dirty="0">
                <a:latin typeface="+mn-ea"/>
                <a:ea typeface="+mn-ea"/>
              </a:rPr>
              <a:t>　 ＣＯＰ１	</a:t>
            </a:r>
          </a:p>
          <a:p>
            <a:pPr>
              <a:spcBef>
                <a:spcPct val="0"/>
              </a:spcBef>
              <a:buFontTx/>
              <a:buNone/>
              <a:defRPr/>
            </a:pPr>
            <a:r>
              <a:rPr lang="ja-JP" altLang="en-US" sz="1400" b="0" dirty="0">
                <a:solidFill>
                  <a:srgbClr val="FF0000"/>
                </a:solidFill>
                <a:latin typeface="+mn-ea"/>
                <a:ea typeface="+mn-ea"/>
              </a:rPr>
              <a:t>京都議定書</a:t>
            </a:r>
            <a:r>
              <a:rPr lang="en-US" altLang="ja-JP" sz="1400" b="0" dirty="0">
                <a:solidFill>
                  <a:srgbClr val="FF0000"/>
                </a:solidFill>
                <a:latin typeface="+mn-ea"/>
                <a:ea typeface="+mn-ea"/>
              </a:rPr>
              <a:t>(1997)	</a:t>
            </a:r>
            <a:r>
              <a:rPr lang="ja-JP" altLang="en-US" sz="1400" b="0" dirty="0">
                <a:solidFill>
                  <a:srgbClr val="FF0000"/>
                </a:solidFill>
                <a:latin typeface="+mn-ea"/>
                <a:ea typeface="+mn-ea"/>
              </a:rPr>
              <a:t>　　　　　 ＣＯＰ３　第１約束期間</a:t>
            </a:r>
            <a:r>
              <a:rPr lang="en-US" altLang="ja-JP" sz="1400" b="0" dirty="0">
                <a:solidFill>
                  <a:srgbClr val="FF0000"/>
                </a:solidFill>
                <a:latin typeface="+mn-ea"/>
                <a:ea typeface="+mn-ea"/>
              </a:rPr>
              <a:t>(2008-2012)</a:t>
            </a:r>
            <a:r>
              <a:rPr lang="ja-JP" altLang="en-US" sz="1400" b="0" dirty="0">
                <a:solidFill>
                  <a:srgbClr val="FF0000"/>
                </a:solidFill>
                <a:latin typeface="+mn-ea"/>
                <a:ea typeface="+mn-ea"/>
              </a:rPr>
              <a:t>日本目標達成</a:t>
            </a:r>
          </a:p>
          <a:p>
            <a:pPr>
              <a:spcBef>
                <a:spcPct val="0"/>
              </a:spcBef>
              <a:buFontTx/>
              <a:buNone/>
              <a:defRPr/>
            </a:pPr>
            <a:r>
              <a:rPr lang="ja-JP" altLang="en-US" sz="1400" b="0" dirty="0">
                <a:solidFill>
                  <a:srgbClr val="FF0000"/>
                </a:solidFill>
                <a:latin typeface="+mn-ea"/>
                <a:ea typeface="+mn-ea"/>
              </a:rPr>
              <a:t>フランス・パリ（</a:t>
            </a:r>
            <a:r>
              <a:rPr lang="en-US" altLang="ja-JP" sz="1400" b="0" dirty="0">
                <a:solidFill>
                  <a:srgbClr val="FF0000"/>
                </a:solidFill>
                <a:latin typeface="+mn-ea"/>
                <a:ea typeface="+mn-ea"/>
              </a:rPr>
              <a:t>2015</a:t>
            </a:r>
            <a:r>
              <a:rPr lang="ja-JP" altLang="en-US" sz="1400" b="0" dirty="0">
                <a:solidFill>
                  <a:srgbClr val="FF0000"/>
                </a:solidFill>
                <a:latin typeface="+mn-ea"/>
                <a:ea typeface="+mn-ea"/>
              </a:rPr>
              <a:t>）　　　　　　    ＣＯＰ２１　「パリ協定」気候変動枠組条約加盟全１９６カ国の歴史的合意</a:t>
            </a:r>
            <a:r>
              <a:rPr lang="ja-JP" altLang="en-US" sz="1400" b="0" dirty="0">
                <a:latin typeface="+mn-ea"/>
                <a:ea typeface="+mn-ea"/>
              </a:rPr>
              <a:t>　</a:t>
            </a:r>
            <a:endParaRPr lang="en-US" altLang="ja-JP" sz="1400" b="0" dirty="0">
              <a:latin typeface="+mn-ea"/>
              <a:ea typeface="+mn-ea"/>
            </a:endParaRPr>
          </a:p>
          <a:p>
            <a:pPr>
              <a:spcBef>
                <a:spcPct val="0"/>
              </a:spcBef>
              <a:buFontTx/>
              <a:buNone/>
              <a:defRPr/>
            </a:pPr>
            <a:r>
              <a:rPr lang="ja-JP" altLang="en-US" sz="1400" b="0" dirty="0">
                <a:latin typeface="+mn-ea"/>
                <a:ea typeface="+mn-ea"/>
              </a:rPr>
              <a:t>ポーランド・カトヴィツェ（</a:t>
            </a:r>
            <a:r>
              <a:rPr lang="en-US" altLang="ja-JP" sz="1400" b="0" dirty="0">
                <a:latin typeface="+mn-ea"/>
                <a:ea typeface="+mn-ea"/>
              </a:rPr>
              <a:t>2018</a:t>
            </a:r>
            <a:r>
              <a:rPr lang="ja-JP" altLang="en-US" sz="1400" b="0" dirty="0">
                <a:latin typeface="+mn-ea"/>
                <a:ea typeface="+mn-ea"/>
              </a:rPr>
              <a:t>）　 　ＣＯＰ２４　</a:t>
            </a:r>
            <a:r>
              <a:rPr lang="ja-JP" altLang="en-US" sz="1400" b="0" dirty="0">
                <a:solidFill>
                  <a:srgbClr val="FF0000"/>
                </a:solidFill>
                <a:latin typeface="+mn-ea"/>
                <a:ea typeface="+mn-ea"/>
              </a:rPr>
              <a:t>タラノア会議</a:t>
            </a:r>
            <a:endParaRPr lang="en-US" altLang="ja-JP" sz="1400" b="0" dirty="0">
              <a:solidFill>
                <a:srgbClr val="FF0000"/>
              </a:solidFill>
              <a:latin typeface="+mn-ea"/>
              <a:ea typeface="+mn-ea"/>
            </a:endParaRPr>
          </a:p>
          <a:p>
            <a:pPr>
              <a:spcBef>
                <a:spcPct val="0"/>
              </a:spcBef>
              <a:buFontTx/>
              <a:buNone/>
              <a:defRPr/>
            </a:pPr>
            <a:r>
              <a:rPr lang="ja-JP" altLang="en-US" sz="1400" b="0" dirty="0">
                <a:solidFill>
                  <a:srgbClr val="4D5156"/>
                </a:solidFill>
                <a:latin typeface="+mn-ea"/>
                <a:ea typeface="+mn-ea"/>
              </a:rPr>
              <a:t>スペイン・マドリード（</a:t>
            </a:r>
            <a:r>
              <a:rPr lang="en-US" altLang="ja-JP" sz="1400" b="0" dirty="0">
                <a:solidFill>
                  <a:srgbClr val="4D5156"/>
                </a:solidFill>
                <a:latin typeface="+mn-ea"/>
                <a:ea typeface="+mn-ea"/>
              </a:rPr>
              <a:t>2019</a:t>
            </a:r>
            <a:r>
              <a:rPr lang="ja-JP" altLang="en-US" sz="1400" b="0" dirty="0">
                <a:solidFill>
                  <a:srgbClr val="4D5156"/>
                </a:solidFill>
                <a:latin typeface="+mn-ea"/>
                <a:ea typeface="+mn-ea"/>
              </a:rPr>
              <a:t>）</a:t>
            </a:r>
            <a:r>
              <a:rPr lang="ja-JP" altLang="en-US" sz="1400" b="0" dirty="0">
                <a:solidFill>
                  <a:srgbClr val="FF0000"/>
                </a:solidFill>
                <a:latin typeface="+mn-ea"/>
                <a:ea typeface="+mn-ea"/>
              </a:rPr>
              <a:t>　　　　</a:t>
            </a:r>
            <a:r>
              <a:rPr lang="ja-JP" altLang="en-US" sz="1400" b="0" dirty="0">
                <a:latin typeface="+mn-ea"/>
                <a:ea typeface="+mn-ea"/>
              </a:rPr>
              <a:t>ＣＯＰ２５</a:t>
            </a:r>
            <a:endParaRPr lang="en-US" altLang="ja-JP" sz="1400" b="0" dirty="0">
              <a:latin typeface="+mn-ea"/>
              <a:ea typeface="+mn-ea"/>
            </a:endParaRPr>
          </a:p>
          <a:p>
            <a:pPr>
              <a:spcBef>
                <a:spcPct val="0"/>
              </a:spcBef>
              <a:buFontTx/>
              <a:buNone/>
              <a:defRPr/>
            </a:pPr>
            <a:r>
              <a:rPr lang="ja-JP" altLang="en-US" sz="1400" b="0" dirty="0">
                <a:solidFill>
                  <a:srgbClr val="000000"/>
                </a:solidFill>
                <a:latin typeface="+mn-ea"/>
                <a:ea typeface="+mn-ea"/>
              </a:rPr>
              <a:t>イギリス・グラスゴー（</a:t>
            </a:r>
            <a:r>
              <a:rPr lang="en-US" altLang="ja-JP" sz="1400" b="0" dirty="0">
                <a:solidFill>
                  <a:srgbClr val="000000"/>
                </a:solidFill>
                <a:latin typeface="+mn-ea"/>
                <a:ea typeface="+mn-ea"/>
              </a:rPr>
              <a:t>2021</a:t>
            </a:r>
            <a:r>
              <a:rPr lang="ja-JP" altLang="en-US" sz="1400" b="0" dirty="0">
                <a:solidFill>
                  <a:srgbClr val="000000"/>
                </a:solidFill>
                <a:latin typeface="+mn-ea"/>
                <a:ea typeface="+mn-ea"/>
              </a:rPr>
              <a:t>）　　　　ＣＯＰ２６　多くの国がネットゼロ排出を宣言。</a:t>
            </a:r>
            <a:endParaRPr lang="en-US" altLang="ja-JP" sz="1400" b="0" dirty="0">
              <a:solidFill>
                <a:srgbClr val="000000"/>
              </a:solidFill>
              <a:latin typeface="+mn-ea"/>
              <a:ea typeface="+mn-ea"/>
            </a:endParaRPr>
          </a:p>
          <a:p>
            <a:pPr>
              <a:spcBef>
                <a:spcPct val="0"/>
              </a:spcBef>
              <a:buFontTx/>
              <a:buNone/>
              <a:defRPr/>
            </a:pPr>
            <a:r>
              <a:rPr lang="ja-JP" altLang="en-US" sz="1400" b="0" dirty="0">
                <a:solidFill>
                  <a:srgbClr val="0000FF"/>
                </a:solidFill>
                <a:latin typeface="+mn-ea"/>
                <a:ea typeface="+mn-ea"/>
              </a:rPr>
              <a:t>エジプト シャルム・エル・シェイク　ＣＯＰ２７</a:t>
            </a:r>
          </a:p>
        </p:txBody>
      </p:sp>
      <p:sp>
        <p:nvSpPr>
          <p:cNvPr id="305159" name="Rectangle 8">
            <a:extLst>
              <a:ext uri="{FF2B5EF4-FFF2-40B4-BE49-F238E27FC236}">
                <a16:creationId xmlns:a16="http://schemas.microsoft.com/office/drawing/2014/main" id="{1EEF7C86-11B4-5B6B-8552-F1E74AB263C3}"/>
              </a:ext>
            </a:extLst>
          </p:cNvPr>
          <p:cNvSpPr>
            <a:spLocks noChangeArrowheads="1"/>
          </p:cNvSpPr>
          <p:nvPr/>
        </p:nvSpPr>
        <p:spPr bwMode="auto">
          <a:xfrm>
            <a:off x="4211638" y="981075"/>
            <a:ext cx="4752975" cy="742950"/>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a:latin typeface="+mn-ea"/>
                <a:ea typeface="+mn-ea"/>
              </a:rPr>
              <a:t>炭素循環　⇒　地球規模の二酸化炭素の循環</a:t>
            </a:r>
          </a:p>
          <a:p>
            <a:pPr>
              <a:spcBef>
                <a:spcPct val="0"/>
              </a:spcBef>
              <a:buFontTx/>
              <a:buNone/>
              <a:defRPr/>
            </a:pPr>
            <a:r>
              <a:rPr lang="ja-JP" altLang="en-US" sz="1400" b="0">
                <a:latin typeface="+mn-ea"/>
                <a:ea typeface="+mn-ea"/>
              </a:rPr>
              <a:t>深層循環　⇒　海底の循環　（暖流や黒潮は表層循環）</a:t>
            </a:r>
          </a:p>
          <a:p>
            <a:pPr>
              <a:spcBef>
                <a:spcPct val="0"/>
              </a:spcBef>
              <a:buFontTx/>
              <a:buNone/>
              <a:defRPr/>
            </a:pPr>
            <a:r>
              <a:rPr lang="ja-JP" altLang="en-US" sz="1400" b="0">
                <a:latin typeface="+mn-ea"/>
                <a:ea typeface="+mn-ea"/>
              </a:rPr>
              <a:t>水循環　⇒　蒸発、降水、海流など。潜熱で熱も循環させる</a:t>
            </a:r>
          </a:p>
        </p:txBody>
      </p:sp>
      <p:sp>
        <p:nvSpPr>
          <p:cNvPr id="305160" name="Rectangle 9">
            <a:extLst>
              <a:ext uri="{FF2B5EF4-FFF2-40B4-BE49-F238E27FC236}">
                <a16:creationId xmlns:a16="http://schemas.microsoft.com/office/drawing/2014/main" id="{7B699B60-FE21-12C3-A795-CCF2D02C1EE8}"/>
              </a:ext>
            </a:extLst>
          </p:cNvPr>
          <p:cNvSpPr>
            <a:spLocks noChangeArrowheads="1"/>
          </p:cNvSpPr>
          <p:nvPr/>
        </p:nvSpPr>
        <p:spPr bwMode="auto">
          <a:xfrm>
            <a:off x="107950" y="2997200"/>
            <a:ext cx="5256213" cy="95567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エコロジカルフットプリント　 →　人間活動の足跡</a:t>
            </a:r>
          </a:p>
          <a:p>
            <a:pPr>
              <a:spcBef>
                <a:spcPct val="0"/>
              </a:spcBef>
              <a:buFontTx/>
              <a:buNone/>
              <a:defRPr/>
            </a:pPr>
            <a:r>
              <a:rPr lang="ja-JP" altLang="en-US" sz="1400" b="0" dirty="0">
                <a:latin typeface="+mn-ea"/>
                <a:ea typeface="+mn-ea"/>
              </a:rPr>
              <a:t>エコロジカルネットワーク　　→　緑の回廊</a:t>
            </a:r>
          </a:p>
          <a:p>
            <a:pPr>
              <a:spcBef>
                <a:spcPct val="0"/>
              </a:spcBef>
              <a:buFontTx/>
              <a:buNone/>
              <a:defRPr/>
            </a:pPr>
            <a:r>
              <a:rPr lang="ja-JP" altLang="en-US" sz="1400" b="0" dirty="0">
                <a:latin typeface="+mn-ea"/>
                <a:ea typeface="+mn-ea"/>
              </a:rPr>
              <a:t>エコロジカルリュックサック　→　製品を作り出すために使われる</a:t>
            </a:r>
          </a:p>
          <a:p>
            <a:pPr>
              <a:spcBef>
                <a:spcPct val="0"/>
              </a:spcBef>
              <a:buFontTx/>
              <a:buNone/>
              <a:defRPr/>
            </a:pPr>
            <a:r>
              <a:rPr lang="ja-JP" altLang="en-US" sz="1400" b="0" dirty="0">
                <a:latin typeface="+mn-ea"/>
                <a:ea typeface="+mn-ea"/>
              </a:rPr>
              <a:t>                                                  自然界の物質の相対量</a:t>
            </a:r>
          </a:p>
        </p:txBody>
      </p:sp>
      <p:sp>
        <p:nvSpPr>
          <p:cNvPr id="305161" name="Rectangle 10">
            <a:extLst>
              <a:ext uri="{FF2B5EF4-FFF2-40B4-BE49-F238E27FC236}">
                <a16:creationId xmlns:a16="http://schemas.microsoft.com/office/drawing/2014/main" id="{1CF03177-71D6-63F2-4B77-0A653268622B}"/>
              </a:ext>
            </a:extLst>
          </p:cNvPr>
          <p:cNvSpPr>
            <a:spLocks noChangeArrowheads="1"/>
          </p:cNvSpPr>
          <p:nvPr/>
        </p:nvSpPr>
        <p:spPr bwMode="auto">
          <a:xfrm>
            <a:off x="107950" y="1773238"/>
            <a:ext cx="5256213" cy="95567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カーボンフットプリント　　　→　炭素の足跡</a:t>
            </a:r>
          </a:p>
          <a:p>
            <a:pPr>
              <a:spcBef>
                <a:spcPct val="0"/>
              </a:spcBef>
              <a:buFontTx/>
              <a:buNone/>
              <a:defRPr/>
            </a:pPr>
            <a:r>
              <a:rPr lang="ja-JP" altLang="en-US" sz="1400" b="0" dirty="0">
                <a:latin typeface="+mn-ea"/>
                <a:ea typeface="+mn-ea"/>
              </a:rPr>
              <a:t>カーボンニュートラル　　　→　二酸化炭素の増減に影響しない</a:t>
            </a:r>
          </a:p>
          <a:p>
            <a:pPr>
              <a:spcBef>
                <a:spcPct val="0"/>
              </a:spcBef>
              <a:buFontTx/>
              <a:buNone/>
              <a:defRPr/>
            </a:pPr>
            <a:r>
              <a:rPr lang="ja-JP" altLang="en-US" sz="1400" b="0" dirty="0">
                <a:latin typeface="+mn-ea"/>
                <a:ea typeface="+mn-ea"/>
              </a:rPr>
              <a:t>カーボンオフセット　  　　  →　二酸化炭素の相殺</a:t>
            </a:r>
          </a:p>
          <a:p>
            <a:pPr>
              <a:spcBef>
                <a:spcPct val="0"/>
              </a:spcBef>
              <a:buFontTx/>
              <a:buNone/>
              <a:defRPr/>
            </a:pPr>
            <a:r>
              <a:rPr lang="ja-JP" altLang="en-US" sz="1400" b="0" dirty="0">
                <a:latin typeface="+mn-ea"/>
                <a:ea typeface="+mn-ea"/>
              </a:rPr>
              <a:t>カーボンマネジメント　　　→　二酸化炭素排出削減計画</a:t>
            </a:r>
          </a:p>
        </p:txBody>
      </p:sp>
      <p:sp>
        <p:nvSpPr>
          <p:cNvPr id="305162" name="Rectangle 11">
            <a:extLst>
              <a:ext uri="{FF2B5EF4-FFF2-40B4-BE49-F238E27FC236}">
                <a16:creationId xmlns:a16="http://schemas.microsoft.com/office/drawing/2014/main" id="{4C252015-CF7F-73C4-B1BB-839D03194261}"/>
              </a:ext>
            </a:extLst>
          </p:cNvPr>
          <p:cNvSpPr>
            <a:spLocks noChangeArrowheads="1"/>
          </p:cNvSpPr>
          <p:nvPr/>
        </p:nvSpPr>
        <p:spPr bwMode="auto">
          <a:xfrm>
            <a:off x="5435600" y="2873375"/>
            <a:ext cx="3530600" cy="530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ウォーターフットプリント　   →　水の足跡</a:t>
            </a:r>
          </a:p>
          <a:p>
            <a:pPr>
              <a:spcBef>
                <a:spcPct val="0"/>
              </a:spcBef>
              <a:buFontTx/>
              <a:buNone/>
              <a:defRPr/>
            </a:pPr>
            <a:r>
              <a:rPr lang="ja-JP" altLang="en-US" sz="1400" b="0" dirty="0">
                <a:latin typeface="+mn-ea"/>
                <a:ea typeface="+mn-ea"/>
              </a:rPr>
              <a:t>バーチャルウォーター　　　→　仮想水</a:t>
            </a:r>
          </a:p>
        </p:txBody>
      </p:sp>
      <p:sp>
        <p:nvSpPr>
          <p:cNvPr id="305163" name="Rectangle 12">
            <a:extLst>
              <a:ext uri="{FF2B5EF4-FFF2-40B4-BE49-F238E27FC236}">
                <a16:creationId xmlns:a16="http://schemas.microsoft.com/office/drawing/2014/main" id="{C125A8E7-0B1B-041D-A1A2-161063A4C828}"/>
              </a:ext>
            </a:extLst>
          </p:cNvPr>
          <p:cNvSpPr>
            <a:spLocks noChangeArrowheads="1"/>
          </p:cNvSpPr>
          <p:nvPr/>
        </p:nvSpPr>
        <p:spPr bwMode="auto">
          <a:xfrm>
            <a:off x="5435600" y="3475038"/>
            <a:ext cx="3529013" cy="530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a:latin typeface="+mn-ea"/>
                <a:ea typeface="+mn-ea"/>
              </a:rPr>
              <a:t>ＢＯＤ  →　河川の汚染指標</a:t>
            </a:r>
          </a:p>
          <a:p>
            <a:pPr>
              <a:spcBef>
                <a:spcPct val="0"/>
              </a:spcBef>
              <a:buFontTx/>
              <a:buNone/>
              <a:defRPr/>
            </a:pPr>
            <a:r>
              <a:rPr lang="ja-JP" altLang="en-US" sz="1400" b="0">
                <a:latin typeface="+mn-ea"/>
                <a:ea typeface="+mn-ea"/>
              </a:rPr>
              <a:t>ＣＯＤ　→　湖沼の汚染指標</a:t>
            </a:r>
          </a:p>
        </p:txBody>
      </p:sp>
      <p:sp>
        <p:nvSpPr>
          <p:cNvPr id="305164" name="Rectangle 13">
            <a:extLst>
              <a:ext uri="{FF2B5EF4-FFF2-40B4-BE49-F238E27FC236}">
                <a16:creationId xmlns:a16="http://schemas.microsoft.com/office/drawing/2014/main" id="{094E4A9F-4468-BC11-51CF-B1945DAB1F85}"/>
              </a:ext>
            </a:extLst>
          </p:cNvPr>
          <p:cNvSpPr>
            <a:spLocks noChangeArrowheads="1"/>
          </p:cNvSpPr>
          <p:nvPr/>
        </p:nvSpPr>
        <p:spPr bwMode="auto">
          <a:xfrm>
            <a:off x="5435600" y="1773238"/>
            <a:ext cx="3529013" cy="830262"/>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かけがえのない地球 </a:t>
            </a:r>
            <a:r>
              <a:rPr lang="en-US" altLang="ja-JP" sz="1200" b="0" dirty="0">
                <a:latin typeface="+mn-ea"/>
                <a:ea typeface="+mn-ea"/>
              </a:rPr>
              <a:t>(</a:t>
            </a:r>
            <a:r>
              <a:rPr lang="ja-JP" altLang="en-US" sz="1200" b="0" dirty="0">
                <a:latin typeface="+mn-ea"/>
                <a:ea typeface="+mn-ea"/>
              </a:rPr>
              <a:t>国連人間環境会議）</a:t>
            </a:r>
          </a:p>
          <a:p>
            <a:pPr>
              <a:spcBef>
                <a:spcPct val="0"/>
              </a:spcBef>
              <a:buFontTx/>
              <a:buNone/>
              <a:defRPr/>
            </a:pPr>
            <a:r>
              <a:rPr lang="ja-JP" altLang="en-US" sz="1200" dirty="0">
                <a:latin typeface="+mn-ea"/>
                <a:ea typeface="+mn-ea"/>
              </a:rPr>
              <a:t>我ら共有の未来　</a:t>
            </a:r>
            <a:r>
              <a:rPr lang="ja-JP" altLang="en-US" sz="1200" b="0" dirty="0">
                <a:latin typeface="+mn-ea"/>
                <a:ea typeface="+mn-ea"/>
              </a:rPr>
              <a:t>（ＷＣＥＤ）</a:t>
            </a:r>
          </a:p>
          <a:p>
            <a:pPr>
              <a:spcBef>
                <a:spcPct val="0"/>
              </a:spcBef>
              <a:buFontTx/>
              <a:buNone/>
              <a:defRPr/>
            </a:pPr>
            <a:r>
              <a:rPr lang="ja-JP" altLang="en-US" sz="1200" dirty="0">
                <a:latin typeface="+mn-ea"/>
                <a:ea typeface="+mn-ea"/>
              </a:rPr>
              <a:t>我々の望む未来　</a:t>
            </a:r>
            <a:r>
              <a:rPr lang="ja-JP" altLang="en-US" sz="1200" b="0" dirty="0">
                <a:latin typeface="+mn-ea"/>
                <a:ea typeface="+mn-ea"/>
              </a:rPr>
              <a:t>（リオ＋２０）</a:t>
            </a:r>
            <a:endParaRPr lang="en-US" altLang="ja-JP" sz="1200" b="0" dirty="0">
              <a:latin typeface="+mn-ea"/>
              <a:ea typeface="+mn-ea"/>
            </a:endParaRPr>
          </a:p>
          <a:p>
            <a:pPr>
              <a:spcBef>
                <a:spcPct val="0"/>
              </a:spcBef>
              <a:buFontTx/>
              <a:buNone/>
              <a:defRPr/>
            </a:pPr>
            <a:r>
              <a:rPr lang="ja-JP" altLang="en-US" sz="1200" dirty="0">
                <a:latin typeface="+mn-ea"/>
                <a:ea typeface="+mn-ea"/>
              </a:rPr>
              <a:t>誰一人取り残さない</a:t>
            </a:r>
            <a:r>
              <a:rPr lang="ja-JP" altLang="en-US" sz="1200" b="0" dirty="0">
                <a:latin typeface="+mn-ea"/>
                <a:ea typeface="+mn-ea"/>
              </a:rPr>
              <a:t>（</a:t>
            </a:r>
            <a:r>
              <a:rPr lang="en-US" altLang="ja-JP" sz="1200" b="0" dirty="0">
                <a:latin typeface="+mn-ea"/>
                <a:ea typeface="+mn-ea"/>
              </a:rPr>
              <a:t>SDG</a:t>
            </a:r>
            <a:r>
              <a:rPr lang="ja-JP" altLang="en-US" sz="1200" b="0" dirty="0">
                <a:latin typeface="+mn-ea"/>
                <a:ea typeface="+mn-ea"/>
              </a:rPr>
              <a:t>ｓ）</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3">
            <a:extLst>
              <a:ext uri="{FF2B5EF4-FFF2-40B4-BE49-F238E27FC236}">
                <a16:creationId xmlns:a16="http://schemas.microsoft.com/office/drawing/2014/main" id="{56E3B3F7-519A-0479-DC9C-2B9CBBAC9504}"/>
              </a:ext>
            </a:extLst>
          </p:cNvPr>
          <p:cNvSpPr>
            <a:spLocks noChangeArrowheads="1"/>
          </p:cNvSpPr>
          <p:nvPr/>
        </p:nvSpPr>
        <p:spPr bwMode="auto">
          <a:xfrm>
            <a:off x="250825" y="44450"/>
            <a:ext cx="5329238" cy="519113"/>
          </a:xfrm>
          <a:prstGeom prst="rect">
            <a:avLst/>
          </a:prstGeom>
          <a:noFill/>
          <a:ln>
            <a:noFill/>
          </a:ln>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2800">
                <a:latin typeface="+mn-ea"/>
                <a:ea typeface="+mn-ea"/>
              </a:rPr>
              <a:t>簡単な覚え方</a:t>
            </a:r>
          </a:p>
        </p:txBody>
      </p:sp>
      <p:sp>
        <p:nvSpPr>
          <p:cNvPr id="307203" name="Rectangle 5">
            <a:extLst>
              <a:ext uri="{FF2B5EF4-FFF2-40B4-BE49-F238E27FC236}">
                <a16:creationId xmlns:a16="http://schemas.microsoft.com/office/drawing/2014/main" id="{C3B1B09C-4CC3-4AC0-EFC4-79A486D8F416}"/>
              </a:ext>
            </a:extLst>
          </p:cNvPr>
          <p:cNvSpPr>
            <a:spLocks noChangeArrowheads="1"/>
          </p:cNvSpPr>
          <p:nvPr/>
        </p:nvSpPr>
        <p:spPr bwMode="auto">
          <a:xfrm>
            <a:off x="250825" y="620713"/>
            <a:ext cx="4537075" cy="712787"/>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a:latin typeface="+mn-ea"/>
                <a:ea typeface="+mn-ea"/>
              </a:rPr>
              <a:t>シェールガス　　 →　岩の間のガス</a:t>
            </a:r>
          </a:p>
          <a:p>
            <a:pPr>
              <a:spcBef>
                <a:spcPct val="0"/>
              </a:spcBef>
              <a:buFontTx/>
              <a:buNone/>
              <a:defRPr/>
            </a:pPr>
            <a:r>
              <a:rPr lang="ja-JP" altLang="en-US" sz="1400" b="0">
                <a:latin typeface="+mn-ea"/>
                <a:ea typeface="+mn-ea"/>
              </a:rPr>
              <a:t>オイルサンド　　 →　砂に混じった油</a:t>
            </a:r>
          </a:p>
          <a:p>
            <a:pPr>
              <a:spcBef>
                <a:spcPct val="0"/>
              </a:spcBef>
              <a:buFontTx/>
              <a:buNone/>
              <a:defRPr/>
            </a:pPr>
            <a:r>
              <a:rPr lang="ja-JP" altLang="en-US" sz="1200" b="0">
                <a:latin typeface="+mn-ea"/>
                <a:ea typeface="+mn-ea"/>
              </a:rPr>
              <a:t>メタンハイドレート　→　日本近海にあるメタンの氷状の固まり　　</a:t>
            </a:r>
          </a:p>
        </p:txBody>
      </p:sp>
      <p:grpSp>
        <p:nvGrpSpPr>
          <p:cNvPr id="287748" name="Group 21">
            <a:extLst>
              <a:ext uri="{FF2B5EF4-FFF2-40B4-BE49-F238E27FC236}">
                <a16:creationId xmlns:a16="http://schemas.microsoft.com/office/drawing/2014/main" id="{10138636-9BFD-F40E-D4D3-6248D6AD3E77}"/>
              </a:ext>
            </a:extLst>
          </p:cNvPr>
          <p:cNvGrpSpPr>
            <a:grpSpLocks/>
          </p:cNvGrpSpPr>
          <p:nvPr/>
        </p:nvGrpSpPr>
        <p:grpSpPr bwMode="auto">
          <a:xfrm>
            <a:off x="5724525" y="620713"/>
            <a:ext cx="3313113" cy="1593850"/>
            <a:chOff x="3606" y="391"/>
            <a:chExt cx="2087" cy="1004"/>
          </a:xfrm>
        </p:grpSpPr>
        <p:sp>
          <p:nvSpPr>
            <p:cNvPr id="307228" name="Rectangle 7">
              <a:extLst>
                <a:ext uri="{FF2B5EF4-FFF2-40B4-BE49-F238E27FC236}">
                  <a16:creationId xmlns:a16="http://schemas.microsoft.com/office/drawing/2014/main" id="{1F8EE893-58F1-7C56-2AB0-BE900A821145}"/>
                </a:ext>
              </a:extLst>
            </p:cNvPr>
            <p:cNvSpPr>
              <a:spLocks noChangeArrowheads="1"/>
            </p:cNvSpPr>
            <p:nvPr/>
          </p:nvSpPr>
          <p:spPr bwMode="auto">
            <a:xfrm>
              <a:off x="3606" y="391"/>
              <a:ext cx="2087" cy="1004"/>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a:latin typeface="+mn-ea"/>
                  <a:ea typeface="+mn-ea"/>
                </a:rPr>
                <a:t>＜一次エネルギー＞</a:t>
              </a:r>
            </a:p>
            <a:p>
              <a:pPr>
                <a:spcBef>
                  <a:spcPct val="0"/>
                </a:spcBef>
                <a:buFontTx/>
                <a:buNone/>
                <a:defRPr/>
              </a:pPr>
              <a:r>
                <a:rPr lang="ja-JP" altLang="en-US" sz="1400" b="0">
                  <a:latin typeface="+mn-ea"/>
                  <a:ea typeface="+mn-ea"/>
                </a:rPr>
                <a:t>・新エネルギー</a:t>
              </a:r>
            </a:p>
            <a:p>
              <a:pPr>
                <a:spcBef>
                  <a:spcPct val="0"/>
                </a:spcBef>
                <a:buFontTx/>
                <a:buNone/>
                <a:defRPr/>
              </a:pPr>
              <a:r>
                <a:rPr lang="ja-JP" altLang="en-US" sz="1400" b="0">
                  <a:latin typeface="+mn-ea"/>
                  <a:ea typeface="+mn-ea"/>
                </a:rPr>
                <a:t>・水力</a:t>
              </a:r>
            </a:p>
            <a:p>
              <a:pPr>
                <a:spcBef>
                  <a:spcPct val="0"/>
                </a:spcBef>
                <a:buFontTx/>
                <a:buNone/>
                <a:defRPr/>
              </a:pPr>
              <a:r>
                <a:rPr lang="ja-JP" altLang="en-US" sz="1400" b="0">
                  <a:latin typeface="+mn-ea"/>
                  <a:ea typeface="+mn-ea"/>
                </a:rPr>
                <a:t>・原子力</a:t>
              </a:r>
            </a:p>
            <a:p>
              <a:pPr>
                <a:spcBef>
                  <a:spcPct val="0"/>
                </a:spcBef>
                <a:buFontTx/>
                <a:buNone/>
                <a:defRPr/>
              </a:pPr>
              <a:r>
                <a:rPr lang="ja-JP" altLang="en-US" sz="1400" b="0">
                  <a:latin typeface="+mn-ea"/>
                  <a:ea typeface="+mn-ea"/>
                </a:rPr>
                <a:t>・天然ガス</a:t>
              </a:r>
            </a:p>
            <a:p>
              <a:pPr>
                <a:spcBef>
                  <a:spcPct val="0"/>
                </a:spcBef>
                <a:buFontTx/>
                <a:buNone/>
                <a:defRPr/>
              </a:pPr>
              <a:r>
                <a:rPr lang="ja-JP" altLang="en-US" sz="1400" b="0">
                  <a:latin typeface="+mn-ea"/>
                  <a:ea typeface="+mn-ea"/>
                </a:rPr>
                <a:t>・石炭</a:t>
              </a:r>
            </a:p>
            <a:p>
              <a:pPr>
                <a:spcBef>
                  <a:spcPct val="0"/>
                </a:spcBef>
                <a:buFontTx/>
                <a:buNone/>
                <a:defRPr/>
              </a:pPr>
              <a:r>
                <a:rPr lang="ja-JP" altLang="en-US" sz="1400" b="0">
                  <a:latin typeface="+mn-ea"/>
                  <a:ea typeface="+mn-ea"/>
                </a:rPr>
                <a:t>・石油</a:t>
              </a:r>
            </a:p>
          </p:txBody>
        </p:sp>
        <p:sp>
          <p:nvSpPr>
            <p:cNvPr id="307229" name="Rectangle 8">
              <a:extLst>
                <a:ext uri="{FF2B5EF4-FFF2-40B4-BE49-F238E27FC236}">
                  <a16:creationId xmlns:a16="http://schemas.microsoft.com/office/drawing/2014/main" id="{C63459E9-D549-DFDB-C57E-8DB3250CB872}"/>
                </a:ext>
              </a:extLst>
            </p:cNvPr>
            <p:cNvSpPr>
              <a:spLocks noChangeArrowheads="1"/>
            </p:cNvSpPr>
            <p:nvPr/>
          </p:nvSpPr>
          <p:spPr bwMode="auto">
            <a:xfrm>
              <a:off x="4830" y="935"/>
              <a:ext cx="862" cy="450"/>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000" b="0">
                  <a:latin typeface="+mn-ea"/>
                  <a:ea typeface="+mn-ea"/>
                </a:rPr>
                <a:t>＜二次エネルギー＞</a:t>
              </a:r>
            </a:p>
            <a:p>
              <a:pPr>
                <a:spcBef>
                  <a:spcPct val="0"/>
                </a:spcBef>
                <a:buFontTx/>
                <a:buNone/>
                <a:defRPr/>
              </a:pPr>
              <a:r>
                <a:rPr lang="ja-JP" altLang="en-US" sz="1000" b="0">
                  <a:latin typeface="+mn-ea"/>
                  <a:ea typeface="+mn-ea"/>
                </a:rPr>
                <a:t>・電力</a:t>
              </a:r>
            </a:p>
            <a:p>
              <a:pPr>
                <a:spcBef>
                  <a:spcPct val="0"/>
                </a:spcBef>
                <a:buFontTx/>
                <a:buNone/>
                <a:defRPr/>
              </a:pPr>
              <a:r>
                <a:rPr lang="ja-JP" altLang="en-US" sz="1000" b="0">
                  <a:latin typeface="+mn-ea"/>
                  <a:ea typeface="+mn-ea"/>
                </a:rPr>
                <a:t>・ガソリン</a:t>
              </a:r>
            </a:p>
            <a:p>
              <a:pPr>
                <a:spcBef>
                  <a:spcPct val="0"/>
                </a:spcBef>
                <a:buFontTx/>
                <a:buNone/>
                <a:defRPr/>
              </a:pPr>
              <a:r>
                <a:rPr lang="ja-JP" altLang="en-US" sz="1000" b="0">
                  <a:latin typeface="+mn-ea"/>
                  <a:ea typeface="+mn-ea"/>
                </a:rPr>
                <a:t>・灯油</a:t>
              </a:r>
            </a:p>
          </p:txBody>
        </p:sp>
      </p:grpSp>
      <p:sp>
        <p:nvSpPr>
          <p:cNvPr id="307205" name="Rectangle 9">
            <a:extLst>
              <a:ext uri="{FF2B5EF4-FFF2-40B4-BE49-F238E27FC236}">
                <a16:creationId xmlns:a16="http://schemas.microsoft.com/office/drawing/2014/main" id="{9273B333-1530-3626-B98F-2AD11527FB2A}"/>
              </a:ext>
            </a:extLst>
          </p:cNvPr>
          <p:cNvSpPr>
            <a:spLocks noChangeArrowheads="1"/>
          </p:cNvSpPr>
          <p:nvPr/>
        </p:nvSpPr>
        <p:spPr bwMode="auto">
          <a:xfrm>
            <a:off x="5724525" y="2276475"/>
            <a:ext cx="3311525" cy="1593850"/>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＜再生可能エネルギー＞</a:t>
            </a:r>
          </a:p>
          <a:p>
            <a:pPr>
              <a:spcBef>
                <a:spcPct val="0"/>
              </a:spcBef>
              <a:buFontTx/>
              <a:buNone/>
              <a:defRPr/>
            </a:pPr>
            <a:r>
              <a:rPr lang="ja-JP" altLang="en-US" sz="1400" b="0" dirty="0">
                <a:latin typeface="+mn-ea"/>
                <a:ea typeface="+mn-ea"/>
              </a:rPr>
              <a:t>・太陽光発電</a:t>
            </a:r>
          </a:p>
          <a:p>
            <a:pPr>
              <a:spcBef>
                <a:spcPct val="0"/>
              </a:spcBef>
              <a:buFontTx/>
              <a:buNone/>
              <a:defRPr/>
            </a:pPr>
            <a:r>
              <a:rPr lang="ja-JP" altLang="en-US" sz="1400" b="0" dirty="0">
                <a:latin typeface="+mn-ea"/>
                <a:ea typeface="+mn-ea"/>
              </a:rPr>
              <a:t>・水力発電</a:t>
            </a:r>
          </a:p>
          <a:p>
            <a:pPr>
              <a:spcBef>
                <a:spcPct val="0"/>
              </a:spcBef>
              <a:buFontTx/>
              <a:buNone/>
              <a:defRPr/>
            </a:pPr>
            <a:r>
              <a:rPr lang="ja-JP" altLang="en-US" sz="1400" b="0" dirty="0">
                <a:latin typeface="+mn-ea"/>
                <a:ea typeface="+mn-ea"/>
              </a:rPr>
              <a:t>・バイオマス（ｶｰﾎﾞﾝﾆｭｰﾄﾗﾙ）</a:t>
            </a:r>
          </a:p>
          <a:p>
            <a:pPr>
              <a:spcBef>
                <a:spcPct val="0"/>
              </a:spcBef>
              <a:buFontTx/>
              <a:buNone/>
              <a:defRPr/>
            </a:pPr>
            <a:r>
              <a:rPr lang="ja-JP" altLang="en-US" sz="1400" b="0" dirty="0">
                <a:latin typeface="+mn-ea"/>
                <a:ea typeface="+mn-ea"/>
              </a:rPr>
              <a:t>・風力発電</a:t>
            </a:r>
          </a:p>
          <a:p>
            <a:pPr>
              <a:spcBef>
                <a:spcPct val="0"/>
              </a:spcBef>
              <a:buFontTx/>
              <a:buNone/>
              <a:defRPr/>
            </a:pPr>
            <a:r>
              <a:rPr lang="ja-JP" altLang="en-US" sz="1400" b="0" dirty="0">
                <a:latin typeface="+mn-ea"/>
                <a:ea typeface="+mn-ea"/>
              </a:rPr>
              <a:t>・地熱発電</a:t>
            </a:r>
          </a:p>
          <a:p>
            <a:pPr>
              <a:spcBef>
                <a:spcPct val="0"/>
              </a:spcBef>
              <a:buFontTx/>
              <a:buNone/>
              <a:defRPr/>
            </a:pPr>
            <a:r>
              <a:rPr lang="ja-JP" altLang="en-US" sz="1400" b="0" dirty="0">
                <a:latin typeface="+mn-ea"/>
                <a:ea typeface="+mn-ea"/>
              </a:rPr>
              <a:t>・その他（温度差、地中熱、雪氷熱）</a:t>
            </a:r>
          </a:p>
        </p:txBody>
      </p:sp>
      <p:sp>
        <p:nvSpPr>
          <p:cNvPr id="307206" name="Rectangle 10">
            <a:extLst>
              <a:ext uri="{FF2B5EF4-FFF2-40B4-BE49-F238E27FC236}">
                <a16:creationId xmlns:a16="http://schemas.microsoft.com/office/drawing/2014/main" id="{D901648E-A553-91B1-ADBB-37384C1FB4A9}"/>
              </a:ext>
            </a:extLst>
          </p:cNvPr>
          <p:cNvSpPr>
            <a:spLocks noChangeArrowheads="1"/>
          </p:cNvSpPr>
          <p:nvPr/>
        </p:nvSpPr>
        <p:spPr bwMode="auto">
          <a:xfrm>
            <a:off x="250825" y="1412875"/>
            <a:ext cx="4537075" cy="738664"/>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スターン・レビュー 　→　気候変動の</a:t>
            </a:r>
            <a:r>
              <a:rPr lang="ja-JP" altLang="en-US" sz="1400" dirty="0">
                <a:latin typeface="+mn-ea"/>
                <a:ea typeface="+mn-ea"/>
              </a:rPr>
              <a:t>経済学</a:t>
            </a:r>
          </a:p>
          <a:p>
            <a:pPr>
              <a:spcBef>
                <a:spcPct val="0"/>
              </a:spcBef>
              <a:buFontTx/>
              <a:buNone/>
              <a:defRPr/>
            </a:pPr>
            <a:r>
              <a:rPr lang="ja-JP" altLang="en-US" sz="1400" b="0" dirty="0">
                <a:latin typeface="+mn-ea"/>
                <a:ea typeface="+mn-ea"/>
              </a:rPr>
              <a:t>ＴＥＥＢ　　　　　　　 　→  生態系と生物多様性の</a:t>
            </a:r>
            <a:r>
              <a:rPr lang="ja-JP" altLang="en-US" sz="1400" dirty="0">
                <a:latin typeface="+mn-ea"/>
                <a:ea typeface="+mn-ea"/>
              </a:rPr>
              <a:t>経済学</a:t>
            </a:r>
            <a:endParaRPr lang="en-US" altLang="ja-JP" sz="1400" dirty="0">
              <a:latin typeface="+mn-ea"/>
              <a:ea typeface="+mn-ea"/>
            </a:endParaRPr>
          </a:p>
          <a:p>
            <a:pPr>
              <a:spcBef>
                <a:spcPct val="0"/>
              </a:spcBef>
              <a:buNone/>
              <a:defRPr/>
            </a:pPr>
            <a:r>
              <a:rPr kumimoji="1" lang="ja-JP" altLang="en-US" sz="1200" b="1"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ダスグプタレビュー　</a:t>
            </a:r>
            <a:r>
              <a:rPr lang="ja-JP" altLang="en-US" sz="1400" b="0" dirty="0">
                <a:latin typeface="+mn-ea"/>
                <a:ea typeface="+mn-ea"/>
              </a:rPr>
              <a:t>→  生態系と生物多様性の</a:t>
            </a:r>
            <a:r>
              <a:rPr lang="ja-JP" altLang="en-US" sz="1400" dirty="0">
                <a:latin typeface="+mn-ea"/>
                <a:ea typeface="+mn-ea"/>
              </a:rPr>
              <a:t>経済学</a:t>
            </a:r>
            <a:endParaRPr kumimoji="1" lang="ja-JP" altLang="en-US" sz="1400" b="1"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endParaRPr>
          </a:p>
        </p:txBody>
      </p:sp>
      <p:sp>
        <p:nvSpPr>
          <p:cNvPr id="307207" name="Rectangle 11">
            <a:extLst>
              <a:ext uri="{FF2B5EF4-FFF2-40B4-BE49-F238E27FC236}">
                <a16:creationId xmlns:a16="http://schemas.microsoft.com/office/drawing/2014/main" id="{D94FC1C6-F82C-7655-25DD-F347EEEF6246}"/>
              </a:ext>
            </a:extLst>
          </p:cNvPr>
          <p:cNvSpPr>
            <a:spLocks noChangeArrowheads="1"/>
          </p:cNvSpPr>
          <p:nvPr/>
        </p:nvSpPr>
        <p:spPr bwMode="auto">
          <a:xfrm>
            <a:off x="250825" y="3259138"/>
            <a:ext cx="3673475" cy="530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生物濃縮　  ⇒　水俣病のプロセス　</a:t>
            </a:r>
          </a:p>
          <a:p>
            <a:pPr>
              <a:spcBef>
                <a:spcPct val="0"/>
              </a:spcBef>
              <a:buFontTx/>
              <a:buNone/>
              <a:defRPr/>
            </a:pPr>
            <a:r>
              <a:rPr lang="ja-JP" altLang="en-US" sz="1400" b="0" dirty="0">
                <a:latin typeface="+mn-ea"/>
                <a:ea typeface="+mn-ea"/>
              </a:rPr>
              <a:t>生物ポンプ　⇒　二酸化炭素を海底に蓄積  </a:t>
            </a:r>
          </a:p>
        </p:txBody>
      </p:sp>
      <p:sp>
        <p:nvSpPr>
          <p:cNvPr id="307208" name="Rectangle 12">
            <a:extLst>
              <a:ext uri="{FF2B5EF4-FFF2-40B4-BE49-F238E27FC236}">
                <a16:creationId xmlns:a16="http://schemas.microsoft.com/office/drawing/2014/main" id="{FC400C61-9E43-6E53-C430-56348EF13048}"/>
              </a:ext>
            </a:extLst>
          </p:cNvPr>
          <p:cNvSpPr>
            <a:spLocks noChangeArrowheads="1"/>
          </p:cNvSpPr>
          <p:nvPr/>
        </p:nvSpPr>
        <p:spPr bwMode="auto">
          <a:xfrm>
            <a:off x="250825" y="5084763"/>
            <a:ext cx="8785225" cy="95567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＜フロン規制関係＞</a:t>
            </a:r>
          </a:p>
          <a:p>
            <a:pPr>
              <a:spcBef>
                <a:spcPct val="0"/>
              </a:spcBef>
              <a:buFontTx/>
              <a:buNone/>
              <a:defRPr/>
            </a:pPr>
            <a:r>
              <a:rPr lang="ja-JP" altLang="en-US" sz="1400" b="0" dirty="0">
                <a:latin typeface="+mn-ea"/>
                <a:ea typeface="+mn-ea"/>
              </a:rPr>
              <a:t>「ウィーン条約」　　　　　　 ⇒　オゾン層保護のための情報交換</a:t>
            </a:r>
          </a:p>
          <a:p>
            <a:pPr>
              <a:spcBef>
                <a:spcPct val="0"/>
              </a:spcBef>
              <a:buFontTx/>
              <a:buNone/>
              <a:defRPr/>
            </a:pPr>
            <a:r>
              <a:rPr lang="ja-JP" altLang="en-US" sz="1400" b="0" dirty="0">
                <a:latin typeface="+mn-ea"/>
                <a:ea typeface="+mn-ea"/>
              </a:rPr>
              <a:t>「モントリオール議定書」　⇒  オゾン層破壊物質の全廃スケジュール</a:t>
            </a:r>
          </a:p>
          <a:p>
            <a:pPr>
              <a:spcBef>
                <a:spcPct val="0"/>
              </a:spcBef>
              <a:buFontTx/>
              <a:buNone/>
              <a:defRPr/>
            </a:pPr>
            <a:r>
              <a:rPr lang="ja-JP" altLang="en-US" sz="1400" b="0" dirty="0">
                <a:latin typeface="+mn-ea"/>
                <a:ea typeface="+mn-ea"/>
              </a:rPr>
              <a:t>フロン排出抑制法　　　  　⇒ 温室効果対策の法律（</a:t>
            </a:r>
            <a:r>
              <a:rPr lang="en-US" altLang="ja-JP" sz="1400" b="0" dirty="0">
                <a:latin typeface="+mn-ea"/>
                <a:ea typeface="+mn-ea"/>
              </a:rPr>
              <a:t>※</a:t>
            </a:r>
            <a:r>
              <a:rPr lang="ja-JP" altLang="en-US" sz="1400" b="0" dirty="0">
                <a:latin typeface="+mn-ea"/>
                <a:ea typeface="+mn-ea"/>
              </a:rPr>
              <a:t>オゾン層保護もあるが、地球温暖化対策が目的）</a:t>
            </a:r>
          </a:p>
        </p:txBody>
      </p:sp>
      <p:sp>
        <p:nvSpPr>
          <p:cNvPr id="307209" name="Rectangle 13">
            <a:extLst>
              <a:ext uri="{FF2B5EF4-FFF2-40B4-BE49-F238E27FC236}">
                <a16:creationId xmlns:a16="http://schemas.microsoft.com/office/drawing/2014/main" id="{7B2FD379-E86A-3F78-6256-FE7091A1706E}"/>
              </a:ext>
            </a:extLst>
          </p:cNvPr>
          <p:cNvSpPr>
            <a:spLocks noChangeArrowheads="1"/>
          </p:cNvSpPr>
          <p:nvPr/>
        </p:nvSpPr>
        <p:spPr bwMode="auto">
          <a:xfrm>
            <a:off x="5724525" y="4005263"/>
            <a:ext cx="3295650" cy="276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粒子の大きさ⇒ＰＭ ＞ ＳＰＭ ＞ ＰＭ２．５</a:t>
            </a:r>
          </a:p>
        </p:txBody>
      </p:sp>
      <p:sp>
        <p:nvSpPr>
          <p:cNvPr id="307210" name="Rectangle 14">
            <a:extLst>
              <a:ext uri="{FF2B5EF4-FFF2-40B4-BE49-F238E27FC236}">
                <a16:creationId xmlns:a16="http://schemas.microsoft.com/office/drawing/2014/main" id="{0A32C5CE-45F8-6322-C21E-18E3E8BDEAE9}"/>
              </a:ext>
            </a:extLst>
          </p:cNvPr>
          <p:cNvSpPr>
            <a:spLocks noChangeArrowheads="1"/>
          </p:cNvSpPr>
          <p:nvPr/>
        </p:nvSpPr>
        <p:spPr bwMode="auto">
          <a:xfrm>
            <a:off x="5724525" y="4437063"/>
            <a:ext cx="3313113" cy="530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ｽﾏｰﾄｼﾃｨｰ 　→　賢い町　　</a:t>
            </a:r>
          </a:p>
          <a:p>
            <a:pPr>
              <a:spcBef>
                <a:spcPct val="0"/>
              </a:spcBef>
              <a:buFontTx/>
              <a:buNone/>
              <a:defRPr/>
            </a:pPr>
            <a:r>
              <a:rPr lang="ja-JP" altLang="en-US" sz="1400" b="0" dirty="0">
                <a:latin typeface="+mn-ea"/>
                <a:ea typeface="+mn-ea"/>
              </a:rPr>
              <a:t>ｺﾝﾊﾟｸﾄｼﾃｨｰ →　小さくまとまった町　　</a:t>
            </a:r>
          </a:p>
        </p:txBody>
      </p:sp>
      <p:sp>
        <p:nvSpPr>
          <p:cNvPr id="307211" name="Rectangle 15">
            <a:extLst>
              <a:ext uri="{FF2B5EF4-FFF2-40B4-BE49-F238E27FC236}">
                <a16:creationId xmlns:a16="http://schemas.microsoft.com/office/drawing/2014/main" id="{4983A789-1280-7C2D-22E9-3AD49AD41048}"/>
              </a:ext>
            </a:extLst>
          </p:cNvPr>
          <p:cNvSpPr>
            <a:spLocks noChangeArrowheads="1"/>
          </p:cNvSpPr>
          <p:nvPr/>
        </p:nvSpPr>
        <p:spPr bwMode="auto">
          <a:xfrm>
            <a:off x="250825" y="6165850"/>
            <a:ext cx="8785225" cy="53022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デカップリング　 　 ⇒　開発途上国の経済発展と環境負荷の切り離し</a:t>
            </a:r>
          </a:p>
          <a:p>
            <a:pPr>
              <a:spcBef>
                <a:spcPct val="0"/>
              </a:spcBef>
              <a:buFontTx/>
              <a:buNone/>
              <a:defRPr/>
            </a:pPr>
            <a:r>
              <a:rPr lang="ja-JP" altLang="en-US" sz="1400" b="0" dirty="0">
                <a:latin typeface="+mn-ea"/>
                <a:ea typeface="+mn-ea"/>
              </a:rPr>
              <a:t>ｺﾍﾞﾈﾌｨｯﾄｱﾌﾟﾛｰﾁ　⇒　開発途上国の気候変動対策と持続可能な開発を同時に行う。</a:t>
            </a:r>
          </a:p>
        </p:txBody>
      </p:sp>
      <p:sp>
        <p:nvSpPr>
          <p:cNvPr id="307212" name="Text Box 17">
            <a:extLst>
              <a:ext uri="{FF2B5EF4-FFF2-40B4-BE49-F238E27FC236}">
                <a16:creationId xmlns:a16="http://schemas.microsoft.com/office/drawing/2014/main" id="{B8F5809E-8343-F8C3-5865-EEA00D965A37}"/>
              </a:ext>
            </a:extLst>
          </p:cNvPr>
          <p:cNvSpPr txBox="1">
            <a:spLocks noChangeArrowheads="1"/>
          </p:cNvSpPr>
          <p:nvPr/>
        </p:nvSpPr>
        <p:spPr bwMode="auto">
          <a:xfrm>
            <a:off x="250825" y="2202922"/>
            <a:ext cx="3673475" cy="95567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熱帯多雨林･･･雨多く高い木　　</a:t>
            </a:r>
          </a:p>
          <a:p>
            <a:pPr>
              <a:spcBef>
                <a:spcPct val="0"/>
              </a:spcBef>
              <a:buFontTx/>
              <a:buNone/>
              <a:defRPr/>
            </a:pPr>
            <a:r>
              <a:rPr lang="ja-JP" altLang="en-US" sz="1400" b="0" dirty="0">
                <a:latin typeface="+mn-ea"/>
                <a:ea typeface="+mn-ea"/>
              </a:rPr>
              <a:t>熱帯ｻﾊﾞﾝﾅ林･･雨少なく低い木　　</a:t>
            </a:r>
          </a:p>
          <a:p>
            <a:pPr>
              <a:spcBef>
                <a:spcPct val="0"/>
              </a:spcBef>
              <a:buFontTx/>
              <a:buNone/>
              <a:defRPr/>
            </a:pPr>
            <a:r>
              <a:rPr lang="ja-JP" altLang="en-US" sz="1400" b="0" dirty="0">
                <a:latin typeface="+mn-ea"/>
                <a:ea typeface="+mn-ea"/>
              </a:rPr>
              <a:t>熱帯ﾓﾝｽｰﾝ林･･乾季･雨季　　</a:t>
            </a:r>
          </a:p>
          <a:p>
            <a:pPr>
              <a:spcBef>
                <a:spcPct val="0"/>
              </a:spcBef>
              <a:buFontTx/>
              <a:buNone/>
              <a:defRPr/>
            </a:pPr>
            <a:r>
              <a:rPr lang="ja-JP" altLang="en-US" sz="1400" b="0" dirty="0">
                <a:latin typeface="+mn-ea"/>
                <a:ea typeface="+mn-ea"/>
              </a:rPr>
              <a:t>ﾏﾝｸﾞﾛｰﾌﾞ林･･･海水･淡水　　</a:t>
            </a:r>
          </a:p>
        </p:txBody>
      </p:sp>
      <p:grpSp>
        <p:nvGrpSpPr>
          <p:cNvPr id="287757" name="Group 23">
            <a:extLst>
              <a:ext uri="{FF2B5EF4-FFF2-40B4-BE49-F238E27FC236}">
                <a16:creationId xmlns:a16="http://schemas.microsoft.com/office/drawing/2014/main" id="{300B0601-7941-6A4C-50F0-C9FDCC33FB57}"/>
              </a:ext>
            </a:extLst>
          </p:cNvPr>
          <p:cNvGrpSpPr>
            <a:grpSpLocks/>
          </p:cNvGrpSpPr>
          <p:nvPr/>
        </p:nvGrpSpPr>
        <p:grpSpPr bwMode="auto">
          <a:xfrm>
            <a:off x="250825" y="3860801"/>
            <a:ext cx="4537075" cy="1168400"/>
            <a:chOff x="158" y="2704"/>
            <a:chExt cx="2858" cy="565"/>
          </a:xfrm>
        </p:grpSpPr>
        <p:sp>
          <p:nvSpPr>
            <p:cNvPr id="307225" name="Rectangle 16">
              <a:extLst>
                <a:ext uri="{FF2B5EF4-FFF2-40B4-BE49-F238E27FC236}">
                  <a16:creationId xmlns:a16="http://schemas.microsoft.com/office/drawing/2014/main" id="{D5821B2D-ABB9-5BBF-8124-38363C74E358}"/>
                </a:ext>
              </a:extLst>
            </p:cNvPr>
            <p:cNvSpPr>
              <a:spLocks noChangeArrowheads="1"/>
            </p:cNvSpPr>
            <p:nvPr/>
          </p:nvSpPr>
          <p:spPr bwMode="auto">
            <a:xfrm>
              <a:off x="158" y="2704"/>
              <a:ext cx="2858" cy="565"/>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a:latin typeface="+mn-ea"/>
                  <a:ea typeface="+mn-ea"/>
                </a:rPr>
                <a:t>ＩＣＴ</a:t>
              </a:r>
              <a:r>
                <a:rPr lang="ja-JP" altLang="en-US" sz="1400" b="0">
                  <a:latin typeface="+mn-ea"/>
                  <a:ea typeface="+mn-ea"/>
                </a:rPr>
                <a:t>  ⇒　情報通信技術</a:t>
              </a:r>
            </a:p>
            <a:p>
              <a:pPr>
                <a:spcBef>
                  <a:spcPct val="0"/>
                </a:spcBef>
                <a:buFontTx/>
                <a:buNone/>
                <a:defRPr/>
              </a:pPr>
              <a:r>
                <a:rPr lang="ja-JP" altLang="en-US" sz="1400">
                  <a:latin typeface="+mn-ea"/>
                  <a:ea typeface="+mn-ea"/>
                </a:rPr>
                <a:t>　　　　　   ＩＴＳ</a:t>
              </a:r>
              <a:r>
                <a:rPr lang="ja-JP" altLang="en-US" sz="1400" b="0">
                  <a:latin typeface="+mn-ea"/>
                  <a:ea typeface="+mn-ea"/>
                </a:rPr>
                <a:t>　    ⇒　高度道路交通システム</a:t>
              </a:r>
            </a:p>
            <a:p>
              <a:pPr>
                <a:spcBef>
                  <a:spcPct val="0"/>
                </a:spcBef>
                <a:buFontTx/>
                <a:buNone/>
                <a:defRPr/>
              </a:pPr>
              <a:r>
                <a:rPr lang="ja-JP" altLang="en-US" sz="1400" b="0">
                  <a:latin typeface="+mn-ea"/>
                  <a:ea typeface="+mn-ea"/>
                </a:rPr>
                <a:t>　　　　　　 </a:t>
              </a:r>
              <a:r>
                <a:rPr lang="ja-JP" altLang="en-US" sz="1400">
                  <a:latin typeface="+mn-ea"/>
                  <a:ea typeface="+mn-ea"/>
                </a:rPr>
                <a:t>ＩＯＴ</a:t>
              </a:r>
              <a:r>
                <a:rPr lang="ja-JP" altLang="en-US" sz="1400" b="0">
                  <a:latin typeface="+mn-ea"/>
                  <a:ea typeface="+mn-ea"/>
                </a:rPr>
                <a:t>　　 ⇒　モノのインターネット</a:t>
              </a:r>
            </a:p>
            <a:p>
              <a:pPr>
                <a:spcBef>
                  <a:spcPct val="0"/>
                </a:spcBef>
                <a:buFontTx/>
                <a:buNone/>
                <a:defRPr/>
              </a:pPr>
              <a:r>
                <a:rPr lang="ja-JP" altLang="en-US" sz="1400" b="0">
                  <a:latin typeface="+mn-ea"/>
                  <a:ea typeface="+mn-ea"/>
                </a:rPr>
                <a:t>　　　　　   </a:t>
              </a:r>
              <a:r>
                <a:rPr lang="en-US" altLang="ja-JP" sz="1400" b="0">
                  <a:latin typeface="+mn-ea"/>
                  <a:ea typeface="+mn-ea"/>
                </a:rPr>
                <a:t>BEMS</a:t>
              </a:r>
              <a:r>
                <a:rPr lang="ja-JP" altLang="en-US" sz="1400" b="0">
                  <a:latin typeface="+mn-ea"/>
                  <a:ea typeface="+mn-ea"/>
                </a:rPr>
                <a:t>　⇒ ﾋﾞﾙｴﾈﾙｷﾞｰ管理ｼｽﾃﾑ</a:t>
              </a:r>
            </a:p>
            <a:p>
              <a:pPr>
                <a:spcBef>
                  <a:spcPct val="0"/>
                </a:spcBef>
                <a:buFontTx/>
                <a:buNone/>
                <a:defRPr/>
              </a:pPr>
              <a:r>
                <a:rPr lang="ja-JP" altLang="en-US" sz="1400" b="0">
                  <a:latin typeface="+mn-ea"/>
                  <a:ea typeface="+mn-ea"/>
                </a:rPr>
                <a:t>　　　　　   </a:t>
              </a:r>
              <a:r>
                <a:rPr lang="en-US" altLang="ja-JP" sz="1400" b="0">
                  <a:latin typeface="+mn-ea"/>
                  <a:ea typeface="+mn-ea"/>
                </a:rPr>
                <a:t>HEMS</a:t>
              </a:r>
              <a:r>
                <a:rPr lang="ja-JP" altLang="en-US" sz="1400" b="0">
                  <a:latin typeface="+mn-ea"/>
                  <a:ea typeface="+mn-ea"/>
                </a:rPr>
                <a:t>　⇒ ﾎｰﾑｴﾈﾙｷﾞｰ管理ｼｽﾃﾑ</a:t>
              </a:r>
            </a:p>
          </p:txBody>
        </p:sp>
        <p:sp>
          <p:nvSpPr>
            <p:cNvPr id="307226" name="AutoShape 18">
              <a:extLst>
                <a:ext uri="{FF2B5EF4-FFF2-40B4-BE49-F238E27FC236}">
                  <a16:creationId xmlns:a16="http://schemas.microsoft.com/office/drawing/2014/main" id="{997D1B55-77C3-E235-7D6C-A7C80EDE51CA}"/>
                </a:ext>
              </a:extLst>
            </p:cNvPr>
            <p:cNvSpPr>
              <a:spLocks/>
            </p:cNvSpPr>
            <p:nvPr/>
          </p:nvSpPr>
          <p:spPr bwMode="auto">
            <a:xfrm>
              <a:off x="567" y="2886"/>
              <a:ext cx="91" cy="363"/>
            </a:xfrm>
            <a:prstGeom prst="leftBrace">
              <a:avLst>
                <a:gd name="adj1" fmla="val 33463"/>
                <a:gd name="adj2" fmla="val 50000"/>
              </a:avLst>
            </a:prstGeom>
            <a:noFill/>
            <a:ln w="9525">
              <a:solidFill>
                <a:srgbClr val="0000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en-US" sz="1800">
                <a:latin typeface="+mn-ea"/>
                <a:ea typeface="+mn-ea"/>
              </a:endParaRPr>
            </a:p>
          </p:txBody>
        </p:sp>
        <p:sp>
          <p:nvSpPr>
            <p:cNvPr id="307227" name="AutoShape 19">
              <a:extLst>
                <a:ext uri="{FF2B5EF4-FFF2-40B4-BE49-F238E27FC236}">
                  <a16:creationId xmlns:a16="http://schemas.microsoft.com/office/drawing/2014/main" id="{A279EECC-A182-BB54-44F4-6EF641D2E18B}"/>
                </a:ext>
              </a:extLst>
            </p:cNvPr>
            <p:cNvSpPr>
              <a:spLocks noChangeArrowheads="1"/>
            </p:cNvSpPr>
            <p:nvPr/>
          </p:nvSpPr>
          <p:spPr bwMode="auto">
            <a:xfrm rot="5400000">
              <a:off x="273" y="2908"/>
              <a:ext cx="272" cy="22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17694720 60000 65536"/>
                <a:gd name="T13" fmla="*/ 11796480 60000 65536"/>
                <a:gd name="T14" fmla="*/ 11796480 60000 65536"/>
                <a:gd name="T15" fmla="*/ 5898240 60000 65536"/>
                <a:gd name="T16" fmla="*/ 0 60000 65536"/>
                <a:gd name="T17" fmla="*/ 0 60000 65536"/>
                <a:gd name="T18" fmla="*/ 0 w 21600"/>
                <a:gd name="T19" fmla="*/ 14368 h 21600"/>
                <a:gd name="T20" fmla="*/ 18503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15429" y="0"/>
                  </a:ln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BBE0E3"/>
            </a:solidFill>
            <a:ln w="9525" algn="ctr">
              <a:solidFill>
                <a:srgbClr val="000000"/>
              </a:solidFill>
              <a:round/>
              <a:headEnd/>
              <a:tailEnd/>
            </a:ln>
            <a:effectLst/>
          </p:spPr>
          <p:txBody>
            <a:bodyPr wrap="none" anchor="ctr"/>
            <a:lstStyle/>
            <a:p>
              <a:pPr>
                <a:defRPr/>
              </a:pPr>
              <a:endParaRPr lang="ja-JP" altLang="en-US">
                <a:latin typeface="+mn-ea"/>
                <a:ea typeface="+mn-ea"/>
              </a:endParaRPr>
            </a:p>
          </p:txBody>
        </p:sp>
      </p:grpSp>
      <p:sp>
        <p:nvSpPr>
          <p:cNvPr id="307214" name="Rectangle 22">
            <a:extLst>
              <a:ext uri="{FF2B5EF4-FFF2-40B4-BE49-F238E27FC236}">
                <a16:creationId xmlns:a16="http://schemas.microsoft.com/office/drawing/2014/main" id="{E6FA1C34-77B7-2BF2-14DC-C546F54C170C}"/>
              </a:ext>
            </a:extLst>
          </p:cNvPr>
          <p:cNvSpPr>
            <a:spLocks noChangeArrowheads="1"/>
          </p:cNvSpPr>
          <p:nvPr/>
        </p:nvSpPr>
        <p:spPr bwMode="auto">
          <a:xfrm>
            <a:off x="4067175" y="2420938"/>
            <a:ext cx="1584325" cy="1049337"/>
          </a:xfrm>
          <a:prstGeom prst="rect">
            <a:avLst/>
          </a:prstGeom>
          <a:solidFill>
            <a:srgbClr val="BBE0E3"/>
          </a:solid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fontAlgn="ctr">
              <a:spcBef>
                <a:spcPct val="0"/>
              </a:spcBef>
              <a:buFontTx/>
              <a:buNone/>
              <a:defRPr/>
            </a:pPr>
            <a:r>
              <a:rPr lang="en-US" altLang="ja-JP" sz="4400" b="0">
                <a:latin typeface="+mn-ea"/>
                <a:ea typeface="+mn-ea"/>
              </a:rPr>
              <a:t>END</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6">
            <a:extLst>
              <a:ext uri="{FF2B5EF4-FFF2-40B4-BE49-F238E27FC236}">
                <a16:creationId xmlns:a16="http://schemas.microsoft.com/office/drawing/2014/main" id="{E21CED94-C06F-41BE-A582-FC7C340DD87E}"/>
              </a:ext>
            </a:extLst>
          </p:cNvPr>
          <p:cNvSpPr txBox="1">
            <a:spLocks noChangeArrowheads="1"/>
          </p:cNvSpPr>
          <p:nvPr/>
        </p:nvSpPr>
        <p:spPr bwMode="auto">
          <a:xfrm>
            <a:off x="144463" y="16827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latin typeface="ＭＳ ゴシック" panose="020B0609070205080204" pitchFamily="49" charset="-128"/>
                <a:ea typeface="ＭＳ ゴシック" panose="020B0609070205080204" pitchFamily="49" charset="-128"/>
              </a:rPr>
              <a:t>０５</a:t>
            </a:r>
          </a:p>
        </p:txBody>
      </p:sp>
      <p:sp>
        <p:nvSpPr>
          <p:cNvPr id="44049" name="Line 43">
            <a:extLst>
              <a:ext uri="{FF2B5EF4-FFF2-40B4-BE49-F238E27FC236}">
                <a16:creationId xmlns:a16="http://schemas.microsoft.com/office/drawing/2014/main" id="{41D5174B-E5CB-F471-319F-BFB346C2FEF2}"/>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9" name="AutoShape 34">
            <a:extLst>
              <a:ext uri="{FF2B5EF4-FFF2-40B4-BE49-F238E27FC236}">
                <a16:creationId xmlns:a16="http://schemas.microsoft.com/office/drawing/2014/main" id="{8D9BDAB2-2390-36F2-C859-17A2C0E98667}"/>
              </a:ext>
            </a:extLst>
          </p:cNvPr>
          <p:cNvSpPr>
            <a:spLocks noChangeArrowheads="1"/>
          </p:cNvSpPr>
          <p:nvPr/>
        </p:nvSpPr>
        <p:spPr bwMode="auto">
          <a:xfrm>
            <a:off x="28575" y="722313"/>
            <a:ext cx="1735138" cy="376237"/>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20" name="Text Box 35">
            <a:extLst>
              <a:ext uri="{FF2B5EF4-FFF2-40B4-BE49-F238E27FC236}">
                <a16:creationId xmlns:a16="http://schemas.microsoft.com/office/drawing/2014/main" id="{AB89BC08-286E-36AD-6FCB-67361C838B1E}"/>
              </a:ext>
            </a:extLst>
          </p:cNvPr>
          <p:cNvSpPr txBox="1">
            <a:spLocks noChangeArrowheads="1"/>
          </p:cNvSpPr>
          <p:nvPr/>
        </p:nvSpPr>
        <p:spPr bwMode="auto">
          <a:xfrm>
            <a:off x="28575" y="722313"/>
            <a:ext cx="1587500" cy="3762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ＳＤＧｓの特色</a:t>
            </a:r>
          </a:p>
        </p:txBody>
      </p:sp>
      <p:sp>
        <p:nvSpPr>
          <p:cNvPr id="23" name="Text Box 30">
            <a:extLst>
              <a:ext uri="{FF2B5EF4-FFF2-40B4-BE49-F238E27FC236}">
                <a16:creationId xmlns:a16="http://schemas.microsoft.com/office/drawing/2014/main" id="{C118FD6C-9418-A342-E07B-CCC704A21692}"/>
              </a:ext>
            </a:extLst>
          </p:cNvPr>
          <p:cNvSpPr txBox="1">
            <a:spLocks noChangeArrowheads="1"/>
          </p:cNvSpPr>
          <p:nvPr/>
        </p:nvSpPr>
        <p:spPr bwMode="auto">
          <a:xfrm>
            <a:off x="28575" y="1081088"/>
            <a:ext cx="8072438" cy="37576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ts val="1800"/>
              </a:lnSpc>
              <a:spcBef>
                <a:spcPct val="0"/>
              </a:spcBef>
              <a:buFontTx/>
              <a:buNone/>
              <a:defRPr/>
            </a:pPr>
            <a:r>
              <a:rPr lang="ja-JP" altLang="en-US" sz="1400" b="0" dirty="0">
                <a:latin typeface="+mn-ea"/>
                <a:ea typeface="+mn-ea"/>
              </a:rPr>
              <a:t>①普遍性：　</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先進国にも途上国にも普遍的に適用される。</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②包摂性：　</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社会的な包摂性を弱い立場の人々へ（女性、子供、障がい者、先住民、難民など）</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⇒貧困層や脆弱な立場の人々は、環境、経済、社会的ショックの被害を受けやすい</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③参画型：　</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パートナーシップが重要！国、地方自治体、市民社会、ビジネス・民間セクター、科学者・学会など、</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すべてのステークホルダーが参画・連携し役割を果たすことが求められている。</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④統合性：</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a:t>
            </a:r>
            <a:r>
              <a:rPr lang="en-US" altLang="ja-JP" sz="1400" b="0" dirty="0">
                <a:latin typeface="+mn-ea"/>
                <a:ea typeface="+mn-ea"/>
              </a:rPr>
              <a:t>17</a:t>
            </a:r>
            <a:r>
              <a:rPr lang="ja-JP" altLang="en-US" sz="1400" b="0" dirty="0">
                <a:latin typeface="+mn-ea"/>
                <a:ea typeface="+mn-ea"/>
              </a:rPr>
              <a:t>の目標は、それぞれが関連し、すべての目標</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に対して統合的に取り組むことが求められている。</a:t>
            </a:r>
          </a:p>
          <a:p>
            <a:pPr eaLnBrk="1" hangingPunct="1">
              <a:lnSpc>
                <a:spcPts val="1800"/>
              </a:lnSpc>
              <a:spcBef>
                <a:spcPct val="0"/>
              </a:spcBef>
              <a:buFontTx/>
              <a:buNone/>
              <a:defRPr/>
            </a:pPr>
            <a:r>
              <a:rPr lang="ja-JP" altLang="en-US" sz="1400" b="0" dirty="0">
                <a:latin typeface="+mn-ea"/>
                <a:ea typeface="+mn-ea"/>
              </a:rPr>
              <a:t>　　　　政策の実施は目標間のシナジー（</a:t>
            </a:r>
            <a:r>
              <a:rPr lang="ja-JP" altLang="en-US" sz="1400" b="0" dirty="0">
                <a:solidFill>
                  <a:srgbClr val="FF0000"/>
                </a:solidFill>
                <a:latin typeface="+mn-ea"/>
                <a:ea typeface="+mn-ea"/>
              </a:rPr>
              <a:t>同時達成や</a:t>
            </a:r>
            <a:endParaRPr lang="en-US" altLang="ja-JP" sz="1400" b="0" dirty="0">
              <a:solidFill>
                <a:srgbClr val="FF0000"/>
              </a:solidFill>
              <a:latin typeface="+mn-ea"/>
              <a:ea typeface="+mn-ea"/>
            </a:endParaRPr>
          </a:p>
          <a:p>
            <a:pPr eaLnBrk="1" hangingPunct="1">
              <a:lnSpc>
                <a:spcPts val="1800"/>
              </a:lnSpc>
              <a:spcBef>
                <a:spcPct val="0"/>
              </a:spcBef>
              <a:buFontTx/>
              <a:buNone/>
              <a:defRPr/>
            </a:pPr>
            <a:r>
              <a:rPr lang="ja-JP" altLang="en-US" sz="1400" b="0" dirty="0">
                <a:solidFill>
                  <a:srgbClr val="FF0000"/>
                </a:solidFill>
                <a:latin typeface="+mn-ea"/>
                <a:ea typeface="+mn-ea"/>
              </a:rPr>
              <a:t>　　　　効果</a:t>
            </a:r>
            <a:r>
              <a:rPr lang="ja-JP" altLang="en-US" sz="1400" b="0" dirty="0">
                <a:latin typeface="+mn-ea"/>
                <a:ea typeface="+mn-ea"/>
              </a:rPr>
              <a:t>）とトレードオフ（</a:t>
            </a:r>
            <a:r>
              <a:rPr lang="ja-JP" altLang="en-US" sz="1400" b="0" dirty="0">
                <a:solidFill>
                  <a:srgbClr val="FF0000"/>
                </a:solidFill>
                <a:latin typeface="+mn-ea"/>
                <a:ea typeface="+mn-ea"/>
              </a:rPr>
              <a:t>調整</a:t>
            </a:r>
            <a:r>
              <a:rPr lang="ja-JP" altLang="en-US" sz="1400" b="0" dirty="0">
                <a:latin typeface="+mn-ea"/>
                <a:ea typeface="+mn-ea"/>
              </a:rPr>
              <a:t>）に留意する。</a:t>
            </a:r>
          </a:p>
          <a:p>
            <a:pPr eaLnBrk="1" hangingPunct="1">
              <a:lnSpc>
                <a:spcPts val="1800"/>
              </a:lnSpc>
              <a:spcBef>
                <a:spcPct val="0"/>
              </a:spcBef>
              <a:buFontTx/>
              <a:buNone/>
              <a:defRPr/>
            </a:pPr>
            <a:r>
              <a:rPr lang="ja-JP" altLang="en-US" sz="1400" b="0" dirty="0">
                <a:latin typeface="+mn-ea"/>
                <a:ea typeface="+mn-ea"/>
              </a:rPr>
              <a:t>　　　　例えば</a:t>
            </a:r>
            <a:r>
              <a:rPr lang="ja-JP" altLang="en-US" sz="1400" dirty="0">
                <a:latin typeface="+mn-ea"/>
                <a:ea typeface="+mn-ea"/>
              </a:rPr>
              <a:t>ターゲット</a:t>
            </a:r>
            <a:r>
              <a:rPr lang="en-US" altLang="ja-JP" sz="1400" dirty="0">
                <a:latin typeface="+mn-ea"/>
                <a:ea typeface="+mn-ea"/>
              </a:rPr>
              <a:t>12.3</a:t>
            </a:r>
            <a:r>
              <a:rPr lang="ja-JP" altLang="en-US" sz="1400" b="0" dirty="0">
                <a:latin typeface="+mn-ea"/>
                <a:ea typeface="+mn-ea"/>
              </a:rPr>
              <a:t>では、右図に示すとおり、</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　　　　さまざまな目標が相互に関係している。</a:t>
            </a:r>
            <a:endParaRPr lang="en-US" altLang="ja-JP" sz="1400" b="0" dirty="0">
              <a:latin typeface="+mn-ea"/>
              <a:ea typeface="+mn-ea"/>
            </a:endParaRPr>
          </a:p>
          <a:p>
            <a:pPr eaLnBrk="1" hangingPunct="1">
              <a:lnSpc>
                <a:spcPts val="1800"/>
              </a:lnSpc>
              <a:spcBef>
                <a:spcPct val="0"/>
              </a:spcBef>
              <a:buFontTx/>
              <a:buNone/>
              <a:defRPr/>
            </a:pPr>
            <a:r>
              <a:rPr lang="ja-JP" altLang="en-US" sz="1400" b="0" dirty="0">
                <a:latin typeface="+mn-ea"/>
                <a:ea typeface="+mn-ea"/>
              </a:rPr>
              <a:t>⑤透明性・説明責任：</a:t>
            </a:r>
            <a:endParaRPr lang="en-US" altLang="ja-JP" sz="1400" b="0" dirty="0">
              <a:latin typeface="+mn-ea"/>
              <a:ea typeface="+mn-ea"/>
            </a:endParaRPr>
          </a:p>
        </p:txBody>
      </p:sp>
      <p:pic>
        <p:nvPicPr>
          <p:cNvPr id="35847" name="図 4">
            <a:extLst>
              <a:ext uri="{FF2B5EF4-FFF2-40B4-BE49-F238E27FC236}">
                <a16:creationId xmlns:a16="http://schemas.microsoft.com/office/drawing/2014/main" id="{F8156F27-8D0D-7207-AB86-F99298786542}"/>
              </a:ext>
            </a:extLst>
          </p:cNvPr>
          <p:cNvPicPr>
            <a:picLocks noChangeAspect="1" noChangeArrowheads="1"/>
          </p:cNvPicPr>
          <p:nvPr/>
        </p:nvPicPr>
        <p:blipFill>
          <a:blip r:embed="rId3">
            <a:clrChange>
              <a:clrFrom>
                <a:srgbClr val="EEEFEF"/>
              </a:clrFrom>
              <a:clrTo>
                <a:srgbClr val="EEEFEF">
                  <a:alpha val="0"/>
                </a:srgbClr>
              </a:clrTo>
            </a:clrChange>
            <a:extLst>
              <a:ext uri="{28A0092B-C50C-407E-A947-70E740481C1C}">
                <a14:useLocalDpi xmlns:a14="http://schemas.microsoft.com/office/drawing/2010/main" val="0"/>
              </a:ext>
            </a:extLst>
          </a:blip>
          <a:srcRect/>
          <a:stretch>
            <a:fillRect/>
          </a:stretch>
        </p:blipFill>
        <p:spPr bwMode="auto">
          <a:xfrm>
            <a:off x="4429125" y="3141663"/>
            <a:ext cx="4679950"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9" name="Text Box 17">
            <a:extLst>
              <a:ext uri="{FF2B5EF4-FFF2-40B4-BE49-F238E27FC236}">
                <a16:creationId xmlns:a16="http://schemas.microsoft.com/office/drawing/2014/main" id="{B42059ED-0D1D-3C51-62A1-607AD8BF8294}"/>
              </a:ext>
            </a:extLst>
          </p:cNvPr>
          <p:cNvSpPr txBox="1">
            <a:spLocks noChangeArrowheads="1"/>
          </p:cNvSpPr>
          <p:nvPr/>
        </p:nvSpPr>
        <p:spPr bwMode="auto">
          <a:xfrm>
            <a:off x="827088" y="44450"/>
            <a:ext cx="727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a:latin typeface="ＭＳ ゴシック" panose="020B0609070205080204" pitchFamily="49" charset="-128"/>
                <a:ea typeface="ＭＳ ゴシック" panose="020B0609070205080204" pitchFamily="49" charset="-128"/>
              </a:rPr>
              <a:t>持続可能な開発目標</a:t>
            </a:r>
            <a:r>
              <a:rPr lang="en-US" altLang="ja-JP">
                <a:latin typeface="ＭＳ ゴシック" panose="020B0609070205080204" pitchFamily="49" charset="-128"/>
                <a:ea typeface="ＭＳ ゴシック" panose="020B0609070205080204" pitchFamily="49" charset="-128"/>
              </a:rPr>
              <a:t>(</a:t>
            </a:r>
            <a:r>
              <a:rPr lang="ja-JP" altLang="en-US">
                <a:latin typeface="ＭＳ ゴシック" panose="020B0609070205080204" pitchFamily="49" charset="-128"/>
                <a:ea typeface="ＭＳ ゴシック" panose="020B0609070205080204" pitchFamily="49" charset="-128"/>
              </a:rPr>
              <a:t>ＳＤＧｓ</a:t>
            </a:r>
            <a:r>
              <a:rPr lang="en-US" altLang="ja-JP">
                <a:latin typeface="ＭＳ ゴシック" panose="020B0609070205080204" pitchFamily="49" charset="-128"/>
                <a:ea typeface="ＭＳ ゴシック" panose="020B0609070205080204" pitchFamily="49" charset="-128"/>
              </a:rPr>
              <a:t>)</a:t>
            </a:r>
            <a:r>
              <a:rPr lang="ja-JP" altLang="en-US">
                <a:latin typeface="ＭＳ ゴシック" panose="020B0609070205080204" pitchFamily="49" charset="-128"/>
                <a:ea typeface="ＭＳ ゴシック" panose="020B0609070205080204" pitchFamily="49" charset="-128"/>
              </a:rPr>
              <a:t>とは　</a:t>
            </a:r>
          </a:p>
        </p:txBody>
      </p:sp>
      <p:sp>
        <p:nvSpPr>
          <p:cNvPr id="35850" name="Text Box 18">
            <a:extLst>
              <a:ext uri="{FF2B5EF4-FFF2-40B4-BE49-F238E27FC236}">
                <a16:creationId xmlns:a16="http://schemas.microsoft.com/office/drawing/2014/main" id="{F336FEA1-9004-ADEF-13B3-4F3A901DC420}"/>
              </a:ext>
            </a:extLst>
          </p:cNvPr>
          <p:cNvSpPr txBox="1">
            <a:spLocks noChangeArrowheads="1"/>
          </p:cNvSpPr>
          <p:nvPr/>
        </p:nvSpPr>
        <p:spPr bwMode="auto">
          <a:xfrm>
            <a:off x="8208963" y="-26988"/>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P24</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p27</a:t>
            </a:r>
          </a:p>
        </p:txBody>
      </p:sp>
      <p:sp>
        <p:nvSpPr>
          <p:cNvPr id="3" name="テキスト ボックス 2">
            <a:extLst>
              <a:ext uri="{FF2B5EF4-FFF2-40B4-BE49-F238E27FC236}">
                <a16:creationId xmlns:a16="http://schemas.microsoft.com/office/drawing/2014/main" id="{98DD2D60-970D-1DC3-FD3A-1E88F42657ED}"/>
              </a:ext>
            </a:extLst>
          </p:cNvPr>
          <p:cNvSpPr txBox="1"/>
          <p:nvPr/>
        </p:nvSpPr>
        <p:spPr>
          <a:xfrm>
            <a:off x="468313" y="4724400"/>
            <a:ext cx="3960812" cy="1893888"/>
          </a:xfrm>
          <a:prstGeom prst="rect">
            <a:avLst/>
          </a:prstGeom>
          <a:noFill/>
        </p:spPr>
        <p:txBody>
          <a:bodyPr>
            <a:spAutoFit/>
          </a:bodyPr>
          <a:lstStyle/>
          <a:p>
            <a:pPr eaLnBrk="1" hangingPunct="1">
              <a:lnSpc>
                <a:spcPts val="1800"/>
              </a:lnSpc>
              <a:defRPr/>
            </a:pPr>
            <a:r>
              <a:rPr lang="ja-JP" altLang="en-US" sz="1400" b="0" dirty="0">
                <a:latin typeface="+mn-ea"/>
                <a:ea typeface="+mn-ea"/>
              </a:rPr>
              <a:t>ＳＤＧ</a:t>
            </a:r>
            <a:r>
              <a:rPr lang="en-US" altLang="ja-JP" sz="1400" b="0" dirty="0">
                <a:latin typeface="+mn-ea"/>
                <a:ea typeface="+mn-ea"/>
              </a:rPr>
              <a:t>s</a:t>
            </a:r>
            <a:r>
              <a:rPr lang="ja-JP" altLang="en-US" sz="1400" b="0" dirty="0">
                <a:latin typeface="+mn-ea"/>
                <a:ea typeface="+mn-ea"/>
              </a:rPr>
              <a:t>に法的拘束力は無いが、各国が自主的にＳＤＧ</a:t>
            </a:r>
            <a:r>
              <a:rPr lang="en-US" altLang="ja-JP" sz="1400" b="0" dirty="0">
                <a:latin typeface="+mn-ea"/>
                <a:ea typeface="+mn-ea"/>
              </a:rPr>
              <a:t>s</a:t>
            </a:r>
            <a:r>
              <a:rPr lang="ja-JP" altLang="en-US" sz="1400" b="0" dirty="0">
                <a:latin typeface="+mn-ea"/>
                <a:ea typeface="+mn-ea"/>
              </a:rPr>
              <a:t>の進捗状況が報告されている。</a:t>
            </a:r>
            <a:r>
              <a:rPr lang="ja-JP" altLang="en-US" sz="1400" b="0" dirty="0">
                <a:solidFill>
                  <a:srgbClr val="0000FF"/>
                </a:solidFill>
                <a:latin typeface="ＭＳ Ｐゴシック 本文"/>
              </a:rPr>
              <a:t>ハイレベル政治フォーラム（ＨＬＰＦ）では、毎年テーマを決めて各国が自主的にレビューした</a:t>
            </a:r>
            <a:r>
              <a:rPr lang="en-US" altLang="ja-JP" sz="1400" b="0" dirty="0">
                <a:solidFill>
                  <a:srgbClr val="0000FF"/>
                </a:solidFill>
                <a:latin typeface="ＭＳ Ｐゴシック 本文"/>
              </a:rPr>
              <a:t>SDGs</a:t>
            </a:r>
            <a:r>
              <a:rPr lang="ja-JP" altLang="en-US" sz="1400" b="0" dirty="0">
                <a:solidFill>
                  <a:srgbClr val="0000FF"/>
                </a:solidFill>
                <a:latin typeface="ＭＳ Ｐゴシック 本文"/>
              </a:rPr>
              <a:t>の進捗状況（自発的国家レビュー：</a:t>
            </a:r>
            <a:r>
              <a:rPr lang="ja-JP" altLang="en-US" sz="1400" dirty="0">
                <a:solidFill>
                  <a:srgbClr val="0000FF"/>
                </a:solidFill>
                <a:latin typeface="ＭＳ Ｐゴシック 本文"/>
              </a:rPr>
              <a:t>ＶＮＲ）</a:t>
            </a:r>
            <a:r>
              <a:rPr lang="ja-JP" altLang="en-US" sz="1400" b="0" dirty="0">
                <a:solidFill>
                  <a:srgbClr val="0000FF"/>
                </a:solidFill>
                <a:latin typeface="ＭＳ Ｐゴシック 本文"/>
              </a:rPr>
              <a:t>が報告されています。</a:t>
            </a:r>
          </a:p>
          <a:p>
            <a:pPr>
              <a:defRPr/>
            </a:pPr>
            <a:r>
              <a:rPr lang="ja-JP" altLang="en-US" sz="1400" b="0" dirty="0">
                <a:latin typeface="ＭＳ Ｐゴシック 本文"/>
              </a:rPr>
              <a:t>しかし、各国・各主体の事情に応じた指標の設定が難しく、統計情報が整備されていない国もあり、</a:t>
            </a:r>
            <a:r>
              <a:rPr lang="en-US" altLang="ja-JP" sz="1400" b="0" dirty="0">
                <a:latin typeface="ＭＳ Ｐゴシック 本文"/>
              </a:rPr>
              <a:t>SDGs</a:t>
            </a:r>
            <a:r>
              <a:rPr lang="ja-JP" altLang="en-US" sz="1400" b="0" dirty="0">
                <a:latin typeface="ＭＳ Ｐゴシック 本文"/>
              </a:rPr>
              <a:t>のモニタリングの実施には課題もあります。</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53">
            <a:extLst>
              <a:ext uri="{FF2B5EF4-FFF2-40B4-BE49-F238E27FC236}">
                <a16:creationId xmlns:a16="http://schemas.microsoft.com/office/drawing/2014/main" id="{BDBBF3B6-8674-86A9-5E0F-3855EE4BBA42}"/>
              </a:ext>
            </a:extLst>
          </p:cNvPr>
          <p:cNvSpPr>
            <a:spLocks noChangeArrowheads="1"/>
          </p:cNvSpPr>
          <p:nvPr/>
        </p:nvSpPr>
        <p:spPr bwMode="auto">
          <a:xfrm>
            <a:off x="6156325" y="4787900"/>
            <a:ext cx="2808288" cy="1954213"/>
          </a:xfrm>
          <a:prstGeom prst="roundRect">
            <a:avLst>
              <a:gd name="adj" fmla="val 9735"/>
            </a:avLst>
          </a:prstGeom>
          <a:solidFill>
            <a:srgbClr val="FFCCFF"/>
          </a:solidFill>
          <a:ln>
            <a:noFill/>
          </a:ln>
          <a:effectLst>
            <a:outerShdw dist="635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latin typeface="+mn-ea"/>
              <a:ea typeface="+mn-ea"/>
            </a:endParaRPr>
          </a:p>
        </p:txBody>
      </p:sp>
      <p:sp>
        <p:nvSpPr>
          <p:cNvPr id="37891" name="Text Box 16">
            <a:extLst>
              <a:ext uri="{FF2B5EF4-FFF2-40B4-BE49-F238E27FC236}">
                <a16:creationId xmlns:a16="http://schemas.microsoft.com/office/drawing/2014/main" id="{CD84D1C8-0E73-452F-A317-B984E6DE7D5A}"/>
              </a:ext>
            </a:extLst>
          </p:cNvPr>
          <p:cNvSpPr txBox="1">
            <a:spLocks noChangeArrowheads="1"/>
          </p:cNvSpPr>
          <p:nvPr/>
        </p:nvSpPr>
        <p:spPr bwMode="auto">
          <a:xfrm>
            <a:off x="144463" y="16827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latin typeface="ＭＳ ゴシック" panose="020B0609070205080204" pitchFamily="49" charset="-128"/>
                <a:ea typeface="ＭＳ ゴシック" panose="020B0609070205080204" pitchFamily="49" charset="-128"/>
              </a:rPr>
              <a:t>０６</a:t>
            </a:r>
          </a:p>
        </p:txBody>
      </p:sp>
      <p:sp>
        <p:nvSpPr>
          <p:cNvPr id="37892" name="Text Box 17">
            <a:extLst>
              <a:ext uri="{FF2B5EF4-FFF2-40B4-BE49-F238E27FC236}">
                <a16:creationId xmlns:a16="http://schemas.microsoft.com/office/drawing/2014/main" id="{D44FC15B-0B09-A5DD-3B01-AF8448ACF59F}"/>
              </a:ext>
            </a:extLst>
          </p:cNvPr>
          <p:cNvSpPr txBox="1">
            <a:spLocks noChangeArrowheads="1"/>
          </p:cNvSpPr>
          <p:nvPr/>
        </p:nvSpPr>
        <p:spPr bwMode="auto">
          <a:xfrm>
            <a:off x="827088" y="44450"/>
            <a:ext cx="53292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a:latin typeface="ＭＳ ゴシック" panose="020B0609070205080204" pitchFamily="49" charset="-128"/>
                <a:ea typeface="ＭＳ ゴシック" panose="020B0609070205080204" pitchFamily="49" charset="-128"/>
              </a:rPr>
              <a:t>ＳＤＧｓへの取り組み</a:t>
            </a:r>
          </a:p>
        </p:txBody>
      </p:sp>
      <p:sp>
        <p:nvSpPr>
          <p:cNvPr id="37893" name="Text Box 18">
            <a:extLst>
              <a:ext uri="{FF2B5EF4-FFF2-40B4-BE49-F238E27FC236}">
                <a16:creationId xmlns:a16="http://schemas.microsoft.com/office/drawing/2014/main" id="{3BCD6B02-6E64-74B1-5703-21568788DBB4}"/>
              </a:ext>
            </a:extLst>
          </p:cNvPr>
          <p:cNvSpPr txBox="1">
            <a:spLocks noChangeArrowheads="1"/>
          </p:cNvSpPr>
          <p:nvPr/>
        </p:nvSpPr>
        <p:spPr bwMode="auto">
          <a:xfrm>
            <a:off x="8208963" y="-26988"/>
            <a:ext cx="900112" cy="276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P28</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P30</a:t>
            </a:r>
          </a:p>
        </p:txBody>
      </p:sp>
      <p:sp>
        <p:nvSpPr>
          <p:cNvPr id="44049" name="Line 43">
            <a:extLst>
              <a:ext uri="{FF2B5EF4-FFF2-40B4-BE49-F238E27FC236}">
                <a16:creationId xmlns:a16="http://schemas.microsoft.com/office/drawing/2014/main" id="{1DAFF964-C566-DB26-8EB5-4A782720FA21}"/>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0" name="AutoShape 34">
            <a:extLst>
              <a:ext uri="{FF2B5EF4-FFF2-40B4-BE49-F238E27FC236}">
                <a16:creationId xmlns:a16="http://schemas.microsoft.com/office/drawing/2014/main" id="{8EE74FC9-1FF3-A913-AAC2-B074913B314D}"/>
              </a:ext>
            </a:extLst>
          </p:cNvPr>
          <p:cNvSpPr>
            <a:spLocks noChangeArrowheads="1"/>
          </p:cNvSpPr>
          <p:nvPr/>
        </p:nvSpPr>
        <p:spPr bwMode="auto">
          <a:xfrm>
            <a:off x="34925" y="2460943"/>
            <a:ext cx="2633663" cy="272415"/>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1" name="Text Box 35">
            <a:extLst>
              <a:ext uri="{FF2B5EF4-FFF2-40B4-BE49-F238E27FC236}">
                <a16:creationId xmlns:a16="http://schemas.microsoft.com/office/drawing/2014/main" id="{AAD7E297-2C70-A51C-D24E-FD8DF16A3C01}"/>
              </a:ext>
            </a:extLst>
          </p:cNvPr>
          <p:cNvSpPr txBox="1">
            <a:spLocks noChangeArrowheads="1"/>
          </p:cNvSpPr>
          <p:nvPr/>
        </p:nvSpPr>
        <p:spPr bwMode="auto">
          <a:xfrm>
            <a:off x="17165" y="2408238"/>
            <a:ext cx="2952750" cy="3730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ＳＤＧｓの取り組み状況</a:t>
            </a:r>
          </a:p>
        </p:txBody>
      </p:sp>
      <p:sp>
        <p:nvSpPr>
          <p:cNvPr id="14" name="テキスト ボックス 13">
            <a:extLst>
              <a:ext uri="{FF2B5EF4-FFF2-40B4-BE49-F238E27FC236}">
                <a16:creationId xmlns:a16="http://schemas.microsoft.com/office/drawing/2014/main" id="{C96AF69D-561E-D11B-6949-388F5443DC6D}"/>
              </a:ext>
            </a:extLst>
          </p:cNvPr>
          <p:cNvSpPr txBox="1"/>
          <p:nvPr/>
        </p:nvSpPr>
        <p:spPr>
          <a:xfrm>
            <a:off x="0" y="2781300"/>
            <a:ext cx="6475413" cy="4000500"/>
          </a:xfrm>
          <a:prstGeom prst="rect">
            <a:avLst/>
          </a:prstGeom>
          <a:noFill/>
        </p:spPr>
        <p:txBody>
          <a:bodyPr>
            <a:spAutoFit/>
          </a:bodyPr>
          <a:lstStyle/>
          <a:p>
            <a:pPr>
              <a:defRPr/>
            </a:pPr>
            <a:r>
              <a:rPr lang="ja-JP" altLang="en-US" sz="1600" b="0" dirty="0">
                <a:latin typeface="+mn-ea"/>
                <a:ea typeface="+mn-ea"/>
              </a:rPr>
              <a:t>●国の取り組み</a:t>
            </a:r>
            <a:endParaRPr lang="en-US" altLang="ja-JP" sz="1600" b="0" dirty="0">
              <a:latin typeface="+mn-ea"/>
              <a:ea typeface="+mn-ea"/>
            </a:endParaRPr>
          </a:p>
          <a:p>
            <a:pPr>
              <a:defRPr/>
            </a:pPr>
            <a:r>
              <a:rPr lang="ja-JP" altLang="en-US" sz="1600" dirty="0">
                <a:latin typeface="+mn-ea"/>
                <a:ea typeface="+mn-ea"/>
              </a:rPr>
              <a:t>　</a:t>
            </a:r>
            <a:r>
              <a:rPr lang="ja-JP" altLang="en-US" sz="1400" dirty="0">
                <a:latin typeface="+mn-ea"/>
                <a:ea typeface="+mn-ea"/>
              </a:rPr>
              <a:t>2016年「持続可能な開発目標(SDGs)推進本部」設置</a:t>
            </a:r>
            <a:r>
              <a:rPr lang="ja-JP" altLang="en-US" sz="1050" b="0" dirty="0">
                <a:latin typeface="+mn-ea"/>
                <a:ea typeface="+mn-ea"/>
              </a:rPr>
              <a:t>（本部長：総理大臣）</a:t>
            </a:r>
          </a:p>
          <a:p>
            <a:pPr>
              <a:defRPr/>
            </a:pPr>
            <a:r>
              <a:rPr lang="ja-JP" altLang="en-US" sz="1400" dirty="0">
                <a:latin typeface="+mn-ea"/>
                <a:ea typeface="+mn-ea"/>
              </a:rPr>
              <a:t>　・「持続可能な開発目標（SDGs）実施指針」策定</a:t>
            </a:r>
          </a:p>
          <a:p>
            <a:pPr>
              <a:defRPr/>
            </a:pPr>
            <a:r>
              <a:rPr lang="ja-JP" altLang="en-US" sz="1400" dirty="0">
                <a:latin typeface="+mn-ea"/>
                <a:ea typeface="+mn-ea"/>
              </a:rPr>
              <a:t>　・基本原則⇒普遍性、包摂性、参画型、統合性、透明性</a:t>
            </a:r>
          </a:p>
          <a:p>
            <a:pPr>
              <a:defRPr/>
            </a:pPr>
            <a:r>
              <a:rPr lang="ja-JP" altLang="en-US" sz="1400" dirty="0">
                <a:latin typeface="+mn-ea"/>
                <a:ea typeface="+mn-ea"/>
              </a:rPr>
              <a:t>　・８つの優先課題と140の具体的施策</a:t>
            </a:r>
            <a:endParaRPr lang="en-US" altLang="ja-JP" sz="1400" dirty="0">
              <a:latin typeface="+mn-ea"/>
              <a:ea typeface="+mn-ea"/>
            </a:endParaRPr>
          </a:p>
          <a:p>
            <a:pPr>
              <a:defRPr/>
            </a:pPr>
            <a:r>
              <a:rPr lang="ja-JP" altLang="en-US" sz="1400" dirty="0">
                <a:latin typeface="+mn-ea"/>
                <a:ea typeface="+mn-ea"/>
              </a:rPr>
              <a:t>　</a:t>
            </a:r>
            <a:r>
              <a:rPr lang="ja-JP" altLang="en-US" sz="1400" dirty="0">
                <a:solidFill>
                  <a:srgbClr val="0000FF"/>
                </a:solidFill>
                <a:latin typeface="+mn-ea"/>
                <a:ea typeface="+mn-ea"/>
              </a:rPr>
              <a:t>・</a:t>
            </a:r>
            <a:r>
              <a:rPr lang="en-US" altLang="ja-JP" sz="1400" dirty="0">
                <a:solidFill>
                  <a:srgbClr val="0000FF"/>
                </a:solidFill>
                <a:latin typeface="+mn-ea"/>
                <a:ea typeface="+mn-ea"/>
              </a:rPr>
              <a:t>SDG</a:t>
            </a:r>
            <a:r>
              <a:rPr lang="ja-JP" altLang="en-US" sz="1400" dirty="0">
                <a:solidFill>
                  <a:srgbClr val="0000FF"/>
                </a:solidFill>
                <a:latin typeface="+mn-ea"/>
                <a:ea typeface="+mn-ea"/>
              </a:rPr>
              <a:t>ｓアクションプラン２０２２（政府予算７．２兆円）</a:t>
            </a:r>
            <a:endParaRPr lang="en-US" altLang="ja-JP" sz="1400" dirty="0">
              <a:solidFill>
                <a:srgbClr val="0000FF"/>
              </a:solidFill>
              <a:latin typeface="+mn-ea"/>
              <a:ea typeface="+mn-ea"/>
            </a:endParaRPr>
          </a:p>
          <a:p>
            <a:pPr>
              <a:defRPr/>
            </a:pPr>
            <a:r>
              <a:rPr lang="ja-JP" altLang="en-US" sz="1200" b="0" dirty="0">
                <a:latin typeface="+mn-ea"/>
                <a:ea typeface="+mn-ea"/>
              </a:rPr>
              <a:t>　　　①ビジネスとイノベーション、</a:t>
            </a:r>
            <a:r>
              <a:rPr lang="en-US" altLang="ja-JP" sz="1200" b="0" dirty="0">
                <a:latin typeface="+mn-ea"/>
                <a:ea typeface="+mn-ea"/>
              </a:rPr>
              <a:t>SDGs</a:t>
            </a:r>
            <a:r>
              <a:rPr lang="ja-JP" altLang="en-US" sz="1200" b="0" dirty="0">
                <a:latin typeface="+mn-ea"/>
                <a:ea typeface="+mn-ea"/>
              </a:rPr>
              <a:t>と連動する</a:t>
            </a:r>
            <a:r>
              <a:rPr lang="en-US" altLang="ja-JP" sz="1200" dirty="0">
                <a:solidFill>
                  <a:srgbClr val="FF0000"/>
                </a:solidFill>
                <a:latin typeface="+mn-ea"/>
                <a:ea typeface="+mn-ea"/>
              </a:rPr>
              <a:t>Society5.0</a:t>
            </a:r>
            <a:r>
              <a:rPr lang="ja-JP" altLang="en-US" sz="1200" b="0" dirty="0">
                <a:latin typeface="+mn-ea"/>
                <a:ea typeface="+mn-ea"/>
              </a:rPr>
              <a:t>の推進、</a:t>
            </a:r>
          </a:p>
          <a:p>
            <a:pPr>
              <a:defRPr/>
            </a:pPr>
            <a:r>
              <a:rPr lang="ja-JP" altLang="en-US" sz="1200" b="0" dirty="0">
                <a:latin typeface="+mn-ea"/>
                <a:ea typeface="+mn-ea"/>
              </a:rPr>
              <a:t>　　　②</a:t>
            </a:r>
            <a:r>
              <a:rPr lang="en-US" altLang="ja-JP" sz="1200" b="0" dirty="0">
                <a:latin typeface="+mn-ea"/>
                <a:ea typeface="+mn-ea"/>
              </a:rPr>
              <a:t>SDGs</a:t>
            </a:r>
            <a:r>
              <a:rPr lang="ja-JP" altLang="en-US" sz="1200" b="0" dirty="0">
                <a:latin typeface="+mn-ea"/>
                <a:ea typeface="+mn-ea"/>
              </a:rPr>
              <a:t>を原動力とした地方創生、強靭かつ環境にやさしい魅力的なまちづくり</a:t>
            </a:r>
          </a:p>
          <a:p>
            <a:pPr>
              <a:defRPr/>
            </a:pPr>
            <a:r>
              <a:rPr lang="ja-JP" altLang="en-US" sz="1200" b="0" dirty="0">
                <a:latin typeface="+mn-ea"/>
                <a:ea typeface="+mn-ea"/>
              </a:rPr>
              <a:t>　　　③</a:t>
            </a:r>
            <a:r>
              <a:rPr lang="en-US" altLang="ja-JP" sz="1200" b="0" dirty="0">
                <a:latin typeface="+mn-ea"/>
                <a:ea typeface="+mn-ea"/>
              </a:rPr>
              <a:t>SDGs</a:t>
            </a:r>
            <a:r>
              <a:rPr lang="ja-JP" altLang="en-US" sz="1200" b="0" dirty="0">
                <a:latin typeface="+mn-ea"/>
                <a:ea typeface="+mn-ea"/>
              </a:rPr>
              <a:t>の担い手としての次世代・女性のエンパワーメント</a:t>
            </a:r>
            <a:endParaRPr lang="en-US" altLang="ja-JP" sz="1200" b="0" dirty="0">
              <a:latin typeface="+mn-ea"/>
              <a:ea typeface="+mn-ea"/>
            </a:endParaRPr>
          </a:p>
          <a:p>
            <a:pPr>
              <a:defRPr/>
            </a:pPr>
            <a:endParaRPr lang="ja-JP" altLang="en-US" sz="1200" b="0" dirty="0">
              <a:latin typeface="+mn-ea"/>
              <a:ea typeface="+mn-ea"/>
            </a:endParaRPr>
          </a:p>
          <a:p>
            <a:pPr>
              <a:defRPr/>
            </a:pPr>
            <a:r>
              <a:rPr lang="ja-JP" altLang="en-US" sz="1600" b="0" dirty="0">
                <a:latin typeface="+mn-ea"/>
                <a:ea typeface="+mn-ea"/>
              </a:rPr>
              <a:t>●地方自治体の取り組み</a:t>
            </a:r>
            <a:endParaRPr lang="en-US" altLang="ja-JP" sz="1600" b="0" dirty="0">
              <a:latin typeface="+mn-ea"/>
              <a:ea typeface="+mn-ea"/>
            </a:endParaRPr>
          </a:p>
          <a:p>
            <a:pPr>
              <a:defRPr/>
            </a:pPr>
            <a:r>
              <a:rPr lang="ja-JP" altLang="en-US" sz="1600" b="0" dirty="0">
                <a:latin typeface="+mn-ea"/>
                <a:ea typeface="+mn-ea"/>
              </a:rPr>
              <a:t>　</a:t>
            </a:r>
            <a:r>
              <a:rPr lang="ja-JP" altLang="en-US" sz="1400" dirty="0">
                <a:latin typeface="+mn-ea"/>
                <a:ea typeface="+mn-ea"/>
              </a:rPr>
              <a:t>・</a:t>
            </a:r>
            <a:r>
              <a:rPr lang="en-US" altLang="ja-JP" sz="1400" dirty="0">
                <a:latin typeface="+mn-ea"/>
                <a:ea typeface="+mn-ea"/>
              </a:rPr>
              <a:t>SDGs</a:t>
            </a:r>
            <a:r>
              <a:rPr lang="ja-JP" altLang="en-US" sz="1400" dirty="0">
                <a:latin typeface="+mn-ea"/>
                <a:ea typeface="+mn-ea"/>
              </a:rPr>
              <a:t>未来都市２９都市（</a:t>
            </a:r>
            <a:r>
              <a:rPr lang="en-US" altLang="ja-JP" sz="1400" dirty="0">
                <a:solidFill>
                  <a:srgbClr val="0000FF"/>
                </a:solidFill>
                <a:latin typeface="+mn-ea"/>
                <a:ea typeface="+mn-ea"/>
              </a:rPr>
              <a:t>2022</a:t>
            </a:r>
            <a:r>
              <a:rPr lang="ja-JP" altLang="en-US" sz="1400" dirty="0">
                <a:solidFill>
                  <a:srgbClr val="0000FF"/>
                </a:solidFill>
                <a:latin typeface="+mn-ea"/>
                <a:ea typeface="+mn-ea"/>
              </a:rPr>
              <a:t>年現在１５４都市</a:t>
            </a:r>
            <a:r>
              <a:rPr lang="ja-JP" altLang="en-US" sz="1400" dirty="0">
                <a:latin typeface="+mn-ea"/>
                <a:ea typeface="+mn-ea"/>
              </a:rPr>
              <a:t>）</a:t>
            </a:r>
            <a:endParaRPr lang="en-US" altLang="ja-JP" sz="1400" dirty="0">
              <a:latin typeface="+mn-ea"/>
              <a:ea typeface="+mn-ea"/>
            </a:endParaRPr>
          </a:p>
          <a:p>
            <a:pPr>
              <a:defRPr/>
            </a:pPr>
            <a:r>
              <a:rPr lang="ja-JP" altLang="en-US" sz="1400" dirty="0">
                <a:latin typeface="+mn-ea"/>
                <a:ea typeface="+mn-ea"/>
              </a:rPr>
              <a:t>　・</a:t>
            </a:r>
            <a:r>
              <a:rPr lang="ja-JP" altLang="en-US" sz="1400" dirty="0">
                <a:solidFill>
                  <a:srgbClr val="0000FF"/>
                </a:solidFill>
                <a:latin typeface="+mn-ea"/>
                <a:ea typeface="+mn-ea"/>
              </a:rPr>
              <a:t>５０の</a:t>
            </a:r>
            <a:r>
              <a:rPr lang="en-US" altLang="ja-JP" sz="1400" dirty="0">
                <a:solidFill>
                  <a:srgbClr val="0000FF"/>
                </a:solidFill>
                <a:latin typeface="+mn-ea"/>
                <a:ea typeface="+mn-ea"/>
              </a:rPr>
              <a:t>SDGs</a:t>
            </a:r>
            <a:r>
              <a:rPr lang="ja-JP" altLang="en-US" sz="1400" dirty="0">
                <a:solidFill>
                  <a:srgbClr val="0000FF"/>
                </a:solidFill>
                <a:latin typeface="+mn-ea"/>
                <a:ea typeface="+mn-ea"/>
              </a:rPr>
              <a:t>モデル事業</a:t>
            </a:r>
            <a:r>
              <a:rPr lang="ja-JP" altLang="en-US" sz="1400" dirty="0">
                <a:latin typeface="+mn-ea"/>
                <a:ea typeface="+mn-ea"/>
              </a:rPr>
              <a:t>に資金支援</a:t>
            </a:r>
            <a:endParaRPr lang="en-US" altLang="ja-JP" sz="1400" dirty="0">
              <a:latin typeface="+mn-ea"/>
              <a:ea typeface="+mn-ea"/>
            </a:endParaRPr>
          </a:p>
          <a:p>
            <a:pPr>
              <a:defRPr/>
            </a:pPr>
            <a:endParaRPr lang="en-US" altLang="ja-JP" sz="1400" dirty="0">
              <a:latin typeface="+mn-ea"/>
              <a:ea typeface="+mn-ea"/>
            </a:endParaRPr>
          </a:p>
          <a:p>
            <a:pPr>
              <a:defRPr/>
            </a:pPr>
            <a:r>
              <a:rPr lang="ja-JP" altLang="en-US" sz="1600" b="0" dirty="0">
                <a:latin typeface="+mn-ea"/>
                <a:ea typeface="+mn-ea"/>
              </a:rPr>
              <a:t>●企業の取り組み</a:t>
            </a:r>
            <a:endParaRPr lang="en-US" altLang="ja-JP" sz="1600" b="0" dirty="0">
              <a:latin typeface="+mn-ea"/>
              <a:ea typeface="+mn-ea"/>
            </a:endParaRPr>
          </a:p>
          <a:p>
            <a:pPr>
              <a:defRPr/>
            </a:pPr>
            <a:r>
              <a:rPr lang="ja-JP" altLang="en-US" sz="1400" dirty="0">
                <a:latin typeface="+mn-ea"/>
                <a:ea typeface="+mn-ea"/>
              </a:rPr>
              <a:t>　・企業行動憲章：「</a:t>
            </a:r>
            <a:r>
              <a:rPr lang="en-US" altLang="ja-JP" sz="1400" dirty="0">
                <a:latin typeface="+mn-ea"/>
                <a:ea typeface="+mn-ea"/>
              </a:rPr>
              <a:t>Society 5.0</a:t>
            </a:r>
            <a:r>
              <a:rPr lang="ja-JP" altLang="en-US" sz="1400" dirty="0">
                <a:latin typeface="+mn-ea"/>
                <a:ea typeface="+mn-ea"/>
              </a:rPr>
              <a:t>の実現を通じたＳＤＧ</a:t>
            </a:r>
            <a:r>
              <a:rPr lang="en-US" altLang="ja-JP" sz="1400" dirty="0">
                <a:latin typeface="+mn-ea"/>
                <a:ea typeface="+mn-ea"/>
              </a:rPr>
              <a:t>s</a:t>
            </a:r>
            <a:r>
              <a:rPr lang="ja-JP" altLang="en-US" sz="1400" dirty="0">
                <a:latin typeface="+mn-ea"/>
                <a:ea typeface="+mn-ea"/>
              </a:rPr>
              <a:t>の達成」（経団連）</a:t>
            </a:r>
          </a:p>
          <a:p>
            <a:pPr>
              <a:defRPr/>
            </a:pPr>
            <a:r>
              <a:rPr lang="ja-JP" altLang="en-US" sz="1400" dirty="0">
                <a:latin typeface="+mn-ea"/>
                <a:ea typeface="+mn-ea"/>
              </a:rPr>
              <a:t>　・ＥＳＧ投資：社会的な課題解決が事業機会と投資機会</a:t>
            </a:r>
          </a:p>
          <a:p>
            <a:pPr>
              <a:defRPr/>
            </a:pPr>
            <a:r>
              <a:rPr lang="ja-JP" altLang="en-US" sz="1400" dirty="0">
                <a:latin typeface="+mn-ea"/>
                <a:ea typeface="+mn-ea"/>
              </a:rPr>
              <a:t>　・成長戦略：本業を通じた社会・環境・経済の課題解決への貢献</a:t>
            </a:r>
            <a:endParaRPr lang="ja-JP" altLang="en-US" sz="1600" b="0" dirty="0">
              <a:latin typeface="+mn-ea"/>
              <a:ea typeface="+mn-ea"/>
            </a:endParaRPr>
          </a:p>
        </p:txBody>
      </p:sp>
      <p:sp>
        <p:nvSpPr>
          <p:cNvPr id="2" name="テキスト ボックス 1">
            <a:extLst>
              <a:ext uri="{FF2B5EF4-FFF2-40B4-BE49-F238E27FC236}">
                <a16:creationId xmlns:a16="http://schemas.microsoft.com/office/drawing/2014/main" id="{FF85C849-86FE-A4EF-DE0E-A81012574D90}"/>
              </a:ext>
            </a:extLst>
          </p:cNvPr>
          <p:cNvSpPr txBox="1"/>
          <p:nvPr/>
        </p:nvSpPr>
        <p:spPr>
          <a:xfrm>
            <a:off x="6156325" y="2638425"/>
            <a:ext cx="2879725" cy="1954213"/>
          </a:xfrm>
          <a:prstGeom prst="rect">
            <a:avLst/>
          </a:prstGeom>
          <a:noFill/>
          <a:ln w="12700">
            <a:solidFill>
              <a:schemeClr val="tx1"/>
            </a:solidFill>
          </a:ln>
        </p:spPr>
        <p:txBody>
          <a:bodyPr>
            <a:spAutoFit/>
          </a:bodyPr>
          <a:lstStyle/>
          <a:p>
            <a:pPr>
              <a:defRPr/>
            </a:pPr>
            <a:r>
              <a:rPr lang="ja-JP" altLang="en-US" sz="1100" dirty="0">
                <a:latin typeface="+mn-ea"/>
                <a:ea typeface="+mn-ea"/>
              </a:rPr>
              <a:t>①あらゆる人々の活躍の推進</a:t>
            </a:r>
            <a:endParaRPr lang="en-US" altLang="ja-JP" sz="1100" dirty="0">
              <a:latin typeface="+mn-ea"/>
              <a:ea typeface="+mn-ea"/>
            </a:endParaRPr>
          </a:p>
          <a:p>
            <a:pPr>
              <a:defRPr/>
            </a:pPr>
            <a:r>
              <a:rPr lang="ja-JP" altLang="en-US" sz="1100" dirty="0">
                <a:latin typeface="+mn-ea"/>
                <a:ea typeface="+mn-ea"/>
              </a:rPr>
              <a:t>②健康・長寿の達成</a:t>
            </a:r>
            <a:endParaRPr lang="en-US" altLang="ja-JP" sz="1100" dirty="0">
              <a:latin typeface="+mn-ea"/>
              <a:ea typeface="+mn-ea"/>
            </a:endParaRPr>
          </a:p>
          <a:p>
            <a:pPr>
              <a:defRPr/>
            </a:pPr>
            <a:r>
              <a:rPr lang="ja-JP" altLang="en-US" sz="1100" dirty="0">
                <a:latin typeface="+mn-ea"/>
                <a:ea typeface="+mn-ea"/>
              </a:rPr>
              <a:t>③成長市場の創出、地域活性化、</a:t>
            </a:r>
            <a:endParaRPr lang="en-US" altLang="ja-JP" sz="1100" dirty="0">
              <a:latin typeface="+mn-ea"/>
              <a:ea typeface="+mn-ea"/>
            </a:endParaRPr>
          </a:p>
          <a:p>
            <a:pPr>
              <a:defRPr/>
            </a:pPr>
            <a:r>
              <a:rPr lang="ja-JP" altLang="en-US" sz="1100" dirty="0">
                <a:latin typeface="+mn-ea"/>
                <a:ea typeface="+mn-ea"/>
              </a:rPr>
              <a:t>　　科学技術イノベーション</a:t>
            </a:r>
          </a:p>
          <a:p>
            <a:pPr>
              <a:defRPr/>
            </a:pPr>
            <a:r>
              <a:rPr lang="ja-JP" altLang="en-US" sz="1100" dirty="0">
                <a:latin typeface="+mn-ea"/>
                <a:ea typeface="+mn-ea"/>
              </a:rPr>
              <a:t>④持続可能で強靭な国土と</a:t>
            </a:r>
            <a:endParaRPr lang="en-US" altLang="ja-JP" sz="1100" dirty="0">
              <a:latin typeface="+mn-ea"/>
              <a:ea typeface="+mn-ea"/>
            </a:endParaRPr>
          </a:p>
          <a:p>
            <a:pPr>
              <a:defRPr/>
            </a:pPr>
            <a:r>
              <a:rPr lang="ja-JP" altLang="en-US" sz="1100" dirty="0">
                <a:latin typeface="+mn-ea"/>
                <a:ea typeface="+mn-ea"/>
              </a:rPr>
              <a:t>　　質の高いインフラの整備</a:t>
            </a:r>
            <a:endParaRPr lang="en-US" altLang="ja-JP" sz="1100" dirty="0">
              <a:latin typeface="+mn-ea"/>
              <a:ea typeface="+mn-ea"/>
            </a:endParaRPr>
          </a:p>
          <a:p>
            <a:pPr>
              <a:defRPr/>
            </a:pPr>
            <a:r>
              <a:rPr lang="ja-JP" altLang="en-US" sz="1100" dirty="0">
                <a:latin typeface="+mn-ea"/>
                <a:ea typeface="+mn-ea"/>
              </a:rPr>
              <a:t>⑤省･再生可能エネルギー、</a:t>
            </a:r>
            <a:endParaRPr lang="en-US" altLang="ja-JP" sz="1100" dirty="0">
              <a:latin typeface="+mn-ea"/>
              <a:ea typeface="+mn-ea"/>
            </a:endParaRPr>
          </a:p>
          <a:p>
            <a:pPr>
              <a:defRPr/>
            </a:pPr>
            <a:r>
              <a:rPr lang="ja-JP" altLang="en-US" sz="1100" dirty="0">
                <a:latin typeface="+mn-ea"/>
                <a:ea typeface="+mn-ea"/>
              </a:rPr>
              <a:t>　　気候変動対策､循環型社会</a:t>
            </a:r>
          </a:p>
          <a:p>
            <a:pPr>
              <a:defRPr/>
            </a:pPr>
            <a:r>
              <a:rPr lang="ja-JP" altLang="en-US" sz="1100" dirty="0">
                <a:latin typeface="+mn-ea"/>
                <a:ea typeface="+mn-ea"/>
              </a:rPr>
              <a:t>⑥生物多様性、森林、海洋等の環境の保全　　　</a:t>
            </a:r>
            <a:endParaRPr lang="en-US" altLang="ja-JP" sz="1100" dirty="0">
              <a:latin typeface="+mn-ea"/>
              <a:ea typeface="+mn-ea"/>
            </a:endParaRPr>
          </a:p>
          <a:p>
            <a:pPr>
              <a:defRPr/>
            </a:pPr>
            <a:r>
              <a:rPr lang="ja-JP" altLang="en-US" sz="1100" dirty="0">
                <a:latin typeface="+mn-ea"/>
                <a:ea typeface="+mn-ea"/>
              </a:rPr>
              <a:t>⑦平和と安全・安心社会の実現　　　</a:t>
            </a:r>
            <a:endParaRPr lang="en-US" altLang="ja-JP" sz="1100" dirty="0">
              <a:latin typeface="+mn-ea"/>
              <a:ea typeface="+mn-ea"/>
            </a:endParaRPr>
          </a:p>
          <a:p>
            <a:pPr>
              <a:defRPr/>
            </a:pPr>
            <a:r>
              <a:rPr lang="ja-JP" altLang="en-US" sz="1100" dirty="0">
                <a:latin typeface="+mn-ea"/>
                <a:ea typeface="+mn-ea"/>
              </a:rPr>
              <a:t>⑧SDGs実施推進の体制と手段</a:t>
            </a:r>
            <a:endParaRPr lang="ja-JP" altLang="en-US" sz="1100" dirty="0"/>
          </a:p>
        </p:txBody>
      </p:sp>
      <p:sp>
        <p:nvSpPr>
          <p:cNvPr id="16" name="テキスト ボックス 15">
            <a:extLst>
              <a:ext uri="{FF2B5EF4-FFF2-40B4-BE49-F238E27FC236}">
                <a16:creationId xmlns:a16="http://schemas.microsoft.com/office/drawing/2014/main" id="{C090F516-3C8B-7F63-1560-D6B30D6290D3}"/>
              </a:ext>
            </a:extLst>
          </p:cNvPr>
          <p:cNvSpPr txBox="1"/>
          <p:nvPr/>
        </p:nvSpPr>
        <p:spPr>
          <a:xfrm>
            <a:off x="6878638" y="2316163"/>
            <a:ext cx="1946275" cy="338137"/>
          </a:xfrm>
          <a:prstGeom prst="rect">
            <a:avLst/>
          </a:prstGeom>
          <a:noFill/>
        </p:spPr>
        <p:txBody>
          <a:bodyPr>
            <a:spAutoFit/>
          </a:bodyPr>
          <a:lstStyle/>
          <a:p>
            <a:pPr>
              <a:defRPr/>
            </a:pPr>
            <a:r>
              <a:rPr lang="ja-JP" altLang="en-US" sz="1600" b="0" dirty="0">
                <a:latin typeface="+mn-ea"/>
                <a:ea typeface="+mn-ea"/>
              </a:rPr>
              <a:t>８つの優先課題</a:t>
            </a:r>
            <a:endParaRPr lang="ja-JP" altLang="en-US" sz="1600" dirty="0"/>
          </a:p>
        </p:txBody>
      </p:sp>
      <p:sp>
        <p:nvSpPr>
          <p:cNvPr id="37900" name="テキスト ボックス 17">
            <a:extLst>
              <a:ext uri="{FF2B5EF4-FFF2-40B4-BE49-F238E27FC236}">
                <a16:creationId xmlns:a16="http://schemas.microsoft.com/office/drawing/2014/main" id="{7AAA037D-2AFA-0D25-EBE9-664652572548}"/>
              </a:ext>
            </a:extLst>
          </p:cNvPr>
          <p:cNvSpPr txBox="1">
            <a:spLocks noChangeArrowheads="1"/>
          </p:cNvSpPr>
          <p:nvPr/>
        </p:nvSpPr>
        <p:spPr bwMode="auto">
          <a:xfrm>
            <a:off x="6272212" y="4965700"/>
            <a:ext cx="2795587"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t>狩猟社会</a:t>
            </a:r>
            <a:r>
              <a:rPr lang="en-US" altLang="ja-JP" sz="1200" dirty="0"/>
              <a:t>(Society 1.0)</a:t>
            </a:r>
          </a:p>
          <a:p>
            <a:pPr>
              <a:spcBef>
                <a:spcPct val="0"/>
              </a:spcBef>
              <a:buFontTx/>
              <a:buNone/>
            </a:pPr>
            <a:r>
              <a:rPr lang="ja-JP" altLang="en-US" sz="1200" dirty="0"/>
              <a:t>農耕社会</a:t>
            </a:r>
            <a:r>
              <a:rPr lang="en-US" altLang="ja-JP" sz="1200" dirty="0"/>
              <a:t>(Society 2.0)</a:t>
            </a:r>
          </a:p>
          <a:p>
            <a:pPr>
              <a:spcBef>
                <a:spcPct val="0"/>
              </a:spcBef>
              <a:buFontTx/>
              <a:buNone/>
            </a:pPr>
            <a:r>
              <a:rPr lang="ja-JP" altLang="en-US" sz="1200" dirty="0"/>
              <a:t>工業社会</a:t>
            </a:r>
            <a:r>
              <a:rPr lang="en-US" altLang="ja-JP" sz="1200" dirty="0"/>
              <a:t>(Society 3.0)</a:t>
            </a:r>
          </a:p>
          <a:p>
            <a:pPr>
              <a:spcBef>
                <a:spcPct val="0"/>
              </a:spcBef>
              <a:buFontTx/>
              <a:buNone/>
            </a:pPr>
            <a:r>
              <a:rPr lang="ja-JP" altLang="en-US" sz="1200" dirty="0"/>
              <a:t>情報社会</a:t>
            </a:r>
            <a:r>
              <a:rPr lang="en-US" altLang="ja-JP" sz="1200" dirty="0"/>
              <a:t>(Society 4.0)</a:t>
            </a:r>
          </a:p>
          <a:p>
            <a:pPr>
              <a:spcBef>
                <a:spcPct val="0"/>
              </a:spcBef>
              <a:buFontTx/>
              <a:buNone/>
            </a:pPr>
            <a:r>
              <a:rPr lang="ja-JP" altLang="en-US" sz="1200" dirty="0"/>
              <a:t>に続く新たな社会 。</a:t>
            </a:r>
          </a:p>
          <a:p>
            <a:pPr>
              <a:spcBef>
                <a:spcPct val="0"/>
              </a:spcBef>
              <a:buFontTx/>
              <a:buNone/>
            </a:pPr>
            <a:r>
              <a:rPr lang="en-US" altLang="ja-JP" sz="1200" dirty="0" err="1"/>
              <a:t>loT</a:t>
            </a:r>
            <a:r>
              <a:rPr lang="en-US" altLang="ja-JP" sz="1200" dirty="0"/>
              <a:t>(Internet of Things)</a:t>
            </a:r>
          </a:p>
          <a:p>
            <a:pPr>
              <a:spcBef>
                <a:spcPct val="0"/>
              </a:spcBef>
              <a:buFontTx/>
              <a:buNone/>
            </a:pPr>
            <a:r>
              <a:rPr lang="ja-JP" altLang="en-US" sz="1200" dirty="0"/>
              <a:t>ですべての人とモノがつながり、</a:t>
            </a:r>
          </a:p>
          <a:p>
            <a:pPr>
              <a:spcBef>
                <a:spcPct val="0"/>
              </a:spcBef>
              <a:buFontTx/>
              <a:buNone/>
            </a:pPr>
            <a:r>
              <a:rPr lang="ja-JP" altLang="en-US" sz="1200" dirty="0"/>
              <a:t>さまざまな知識や情報が共有され、</a:t>
            </a:r>
          </a:p>
          <a:p>
            <a:pPr>
              <a:spcBef>
                <a:spcPct val="0"/>
              </a:spcBef>
              <a:buFontTx/>
              <a:buNone/>
            </a:pPr>
            <a:r>
              <a:rPr lang="ja-JP" altLang="en-US" sz="1200" dirty="0"/>
              <a:t>今までにない新たな価値を生み出す。</a:t>
            </a:r>
          </a:p>
        </p:txBody>
      </p:sp>
      <p:sp>
        <p:nvSpPr>
          <p:cNvPr id="20" name="AutoShape 54">
            <a:extLst>
              <a:ext uri="{FF2B5EF4-FFF2-40B4-BE49-F238E27FC236}">
                <a16:creationId xmlns:a16="http://schemas.microsoft.com/office/drawing/2014/main" id="{0E5C4111-F57F-B990-8DD3-A8CA909BC29D}"/>
              </a:ext>
            </a:extLst>
          </p:cNvPr>
          <p:cNvSpPr>
            <a:spLocks noChangeArrowheads="1"/>
          </p:cNvSpPr>
          <p:nvPr/>
        </p:nvSpPr>
        <p:spPr bwMode="auto">
          <a:xfrm>
            <a:off x="6804025" y="4678363"/>
            <a:ext cx="1441450" cy="233362"/>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37902" name="Text Box 55">
            <a:extLst>
              <a:ext uri="{FF2B5EF4-FFF2-40B4-BE49-F238E27FC236}">
                <a16:creationId xmlns:a16="http://schemas.microsoft.com/office/drawing/2014/main" id="{8F57F953-9739-AA6D-B316-BEF24F392A3C}"/>
              </a:ext>
            </a:extLst>
          </p:cNvPr>
          <p:cNvSpPr txBox="1">
            <a:spLocks noChangeArrowheads="1"/>
          </p:cNvSpPr>
          <p:nvPr/>
        </p:nvSpPr>
        <p:spPr bwMode="auto">
          <a:xfrm>
            <a:off x="6950075" y="4619625"/>
            <a:ext cx="1439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buFontTx/>
              <a:buNone/>
            </a:pPr>
            <a:r>
              <a:rPr lang="en-US" altLang="ja-JP" sz="1600">
                <a:solidFill>
                  <a:schemeClr val="bg1"/>
                </a:solidFill>
              </a:rPr>
              <a:t>Society 5.0</a:t>
            </a:r>
          </a:p>
        </p:txBody>
      </p:sp>
      <p:sp>
        <p:nvSpPr>
          <p:cNvPr id="9" name="AutoShape 34">
            <a:extLst>
              <a:ext uri="{FF2B5EF4-FFF2-40B4-BE49-F238E27FC236}">
                <a16:creationId xmlns:a16="http://schemas.microsoft.com/office/drawing/2014/main" id="{2136CEB7-0871-2941-F953-F1DED705A849}"/>
              </a:ext>
            </a:extLst>
          </p:cNvPr>
          <p:cNvSpPr>
            <a:spLocks noChangeArrowheads="1"/>
          </p:cNvSpPr>
          <p:nvPr/>
        </p:nvSpPr>
        <p:spPr bwMode="auto">
          <a:xfrm>
            <a:off x="0" y="742474"/>
            <a:ext cx="3563938" cy="272415"/>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5" name="Text Box 35">
            <a:extLst>
              <a:ext uri="{FF2B5EF4-FFF2-40B4-BE49-F238E27FC236}">
                <a16:creationId xmlns:a16="http://schemas.microsoft.com/office/drawing/2014/main" id="{53F85493-9BEA-5E0E-7044-2B2199B41DAC}"/>
              </a:ext>
            </a:extLst>
          </p:cNvPr>
          <p:cNvSpPr txBox="1">
            <a:spLocks noChangeArrowheads="1"/>
          </p:cNvSpPr>
          <p:nvPr/>
        </p:nvSpPr>
        <p:spPr bwMode="auto">
          <a:xfrm>
            <a:off x="-17760" y="692150"/>
            <a:ext cx="34925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理念を実践に変える取組みと方法</a:t>
            </a:r>
          </a:p>
        </p:txBody>
      </p:sp>
      <p:sp>
        <p:nvSpPr>
          <p:cNvPr id="17" name="Text Box 36">
            <a:extLst>
              <a:ext uri="{FF2B5EF4-FFF2-40B4-BE49-F238E27FC236}">
                <a16:creationId xmlns:a16="http://schemas.microsoft.com/office/drawing/2014/main" id="{8553989D-2B0A-E9B6-0E8F-1C3B7694BF95}"/>
              </a:ext>
            </a:extLst>
          </p:cNvPr>
          <p:cNvSpPr txBox="1">
            <a:spLocks noChangeArrowheads="1"/>
          </p:cNvSpPr>
          <p:nvPr/>
        </p:nvSpPr>
        <p:spPr bwMode="auto">
          <a:xfrm>
            <a:off x="0" y="1628775"/>
            <a:ext cx="8929688" cy="5540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a:t>
            </a:r>
            <a:r>
              <a:rPr lang="ja-JP" altLang="en-US" sz="1600" b="0" dirty="0">
                <a:latin typeface="+mn-ea"/>
                <a:ea typeface="+mn-ea"/>
              </a:rPr>
              <a:t>「持続可能な開発のための教育の１０年</a:t>
            </a:r>
            <a:r>
              <a:rPr lang="en-US" altLang="ja-JP" sz="1600" b="0" dirty="0">
                <a:latin typeface="+mn-ea"/>
                <a:ea typeface="+mn-ea"/>
              </a:rPr>
              <a:t>(</a:t>
            </a:r>
            <a:r>
              <a:rPr lang="en-US" altLang="ja-JP" sz="1600" dirty="0">
                <a:solidFill>
                  <a:srgbClr val="FF0000"/>
                </a:solidFill>
                <a:latin typeface="+mn-ea"/>
                <a:ea typeface="+mn-ea"/>
              </a:rPr>
              <a:t>ESD</a:t>
            </a:r>
            <a:r>
              <a:rPr lang="en-US" altLang="ja-JP" sz="1600" b="0" dirty="0">
                <a:latin typeface="+mn-ea"/>
                <a:ea typeface="+mn-ea"/>
              </a:rPr>
              <a:t>)</a:t>
            </a:r>
            <a:r>
              <a:rPr lang="ja-JP" altLang="en-US" sz="1600" b="0" dirty="0">
                <a:latin typeface="+mn-ea"/>
                <a:ea typeface="+mn-ea"/>
              </a:rPr>
              <a:t>　</a:t>
            </a:r>
            <a:r>
              <a:rPr lang="en-US" altLang="ja-JP" sz="1600" b="0" dirty="0">
                <a:latin typeface="+mn-ea"/>
                <a:ea typeface="+mn-ea"/>
              </a:rPr>
              <a:t>2005</a:t>
            </a:r>
            <a:r>
              <a:rPr lang="ja-JP" altLang="en-US" sz="1600" b="0" dirty="0">
                <a:latin typeface="+mn-ea"/>
                <a:ea typeface="+mn-ea"/>
              </a:rPr>
              <a:t>～</a:t>
            </a:r>
            <a:r>
              <a:rPr lang="en-US" altLang="ja-JP" sz="1600" b="0" dirty="0">
                <a:latin typeface="+mn-ea"/>
                <a:ea typeface="+mn-ea"/>
              </a:rPr>
              <a:t>2014</a:t>
            </a:r>
            <a:r>
              <a:rPr lang="ja-JP" altLang="en-US" sz="1600" b="0" dirty="0">
                <a:latin typeface="+mn-ea"/>
                <a:ea typeface="+mn-ea"/>
              </a:rPr>
              <a:t>年</a:t>
            </a:r>
          </a:p>
          <a:p>
            <a:pPr eaLnBrk="1" hangingPunct="1">
              <a:spcBef>
                <a:spcPct val="0"/>
              </a:spcBef>
              <a:buFontTx/>
              <a:buNone/>
              <a:defRPr/>
            </a:pPr>
            <a:r>
              <a:rPr lang="ja-JP" altLang="en-US" sz="1400" b="0" dirty="0">
                <a:latin typeface="+mn-ea"/>
                <a:ea typeface="+mn-ea"/>
              </a:rPr>
              <a:t>日本が</a:t>
            </a:r>
            <a:r>
              <a:rPr lang="en-US" altLang="ja-JP" sz="1400" b="0" dirty="0">
                <a:latin typeface="+mn-ea"/>
                <a:ea typeface="+mn-ea"/>
              </a:rPr>
              <a:t>2002</a:t>
            </a:r>
            <a:r>
              <a:rPr lang="ja-JP" altLang="en-US" sz="1400" b="0" dirty="0">
                <a:latin typeface="+mn-ea"/>
                <a:ea typeface="+mn-ea"/>
              </a:rPr>
              <a:t>年ヨハネスブルグで行われた持続可能な開発に関する世界首脳会議</a:t>
            </a:r>
            <a:r>
              <a:rPr lang="en-US" altLang="ja-JP" sz="1400" b="0" dirty="0">
                <a:latin typeface="+mn-ea"/>
                <a:ea typeface="+mn-ea"/>
              </a:rPr>
              <a:t>(</a:t>
            </a:r>
            <a:r>
              <a:rPr lang="ja-JP" altLang="en-US" sz="1400" b="0" dirty="0">
                <a:latin typeface="+mn-ea"/>
                <a:ea typeface="+mn-ea"/>
              </a:rPr>
              <a:t>ＷＳＳＤ</a:t>
            </a:r>
            <a:r>
              <a:rPr lang="en-US" altLang="ja-JP" sz="1400" b="0" dirty="0">
                <a:latin typeface="+mn-ea"/>
                <a:ea typeface="+mn-ea"/>
              </a:rPr>
              <a:t>)</a:t>
            </a:r>
            <a:r>
              <a:rPr lang="ja-JP" altLang="en-US" sz="1400" b="0" dirty="0">
                <a:latin typeface="+mn-ea"/>
                <a:ea typeface="+mn-ea"/>
              </a:rPr>
              <a:t>で提案。</a:t>
            </a:r>
          </a:p>
        </p:txBody>
      </p:sp>
      <p:sp>
        <p:nvSpPr>
          <p:cNvPr id="18" name="Text Box 36">
            <a:extLst>
              <a:ext uri="{FF2B5EF4-FFF2-40B4-BE49-F238E27FC236}">
                <a16:creationId xmlns:a16="http://schemas.microsoft.com/office/drawing/2014/main" id="{EE70D42C-BFC3-9962-B4E2-CAA024C701A4}"/>
              </a:ext>
            </a:extLst>
          </p:cNvPr>
          <p:cNvSpPr txBox="1">
            <a:spLocks noChangeArrowheads="1"/>
          </p:cNvSpPr>
          <p:nvPr/>
        </p:nvSpPr>
        <p:spPr bwMode="auto">
          <a:xfrm>
            <a:off x="0" y="1012825"/>
            <a:ext cx="7380288" cy="5540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solidFill>
                  <a:srgbClr val="FF0000"/>
                </a:solidFill>
                <a:latin typeface="+mn-ea"/>
                <a:ea typeface="+mn-ea"/>
              </a:rPr>
              <a:t>●</a:t>
            </a:r>
            <a:r>
              <a:rPr lang="ja-JP" altLang="en-US" sz="1600" dirty="0">
                <a:solidFill>
                  <a:srgbClr val="FF0000"/>
                </a:solidFill>
                <a:latin typeface="+mn-ea"/>
                <a:ea typeface="+mn-ea"/>
              </a:rPr>
              <a:t>バックキャスティング</a:t>
            </a:r>
            <a:endParaRPr lang="en-US" altLang="ja-JP" sz="160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長期目標を想定し、そこに達するための行動計画を立てる方法（ＳＤＧｓは</a:t>
            </a:r>
            <a:r>
              <a:rPr lang="en-US" altLang="ja-JP" sz="1400" b="0" dirty="0">
                <a:latin typeface="+mn-ea"/>
                <a:ea typeface="+mn-ea"/>
              </a:rPr>
              <a:t>2030</a:t>
            </a:r>
            <a:r>
              <a:rPr lang="ja-JP" altLang="en-US" sz="1400" b="0" dirty="0">
                <a:latin typeface="+mn-ea"/>
                <a:ea typeface="+mn-ea"/>
              </a:rPr>
              <a:t>の長期目標）</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図 7">
            <a:extLst>
              <a:ext uri="{FF2B5EF4-FFF2-40B4-BE49-F238E27FC236}">
                <a16:creationId xmlns:a16="http://schemas.microsoft.com/office/drawing/2014/main" id="{A8C20331-B791-A7BD-1D43-BC6E17EBB5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951" y="3451855"/>
            <a:ext cx="6391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34">
            <a:extLst>
              <a:ext uri="{FF2B5EF4-FFF2-40B4-BE49-F238E27FC236}">
                <a16:creationId xmlns:a16="http://schemas.microsoft.com/office/drawing/2014/main" id="{FD93607F-D5BF-081D-84E3-E68ACC320D17}"/>
              </a:ext>
            </a:extLst>
          </p:cNvPr>
          <p:cNvSpPr>
            <a:spLocks noChangeArrowheads="1"/>
          </p:cNvSpPr>
          <p:nvPr/>
        </p:nvSpPr>
        <p:spPr bwMode="auto">
          <a:xfrm>
            <a:off x="30163" y="692150"/>
            <a:ext cx="4829175" cy="381000"/>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6" name="Text Box 35">
            <a:extLst>
              <a:ext uri="{FF2B5EF4-FFF2-40B4-BE49-F238E27FC236}">
                <a16:creationId xmlns:a16="http://schemas.microsoft.com/office/drawing/2014/main" id="{8007C451-0536-42FA-DC61-19DBDDFB13AD}"/>
              </a:ext>
            </a:extLst>
          </p:cNvPr>
          <p:cNvSpPr txBox="1">
            <a:spLocks noChangeArrowheads="1"/>
          </p:cNvSpPr>
          <p:nvPr/>
        </p:nvSpPr>
        <p:spPr bwMode="auto">
          <a:xfrm>
            <a:off x="111125" y="703263"/>
            <a:ext cx="4829175"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日本のＳＤＧｓの取り組み状況の評価（</a:t>
            </a:r>
            <a:r>
              <a:rPr lang="en-US" altLang="ja-JP" sz="1800" b="0" dirty="0">
                <a:latin typeface="+mn-ea"/>
                <a:ea typeface="+mn-ea"/>
              </a:rPr>
              <a:t>2022</a:t>
            </a:r>
            <a:r>
              <a:rPr lang="ja-JP" altLang="en-US" sz="1800" b="0" dirty="0">
                <a:latin typeface="+mn-ea"/>
                <a:ea typeface="+mn-ea"/>
              </a:rPr>
              <a:t>年）</a:t>
            </a:r>
          </a:p>
        </p:txBody>
      </p:sp>
      <p:sp>
        <p:nvSpPr>
          <p:cNvPr id="39941" name="Text Box 16">
            <a:extLst>
              <a:ext uri="{FF2B5EF4-FFF2-40B4-BE49-F238E27FC236}">
                <a16:creationId xmlns:a16="http://schemas.microsoft.com/office/drawing/2014/main" id="{2095C5FF-3948-81C0-4F79-10CE3E815FD3}"/>
              </a:ext>
            </a:extLst>
          </p:cNvPr>
          <p:cNvSpPr txBox="1">
            <a:spLocks noChangeArrowheads="1"/>
          </p:cNvSpPr>
          <p:nvPr/>
        </p:nvSpPr>
        <p:spPr bwMode="auto">
          <a:xfrm>
            <a:off x="144463" y="16827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latin typeface="ＭＳ ゴシック" panose="020B0609070205080204" pitchFamily="49" charset="-128"/>
                <a:ea typeface="ＭＳ ゴシック" panose="020B0609070205080204" pitchFamily="49" charset="-128"/>
              </a:rPr>
              <a:t>０６</a:t>
            </a:r>
          </a:p>
        </p:txBody>
      </p:sp>
      <p:sp>
        <p:nvSpPr>
          <p:cNvPr id="39942" name="Text Box 17">
            <a:extLst>
              <a:ext uri="{FF2B5EF4-FFF2-40B4-BE49-F238E27FC236}">
                <a16:creationId xmlns:a16="http://schemas.microsoft.com/office/drawing/2014/main" id="{1D61769C-4E21-09C3-DAD2-A619BE086F89}"/>
              </a:ext>
            </a:extLst>
          </p:cNvPr>
          <p:cNvSpPr txBox="1">
            <a:spLocks noChangeArrowheads="1"/>
          </p:cNvSpPr>
          <p:nvPr/>
        </p:nvSpPr>
        <p:spPr bwMode="auto">
          <a:xfrm>
            <a:off x="827088" y="44450"/>
            <a:ext cx="53292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a:latin typeface="ＭＳ ゴシック" panose="020B0609070205080204" pitchFamily="49" charset="-128"/>
                <a:ea typeface="ＭＳ ゴシック" panose="020B0609070205080204" pitchFamily="49" charset="-128"/>
              </a:rPr>
              <a:t>ＳＤＧｓへの取り組み</a:t>
            </a:r>
          </a:p>
        </p:txBody>
      </p:sp>
      <p:sp>
        <p:nvSpPr>
          <p:cNvPr id="39943" name="Text Box 18">
            <a:extLst>
              <a:ext uri="{FF2B5EF4-FFF2-40B4-BE49-F238E27FC236}">
                <a16:creationId xmlns:a16="http://schemas.microsoft.com/office/drawing/2014/main" id="{7AA1E941-7CF7-39BC-47FD-2B3C6F4A8DBC}"/>
              </a:ext>
            </a:extLst>
          </p:cNvPr>
          <p:cNvSpPr txBox="1">
            <a:spLocks noChangeArrowheads="1"/>
          </p:cNvSpPr>
          <p:nvPr/>
        </p:nvSpPr>
        <p:spPr bwMode="auto">
          <a:xfrm>
            <a:off x="8208963" y="-26988"/>
            <a:ext cx="900112" cy="276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P28</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P30</a:t>
            </a:r>
          </a:p>
        </p:txBody>
      </p:sp>
      <p:sp>
        <p:nvSpPr>
          <p:cNvPr id="10" name="Line 43">
            <a:extLst>
              <a:ext uri="{FF2B5EF4-FFF2-40B4-BE49-F238E27FC236}">
                <a16:creationId xmlns:a16="http://schemas.microsoft.com/office/drawing/2014/main" id="{0E326E82-4F13-AFE1-6B36-231BF165B0D7}"/>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39945" name="テキスト ボックス 14">
            <a:extLst>
              <a:ext uri="{FF2B5EF4-FFF2-40B4-BE49-F238E27FC236}">
                <a16:creationId xmlns:a16="http://schemas.microsoft.com/office/drawing/2014/main" id="{DC914753-D7B0-C677-B33E-D9665CCE45CA}"/>
              </a:ext>
            </a:extLst>
          </p:cNvPr>
          <p:cNvSpPr txBox="1">
            <a:spLocks noChangeArrowheads="1"/>
          </p:cNvSpPr>
          <p:nvPr/>
        </p:nvSpPr>
        <p:spPr bwMode="auto">
          <a:xfrm>
            <a:off x="229413" y="3712205"/>
            <a:ext cx="1008063" cy="261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減少している</a:t>
            </a:r>
          </a:p>
        </p:txBody>
      </p:sp>
      <p:sp>
        <p:nvSpPr>
          <p:cNvPr id="39946" name="テキスト ボックス 15">
            <a:extLst>
              <a:ext uri="{FF2B5EF4-FFF2-40B4-BE49-F238E27FC236}">
                <a16:creationId xmlns:a16="http://schemas.microsoft.com/office/drawing/2014/main" id="{D1C6F976-B7CD-14D4-757B-B2CB45AB5D83}"/>
              </a:ext>
            </a:extLst>
          </p:cNvPr>
          <p:cNvSpPr txBox="1">
            <a:spLocks noChangeArrowheads="1"/>
          </p:cNvSpPr>
          <p:nvPr/>
        </p:nvSpPr>
        <p:spPr bwMode="auto">
          <a:xfrm>
            <a:off x="1524813" y="3697918"/>
            <a:ext cx="1008063" cy="2619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停滞している</a:t>
            </a:r>
          </a:p>
        </p:txBody>
      </p:sp>
      <p:sp>
        <p:nvSpPr>
          <p:cNvPr id="39947" name="テキスト ボックス 16">
            <a:extLst>
              <a:ext uri="{FF2B5EF4-FFF2-40B4-BE49-F238E27FC236}">
                <a16:creationId xmlns:a16="http://schemas.microsoft.com/office/drawing/2014/main" id="{F6E6C391-969B-80E1-7D4B-DD864DB461E2}"/>
              </a:ext>
            </a:extLst>
          </p:cNvPr>
          <p:cNvSpPr txBox="1">
            <a:spLocks noChangeArrowheads="1"/>
          </p:cNvSpPr>
          <p:nvPr/>
        </p:nvSpPr>
        <p:spPr bwMode="auto">
          <a:xfrm>
            <a:off x="2758301" y="3697918"/>
            <a:ext cx="1558925" cy="260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穏やかに改善している</a:t>
            </a:r>
          </a:p>
        </p:txBody>
      </p:sp>
      <p:sp>
        <p:nvSpPr>
          <p:cNvPr id="39948" name="テキスト ボックス 17">
            <a:extLst>
              <a:ext uri="{FF2B5EF4-FFF2-40B4-BE49-F238E27FC236}">
                <a16:creationId xmlns:a16="http://schemas.microsoft.com/office/drawing/2014/main" id="{90944C9A-5ED7-EA63-8AE8-7E8174A910A1}"/>
              </a:ext>
            </a:extLst>
          </p:cNvPr>
          <p:cNvSpPr txBox="1">
            <a:spLocks noChangeArrowheads="1"/>
          </p:cNvSpPr>
          <p:nvPr/>
        </p:nvSpPr>
        <p:spPr bwMode="auto">
          <a:xfrm>
            <a:off x="4571226" y="3697918"/>
            <a:ext cx="1557337" cy="260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達成予定・達成維持</a:t>
            </a:r>
          </a:p>
        </p:txBody>
      </p:sp>
      <p:sp>
        <p:nvSpPr>
          <p:cNvPr id="39949" name="テキスト ボックス 18">
            <a:extLst>
              <a:ext uri="{FF2B5EF4-FFF2-40B4-BE49-F238E27FC236}">
                <a16:creationId xmlns:a16="http://schemas.microsoft.com/office/drawing/2014/main" id="{C3581D87-6564-8913-3ACE-FEAFE8232542}"/>
              </a:ext>
            </a:extLst>
          </p:cNvPr>
          <p:cNvSpPr txBox="1">
            <a:spLocks noChangeArrowheads="1"/>
          </p:cNvSpPr>
          <p:nvPr/>
        </p:nvSpPr>
        <p:spPr bwMode="auto">
          <a:xfrm>
            <a:off x="6200001" y="3689980"/>
            <a:ext cx="1557337" cy="261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dirty="0"/>
              <a:t>情報が得られない</a:t>
            </a:r>
          </a:p>
        </p:txBody>
      </p:sp>
      <p:pic>
        <p:nvPicPr>
          <p:cNvPr id="39950" name="図 22">
            <a:extLst>
              <a:ext uri="{FF2B5EF4-FFF2-40B4-BE49-F238E27FC236}">
                <a16:creationId xmlns:a16="http://schemas.microsoft.com/office/drawing/2014/main" id="{55019A7A-B88D-DA62-303E-FEE82CBB48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588" y="3729668"/>
            <a:ext cx="1905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1" name="図 24">
            <a:extLst>
              <a:ext uri="{FF2B5EF4-FFF2-40B4-BE49-F238E27FC236}">
                <a16:creationId xmlns:a16="http://schemas.microsoft.com/office/drawing/2014/main" id="{09AFF9AF-0410-662A-44F7-B04E0FB0F4C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3676" y="3720143"/>
            <a:ext cx="215900"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2" name="図 26">
            <a:extLst>
              <a:ext uri="{FF2B5EF4-FFF2-40B4-BE49-F238E27FC236}">
                <a16:creationId xmlns:a16="http://schemas.microsoft.com/office/drawing/2014/main" id="{06695378-75D3-E662-03A1-D8DF934704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076" y="3739193"/>
            <a:ext cx="196850"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3" name="図 28">
            <a:extLst>
              <a:ext uri="{FF2B5EF4-FFF2-40B4-BE49-F238E27FC236}">
                <a16:creationId xmlns:a16="http://schemas.microsoft.com/office/drawing/2014/main" id="{9B764460-3BF9-DF65-6281-63D1C37D7DA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09301" y="3712205"/>
            <a:ext cx="1778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4" name="図 30">
            <a:extLst>
              <a:ext uri="{FF2B5EF4-FFF2-40B4-BE49-F238E27FC236}">
                <a16:creationId xmlns:a16="http://schemas.microsoft.com/office/drawing/2014/main" id="{FD0B7CBE-F487-693D-F139-5DC73F10128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68238" y="3739193"/>
            <a:ext cx="177800"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55" name="テキスト ボックス 32">
            <a:extLst>
              <a:ext uri="{FF2B5EF4-FFF2-40B4-BE49-F238E27FC236}">
                <a16:creationId xmlns:a16="http://schemas.microsoft.com/office/drawing/2014/main" id="{F8517074-187A-B2E8-6151-A1663D2FE74C}"/>
              </a:ext>
            </a:extLst>
          </p:cNvPr>
          <p:cNvSpPr txBox="1">
            <a:spLocks noChangeArrowheads="1"/>
          </p:cNvSpPr>
          <p:nvPr/>
        </p:nvSpPr>
        <p:spPr bwMode="auto">
          <a:xfrm>
            <a:off x="6068238" y="4178678"/>
            <a:ext cx="2980512" cy="260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1100" b="0" dirty="0">
                <a:solidFill>
                  <a:srgbClr val="333333"/>
                </a:solidFill>
                <a:latin typeface="Noto Sans JP"/>
              </a:rPr>
              <a:t>（出典：</a:t>
            </a:r>
            <a:r>
              <a:rPr lang="en-US" altLang="ja-JP" sz="1100" b="0" dirty="0">
                <a:solidFill>
                  <a:srgbClr val="333333"/>
                </a:solidFill>
                <a:latin typeface="Noto Sans JP"/>
              </a:rPr>
              <a:t>Sustainable Development Report 2022</a:t>
            </a:r>
            <a:r>
              <a:rPr lang="ja-JP" altLang="en-US" sz="1100" b="0" dirty="0">
                <a:solidFill>
                  <a:srgbClr val="333333"/>
                </a:solidFill>
                <a:latin typeface="Noto Sans JP"/>
              </a:rPr>
              <a:t>）</a:t>
            </a:r>
            <a:endParaRPr lang="ja-JP" altLang="en-US" sz="1100" dirty="0"/>
          </a:p>
        </p:txBody>
      </p:sp>
      <p:pic>
        <p:nvPicPr>
          <p:cNvPr id="39956" name="図 34">
            <a:extLst>
              <a:ext uri="{FF2B5EF4-FFF2-40B4-BE49-F238E27FC236}">
                <a16:creationId xmlns:a16="http://schemas.microsoft.com/office/drawing/2014/main" id="{B7EAB537-E6AA-EC9E-D559-AB57F52B648C}"/>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889" y="1155069"/>
            <a:ext cx="6282887" cy="2288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AutoShape 34">
            <a:extLst>
              <a:ext uri="{FF2B5EF4-FFF2-40B4-BE49-F238E27FC236}">
                <a16:creationId xmlns:a16="http://schemas.microsoft.com/office/drawing/2014/main" id="{D62D4E03-2740-C0DF-6739-E3904F33E558}"/>
              </a:ext>
            </a:extLst>
          </p:cNvPr>
          <p:cNvSpPr>
            <a:spLocks noChangeArrowheads="1"/>
          </p:cNvSpPr>
          <p:nvPr/>
        </p:nvSpPr>
        <p:spPr bwMode="auto">
          <a:xfrm>
            <a:off x="38100" y="4486275"/>
            <a:ext cx="2447925" cy="381000"/>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37" name="Text Box 35">
            <a:extLst>
              <a:ext uri="{FF2B5EF4-FFF2-40B4-BE49-F238E27FC236}">
                <a16:creationId xmlns:a16="http://schemas.microsoft.com/office/drawing/2014/main" id="{CA905A26-508A-843F-156E-C96EC5DB2D2D}"/>
              </a:ext>
            </a:extLst>
          </p:cNvPr>
          <p:cNvSpPr txBox="1">
            <a:spLocks noChangeArrowheads="1"/>
          </p:cNvSpPr>
          <p:nvPr/>
        </p:nvSpPr>
        <p:spPr bwMode="auto">
          <a:xfrm>
            <a:off x="114300" y="4497388"/>
            <a:ext cx="2295525"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世界のＳＤＧｓの状況</a:t>
            </a:r>
          </a:p>
        </p:txBody>
      </p:sp>
      <p:sp>
        <p:nvSpPr>
          <p:cNvPr id="39959" name="テキスト ボックス 38">
            <a:extLst>
              <a:ext uri="{FF2B5EF4-FFF2-40B4-BE49-F238E27FC236}">
                <a16:creationId xmlns:a16="http://schemas.microsoft.com/office/drawing/2014/main" id="{64C8913C-8596-0D12-BB42-BE2D14124EC8}"/>
              </a:ext>
            </a:extLst>
          </p:cNvPr>
          <p:cNvSpPr txBox="1">
            <a:spLocks noChangeArrowheads="1"/>
          </p:cNvSpPr>
          <p:nvPr/>
        </p:nvSpPr>
        <p:spPr bwMode="auto">
          <a:xfrm>
            <a:off x="53975" y="4881563"/>
            <a:ext cx="855503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dirty="0"/>
              <a:t>・新型コロナウイルスによる感染症（ｃｏｖID-19）のパンデミックによる重大な影響。</a:t>
            </a:r>
          </a:p>
          <a:p>
            <a:pPr>
              <a:spcBef>
                <a:spcPct val="0"/>
              </a:spcBef>
              <a:buFontTx/>
              <a:buNone/>
            </a:pPr>
            <a:r>
              <a:rPr lang="ja-JP" altLang="en-US" sz="1400" dirty="0"/>
              <a:t>　①この数十年で初めて極度の貧困が増加し、新たに119百万～124百万人。</a:t>
            </a:r>
          </a:p>
          <a:p>
            <a:pPr>
              <a:spcBef>
                <a:spcPct val="0"/>
              </a:spcBef>
              <a:buFontTx/>
              <a:buNone/>
            </a:pPr>
            <a:r>
              <a:rPr lang="ja-JP" altLang="en-US" sz="1400" dirty="0"/>
              <a:t>　②世界の飢餓が悪化し、平均寿命が短くなり、教育分野のこの20年間の前進が帳消しに。</a:t>
            </a:r>
          </a:p>
          <a:p>
            <a:pPr>
              <a:spcBef>
                <a:spcPct val="0"/>
              </a:spcBef>
              <a:buFontTx/>
              <a:buNone/>
            </a:pPr>
            <a:r>
              <a:rPr lang="ja-JP" altLang="en-US" sz="1400" dirty="0"/>
              <a:t>　③失業の増加、格差の増大、難民の増加、スラムの深刻化なども懸念されています。</a:t>
            </a:r>
          </a:p>
          <a:p>
            <a:pPr>
              <a:spcBef>
                <a:spcPct val="0"/>
              </a:spcBef>
              <a:buFontTx/>
              <a:buNone/>
            </a:pPr>
            <a:r>
              <a:rPr lang="ja-JP" altLang="en-US" sz="1400" dirty="0"/>
              <a:t>・電気電子機器廃棄物は引き続き大幅に増加。</a:t>
            </a:r>
          </a:p>
          <a:p>
            <a:pPr>
              <a:spcBef>
                <a:spcPct val="0"/>
              </a:spcBef>
              <a:buFontTx/>
              <a:buNone/>
            </a:pPr>
            <a:r>
              <a:rPr lang="ja-JP" altLang="en-US" sz="1400" dirty="0"/>
              <a:t>・気候危機への対応は不十分。</a:t>
            </a:r>
          </a:p>
          <a:p>
            <a:pPr>
              <a:spcBef>
                <a:spcPct val="0"/>
              </a:spcBef>
              <a:buFontTx/>
              <a:buNone/>
            </a:pPr>
            <a:r>
              <a:rPr lang="ja-JP" altLang="en-US" sz="1400" dirty="0"/>
              <a:t>・レッドリストの対象となった生物種の4分の1超が絶滅の危機に瀕し、海洋は深刻な脅威にさらされています。</a:t>
            </a:r>
          </a:p>
          <a:p>
            <a:pPr>
              <a:spcBef>
                <a:spcPct val="0"/>
              </a:spcBef>
              <a:buFontTx/>
              <a:buNone/>
            </a:pPr>
            <a:r>
              <a:rPr lang="ja-JP" altLang="en-US" sz="1400" dirty="0"/>
              <a:t>・国際社会が一致団結して「rescue the SDGs （ＳＤＧｓを救う）」ことが求められています。</a:t>
            </a:r>
          </a:p>
        </p:txBody>
      </p:sp>
      <p:sp>
        <p:nvSpPr>
          <p:cNvPr id="2" name="AutoShape 34">
            <a:extLst>
              <a:ext uri="{FF2B5EF4-FFF2-40B4-BE49-F238E27FC236}">
                <a16:creationId xmlns:a16="http://schemas.microsoft.com/office/drawing/2014/main" id="{9777D1F2-9833-2FE9-6709-1D523EAA14C1}"/>
              </a:ext>
            </a:extLst>
          </p:cNvPr>
          <p:cNvSpPr>
            <a:spLocks noChangeArrowheads="1"/>
          </p:cNvSpPr>
          <p:nvPr/>
        </p:nvSpPr>
        <p:spPr bwMode="auto">
          <a:xfrm>
            <a:off x="6382060" y="908365"/>
            <a:ext cx="2688200" cy="1851968"/>
          </a:xfrm>
          <a:prstGeom prst="roundRect">
            <a:avLst>
              <a:gd name="adj" fmla="val 5955"/>
            </a:avLst>
          </a:prstGeom>
          <a:solidFill>
            <a:srgbClr val="FFCC99"/>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3" name="AutoShape 35">
            <a:extLst>
              <a:ext uri="{FF2B5EF4-FFF2-40B4-BE49-F238E27FC236}">
                <a16:creationId xmlns:a16="http://schemas.microsoft.com/office/drawing/2014/main" id="{0B343AC2-D12F-23A2-5FE0-9E42CF99B068}"/>
              </a:ext>
            </a:extLst>
          </p:cNvPr>
          <p:cNvSpPr>
            <a:spLocks noChangeArrowheads="1"/>
          </p:cNvSpPr>
          <p:nvPr/>
        </p:nvSpPr>
        <p:spPr bwMode="auto">
          <a:xfrm>
            <a:off x="7106463" y="764694"/>
            <a:ext cx="1220788" cy="273050"/>
          </a:xfrm>
          <a:prstGeom prst="roundRect">
            <a:avLst>
              <a:gd name="adj" fmla="val 16676"/>
            </a:avLst>
          </a:prstGeom>
          <a:solidFill>
            <a:srgbClr val="92D05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solidFill>
                <a:schemeClr val="bg1"/>
              </a:solidFill>
              <a:latin typeface="+mn-ea"/>
              <a:ea typeface="+mn-ea"/>
            </a:endParaRPr>
          </a:p>
        </p:txBody>
      </p:sp>
      <p:sp>
        <p:nvSpPr>
          <p:cNvPr id="4" name="Text Box 42">
            <a:extLst>
              <a:ext uri="{FF2B5EF4-FFF2-40B4-BE49-F238E27FC236}">
                <a16:creationId xmlns:a16="http://schemas.microsoft.com/office/drawing/2014/main" id="{456140D4-1B5D-1011-0EB2-F3D6BF9E1403}"/>
              </a:ext>
            </a:extLst>
          </p:cNvPr>
          <p:cNvSpPr txBox="1">
            <a:spLocks noChangeArrowheads="1"/>
          </p:cNvSpPr>
          <p:nvPr/>
        </p:nvSpPr>
        <p:spPr bwMode="auto">
          <a:xfrm>
            <a:off x="7217588" y="748819"/>
            <a:ext cx="1079500"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a:solidFill>
                  <a:schemeClr val="bg1"/>
                </a:solidFill>
                <a:latin typeface="+mn-ea"/>
                <a:ea typeface="+mn-ea"/>
              </a:rPr>
              <a:t>ＣＯＬＵＭＮ</a:t>
            </a:r>
            <a:endParaRPr lang="ja-JP" altLang="en-US" sz="1400" dirty="0">
              <a:solidFill>
                <a:schemeClr val="bg1"/>
              </a:solidFill>
              <a:latin typeface="+mn-ea"/>
              <a:ea typeface="+mn-ea"/>
            </a:endParaRPr>
          </a:p>
        </p:txBody>
      </p:sp>
      <p:sp>
        <p:nvSpPr>
          <p:cNvPr id="7" name="正方形/長方形 1">
            <a:extLst>
              <a:ext uri="{FF2B5EF4-FFF2-40B4-BE49-F238E27FC236}">
                <a16:creationId xmlns:a16="http://schemas.microsoft.com/office/drawing/2014/main" id="{EE60BFEA-4C4E-0F6D-741C-5FA4B83843C6}"/>
              </a:ext>
            </a:extLst>
          </p:cNvPr>
          <p:cNvSpPr>
            <a:spLocks noChangeArrowheads="1"/>
          </p:cNvSpPr>
          <p:nvPr/>
        </p:nvSpPr>
        <p:spPr bwMode="auto">
          <a:xfrm>
            <a:off x="6401338" y="1084393"/>
            <a:ext cx="2674124" cy="1631216"/>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dirty="0">
                <a:latin typeface="+mn-ea"/>
                <a:ea typeface="+mn-ea"/>
              </a:rPr>
              <a:t>ジャパンＳＤＧ</a:t>
            </a:r>
            <a:r>
              <a:rPr lang="en-US" altLang="ja-JP" sz="1600" dirty="0">
                <a:latin typeface="+mn-ea"/>
                <a:ea typeface="+mn-ea"/>
              </a:rPr>
              <a:t>s</a:t>
            </a:r>
            <a:r>
              <a:rPr lang="ja-JP" altLang="en-US" sz="1600" dirty="0">
                <a:latin typeface="+mn-ea"/>
                <a:ea typeface="+mn-ea"/>
              </a:rPr>
              <a:t>アワード</a:t>
            </a:r>
          </a:p>
          <a:p>
            <a:pPr>
              <a:spcBef>
                <a:spcPct val="0"/>
              </a:spcBef>
              <a:buFontTx/>
              <a:buNone/>
              <a:defRPr/>
            </a:pPr>
            <a:r>
              <a:rPr lang="ja-JP" altLang="en-US" sz="1200" b="0" dirty="0">
                <a:latin typeface="+mn-ea"/>
                <a:ea typeface="+mn-ea"/>
              </a:rPr>
              <a:t>第</a:t>
            </a:r>
            <a:r>
              <a:rPr lang="en-US" altLang="ja-JP" sz="1200" b="0" dirty="0">
                <a:latin typeface="+mn-ea"/>
                <a:ea typeface="+mn-ea"/>
              </a:rPr>
              <a:t>2</a:t>
            </a:r>
            <a:r>
              <a:rPr lang="ja-JP" altLang="en-US" sz="1200" b="0" dirty="0">
                <a:latin typeface="+mn-ea"/>
                <a:ea typeface="+mn-ea"/>
              </a:rPr>
              <a:t>回ジャパン</a:t>
            </a:r>
            <a:r>
              <a:rPr lang="en-US" altLang="ja-JP" sz="1200" b="0" dirty="0">
                <a:latin typeface="+mn-ea"/>
                <a:ea typeface="+mn-ea"/>
              </a:rPr>
              <a:t>SDGs</a:t>
            </a:r>
            <a:r>
              <a:rPr lang="ja-JP" altLang="en-US" sz="1200" b="0" dirty="0">
                <a:latin typeface="+mn-ea"/>
                <a:ea typeface="+mn-ea"/>
              </a:rPr>
              <a:t>アワードを受賞した</a:t>
            </a:r>
            <a:r>
              <a:rPr lang="en-US" altLang="ja-JP" sz="1200" b="0" dirty="0">
                <a:latin typeface="+mn-ea"/>
                <a:ea typeface="+mn-ea"/>
              </a:rPr>
              <a:t>(</a:t>
            </a:r>
            <a:r>
              <a:rPr lang="ja-JP" altLang="en-US" sz="1200" b="0" dirty="0">
                <a:latin typeface="+mn-ea"/>
                <a:ea typeface="+mn-ea"/>
              </a:rPr>
              <a:t>株</a:t>
            </a:r>
            <a:r>
              <a:rPr lang="en-US" altLang="ja-JP" sz="1200" b="0" dirty="0">
                <a:latin typeface="+mn-ea"/>
                <a:ea typeface="+mn-ea"/>
              </a:rPr>
              <a:t>)</a:t>
            </a:r>
            <a:r>
              <a:rPr lang="ja-JP" altLang="en-US" sz="1200" b="0" dirty="0">
                <a:latin typeface="+mn-ea"/>
                <a:ea typeface="+mn-ea"/>
              </a:rPr>
              <a:t>日本フードエコロジーセンターは、「食品ロスに新たな価値を」という企業理念の下、食品廃棄物を有効活用するリキッド発酵飼料を開発し、廃棄物問題と輸入飼料問題を同時解決する新たなビジネスモデルを実現しました。</a:t>
            </a:r>
          </a:p>
        </p:txBody>
      </p:sp>
      <p:sp>
        <p:nvSpPr>
          <p:cNvPr id="9" name="テキスト ボックス 8">
            <a:extLst>
              <a:ext uri="{FF2B5EF4-FFF2-40B4-BE49-F238E27FC236}">
                <a16:creationId xmlns:a16="http://schemas.microsoft.com/office/drawing/2014/main" id="{B96CEAAB-F252-52C5-354B-6C3CE403319A}"/>
              </a:ext>
            </a:extLst>
          </p:cNvPr>
          <p:cNvSpPr txBox="1"/>
          <p:nvPr/>
        </p:nvSpPr>
        <p:spPr>
          <a:xfrm>
            <a:off x="47816" y="3945840"/>
            <a:ext cx="6176151" cy="276999"/>
          </a:xfrm>
          <a:prstGeom prst="rect">
            <a:avLst/>
          </a:prstGeom>
          <a:noFill/>
        </p:spPr>
        <p:txBody>
          <a:bodyPr wrap="square">
            <a:spAutoFit/>
          </a:bodyPr>
          <a:lstStyle/>
          <a:p>
            <a:pPr>
              <a:defRPr/>
            </a:pPr>
            <a:r>
              <a:rPr lang="ja-JP" altLang="en-US" sz="1200" dirty="0">
                <a:latin typeface="+mn-ea"/>
                <a:ea typeface="+mn-ea"/>
              </a:rPr>
              <a:t>日本の順位は世界１９位で、　特に目標５ジェンダーは</a:t>
            </a:r>
            <a:r>
              <a:rPr lang="en-US" altLang="ja-JP" sz="1200" dirty="0">
                <a:latin typeface="+mn-ea"/>
                <a:ea typeface="+mn-ea"/>
              </a:rPr>
              <a:t>116</a:t>
            </a:r>
            <a:r>
              <a:rPr lang="ja-JP" altLang="en-US" sz="1200" dirty="0">
                <a:latin typeface="+mn-ea"/>
                <a:ea typeface="+mn-ea"/>
              </a:rPr>
              <a:t>位、</a:t>
            </a:r>
            <a:r>
              <a:rPr lang="en-US" altLang="ja-JP" sz="1200" dirty="0">
                <a:latin typeface="+mn-ea"/>
                <a:ea typeface="+mn-ea"/>
              </a:rPr>
              <a:t>G7</a:t>
            </a:r>
            <a:r>
              <a:rPr lang="ja-JP" altLang="en-US" sz="1200" dirty="0">
                <a:latin typeface="+mn-ea"/>
                <a:ea typeface="+mn-ea"/>
              </a:rPr>
              <a:t>の中ではダントツ最下位。</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a:extLst>
              <a:ext uri="{FF2B5EF4-FFF2-40B4-BE49-F238E27FC236}">
                <a16:creationId xmlns:a16="http://schemas.microsoft.com/office/drawing/2014/main" id="{8D59FEAC-A4B8-AC8D-40B7-29D5D49D5312}"/>
              </a:ext>
            </a:extLst>
          </p:cNvPr>
          <p:cNvSpPr txBox="1"/>
          <p:nvPr/>
        </p:nvSpPr>
        <p:spPr>
          <a:xfrm>
            <a:off x="1246188" y="-6350"/>
            <a:ext cx="4572000" cy="368300"/>
          </a:xfrm>
          <a:prstGeom prst="rect">
            <a:avLst/>
          </a:prstGeom>
          <a:noFill/>
        </p:spPr>
        <p:txBody>
          <a:bodyPr>
            <a:spAutoFit/>
          </a:bodyPr>
          <a:lstStyle/>
          <a:p>
            <a:pPr>
              <a:defRPr/>
            </a:pPr>
            <a:r>
              <a:rPr lang="ja-JP" altLang="en-US" b="0" dirty="0">
                <a:solidFill>
                  <a:srgbClr val="000000"/>
                </a:solidFill>
                <a:latin typeface="+mn-ea"/>
                <a:ea typeface="+mn-ea"/>
              </a:rPr>
              <a:t>新型コロナウイルス感染症と持続可能な開発</a:t>
            </a:r>
          </a:p>
        </p:txBody>
      </p:sp>
      <p:sp>
        <p:nvSpPr>
          <p:cNvPr id="27" name="テキスト ボックス 26">
            <a:extLst>
              <a:ext uri="{FF2B5EF4-FFF2-40B4-BE49-F238E27FC236}">
                <a16:creationId xmlns:a16="http://schemas.microsoft.com/office/drawing/2014/main" id="{2C999254-5DF3-E1CE-9DC5-8FD8856E612C}"/>
              </a:ext>
            </a:extLst>
          </p:cNvPr>
          <p:cNvSpPr txBox="1"/>
          <p:nvPr/>
        </p:nvSpPr>
        <p:spPr>
          <a:xfrm>
            <a:off x="107950" y="-63500"/>
            <a:ext cx="1368425" cy="461963"/>
          </a:xfrm>
          <a:prstGeom prst="rect">
            <a:avLst/>
          </a:prstGeom>
          <a:noFill/>
        </p:spPr>
        <p:txBody>
          <a:bodyPr>
            <a:spAutoFit/>
          </a:bodyPr>
          <a:lstStyle/>
          <a:p>
            <a:pPr>
              <a:defRPr/>
            </a:pPr>
            <a:r>
              <a:rPr lang="ja-JP" altLang="en-US" sz="2400" dirty="0">
                <a:solidFill>
                  <a:srgbClr val="0000FF"/>
                </a:solidFill>
                <a:latin typeface="+mn-ea"/>
                <a:ea typeface="+mn-ea"/>
              </a:rPr>
              <a:t>TOPICS</a:t>
            </a:r>
          </a:p>
        </p:txBody>
      </p:sp>
      <p:sp>
        <p:nvSpPr>
          <p:cNvPr id="29" name="テキスト ボックス 28">
            <a:extLst>
              <a:ext uri="{FF2B5EF4-FFF2-40B4-BE49-F238E27FC236}">
                <a16:creationId xmlns:a16="http://schemas.microsoft.com/office/drawing/2014/main" id="{2C0429FC-1402-32E0-2CF0-059F5F06A3CF}"/>
              </a:ext>
            </a:extLst>
          </p:cNvPr>
          <p:cNvSpPr txBox="1"/>
          <p:nvPr/>
        </p:nvSpPr>
        <p:spPr>
          <a:xfrm>
            <a:off x="-42863" y="404813"/>
            <a:ext cx="4657726" cy="268287"/>
          </a:xfrm>
          <a:prstGeom prst="rect">
            <a:avLst/>
          </a:prstGeom>
          <a:noFill/>
        </p:spPr>
        <p:txBody>
          <a:bodyPr>
            <a:spAutoFit/>
          </a:bodyPr>
          <a:lstStyle/>
          <a:p>
            <a:pPr>
              <a:lnSpc>
                <a:spcPts val="1300"/>
              </a:lnSpc>
              <a:defRPr/>
            </a:pPr>
            <a:r>
              <a:rPr lang="ja-JP" altLang="en-US" b="0" dirty="0">
                <a:solidFill>
                  <a:srgbClr val="000000"/>
                </a:solidFill>
                <a:latin typeface="+mn-ea"/>
                <a:ea typeface="+mn-ea"/>
              </a:rPr>
              <a:t>１．新型コロナウイルス感染症（ＣＯＶＩＤ-19）</a:t>
            </a:r>
          </a:p>
        </p:txBody>
      </p:sp>
      <p:sp>
        <p:nvSpPr>
          <p:cNvPr id="31" name="テキスト ボックス 30">
            <a:extLst>
              <a:ext uri="{FF2B5EF4-FFF2-40B4-BE49-F238E27FC236}">
                <a16:creationId xmlns:a16="http://schemas.microsoft.com/office/drawing/2014/main" id="{386C24A5-3C0F-E778-C2EF-9C4C90B825D7}"/>
              </a:ext>
            </a:extLst>
          </p:cNvPr>
          <p:cNvSpPr txBox="1"/>
          <p:nvPr/>
        </p:nvSpPr>
        <p:spPr>
          <a:xfrm>
            <a:off x="-53975" y="1436688"/>
            <a:ext cx="4121150" cy="258762"/>
          </a:xfrm>
          <a:prstGeom prst="rect">
            <a:avLst/>
          </a:prstGeom>
          <a:noFill/>
        </p:spPr>
        <p:txBody>
          <a:bodyPr>
            <a:spAutoFit/>
          </a:bodyPr>
          <a:lstStyle/>
          <a:p>
            <a:pPr>
              <a:lnSpc>
                <a:spcPts val="1318"/>
              </a:lnSpc>
              <a:defRPr/>
            </a:pPr>
            <a:r>
              <a:rPr lang="ja-JP" altLang="en-US" b="0" dirty="0">
                <a:solidFill>
                  <a:srgbClr val="0000FF"/>
                </a:solidFill>
                <a:latin typeface="+mn-ea"/>
                <a:ea typeface="+mn-ea"/>
              </a:rPr>
              <a:t>２．人類の歴史は感染症との闘い</a:t>
            </a:r>
          </a:p>
        </p:txBody>
      </p:sp>
      <p:sp>
        <p:nvSpPr>
          <p:cNvPr id="33" name="テキスト ボックス 32">
            <a:extLst>
              <a:ext uri="{FF2B5EF4-FFF2-40B4-BE49-F238E27FC236}">
                <a16:creationId xmlns:a16="http://schemas.microsoft.com/office/drawing/2014/main" id="{22F6D488-2EE8-91BB-EB40-5AE459431810}"/>
              </a:ext>
            </a:extLst>
          </p:cNvPr>
          <p:cNvSpPr txBox="1"/>
          <p:nvPr/>
        </p:nvSpPr>
        <p:spPr>
          <a:xfrm>
            <a:off x="-38100" y="2781300"/>
            <a:ext cx="4178300" cy="368300"/>
          </a:xfrm>
          <a:prstGeom prst="rect">
            <a:avLst/>
          </a:prstGeom>
          <a:noFill/>
        </p:spPr>
        <p:txBody>
          <a:bodyPr>
            <a:spAutoFit/>
          </a:bodyPr>
          <a:lstStyle/>
          <a:p>
            <a:pPr>
              <a:defRPr/>
            </a:pPr>
            <a:r>
              <a:rPr lang="ja-JP" altLang="en-US" b="0" dirty="0">
                <a:solidFill>
                  <a:srgbClr val="0000FF"/>
                </a:solidFill>
                <a:latin typeface="+mn-ea"/>
                <a:ea typeface="+mn-ea"/>
              </a:rPr>
              <a:t>３．新興感染症・再興感染症</a:t>
            </a:r>
          </a:p>
        </p:txBody>
      </p:sp>
      <p:sp>
        <p:nvSpPr>
          <p:cNvPr id="37" name="テキスト ボックス 36">
            <a:extLst>
              <a:ext uri="{FF2B5EF4-FFF2-40B4-BE49-F238E27FC236}">
                <a16:creationId xmlns:a16="http://schemas.microsoft.com/office/drawing/2014/main" id="{9D568005-C8E7-29A8-97F7-22CD1AC4C94A}"/>
              </a:ext>
            </a:extLst>
          </p:cNvPr>
          <p:cNvSpPr txBox="1"/>
          <p:nvPr/>
        </p:nvSpPr>
        <p:spPr>
          <a:xfrm>
            <a:off x="-42863" y="4449763"/>
            <a:ext cx="2886076" cy="368300"/>
          </a:xfrm>
          <a:prstGeom prst="rect">
            <a:avLst/>
          </a:prstGeom>
          <a:noFill/>
        </p:spPr>
        <p:txBody>
          <a:bodyPr>
            <a:spAutoFit/>
          </a:bodyPr>
          <a:lstStyle/>
          <a:p>
            <a:pPr>
              <a:defRPr/>
            </a:pPr>
            <a:r>
              <a:rPr lang="ja-JP" altLang="en-US" b="0" dirty="0">
                <a:solidFill>
                  <a:srgbClr val="0000FF"/>
                </a:solidFill>
                <a:latin typeface="+mn-ea"/>
                <a:ea typeface="+mn-ea"/>
              </a:rPr>
              <a:t>４．ＩＰＢＥＳ　ＩＰＣＣの報告</a:t>
            </a:r>
          </a:p>
        </p:txBody>
      </p:sp>
      <p:sp>
        <p:nvSpPr>
          <p:cNvPr id="39" name="テキスト ボックス 38">
            <a:extLst>
              <a:ext uri="{FF2B5EF4-FFF2-40B4-BE49-F238E27FC236}">
                <a16:creationId xmlns:a16="http://schemas.microsoft.com/office/drawing/2014/main" id="{3844AB98-4087-F5EA-1E8F-FA89586B0721}"/>
              </a:ext>
            </a:extLst>
          </p:cNvPr>
          <p:cNvSpPr txBox="1"/>
          <p:nvPr/>
        </p:nvSpPr>
        <p:spPr>
          <a:xfrm>
            <a:off x="388938" y="549275"/>
            <a:ext cx="4764087" cy="738188"/>
          </a:xfrm>
          <a:prstGeom prst="rect">
            <a:avLst/>
          </a:prstGeom>
          <a:noFill/>
        </p:spPr>
        <p:txBody>
          <a:bodyPr>
            <a:spAutoFit/>
          </a:bodyPr>
          <a:lstStyle/>
          <a:p>
            <a:pPr>
              <a:defRPr/>
            </a:pPr>
            <a:r>
              <a:rPr lang="ja-JP" altLang="en-US" sz="1400" b="0" dirty="0">
                <a:latin typeface="+mn-ea"/>
                <a:ea typeface="+mn-ea"/>
              </a:rPr>
              <a:t>動物からヒトに感染する</a:t>
            </a:r>
            <a:r>
              <a:rPr lang="ja-JP" altLang="en-US" sz="1400" dirty="0">
                <a:solidFill>
                  <a:srgbClr val="FF0000"/>
                </a:solidFill>
                <a:latin typeface="+mn-ea"/>
                <a:ea typeface="+mn-ea"/>
              </a:rPr>
              <a:t>人獣共通感染症</a:t>
            </a:r>
            <a:r>
              <a:rPr lang="ja-JP" altLang="en-US" sz="1400" b="0" dirty="0">
                <a:latin typeface="+mn-ea"/>
                <a:ea typeface="+mn-ea"/>
              </a:rPr>
              <a:t>の一種。森林開発</a:t>
            </a:r>
            <a:endParaRPr lang="en-US" altLang="ja-JP" sz="1400" b="0" dirty="0">
              <a:latin typeface="+mn-ea"/>
              <a:ea typeface="+mn-ea"/>
            </a:endParaRPr>
          </a:p>
          <a:p>
            <a:pPr>
              <a:defRPr/>
            </a:pPr>
            <a:r>
              <a:rPr lang="ja-JP" altLang="en-US" sz="1400" b="0" dirty="0">
                <a:latin typeface="+mn-ea"/>
                <a:ea typeface="+mn-ea"/>
              </a:rPr>
              <a:t>などに起因する野生動物との接触機会が増大。</a:t>
            </a:r>
            <a:endParaRPr lang="en-US" altLang="ja-JP" sz="1400" b="0" dirty="0">
              <a:latin typeface="+mn-ea"/>
              <a:ea typeface="+mn-ea"/>
            </a:endParaRPr>
          </a:p>
          <a:p>
            <a:pPr>
              <a:defRPr/>
            </a:pPr>
            <a:r>
              <a:rPr lang="ja-JP" altLang="en-US" sz="1400" b="0" dirty="0">
                <a:latin typeface="+mn-ea"/>
                <a:ea typeface="+mn-ea"/>
              </a:rPr>
              <a:t>野生動物の生息地を守る地球環境の保全が重要。</a:t>
            </a:r>
          </a:p>
        </p:txBody>
      </p:sp>
      <p:sp>
        <p:nvSpPr>
          <p:cNvPr id="41" name="テキスト ボックス 40">
            <a:extLst>
              <a:ext uri="{FF2B5EF4-FFF2-40B4-BE49-F238E27FC236}">
                <a16:creationId xmlns:a16="http://schemas.microsoft.com/office/drawing/2014/main" id="{85EC2D33-81D6-B9BE-3A1C-34B25ECFFCA3}"/>
              </a:ext>
            </a:extLst>
          </p:cNvPr>
          <p:cNvSpPr txBox="1"/>
          <p:nvPr/>
        </p:nvSpPr>
        <p:spPr>
          <a:xfrm>
            <a:off x="260350" y="1612900"/>
            <a:ext cx="7264400" cy="1169988"/>
          </a:xfrm>
          <a:prstGeom prst="rect">
            <a:avLst/>
          </a:prstGeom>
          <a:noFill/>
        </p:spPr>
        <p:txBody>
          <a:bodyPr>
            <a:spAutoFit/>
          </a:bodyPr>
          <a:lstStyle/>
          <a:p>
            <a:pPr>
              <a:defRPr/>
            </a:pPr>
            <a:r>
              <a:rPr lang="ja-JP" altLang="en-US" sz="1400" b="0" dirty="0">
                <a:solidFill>
                  <a:srgbClr val="0000FF"/>
                </a:solidFill>
                <a:latin typeface="+mn-ea"/>
                <a:ea typeface="+mn-ea"/>
              </a:rPr>
              <a:t>・中世ヨーロッパでは、ペストにより人口のおよそ３分の１が亡くなっています。</a:t>
            </a:r>
          </a:p>
          <a:p>
            <a:pPr>
              <a:defRPr/>
            </a:pPr>
            <a:r>
              <a:rPr lang="ja-JP" altLang="en-US" sz="1400" b="0" dirty="0">
                <a:solidFill>
                  <a:srgbClr val="0000FF"/>
                </a:solidFill>
                <a:latin typeface="+mn-ea"/>
                <a:ea typeface="+mn-ea"/>
              </a:rPr>
              <a:t>・第一次世界大戦中の</a:t>
            </a:r>
            <a:r>
              <a:rPr lang="en-US" altLang="ja-JP" sz="1400" b="0" dirty="0">
                <a:solidFill>
                  <a:srgbClr val="0000FF"/>
                </a:solidFill>
                <a:latin typeface="+mn-ea"/>
                <a:ea typeface="+mn-ea"/>
              </a:rPr>
              <a:t>1918</a:t>
            </a:r>
            <a:r>
              <a:rPr lang="ja-JP" altLang="en-US" sz="1400" b="0" dirty="0">
                <a:solidFill>
                  <a:srgbClr val="0000FF"/>
                </a:solidFill>
                <a:latin typeface="+mn-ea"/>
                <a:ea typeface="+mn-ea"/>
              </a:rPr>
              <a:t>年からのインフルエンザ（スベインかぜ）によるパンデミックでは、</a:t>
            </a:r>
          </a:p>
          <a:p>
            <a:pPr>
              <a:defRPr/>
            </a:pPr>
            <a:r>
              <a:rPr lang="ja-JP" altLang="en-US" sz="1400" b="0" dirty="0">
                <a:solidFill>
                  <a:srgbClr val="0000FF"/>
                </a:solidFill>
                <a:latin typeface="+mn-ea"/>
                <a:ea typeface="+mn-ea"/>
              </a:rPr>
              <a:t>　世界の感染者数は人口の</a:t>
            </a:r>
            <a:r>
              <a:rPr lang="en-US" altLang="ja-JP" sz="1400" b="0" dirty="0">
                <a:solidFill>
                  <a:srgbClr val="0000FF"/>
                </a:solidFill>
                <a:latin typeface="+mn-ea"/>
                <a:ea typeface="+mn-ea"/>
              </a:rPr>
              <a:t>25</a:t>
            </a:r>
            <a:r>
              <a:rPr lang="ja-JP" altLang="en-US" sz="1400" b="0" dirty="0">
                <a:solidFill>
                  <a:srgbClr val="0000FF"/>
                </a:solidFill>
                <a:latin typeface="+mn-ea"/>
                <a:ea typeface="+mn-ea"/>
              </a:rPr>
              <a:t>～</a:t>
            </a:r>
            <a:r>
              <a:rPr lang="en-US" altLang="ja-JP" sz="1400" b="0" dirty="0">
                <a:solidFill>
                  <a:srgbClr val="0000FF"/>
                </a:solidFill>
                <a:latin typeface="+mn-ea"/>
                <a:ea typeface="+mn-ea"/>
              </a:rPr>
              <a:t>30</a:t>
            </a:r>
            <a:r>
              <a:rPr lang="ja-JP" altLang="en-US" sz="1400" b="0" dirty="0">
                <a:solidFill>
                  <a:srgbClr val="0000FF"/>
                </a:solidFill>
                <a:latin typeface="+mn-ea"/>
                <a:ea typeface="+mn-ea"/>
              </a:rPr>
              <a:t>％、死亡者数は</a:t>
            </a:r>
            <a:r>
              <a:rPr lang="en-US" altLang="ja-JP" sz="1400" b="0" dirty="0">
                <a:solidFill>
                  <a:srgbClr val="0000FF"/>
                </a:solidFill>
                <a:latin typeface="+mn-ea"/>
                <a:ea typeface="+mn-ea"/>
              </a:rPr>
              <a:t>4,000</a:t>
            </a:r>
            <a:r>
              <a:rPr lang="ja-JP" altLang="en-US" sz="1400" b="0" dirty="0">
                <a:solidFill>
                  <a:srgbClr val="0000FF"/>
                </a:solidFill>
                <a:latin typeface="+mn-ea"/>
                <a:ea typeface="+mn-ea"/>
              </a:rPr>
              <a:t>万人に達したとされています</a:t>
            </a:r>
          </a:p>
          <a:p>
            <a:pPr>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1976</a:t>
            </a:r>
            <a:r>
              <a:rPr lang="ja-JP" altLang="en-US" sz="1400" b="0" dirty="0">
                <a:solidFill>
                  <a:srgbClr val="0000FF"/>
                </a:solidFill>
                <a:latin typeface="+mn-ea"/>
                <a:ea typeface="+mn-ea"/>
              </a:rPr>
              <a:t>年にはエボラ出血熱</a:t>
            </a:r>
          </a:p>
          <a:p>
            <a:pPr>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1981</a:t>
            </a:r>
            <a:r>
              <a:rPr lang="ja-JP" altLang="en-US" sz="1400" b="0" dirty="0">
                <a:solidFill>
                  <a:srgbClr val="0000FF"/>
                </a:solidFill>
                <a:latin typeface="+mn-ea"/>
                <a:ea typeface="+mn-ea"/>
              </a:rPr>
              <a:t>年にはエイズ（</a:t>
            </a:r>
            <a:r>
              <a:rPr lang="en-US" altLang="ja-JP" sz="1400" b="0" dirty="0">
                <a:solidFill>
                  <a:srgbClr val="0000FF"/>
                </a:solidFill>
                <a:latin typeface="+mn-ea"/>
                <a:ea typeface="+mn-ea"/>
              </a:rPr>
              <a:t>AIDS､</a:t>
            </a:r>
            <a:r>
              <a:rPr lang="ja-JP" altLang="en-US" sz="1400" b="0" dirty="0">
                <a:solidFill>
                  <a:srgbClr val="0000FF"/>
                </a:solidFill>
                <a:latin typeface="+mn-ea"/>
                <a:ea typeface="+mn-ea"/>
              </a:rPr>
              <a:t>後天性免疫不全症候群）</a:t>
            </a:r>
          </a:p>
        </p:txBody>
      </p:sp>
      <p:sp>
        <p:nvSpPr>
          <p:cNvPr id="43" name="テキスト ボックス 42">
            <a:extLst>
              <a:ext uri="{FF2B5EF4-FFF2-40B4-BE49-F238E27FC236}">
                <a16:creationId xmlns:a16="http://schemas.microsoft.com/office/drawing/2014/main" id="{95C74568-676A-C745-8860-1ED3C71096B7}"/>
              </a:ext>
            </a:extLst>
          </p:cNvPr>
          <p:cNvSpPr txBox="1"/>
          <p:nvPr/>
        </p:nvSpPr>
        <p:spPr>
          <a:xfrm>
            <a:off x="260350" y="3068638"/>
            <a:ext cx="8488363" cy="1385887"/>
          </a:xfrm>
          <a:prstGeom prst="rect">
            <a:avLst/>
          </a:prstGeom>
          <a:noFill/>
        </p:spPr>
        <p:txBody>
          <a:bodyPr>
            <a:spAutoFit/>
          </a:bodyPr>
          <a:lstStyle/>
          <a:p>
            <a:pPr>
              <a:defRPr/>
            </a:pPr>
            <a:r>
              <a:rPr lang="ja-JP" altLang="en-US" sz="1400" b="0" dirty="0">
                <a:solidFill>
                  <a:srgbClr val="0000FF"/>
                </a:solidFill>
                <a:latin typeface="+mn-ea"/>
                <a:ea typeface="+mn-ea"/>
              </a:rPr>
              <a:t>・近年になっでもさまざまな感染症が新たに発見されています。これらを新興感染症といいます。 </a:t>
            </a:r>
          </a:p>
          <a:p>
            <a:pPr>
              <a:defRPr/>
            </a:pPr>
            <a:r>
              <a:rPr lang="ja-JP" altLang="en-US" sz="1400" b="0" dirty="0">
                <a:solidFill>
                  <a:srgbClr val="0000FF"/>
                </a:solidFill>
                <a:latin typeface="+mn-ea"/>
                <a:ea typeface="+mn-ea"/>
              </a:rPr>
              <a:t>　新型コロナウイルスによる感染症（ＣＯＶＩＤ</a:t>
            </a:r>
            <a:r>
              <a:rPr lang="en-US" altLang="ja-JP" sz="1400" b="0" dirty="0">
                <a:solidFill>
                  <a:srgbClr val="0000FF"/>
                </a:solidFill>
                <a:latin typeface="+mn-ea"/>
                <a:ea typeface="+mn-ea"/>
              </a:rPr>
              <a:t>-</a:t>
            </a:r>
            <a:r>
              <a:rPr lang="ja-JP" altLang="en-US" sz="1400" b="0" dirty="0">
                <a:solidFill>
                  <a:srgbClr val="0000FF"/>
                </a:solidFill>
                <a:latin typeface="+mn-ea"/>
                <a:ea typeface="+mn-ea"/>
              </a:rPr>
              <a:t>１９）も新興感染症です。</a:t>
            </a:r>
            <a:endParaRPr lang="en-US" altLang="ja-JP" sz="1400" b="0" dirty="0">
              <a:solidFill>
                <a:srgbClr val="0000FF"/>
              </a:solidFill>
              <a:latin typeface="+mn-ea"/>
              <a:ea typeface="+mn-ea"/>
            </a:endParaRPr>
          </a:p>
          <a:p>
            <a:pPr>
              <a:defRPr/>
            </a:pPr>
            <a:r>
              <a:rPr lang="ja-JP" altLang="en-US" sz="1400" b="0" dirty="0">
                <a:solidFill>
                  <a:srgbClr val="0000FF"/>
                </a:solidFill>
                <a:latin typeface="+mn-ea"/>
                <a:ea typeface="+mn-ea"/>
              </a:rPr>
              <a:t>・結核、マラリアなど克服されつつあった感染症の中には、再び流行の徴候が見られる感染症もあります。</a:t>
            </a:r>
          </a:p>
          <a:p>
            <a:pPr>
              <a:defRPr/>
            </a:pPr>
            <a:r>
              <a:rPr lang="ja-JP" altLang="en-US" sz="1400" b="0" dirty="0">
                <a:solidFill>
                  <a:srgbClr val="0000FF"/>
                </a:solidFill>
                <a:latin typeface="+mn-ea"/>
                <a:ea typeface="+mn-ea"/>
              </a:rPr>
              <a:t>　このような感染症を再興感染症といいます。</a:t>
            </a:r>
          </a:p>
          <a:p>
            <a:pPr>
              <a:defRPr/>
            </a:pPr>
            <a:r>
              <a:rPr lang="ja-JP" altLang="en-US" sz="1400" b="0" dirty="0">
                <a:solidFill>
                  <a:srgbClr val="0000FF"/>
                </a:solidFill>
                <a:latin typeface="+mn-ea"/>
                <a:ea typeface="+mn-ea"/>
              </a:rPr>
              <a:t>今日、新興感染症や再興感染症の脅威が大きくなっていますが、このことは、人間の活動範囲が自然環境の奧深くまで侵食したことなどによる生物多様性の毀損や気候変動等の環境問題と関連性があると指摘されている。</a:t>
            </a:r>
          </a:p>
        </p:txBody>
      </p:sp>
      <p:sp>
        <p:nvSpPr>
          <p:cNvPr id="47" name="テキスト ボックス 46">
            <a:extLst>
              <a:ext uri="{FF2B5EF4-FFF2-40B4-BE49-F238E27FC236}">
                <a16:creationId xmlns:a16="http://schemas.microsoft.com/office/drawing/2014/main" id="{390E126F-3527-CB52-E5D7-88A2034CE2EF}"/>
              </a:ext>
            </a:extLst>
          </p:cNvPr>
          <p:cNvSpPr txBox="1"/>
          <p:nvPr/>
        </p:nvSpPr>
        <p:spPr>
          <a:xfrm>
            <a:off x="260350" y="4730750"/>
            <a:ext cx="8412163" cy="2032000"/>
          </a:xfrm>
          <a:prstGeom prst="rect">
            <a:avLst/>
          </a:prstGeom>
          <a:noFill/>
        </p:spPr>
        <p:txBody>
          <a:bodyPr>
            <a:spAutoFit/>
          </a:bodyPr>
          <a:lstStyle/>
          <a:p>
            <a:pPr>
              <a:defRPr/>
            </a:pPr>
            <a:r>
              <a:rPr lang="ja-JP" altLang="en-US" sz="1400" b="0" dirty="0">
                <a:solidFill>
                  <a:srgbClr val="0000FF"/>
                </a:solidFill>
                <a:latin typeface="+mn-ea"/>
                <a:ea typeface="+mn-ea"/>
              </a:rPr>
              <a:t>　ＩＰＢＥＳが</a:t>
            </a:r>
            <a:r>
              <a:rPr lang="en-US" altLang="ja-JP" sz="1400" b="0" dirty="0">
                <a:solidFill>
                  <a:srgbClr val="0000FF"/>
                </a:solidFill>
                <a:latin typeface="+mn-ea"/>
                <a:ea typeface="+mn-ea"/>
              </a:rPr>
              <a:t>2020</a:t>
            </a:r>
            <a:r>
              <a:rPr lang="ja-JP" altLang="en-US" sz="1400" b="0" dirty="0">
                <a:solidFill>
                  <a:srgbClr val="0000FF"/>
                </a:solidFill>
                <a:latin typeface="+mn-ea"/>
                <a:ea typeface="+mn-ea"/>
              </a:rPr>
              <a:t>年</a:t>
            </a:r>
            <a:r>
              <a:rPr lang="en-US" altLang="ja-JP" sz="1400" b="0" dirty="0">
                <a:solidFill>
                  <a:srgbClr val="0000FF"/>
                </a:solidFill>
                <a:latin typeface="+mn-ea"/>
                <a:ea typeface="+mn-ea"/>
              </a:rPr>
              <a:t>10</a:t>
            </a:r>
            <a:r>
              <a:rPr lang="ja-JP" altLang="en-US" sz="1400" b="0" dirty="0">
                <a:solidFill>
                  <a:srgbClr val="0000FF"/>
                </a:solidFill>
                <a:latin typeface="+mn-ea"/>
                <a:ea typeface="+mn-ea"/>
              </a:rPr>
              <a:t>月に公表した「生物多様性とパンデミックに関するワークショップ報告書」では</a:t>
            </a:r>
          </a:p>
          <a:p>
            <a:pPr>
              <a:defRPr/>
            </a:pPr>
            <a:r>
              <a:rPr lang="ja-JP" altLang="en-US" sz="1400" b="0" dirty="0">
                <a:solidFill>
                  <a:srgbClr val="0000FF"/>
                </a:solidFill>
                <a:latin typeface="+mn-ea"/>
                <a:ea typeface="+mn-ea"/>
              </a:rPr>
              <a:t>・新興感染症の</a:t>
            </a:r>
            <a:r>
              <a:rPr lang="en-US" altLang="ja-JP" sz="1400" b="0" dirty="0">
                <a:solidFill>
                  <a:srgbClr val="0000FF"/>
                </a:solidFill>
                <a:latin typeface="+mn-ea"/>
                <a:ea typeface="+mn-ea"/>
              </a:rPr>
              <a:t>30</a:t>
            </a:r>
            <a:r>
              <a:rPr lang="ja-JP" altLang="en-US" sz="1400" b="0" dirty="0">
                <a:solidFill>
                  <a:srgbClr val="0000FF"/>
                </a:solidFill>
                <a:latin typeface="+mn-ea"/>
                <a:ea typeface="+mn-ea"/>
              </a:rPr>
              <a:t>％以上は森林減少、野生動物生息地への人間の居住、穀物や家畜生産の増加</a:t>
            </a:r>
            <a:r>
              <a:rPr lang="en-US" altLang="ja-JP" sz="1400" b="0" dirty="0">
                <a:solidFill>
                  <a:srgbClr val="0000FF"/>
                </a:solidFill>
                <a:latin typeface="+mn-ea"/>
                <a:ea typeface="+mn-ea"/>
              </a:rPr>
              <a:t>､</a:t>
            </a:r>
            <a:r>
              <a:rPr lang="ja-JP" altLang="en-US" sz="1400" b="0" dirty="0">
                <a:solidFill>
                  <a:srgbClr val="0000FF"/>
                </a:solidFill>
                <a:latin typeface="+mn-ea"/>
                <a:ea typeface="+mn-ea"/>
              </a:rPr>
              <a:t>都市化等の土地利用変化がその発生要因。</a:t>
            </a:r>
          </a:p>
          <a:p>
            <a:pPr>
              <a:defRPr/>
            </a:pPr>
            <a:r>
              <a:rPr lang="ja-JP" altLang="en-US" sz="1400" b="0" dirty="0">
                <a:solidFill>
                  <a:srgbClr val="0000FF"/>
                </a:solidFill>
                <a:latin typeface="+mn-ea"/>
                <a:ea typeface="+mn-ea"/>
              </a:rPr>
              <a:t>・保護地域を設定することや、生物多様性の高い地域における持続性のない開発行為を減らすことで、野生生物と家畜及び人間との問の過剰な接触を減らし、新たな感染症の流出を防ぐことができることを指摘している。</a:t>
            </a:r>
            <a:endParaRPr lang="en-US" altLang="ja-JP" sz="1400" b="0" dirty="0">
              <a:solidFill>
                <a:srgbClr val="0000FF"/>
              </a:solidFill>
              <a:latin typeface="+mn-ea"/>
              <a:ea typeface="+mn-ea"/>
            </a:endParaRPr>
          </a:p>
          <a:p>
            <a:pPr>
              <a:defRPr/>
            </a:pPr>
            <a:endParaRPr lang="ja-JP" altLang="en-US" sz="1400" b="0" dirty="0">
              <a:solidFill>
                <a:srgbClr val="0000FF"/>
              </a:solidFill>
              <a:latin typeface="+mn-ea"/>
              <a:ea typeface="+mn-ea"/>
            </a:endParaRPr>
          </a:p>
          <a:p>
            <a:pPr>
              <a:defRPr/>
            </a:pPr>
            <a:r>
              <a:rPr lang="ja-JP" altLang="en-US" sz="1400" b="0" dirty="0">
                <a:solidFill>
                  <a:srgbClr val="0000FF"/>
                </a:solidFill>
                <a:latin typeface="+mn-ea"/>
                <a:ea typeface="+mn-ea"/>
              </a:rPr>
              <a:t>　ＩＰＣＣが</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２月に公表した第６次評価第２作業部会報告書では、気候変動により水系感染症を含む伝染病のリスクが高くなると報告されています。特にヒトスジシマカによって媒介されるデング熱は、リスクが高くなる季節が長くなり、また、地理的により広い範囲でリスクが高くなることなどが指摘している。</a:t>
            </a:r>
          </a:p>
        </p:txBody>
      </p:sp>
      <p:sp>
        <p:nvSpPr>
          <p:cNvPr id="41996" name="AutoShape 121">
            <a:extLst>
              <a:ext uri="{FF2B5EF4-FFF2-40B4-BE49-F238E27FC236}">
                <a16:creationId xmlns:a16="http://schemas.microsoft.com/office/drawing/2014/main" id="{19CC554D-CE0C-A217-9954-CE2604973728}"/>
              </a:ext>
            </a:extLst>
          </p:cNvPr>
          <p:cNvSpPr>
            <a:spLocks noChangeArrowheads="1"/>
          </p:cNvSpPr>
          <p:nvPr/>
        </p:nvSpPr>
        <p:spPr bwMode="auto">
          <a:xfrm>
            <a:off x="5651500" y="352425"/>
            <a:ext cx="3392488" cy="865188"/>
          </a:xfrm>
          <a:prstGeom prst="roundRect">
            <a:avLst>
              <a:gd name="adj" fmla="val 16662"/>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0">
                <a:solidFill>
                  <a:srgbClr val="000000"/>
                </a:solidFill>
                <a:latin typeface="游ゴシック" panose="020B0400000000000000" pitchFamily="50" charset="-128"/>
                <a:ea typeface="游ゴシック" panose="020B0400000000000000" pitchFamily="50" charset="-128"/>
              </a:rPr>
              <a:t>「ＣＯ」は「</a:t>
            </a:r>
            <a:r>
              <a:rPr lang="en-US" altLang="ja-JP" sz="1000" b="0">
                <a:solidFill>
                  <a:srgbClr val="000000"/>
                </a:solidFill>
                <a:latin typeface="游ゴシック" panose="020B0400000000000000" pitchFamily="50" charset="-128"/>
                <a:ea typeface="游ゴシック" panose="020B0400000000000000" pitchFamily="50" charset="-128"/>
              </a:rPr>
              <a:t>corona</a:t>
            </a:r>
            <a:r>
              <a:rPr lang="ja-JP" altLang="en-US" sz="1000" b="0">
                <a:solidFill>
                  <a:srgbClr val="000000"/>
                </a:solidFill>
                <a:latin typeface="游ゴシック" panose="020B0400000000000000" pitchFamily="50" charset="-128"/>
                <a:ea typeface="游ゴシック" panose="020B0400000000000000" pitchFamily="50" charset="-128"/>
              </a:rPr>
              <a:t>」、「</a:t>
            </a:r>
            <a:r>
              <a:rPr lang="en-US" altLang="ja-JP" sz="1000" b="0">
                <a:solidFill>
                  <a:srgbClr val="000000"/>
                </a:solidFill>
                <a:latin typeface="游ゴシック" panose="020B0400000000000000" pitchFamily="50" charset="-128"/>
                <a:ea typeface="游ゴシック" panose="020B0400000000000000" pitchFamily="50" charset="-128"/>
              </a:rPr>
              <a:t>V1</a:t>
            </a:r>
            <a:r>
              <a:rPr lang="ja-JP" altLang="en-US" sz="1000" b="0">
                <a:solidFill>
                  <a:srgbClr val="000000"/>
                </a:solidFill>
                <a:latin typeface="游ゴシック" panose="020B0400000000000000" pitchFamily="50" charset="-128"/>
                <a:ea typeface="游ゴシック" panose="020B0400000000000000" pitchFamily="50" charset="-128"/>
              </a:rPr>
              <a:t>」は「</a:t>
            </a:r>
            <a:r>
              <a:rPr lang="en-US" altLang="ja-JP" sz="1000" b="0">
                <a:solidFill>
                  <a:srgbClr val="000000"/>
                </a:solidFill>
                <a:latin typeface="游ゴシック" panose="020B0400000000000000" pitchFamily="50" charset="-128"/>
                <a:ea typeface="游ゴシック" panose="020B0400000000000000" pitchFamily="50" charset="-128"/>
              </a:rPr>
              <a:t>virus</a:t>
            </a:r>
            <a:r>
              <a:rPr lang="ja-JP" altLang="en-US" sz="1000" b="0">
                <a:solidFill>
                  <a:srgbClr val="000000"/>
                </a:solidFill>
                <a:latin typeface="游ゴシック" panose="020B0400000000000000" pitchFamily="50" charset="-128"/>
                <a:ea typeface="游ゴシック" panose="020B0400000000000000" pitchFamily="50" charset="-128"/>
              </a:rPr>
              <a:t>」、</a:t>
            </a:r>
            <a:endParaRPr lang="en-US" altLang="ja-JP" sz="1000" b="0">
              <a:solidFill>
                <a:srgbClr val="000000"/>
              </a:solidFill>
              <a:latin typeface="游ゴシック" panose="020B0400000000000000" pitchFamily="50" charset="-128"/>
              <a:ea typeface="游ゴシック" panose="020B0400000000000000" pitchFamily="50" charset="-128"/>
            </a:endParaRPr>
          </a:p>
          <a:p>
            <a:pPr eaLnBrk="1" hangingPunct="1">
              <a:spcBef>
                <a:spcPct val="0"/>
              </a:spcBef>
              <a:buFontTx/>
              <a:buNone/>
            </a:pPr>
            <a:r>
              <a:rPr lang="ja-JP" altLang="en-US" sz="1000" b="0">
                <a:solidFill>
                  <a:srgbClr val="000000"/>
                </a:solidFill>
                <a:latin typeface="游ゴシック" panose="020B0400000000000000" pitchFamily="50" charset="-128"/>
                <a:ea typeface="游ゴシック" panose="020B0400000000000000" pitchFamily="50" charset="-128"/>
              </a:rPr>
              <a:t>「Ｄ」は「</a:t>
            </a:r>
            <a:r>
              <a:rPr lang="en-US" altLang="ja-JP" sz="1000" b="0">
                <a:solidFill>
                  <a:srgbClr val="000000"/>
                </a:solidFill>
                <a:latin typeface="游ゴシック" panose="020B0400000000000000" pitchFamily="50" charset="-128"/>
                <a:ea typeface="游ゴシック" panose="020B0400000000000000" pitchFamily="50" charset="-128"/>
              </a:rPr>
              <a:t>disease</a:t>
            </a:r>
            <a:r>
              <a:rPr lang="ja-JP" altLang="en-US" sz="1000" b="0">
                <a:solidFill>
                  <a:srgbClr val="000000"/>
                </a:solidFill>
                <a:latin typeface="游ゴシック" panose="020B0400000000000000" pitchFamily="50" charset="-128"/>
                <a:ea typeface="游ゴシック" panose="020B0400000000000000" pitchFamily="50" charset="-128"/>
              </a:rPr>
              <a:t>」の意味。</a:t>
            </a:r>
          </a:p>
          <a:p>
            <a:pPr eaLnBrk="1" hangingPunct="1">
              <a:spcBef>
                <a:spcPct val="0"/>
              </a:spcBef>
              <a:buFontTx/>
              <a:buNone/>
            </a:pPr>
            <a:r>
              <a:rPr lang="ja-JP" altLang="en-US" sz="1000" b="0">
                <a:solidFill>
                  <a:srgbClr val="000000"/>
                </a:solidFill>
                <a:latin typeface="游ゴシック" panose="020B0400000000000000" pitchFamily="50" charset="-128"/>
                <a:ea typeface="游ゴシック" panose="020B0400000000000000" pitchFamily="50" charset="-128"/>
              </a:rPr>
              <a:t>国際ウイルス分類委員会（</a:t>
            </a:r>
            <a:r>
              <a:rPr lang="en-US" altLang="ja-JP" sz="1000" b="0">
                <a:solidFill>
                  <a:srgbClr val="000000"/>
                </a:solidFill>
                <a:latin typeface="游ゴシック" panose="020B0400000000000000" pitchFamily="50" charset="-128"/>
                <a:ea typeface="游ゴシック" panose="020B0400000000000000" pitchFamily="50" charset="-128"/>
              </a:rPr>
              <a:t>ICTV</a:t>
            </a:r>
            <a:r>
              <a:rPr lang="ja-JP" altLang="en-US" sz="1000" b="0">
                <a:solidFill>
                  <a:srgbClr val="000000"/>
                </a:solidFill>
                <a:latin typeface="游ゴシック" panose="020B0400000000000000" pitchFamily="50" charset="-128"/>
                <a:ea typeface="游ゴシック" panose="020B0400000000000000" pitchFamily="50" charset="-128"/>
              </a:rPr>
              <a:t>）は、</a:t>
            </a:r>
            <a:r>
              <a:rPr lang="en-US" altLang="ja-JP" sz="1000" b="0">
                <a:solidFill>
                  <a:srgbClr val="000000"/>
                </a:solidFill>
                <a:latin typeface="游ゴシック" panose="020B0400000000000000" pitchFamily="50" charset="-128"/>
                <a:ea typeface="游ゴシック" panose="020B0400000000000000" pitchFamily="50" charset="-128"/>
              </a:rPr>
              <a:t>SARS</a:t>
            </a:r>
            <a:r>
              <a:rPr lang="ja-JP" altLang="en-US" sz="1000" b="0">
                <a:solidFill>
                  <a:srgbClr val="000000"/>
                </a:solidFill>
                <a:latin typeface="游ゴシック" panose="020B0400000000000000" pitchFamily="50" charset="-128"/>
                <a:ea typeface="游ゴシック" panose="020B0400000000000000" pitchFamily="50" charset="-128"/>
              </a:rPr>
              <a:t>（重症急性</a:t>
            </a:r>
            <a:endParaRPr lang="en-US" altLang="ja-JP" sz="1000" b="0">
              <a:solidFill>
                <a:srgbClr val="000000"/>
              </a:solidFill>
              <a:latin typeface="游ゴシック" panose="020B0400000000000000" pitchFamily="50" charset="-128"/>
              <a:ea typeface="游ゴシック" panose="020B0400000000000000" pitchFamily="50" charset="-128"/>
            </a:endParaRPr>
          </a:p>
          <a:p>
            <a:pPr eaLnBrk="1" hangingPunct="1">
              <a:spcBef>
                <a:spcPct val="0"/>
              </a:spcBef>
              <a:buFontTx/>
              <a:buNone/>
            </a:pPr>
            <a:r>
              <a:rPr lang="ja-JP" altLang="en-US" sz="1000" b="0">
                <a:solidFill>
                  <a:srgbClr val="000000"/>
                </a:solidFill>
                <a:latin typeface="游ゴシック" panose="020B0400000000000000" pitchFamily="50" charset="-128"/>
                <a:ea typeface="游ゴシック" panose="020B0400000000000000" pitchFamily="50" charset="-128"/>
              </a:rPr>
              <a:t>呼吸器症候群）を引き起こすウイルス（</a:t>
            </a:r>
            <a:r>
              <a:rPr lang="en-US" altLang="ja-JP" sz="1000" b="0">
                <a:solidFill>
                  <a:srgbClr val="000000"/>
                </a:solidFill>
                <a:latin typeface="游ゴシック" panose="020B0400000000000000" pitchFamily="50" charset="-128"/>
                <a:ea typeface="游ゴシック" panose="020B0400000000000000" pitchFamily="50" charset="-128"/>
              </a:rPr>
              <a:t>SARS-CoV</a:t>
            </a:r>
            <a:r>
              <a:rPr lang="ja-JP" altLang="en-US" sz="1000" b="0">
                <a:solidFill>
                  <a:srgbClr val="000000"/>
                </a:solidFill>
                <a:latin typeface="游ゴシック" panose="020B0400000000000000" pitchFamily="50" charset="-128"/>
                <a:ea typeface="游ゴシック" panose="020B0400000000000000" pitchFamily="50" charset="-128"/>
              </a:rPr>
              <a:t>）の</a:t>
            </a:r>
            <a:endParaRPr lang="en-US" altLang="ja-JP" sz="1000" b="0">
              <a:solidFill>
                <a:srgbClr val="000000"/>
              </a:solidFill>
              <a:latin typeface="游ゴシック" panose="020B0400000000000000" pitchFamily="50" charset="-128"/>
              <a:ea typeface="游ゴシック" panose="020B0400000000000000" pitchFamily="50" charset="-128"/>
            </a:endParaRPr>
          </a:p>
          <a:p>
            <a:pPr eaLnBrk="1" hangingPunct="1">
              <a:spcBef>
                <a:spcPct val="0"/>
              </a:spcBef>
              <a:buFontTx/>
              <a:buNone/>
            </a:pPr>
            <a:r>
              <a:rPr lang="ja-JP" altLang="en-US" sz="1000" b="0">
                <a:solidFill>
                  <a:srgbClr val="000000"/>
                </a:solidFill>
                <a:latin typeface="游ゴシック" panose="020B0400000000000000" pitchFamily="50" charset="-128"/>
                <a:ea typeface="游ゴシック" panose="020B0400000000000000" pitchFamily="50" charset="-128"/>
              </a:rPr>
              <a:t>姉妹種であるとして「</a:t>
            </a:r>
            <a:r>
              <a:rPr lang="en-US" altLang="ja-JP" sz="1000" b="0">
                <a:solidFill>
                  <a:srgbClr val="000000"/>
                </a:solidFill>
                <a:latin typeface="游ゴシック" panose="020B0400000000000000" pitchFamily="50" charset="-128"/>
                <a:ea typeface="游ゴシック" panose="020B0400000000000000" pitchFamily="50" charset="-128"/>
              </a:rPr>
              <a:t>SARS-CoV-2</a:t>
            </a:r>
            <a:r>
              <a:rPr lang="ja-JP" altLang="en-US" sz="1000" b="0">
                <a:solidFill>
                  <a:srgbClr val="000000"/>
                </a:solidFill>
                <a:latin typeface="游ゴシック" panose="020B0400000000000000" pitchFamily="50" charset="-128"/>
                <a:ea typeface="游ゴシック" panose="020B0400000000000000" pitchFamily="50" charset="-128"/>
              </a:rPr>
              <a:t>」と名付けている。</a:t>
            </a:r>
          </a:p>
        </p:txBody>
      </p:sp>
      <p:sp>
        <p:nvSpPr>
          <p:cNvPr id="22" name="AutoShape 122">
            <a:extLst>
              <a:ext uri="{FF2B5EF4-FFF2-40B4-BE49-F238E27FC236}">
                <a16:creationId xmlns:a16="http://schemas.microsoft.com/office/drawing/2014/main" id="{4870F7DD-CF25-4E92-014C-764A70201027}"/>
              </a:ext>
            </a:extLst>
          </p:cNvPr>
          <p:cNvSpPr>
            <a:spLocks noChangeArrowheads="1"/>
          </p:cNvSpPr>
          <p:nvPr/>
        </p:nvSpPr>
        <p:spPr bwMode="auto">
          <a:xfrm>
            <a:off x="6467475" y="46038"/>
            <a:ext cx="1776413" cy="287337"/>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en-US" altLang="ja-JP" sz="1400">
                <a:solidFill>
                  <a:schemeClr val="bg1"/>
                </a:solidFill>
                <a:latin typeface="+mn-ea"/>
                <a:ea typeface="+mn-ea"/>
              </a:rPr>
              <a:t>COVID-19</a:t>
            </a:r>
            <a:endParaRPr lang="ja-JP" altLang="ja-JP" sz="1400">
              <a:solidFill>
                <a:schemeClr val="bg1"/>
              </a:solidFill>
              <a:latin typeface="+mn-ea"/>
              <a:ea typeface="+mn-ea"/>
            </a:endParaRPr>
          </a:p>
        </p:txBody>
      </p:sp>
      <p:sp>
        <p:nvSpPr>
          <p:cNvPr id="41998" name="Text Box 18">
            <a:extLst>
              <a:ext uri="{FF2B5EF4-FFF2-40B4-BE49-F238E27FC236}">
                <a16:creationId xmlns:a16="http://schemas.microsoft.com/office/drawing/2014/main" id="{0716CA7E-EF15-7E6A-D74F-548E47856E17}"/>
              </a:ext>
            </a:extLst>
          </p:cNvPr>
          <p:cNvSpPr txBox="1">
            <a:spLocks noChangeArrowheads="1"/>
          </p:cNvSpPr>
          <p:nvPr/>
        </p:nvSpPr>
        <p:spPr bwMode="auto">
          <a:xfrm>
            <a:off x="8532813" y="-26988"/>
            <a:ext cx="576262" cy="276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P30</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82" name="Group 3">
            <a:extLst>
              <a:ext uri="{FF2B5EF4-FFF2-40B4-BE49-F238E27FC236}">
                <a16:creationId xmlns:a16="http://schemas.microsoft.com/office/drawing/2014/main" id="{478EF1EA-E5CA-6DDA-6726-5BBB27DDED2B}"/>
              </a:ext>
            </a:extLst>
          </p:cNvPr>
          <p:cNvGrpSpPr>
            <a:grpSpLocks/>
          </p:cNvGrpSpPr>
          <p:nvPr/>
        </p:nvGrpSpPr>
        <p:grpSpPr bwMode="auto">
          <a:xfrm>
            <a:off x="250825" y="0"/>
            <a:ext cx="6049963" cy="457200"/>
            <a:chOff x="3696" y="210"/>
            <a:chExt cx="1951" cy="195"/>
          </a:xfrm>
        </p:grpSpPr>
        <p:sp>
          <p:nvSpPr>
            <p:cNvPr id="50214" name="Text Box 4">
              <a:extLst>
                <a:ext uri="{FF2B5EF4-FFF2-40B4-BE49-F238E27FC236}">
                  <a16:creationId xmlns:a16="http://schemas.microsoft.com/office/drawing/2014/main" id="{C50F5AE9-FEAB-BFD5-8B1A-4B115CD60FED}"/>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2400">
                  <a:latin typeface="+mn-ea"/>
                  <a:ea typeface="+mn-ea"/>
                </a:rPr>
                <a:t>第２章 </a:t>
              </a:r>
            </a:p>
          </p:txBody>
        </p:sp>
        <p:sp>
          <p:nvSpPr>
            <p:cNvPr id="50215" name="Text Box 5">
              <a:extLst>
                <a:ext uri="{FF2B5EF4-FFF2-40B4-BE49-F238E27FC236}">
                  <a16:creationId xmlns:a16="http://schemas.microsoft.com/office/drawing/2014/main" id="{E9FE0AD1-45DC-ED05-0C84-2DE7080ED89C}"/>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400" b="0">
                  <a:latin typeface="+mn-ea"/>
                  <a:ea typeface="+mn-ea"/>
                </a:rPr>
                <a:t>地球を知る　</a:t>
              </a:r>
            </a:p>
          </p:txBody>
        </p:sp>
      </p:grpSp>
      <p:sp>
        <p:nvSpPr>
          <p:cNvPr id="50179" name="Text Box 6">
            <a:extLst>
              <a:ext uri="{FF2B5EF4-FFF2-40B4-BE49-F238E27FC236}">
                <a16:creationId xmlns:a16="http://schemas.microsoft.com/office/drawing/2014/main" id="{EA936A2B-E347-A6B3-7000-3DA4F0559AB1}"/>
              </a:ext>
            </a:extLst>
          </p:cNvPr>
          <p:cNvSpPr txBox="1">
            <a:spLocks noChangeArrowheads="1"/>
          </p:cNvSpPr>
          <p:nvPr/>
        </p:nvSpPr>
        <p:spPr bwMode="auto">
          <a:xfrm>
            <a:off x="755650" y="9874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180" name="Text Box 7">
            <a:extLst>
              <a:ext uri="{FF2B5EF4-FFF2-40B4-BE49-F238E27FC236}">
                <a16:creationId xmlns:a16="http://schemas.microsoft.com/office/drawing/2014/main" id="{7ED689C6-0520-B426-5977-34A55B6C07BE}"/>
              </a:ext>
            </a:extLst>
          </p:cNvPr>
          <p:cNvSpPr txBox="1">
            <a:spLocks noChangeArrowheads="1"/>
          </p:cNvSpPr>
          <p:nvPr/>
        </p:nvSpPr>
        <p:spPr bwMode="auto">
          <a:xfrm>
            <a:off x="1476375" y="9810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生命の誕生と地球の自然環境</a:t>
            </a:r>
          </a:p>
        </p:txBody>
      </p:sp>
      <p:sp>
        <p:nvSpPr>
          <p:cNvPr id="50181" name="Text Box 8">
            <a:extLst>
              <a:ext uri="{FF2B5EF4-FFF2-40B4-BE49-F238E27FC236}">
                <a16:creationId xmlns:a16="http://schemas.microsoft.com/office/drawing/2014/main" id="{64553124-8896-C19B-E2F0-06356FD70FDE}"/>
              </a:ext>
            </a:extLst>
          </p:cNvPr>
          <p:cNvSpPr txBox="1">
            <a:spLocks noChangeArrowheads="1"/>
          </p:cNvSpPr>
          <p:nvPr/>
        </p:nvSpPr>
        <p:spPr bwMode="auto">
          <a:xfrm>
            <a:off x="755650" y="134620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182" name="Text Box 10">
            <a:extLst>
              <a:ext uri="{FF2B5EF4-FFF2-40B4-BE49-F238E27FC236}">
                <a16:creationId xmlns:a16="http://schemas.microsoft.com/office/drawing/2014/main" id="{076097E8-6532-CB15-5B92-5D2BE8D700CE}"/>
              </a:ext>
            </a:extLst>
          </p:cNvPr>
          <p:cNvSpPr txBox="1">
            <a:spLocks noChangeArrowheads="1"/>
          </p:cNvSpPr>
          <p:nvPr/>
        </p:nvSpPr>
        <p:spPr bwMode="auto">
          <a:xfrm>
            <a:off x="755650" y="17002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183" name="Text Box 11">
            <a:extLst>
              <a:ext uri="{FF2B5EF4-FFF2-40B4-BE49-F238E27FC236}">
                <a16:creationId xmlns:a16="http://schemas.microsoft.com/office/drawing/2014/main" id="{D1F77F67-128B-21F6-2D68-425D3D8D11AF}"/>
              </a:ext>
            </a:extLst>
          </p:cNvPr>
          <p:cNvSpPr txBox="1">
            <a:spLocks noChangeArrowheads="1"/>
          </p:cNvSpPr>
          <p:nvPr/>
        </p:nvSpPr>
        <p:spPr bwMode="auto">
          <a:xfrm>
            <a:off x="1476375" y="1341438"/>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大気の構成と働き</a:t>
            </a:r>
          </a:p>
        </p:txBody>
      </p:sp>
      <p:sp>
        <p:nvSpPr>
          <p:cNvPr id="50184" name="Text Box 12">
            <a:extLst>
              <a:ext uri="{FF2B5EF4-FFF2-40B4-BE49-F238E27FC236}">
                <a16:creationId xmlns:a16="http://schemas.microsoft.com/office/drawing/2014/main" id="{E85F9BC7-6460-A76D-1709-A26CE03DC982}"/>
              </a:ext>
            </a:extLst>
          </p:cNvPr>
          <p:cNvSpPr txBox="1">
            <a:spLocks noChangeArrowheads="1"/>
          </p:cNvSpPr>
          <p:nvPr/>
        </p:nvSpPr>
        <p:spPr bwMode="auto">
          <a:xfrm>
            <a:off x="755650" y="208438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185" name="Text Box 13">
            <a:extLst>
              <a:ext uri="{FF2B5EF4-FFF2-40B4-BE49-F238E27FC236}">
                <a16:creationId xmlns:a16="http://schemas.microsoft.com/office/drawing/2014/main" id="{940E129C-9989-686F-A8D4-6E4F0173BEF7}"/>
              </a:ext>
            </a:extLst>
          </p:cNvPr>
          <p:cNvSpPr txBox="1">
            <a:spLocks noChangeArrowheads="1"/>
          </p:cNvSpPr>
          <p:nvPr/>
        </p:nvSpPr>
        <p:spPr bwMode="auto">
          <a:xfrm>
            <a:off x="1476375" y="1716088"/>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水の循環と海洋の働き</a:t>
            </a:r>
          </a:p>
        </p:txBody>
      </p:sp>
      <p:sp>
        <p:nvSpPr>
          <p:cNvPr id="50186" name="Text Box 14">
            <a:extLst>
              <a:ext uri="{FF2B5EF4-FFF2-40B4-BE49-F238E27FC236}">
                <a16:creationId xmlns:a16="http://schemas.microsoft.com/office/drawing/2014/main" id="{97D06A1E-4A8E-A0D4-5D6B-B141D9E5BE5E}"/>
              </a:ext>
            </a:extLst>
          </p:cNvPr>
          <p:cNvSpPr txBox="1">
            <a:spLocks noChangeArrowheads="1"/>
          </p:cNvSpPr>
          <p:nvPr/>
        </p:nvSpPr>
        <p:spPr bwMode="auto">
          <a:xfrm>
            <a:off x="755650" y="24447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187" name="Text Box 15">
            <a:extLst>
              <a:ext uri="{FF2B5EF4-FFF2-40B4-BE49-F238E27FC236}">
                <a16:creationId xmlns:a16="http://schemas.microsoft.com/office/drawing/2014/main" id="{F737F166-B618-56F3-3460-7A598D9E31C4}"/>
              </a:ext>
            </a:extLst>
          </p:cNvPr>
          <p:cNvSpPr txBox="1">
            <a:spLocks noChangeArrowheads="1"/>
          </p:cNvSpPr>
          <p:nvPr/>
        </p:nvSpPr>
        <p:spPr bwMode="auto">
          <a:xfrm>
            <a:off x="0" y="555625"/>
            <a:ext cx="1042988"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２－１</a:t>
            </a:r>
          </a:p>
        </p:txBody>
      </p:sp>
      <p:sp>
        <p:nvSpPr>
          <p:cNvPr id="50188" name="Text Box 16">
            <a:extLst>
              <a:ext uri="{FF2B5EF4-FFF2-40B4-BE49-F238E27FC236}">
                <a16:creationId xmlns:a16="http://schemas.microsoft.com/office/drawing/2014/main" id="{909FFA21-EA58-216C-9A0F-199568F34CB7}"/>
              </a:ext>
            </a:extLst>
          </p:cNvPr>
          <p:cNvSpPr txBox="1">
            <a:spLocks noChangeArrowheads="1"/>
          </p:cNvSpPr>
          <p:nvPr/>
        </p:nvSpPr>
        <p:spPr bwMode="auto">
          <a:xfrm>
            <a:off x="1042988" y="54927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地球の基礎知識</a:t>
            </a:r>
          </a:p>
        </p:txBody>
      </p:sp>
      <p:sp>
        <p:nvSpPr>
          <p:cNvPr id="50189" name="Text Box 17">
            <a:extLst>
              <a:ext uri="{FF2B5EF4-FFF2-40B4-BE49-F238E27FC236}">
                <a16:creationId xmlns:a16="http://schemas.microsoft.com/office/drawing/2014/main" id="{3F521D0B-A4DE-791E-3201-D2B6983826B7}"/>
              </a:ext>
            </a:extLst>
          </p:cNvPr>
          <p:cNvSpPr txBox="1">
            <a:spLocks noChangeArrowheads="1"/>
          </p:cNvSpPr>
          <p:nvPr/>
        </p:nvSpPr>
        <p:spPr bwMode="auto">
          <a:xfrm>
            <a:off x="1476375" y="407670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人口問題</a:t>
            </a:r>
          </a:p>
        </p:txBody>
      </p:sp>
      <p:sp>
        <p:nvSpPr>
          <p:cNvPr id="50190" name="Text Box 18">
            <a:extLst>
              <a:ext uri="{FF2B5EF4-FFF2-40B4-BE49-F238E27FC236}">
                <a16:creationId xmlns:a16="http://schemas.microsoft.com/office/drawing/2014/main" id="{A65FD8BE-3EE3-A9E2-9D67-C28D5F87EBB8}"/>
              </a:ext>
            </a:extLst>
          </p:cNvPr>
          <p:cNvSpPr txBox="1">
            <a:spLocks noChangeArrowheads="1"/>
          </p:cNvSpPr>
          <p:nvPr/>
        </p:nvSpPr>
        <p:spPr bwMode="auto">
          <a:xfrm>
            <a:off x="1476375" y="44354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経済と環境負荷</a:t>
            </a:r>
          </a:p>
        </p:txBody>
      </p:sp>
      <p:sp>
        <p:nvSpPr>
          <p:cNvPr id="50191" name="Text Box 19">
            <a:extLst>
              <a:ext uri="{FF2B5EF4-FFF2-40B4-BE49-F238E27FC236}">
                <a16:creationId xmlns:a16="http://schemas.microsoft.com/office/drawing/2014/main" id="{50EA580B-BB1A-51BC-D7EB-380AC77AC7CA}"/>
              </a:ext>
            </a:extLst>
          </p:cNvPr>
          <p:cNvSpPr txBox="1">
            <a:spLocks noChangeArrowheads="1"/>
          </p:cNvSpPr>
          <p:nvPr/>
        </p:nvSpPr>
        <p:spPr bwMode="auto">
          <a:xfrm>
            <a:off x="1476375" y="479425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食料需給</a:t>
            </a:r>
          </a:p>
        </p:txBody>
      </p:sp>
      <p:sp>
        <p:nvSpPr>
          <p:cNvPr id="50192" name="Text Box 20">
            <a:extLst>
              <a:ext uri="{FF2B5EF4-FFF2-40B4-BE49-F238E27FC236}">
                <a16:creationId xmlns:a16="http://schemas.microsoft.com/office/drawing/2014/main" id="{ACF8071B-DB93-C4A0-082E-05CD0E41A9A9}"/>
              </a:ext>
            </a:extLst>
          </p:cNvPr>
          <p:cNvSpPr txBox="1">
            <a:spLocks noChangeArrowheads="1"/>
          </p:cNvSpPr>
          <p:nvPr/>
        </p:nvSpPr>
        <p:spPr bwMode="auto">
          <a:xfrm>
            <a:off x="1476375" y="515461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資源と環境について</a:t>
            </a:r>
          </a:p>
        </p:txBody>
      </p:sp>
      <p:sp>
        <p:nvSpPr>
          <p:cNvPr id="50193" name="Text Box 21">
            <a:extLst>
              <a:ext uri="{FF2B5EF4-FFF2-40B4-BE49-F238E27FC236}">
                <a16:creationId xmlns:a16="http://schemas.microsoft.com/office/drawing/2014/main" id="{77890000-AD4A-3348-9090-77E045C8D0E2}"/>
              </a:ext>
            </a:extLst>
          </p:cNvPr>
          <p:cNvSpPr txBox="1">
            <a:spLocks noChangeArrowheads="1"/>
          </p:cNvSpPr>
          <p:nvPr/>
        </p:nvSpPr>
        <p:spPr bwMode="auto">
          <a:xfrm>
            <a:off x="1476375" y="55149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貧困、格差、生活の質</a:t>
            </a:r>
          </a:p>
        </p:txBody>
      </p:sp>
      <p:sp>
        <p:nvSpPr>
          <p:cNvPr id="50194" name="Text Box 22">
            <a:extLst>
              <a:ext uri="{FF2B5EF4-FFF2-40B4-BE49-F238E27FC236}">
                <a16:creationId xmlns:a16="http://schemas.microsoft.com/office/drawing/2014/main" id="{BE111202-6455-AEB5-CE81-FF97A46EEA57}"/>
              </a:ext>
            </a:extLst>
          </p:cNvPr>
          <p:cNvSpPr txBox="1">
            <a:spLocks noChangeArrowheads="1"/>
          </p:cNvSpPr>
          <p:nvPr/>
        </p:nvSpPr>
        <p:spPr bwMode="auto">
          <a:xfrm>
            <a:off x="0" y="3651250"/>
            <a:ext cx="1042988"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２－２</a:t>
            </a:r>
          </a:p>
        </p:txBody>
      </p:sp>
      <p:sp>
        <p:nvSpPr>
          <p:cNvPr id="50195" name="Text Box 23">
            <a:extLst>
              <a:ext uri="{FF2B5EF4-FFF2-40B4-BE49-F238E27FC236}">
                <a16:creationId xmlns:a16="http://schemas.microsoft.com/office/drawing/2014/main" id="{57A9D52E-F84A-2F11-B123-A121F7A049B3}"/>
              </a:ext>
            </a:extLst>
          </p:cNvPr>
          <p:cNvSpPr txBox="1">
            <a:spLocks noChangeArrowheads="1"/>
          </p:cNvSpPr>
          <p:nvPr/>
        </p:nvSpPr>
        <p:spPr bwMode="auto">
          <a:xfrm>
            <a:off x="1042988" y="3644900"/>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いま地球で起きていること</a:t>
            </a:r>
          </a:p>
        </p:txBody>
      </p:sp>
      <p:sp>
        <p:nvSpPr>
          <p:cNvPr id="50196" name="Text Box 24">
            <a:extLst>
              <a:ext uri="{FF2B5EF4-FFF2-40B4-BE49-F238E27FC236}">
                <a16:creationId xmlns:a16="http://schemas.microsoft.com/office/drawing/2014/main" id="{59C97E4E-2111-5746-B2FA-4E19F7356B49}"/>
              </a:ext>
            </a:extLst>
          </p:cNvPr>
          <p:cNvSpPr txBox="1">
            <a:spLocks noChangeArrowheads="1"/>
          </p:cNvSpPr>
          <p:nvPr/>
        </p:nvSpPr>
        <p:spPr bwMode="auto">
          <a:xfrm>
            <a:off x="1476375" y="5876925"/>
            <a:ext cx="62642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800">
                <a:solidFill>
                  <a:srgbClr val="FF0000"/>
                </a:solidFill>
                <a:latin typeface="+mn-ea"/>
                <a:ea typeface="+mn-ea"/>
              </a:rPr>
              <a:t>〈</a:t>
            </a:r>
            <a:r>
              <a:rPr lang="ja-JP" altLang="en-US" sz="1800">
                <a:solidFill>
                  <a:srgbClr val="FF0000"/>
                </a:solidFill>
                <a:latin typeface="+mn-ea"/>
                <a:ea typeface="+mn-ea"/>
              </a:rPr>
              <a:t>日本の食料自給率</a:t>
            </a:r>
            <a:r>
              <a:rPr lang="en-US" altLang="ja-JP" sz="1800">
                <a:solidFill>
                  <a:srgbClr val="FF0000"/>
                </a:solidFill>
                <a:latin typeface="+mn-ea"/>
                <a:ea typeface="+mn-ea"/>
              </a:rPr>
              <a:t>&gt;</a:t>
            </a:r>
          </a:p>
        </p:txBody>
      </p:sp>
      <p:sp>
        <p:nvSpPr>
          <p:cNvPr id="50197" name="Text Box 26">
            <a:extLst>
              <a:ext uri="{FF2B5EF4-FFF2-40B4-BE49-F238E27FC236}">
                <a16:creationId xmlns:a16="http://schemas.microsoft.com/office/drawing/2014/main" id="{7457A4C0-5833-5D3D-8D86-078A3D65A90C}"/>
              </a:ext>
            </a:extLst>
          </p:cNvPr>
          <p:cNvSpPr txBox="1">
            <a:spLocks noChangeArrowheads="1"/>
          </p:cNvSpPr>
          <p:nvPr/>
        </p:nvSpPr>
        <p:spPr bwMode="auto">
          <a:xfrm>
            <a:off x="1476375" y="208280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森林と土壌の働き</a:t>
            </a:r>
          </a:p>
        </p:txBody>
      </p:sp>
      <p:sp>
        <p:nvSpPr>
          <p:cNvPr id="50198" name="Text Box 27">
            <a:extLst>
              <a:ext uri="{FF2B5EF4-FFF2-40B4-BE49-F238E27FC236}">
                <a16:creationId xmlns:a16="http://schemas.microsoft.com/office/drawing/2014/main" id="{45F2B464-CB97-BF50-0087-DDE98763A989}"/>
              </a:ext>
            </a:extLst>
          </p:cNvPr>
          <p:cNvSpPr txBox="1">
            <a:spLocks noChangeArrowheads="1"/>
          </p:cNvSpPr>
          <p:nvPr/>
        </p:nvSpPr>
        <p:spPr bwMode="auto">
          <a:xfrm>
            <a:off x="1476375" y="24431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生物を営む生態系</a:t>
            </a:r>
          </a:p>
        </p:txBody>
      </p:sp>
      <p:sp>
        <p:nvSpPr>
          <p:cNvPr id="50199" name="Text Box 28">
            <a:extLst>
              <a:ext uri="{FF2B5EF4-FFF2-40B4-BE49-F238E27FC236}">
                <a16:creationId xmlns:a16="http://schemas.microsoft.com/office/drawing/2014/main" id="{7DF3CC67-754F-661C-1A98-63C91728A09B}"/>
              </a:ext>
            </a:extLst>
          </p:cNvPr>
          <p:cNvSpPr txBox="1">
            <a:spLocks noChangeArrowheads="1"/>
          </p:cNvSpPr>
          <p:nvPr/>
        </p:nvSpPr>
        <p:spPr bwMode="auto">
          <a:xfrm>
            <a:off x="827088" y="981075"/>
            <a:ext cx="8636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50200" name="Text Box 29">
            <a:extLst>
              <a:ext uri="{FF2B5EF4-FFF2-40B4-BE49-F238E27FC236}">
                <a16:creationId xmlns:a16="http://schemas.microsoft.com/office/drawing/2014/main" id="{6079FF0F-B6FE-8C6B-0C1F-BD5A2FCCE030}"/>
              </a:ext>
            </a:extLst>
          </p:cNvPr>
          <p:cNvSpPr txBox="1">
            <a:spLocks noChangeArrowheads="1"/>
          </p:cNvSpPr>
          <p:nvPr/>
        </p:nvSpPr>
        <p:spPr bwMode="auto">
          <a:xfrm>
            <a:off x="823913" y="1341438"/>
            <a:ext cx="7207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50201" name="Text Box 30">
            <a:extLst>
              <a:ext uri="{FF2B5EF4-FFF2-40B4-BE49-F238E27FC236}">
                <a16:creationId xmlns:a16="http://schemas.microsoft.com/office/drawing/2014/main" id="{2E6B7417-1A93-ECF5-14E6-E6273B38739B}"/>
              </a:ext>
            </a:extLst>
          </p:cNvPr>
          <p:cNvSpPr txBox="1">
            <a:spLocks noChangeArrowheads="1"/>
          </p:cNvSpPr>
          <p:nvPr/>
        </p:nvSpPr>
        <p:spPr bwMode="auto">
          <a:xfrm>
            <a:off x="825500" y="1700213"/>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50202" name="Text Box 31">
            <a:extLst>
              <a:ext uri="{FF2B5EF4-FFF2-40B4-BE49-F238E27FC236}">
                <a16:creationId xmlns:a16="http://schemas.microsoft.com/office/drawing/2014/main" id="{F250E738-B9F7-B73A-2034-6238AF2A8F30}"/>
              </a:ext>
            </a:extLst>
          </p:cNvPr>
          <p:cNvSpPr txBox="1">
            <a:spLocks noChangeArrowheads="1"/>
          </p:cNvSpPr>
          <p:nvPr/>
        </p:nvSpPr>
        <p:spPr bwMode="auto">
          <a:xfrm>
            <a:off x="825500" y="2420938"/>
            <a:ext cx="57626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０５</a:t>
            </a:r>
          </a:p>
        </p:txBody>
      </p:sp>
      <p:sp>
        <p:nvSpPr>
          <p:cNvPr id="50203" name="Text Box 32">
            <a:extLst>
              <a:ext uri="{FF2B5EF4-FFF2-40B4-BE49-F238E27FC236}">
                <a16:creationId xmlns:a16="http://schemas.microsoft.com/office/drawing/2014/main" id="{22A88D17-A130-E597-FE3F-9BBD44202205}"/>
              </a:ext>
            </a:extLst>
          </p:cNvPr>
          <p:cNvSpPr txBox="1">
            <a:spLocks noChangeArrowheads="1"/>
          </p:cNvSpPr>
          <p:nvPr/>
        </p:nvSpPr>
        <p:spPr bwMode="auto">
          <a:xfrm>
            <a:off x="825500" y="2060575"/>
            <a:ext cx="649288"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
        <p:nvSpPr>
          <p:cNvPr id="50204" name="Text Box 34">
            <a:extLst>
              <a:ext uri="{FF2B5EF4-FFF2-40B4-BE49-F238E27FC236}">
                <a16:creationId xmlns:a16="http://schemas.microsoft.com/office/drawing/2014/main" id="{10A31838-C1CE-2A08-8303-002EF2766880}"/>
              </a:ext>
            </a:extLst>
          </p:cNvPr>
          <p:cNvSpPr txBox="1">
            <a:spLocks noChangeArrowheads="1"/>
          </p:cNvSpPr>
          <p:nvPr/>
        </p:nvSpPr>
        <p:spPr bwMode="auto">
          <a:xfrm>
            <a:off x="684213" y="40830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205" name="Text Box 35">
            <a:extLst>
              <a:ext uri="{FF2B5EF4-FFF2-40B4-BE49-F238E27FC236}">
                <a16:creationId xmlns:a16="http://schemas.microsoft.com/office/drawing/2014/main" id="{B4C106AB-2F6A-060D-48C9-F0011D50F5C0}"/>
              </a:ext>
            </a:extLst>
          </p:cNvPr>
          <p:cNvSpPr txBox="1">
            <a:spLocks noChangeArrowheads="1"/>
          </p:cNvSpPr>
          <p:nvPr/>
        </p:nvSpPr>
        <p:spPr bwMode="auto">
          <a:xfrm>
            <a:off x="684213" y="44418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206" name="Text Box 36">
            <a:extLst>
              <a:ext uri="{FF2B5EF4-FFF2-40B4-BE49-F238E27FC236}">
                <a16:creationId xmlns:a16="http://schemas.microsoft.com/office/drawing/2014/main" id="{CAC66656-C37D-9D57-1641-8C01BDB6415D}"/>
              </a:ext>
            </a:extLst>
          </p:cNvPr>
          <p:cNvSpPr txBox="1">
            <a:spLocks noChangeArrowheads="1"/>
          </p:cNvSpPr>
          <p:nvPr/>
        </p:nvSpPr>
        <p:spPr bwMode="auto">
          <a:xfrm>
            <a:off x="684213" y="47958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207" name="Text Box 37">
            <a:extLst>
              <a:ext uri="{FF2B5EF4-FFF2-40B4-BE49-F238E27FC236}">
                <a16:creationId xmlns:a16="http://schemas.microsoft.com/office/drawing/2014/main" id="{474EDB99-9F75-8CCD-4F73-490AABE336AA}"/>
              </a:ext>
            </a:extLst>
          </p:cNvPr>
          <p:cNvSpPr txBox="1">
            <a:spLocks noChangeArrowheads="1"/>
          </p:cNvSpPr>
          <p:nvPr/>
        </p:nvSpPr>
        <p:spPr bwMode="auto">
          <a:xfrm>
            <a:off x="684213" y="51800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208" name="Text Box 38">
            <a:extLst>
              <a:ext uri="{FF2B5EF4-FFF2-40B4-BE49-F238E27FC236}">
                <a16:creationId xmlns:a16="http://schemas.microsoft.com/office/drawing/2014/main" id="{EEA07ECB-F4C0-AEEA-ED75-5C905DAA00FC}"/>
              </a:ext>
            </a:extLst>
          </p:cNvPr>
          <p:cNvSpPr txBox="1">
            <a:spLocks noChangeArrowheads="1"/>
          </p:cNvSpPr>
          <p:nvPr/>
        </p:nvSpPr>
        <p:spPr bwMode="auto">
          <a:xfrm>
            <a:off x="684213" y="55403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50209" name="Text Box 39">
            <a:extLst>
              <a:ext uri="{FF2B5EF4-FFF2-40B4-BE49-F238E27FC236}">
                <a16:creationId xmlns:a16="http://schemas.microsoft.com/office/drawing/2014/main" id="{C56F2E59-1A4D-C48E-CD6D-A7BA253F393A}"/>
              </a:ext>
            </a:extLst>
          </p:cNvPr>
          <p:cNvSpPr txBox="1">
            <a:spLocks noChangeArrowheads="1"/>
          </p:cNvSpPr>
          <p:nvPr/>
        </p:nvSpPr>
        <p:spPr bwMode="auto">
          <a:xfrm>
            <a:off x="757238" y="4076700"/>
            <a:ext cx="8636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50210" name="Text Box 40">
            <a:extLst>
              <a:ext uri="{FF2B5EF4-FFF2-40B4-BE49-F238E27FC236}">
                <a16:creationId xmlns:a16="http://schemas.microsoft.com/office/drawing/2014/main" id="{9DF4FB23-E4E1-037A-3F61-425877B92553}"/>
              </a:ext>
            </a:extLst>
          </p:cNvPr>
          <p:cNvSpPr txBox="1">
            <a:spLocks noChangeArrowheads="1"/>
          </p:cNvSpPr>
          <p:nvPr/>
        </p:nvSpPr>
        <p:spPr bwMode="auto">
          <a:xfrm>
            <a:off x="755650" y="4437063"/>
            <a:ext cx="7207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50211" name="Text Box 41">
            <a:extLst>
              <a:ext uri="{FF2B5EF4-FFF2-40B4-BE49-F238E27FC236}">
                <a16:creationId xmlns:a16="http://schemas.microsoft.com/office/drawing/2014/main" id="{A9F24966-C8AE-AC6B-05C7-9442F466AA17}"/>
              </a:ext>
            </a:extLst>
          </p:cNvPr>
          <p:cNvSpPr txBox="1">
            <a:spLocks noChangeArrowheads="1"/>
          </p:cNvSpPr>
          <p:nvPr/>
        </p:nvSpPr>
        <p:spPr bwMode="auto">
          <a:xfrm>
            <a:off x="757238" y="4795838"/>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50212" name="Text Box 42">
            <a:extLst>
              <a:ext uri="{FF2B5EF4-FFF2-40B4-BE49-F238E27FC236}">
                <a16:creationId xmlns:a16="http://schemas.microsoft.com/office/drawing/2014/main" id="{37C8CB2E-A807-FAB0-5F60-F08BCEBBAB7C}"/>
              </a:ext>
            </a:extLst>
          </p:cNvPr>
          <p:cNvSpPr txBox="1">
            <a:spLocks noChangeArrowheads="1"/>
          </p:cNvSpPr>
          <p:nvPr/>
        </p:nvSpPr>
        <p:spPr bwMode="auto">
          <a:xfrm>
            <a:off x="755650" y="5516563"/>
            <a:ext cx="57626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０５</a:t>
            </a:r>
          </a:p>
        </p:txBody>
      </p:sp>
      <p:sp>
        <p:nvSpPr>
          <p:cNvPr id="50213" name="Text Box 43">
            <a:extLst>
              <a:ext uri="{FF2B5EF4-FFF2-40B4-BE49-F238E27FC236}">
                <a16:creationId xmlns:a16="http://schemas.microsoft.com/office/drawing/2014/main" id="{FB8D39E8-5590-540E-C522-D90501CA8A0D}"/>
              </a:ext>
            </a:extLst>
          </p:cNvPr>
          <p:cNvSpPr txBox="1">
            <a:spLocks noChangeArrowheads="1"/>
          </p:cNvSpPr>
          <p:nvPr/>
        </p:nvSpPr>
        <p:spPr bwMode="auto">
          <a:xfrm>
            <a:off x="755650" y="5156200"/>
            <a:ext cx="649288"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Text Box 7">
            <a:extLst>
              <a:ext uri="{FF2B5EF4-FFF2-40B4-BE49-F238E27FC236}">
                <a16:creationId xmlns:a16="http://schemas.microsoft.com/office/drawing/2014/main" id="{4B4294C2-9FFD-087D-0084-E884BE28F99C}"/>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P34</a:t>
            </a:r>
            <a:r>
              <a:rPr lang="ja-JP" altLang="en-US" sz="1200" b="0" dirty="0">
                <a:latin typeface="+mn-ea"/>
                <a:ea typeface="+mn-ea"/>
              </a:rPr>
              <a:t>～</a:t>
            </a:r>
            <a:r>
              <a:rPr lang="en-US" altLang="ja-JP" sz="1200" b="0" dirty="0">
                <a:latin typeface="+mn-ea"/>
                <a:ea typeface="+mn-ea"/>
              </a:rPr>
              <a:t>p35</a:t>
            </a:r>
          </a:p>
        </p:txBody>
      </p:sp>
      <p:sp>
        <p:nvSpPr>
          <p:cNvPr id="52228" name="Text Box 8">
            <a:extLst>
              <a:ext uri="{FF2B5EF4-FFF2-40B4-BE49-F238E27FC236}">
                <a16:creationId xmlns:a16="http://schemas.microsoft.com/office/drawing/2014/main" id="{7B9A72BD-FDAA-86C5-281A-747D21156750}"/>
              </a:ext>
            </a:extLst>
          </p:cNvPr>
          <p:cNvSpPr txBox="1">
            <a:spLocks noChangeArrowheads="1"/>
          </p:cNvSpPr>
          <p:nvPr/>
        </p:nvSpPr>
        <p:spPr bwMode="auto">
          <a:xfrm>
            <a:off x="2784475" y="25400"/>
            <a:ext cx="50530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生命の誕生と地球の自然環境　</a:t>
            </a:r>
          </a:p>
        </p:txBody>
      </p:sp>
      <p:graphicFrame>
        <p:nvGraphicFramePr>
          <p:cNvPr id="75896" name="Group 120">
            <a:extLst>
              <a:ext uri="{FF2B5EF4-FFF2-40B4-BE49-F238E27FC236}">
                <a16:creationId xmlns:a16="http://schemas.microsoft.com/office/drawing/2014/main" id="{E8550F2D-E9B1-1E1B-FC47-ADDFF44F2AAF}"/>
              </a:ext>
            </a:extLst>
          </p:cNvPr>
          <p:cNvGraphicFramePr>
            <a:graphicFrameLocks noGrp="1"/>
          </p:cNvGraphicFramePr>
          <p:nvPr/>
        </p:nvGraphicFramePr>
        <p:xfrm>
          <a:off x="0" y="2303463"/>
          <a:ext cx="9144000" cy="4365629"/>
        </p:xfrm>
        <a:graphic>
          <a:graphicData uri="http://schemas.openxmlformats.org/drawingml/2006/table">
            <a:tbl>
              <a:tblPr/>
              <a:tblGrid>
                <a:gridCol w="1476375">
                  <a:extLst>
                    <a:ext uri="{9D8B030D-6E8A-4147-A177-3AD203B41FA5}">
                      <a16:colId xmlns:a16="http://schemas.microsoft.com/office/drawing/2014/main" val="20000"/>
                    </a:ext>
                  </a:extLst>
                </a:gridCol>
                <a:gridCol w="3382963">
                  <a:extLst>
                    <a:ext uri="{9D8B030D-6E8A-4147-A177-3AD203B41FA5}">
                      <a16:colId xmlns:a16="http://schemas.microsoft.com/office/drawing/2014/main" val="20001"/>
                    </a:ext>
                  </a:extLst>
                </a:gridCol>
                <a:gridCol w="4284662">
                  <a:extLst>
                    <a:ext uri="{9D8B030D-6E8A-4147-A177-3AD203B41FA5}">
                      <a16:colId xmlns:a16="http://schemas.microsoft.com/office/drawing/2014/main" val="20002"/>
                    </a:ext>
                  </a:extLst>
                </a:gridCol>
              </a:tblGrid>
              <a:tr h="36574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46</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地球誕生</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0"/>
                  </a:ext>
                </a:extLst>
              </a:tr>
              <a:tr h="42062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38</a:t>
                      </a: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40</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生命誕生（原核生物・</a:t>
                      </a:r>
                      <a:r>
                        <a:rPr kumimoji="1" lang="ja-JP" altLang="en-US" sz="1400" b="0" i="0" u="none" strike="noStrike" cap="none" normalizeH="0" baseline="0" dirty="0">
                          <a:ln>
                            <a:noFill/>
                          </a:ln>
                          <a:solidFill>
                            <a:srgbClr val="FF0000"/>
                          </a:solidFill>
                          <a:effectLst/>
                          <a:latin typeface="+mn-ea"/>
                          <a:ea typeface="+mn-ea"/>
                        </a:rPr>
                        <a:t>嫌気性生物</a:t>
                      </a:r>
                      <a:r>
                        <a:rPr kumimoji="1" lang="ja-JP" altLang="en-US" sz="1400" b="0" i="0" u="none" strike="noStrike" cap="none" normalizeH="0" baseline="0" dirty="0">
                          <a:ln>
                            <a:noFill/>
                          </a:ln>
                          <a:solidFill>
                            <a:schemeClr val="tx1"/>
                          </a:solidFill>
                          <a:effectLst/>
                          <a:latin typeface="+mn-ea"/>
                          <a:ea typeface="+mn-ea"/>
                        </a:rPr>
                        <a:t>）</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海中のアミノ酸から原始バクテリアが誕生</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046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27</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磁気圏出現（核の鉄が磁石の働き）</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太陽風の影響減る</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3808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rgbClr val="FF0000"/>
                          </a:solidFill>
                          <a:effectLst/>
                          <a:latin typeface="+mn-ea"/>
                          <a:ea typeface="+mn-ea"/>
                        </a:rPr>
                        <a:t>27</a:t>
                      </a:r>
                      <a:r>
                        <a:rPr kumimoji="1" lang="ja-JP" altLang="en-US" sz="1400" b="0" i="0" u="none" strike="noStrike" cap="none" normalizeH="0" baseline="0" dirty="0">
                          <a:ln>
                            <a:noFill/>
                          </a:ln>
                          <a:solidFill>
                            <a:srgbClr val="FF0000"/>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rgbClr val="FF0000"/>
                          </a:solidFill>
                          <a:effectLst/>
                          <a:latin typeface="+mn-ea"/>
                          <a:ea typeface="+mn-ea"/>
                        </a:rPr>
                        <a:t>酸素供給が始まる。</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ｼｱﾉﾊﾞｸﾃﾘｱ</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ラン藻</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による</a:t>
                      </a:r>
                      <a:r>
                        <a:rPr kumimoji="1" lang="ja-JP" altLang="en-US" sz="1400" b="0" i="0" u="none" strike="noStrike" cap="none" normalizeH="0" baseline="0" dirty="0">
                          <a:ln>
                            <a:noFill/>
                          </a:ln>
                          <a:solidFill>
                            <a:srgbClr val="FF0000"/>
                          </a:solidFill>
                          <a:effectLst/>
                          <a:latin typeface="+mn-ea"/>
                          <a:ea typeface="+mn-ea"/>
                        </a:rPr>
                        <a:t>光合成！</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046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20</a:t>
                      </a: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24</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大気中に酸素の放出始まる。</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ＣＯ</a:t>
                      </a:r>
                      <a:r>
                        <a:rPr kumimoji="1" lang="ja-JP" altLang="en-US" sz="1000" b="0" i="0" u="none" strike="noStrike" cap="none" normalizeH="0" baseline="0" dirty="0">
                          <a:ln>
                            <a:noFill/>
                          </a:ln>
                          <a:solidFill>
                            <a:schemeClr val="tx1"/>
                          </a:solidFill>
                          <a:effectLst/>
                          <a:latin typeface="+mn-ea"/>
                          <a:ea typeface="+mn-ea"/>
                        </a:rPr>
                        <a:t>２</a:t>
                      </a:r>
                      <a:r>
                        <a:rPr kumimoji="1" lang="ja-JP" altLang="en-US" sz="1400" b="0" i="0" u="none" strike="noStrike" cap="none" normalizeH="0" baseline="0" dirty="0">
                          <a:ln>
                            <a:noFill/>
                          </a:ln>
                          <a:solidFill>
                            <a:schemeClr val="tx1"/>
                          </a:solidFill>
                          <a:effectLst/>
                          <a:latin typeface="+mn-ea"/>
                          <a:ea typeface="+mn-ea"/>
                        </a:rPr>
                        <a:t>が海に溶け込み石灰岩形成</a:t>
                      </a:r>
                      <a:endParaRPr kumimoji="1" lang="ja-JP" altLang="ja-JP" sz="1400" b="0" i="0" u="none" strike="noStrike" cap="none" normalizeH="0" baseline="0" dirty="0">
                        <a:ln>
                          <a:noFill/>
                        </a:ln>
                        <a:solidFill>
                          <a:schemeClr val="tx1"/>
                        </a:solidFill>
                        <a:effectLst/>
                        <a:latin typeface="+mn-ea"/>
                        <a:ea typeface="+mn-ea"/>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951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6</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rgbClr val="FF0000"/>
                          </a:solidFill>
                          <a:effectLst/>
                          <a:latin typeface="+mn-ea"/>
                          <a:ea typeface="+mn-ea"/>
                        </a:rPr>
                        <a:t>オゾン層</a:t>
                      </a:r>
                      <a:r>
                        <a:rPr kumimoji="1" lang="ja-JP" altLang="en-US" sz="1400" b="0" i="0" u="none" strike="noStrike" cap="none" normalizeH="0" baseline="0" dirty="0">
                          <a:ln>
                            <a:noFill/>
                          </a:ln>
                          <a:solidFill>
                            <a:schemeClr val="tx1"/>
                          </a:solidFill>
                          <a:effectLst/>
                          <a:latin typeface="+mn-ea"/>
                          <a:ea typeface="+mn-ea"/>
                        </a:rPr>
                        <a:t>出現⇒</a:t>
                      </a:r>
                      <a:r>
                        <a:rPr kumimoji="1" lang="ja-JP" altLang="en-US" sz="1400" b="0" i="0" u="none" strike="noStrike" cap="none" normalizeH="0" baseline="0" dirty="0">
                          <a:ln>
                            <a:noFill/>
                          </a:ln>
                          <a:solidFill>
                            <a:srgbClr val="FF0000"/>
                          </a:solidFill>
                          <a:effectLst/>
                          <a:latin typeface="+mn-ea"/>
                          <a:ea typeface="+mn-ea"/>
                        </a:rPr>
                        <a:t>有害な紫外線吸収</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酸素濃度が高まった為</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9046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4</a:t>
                      </a: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5</a:t>
                      </a:r>
                      <a:r>
                        <a:rPr kumimoji="1" lang="ja-JP" altLang="en-US" sz="1400" b="0" i="0" u="none" strike="noStrike" cap="none" normalizeH="0" baseline="0" dirty="0">
                          <a:ln>
                            <a:noFill/>
                          </a:ln>
                          <a:solidFill>
                            <a:schemeClr val="tx1"/>
                          </a:solidFill>
                          <a:effectLst/>
                          <a:latin typeface="+mn-ea"/>
                          <a:ea typeface="+mn-ea"/>
                        </a:rPr>
                        <a:t>億年前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5</a:t>
                      </a:r>
                      <a:r>
                        <a:rPr kumimoji="1" lang="ja-JP" altLang="en-US" sz="1400" b="0" i="0" u="none" strike="noStrike" cap="none" normalizeH="0" baseline="0" dirty="0">
                          <a:ln>
                            <a:noFill/>
                          </a:ln>
                          <a:solidFill>
                            <a:schemeClr val="tx1"/>
                          </a:solidFill>
                          <a:effectLst/>
                          <a:latin typeface="+mn-ea"/>
                          <a:ea typeface="+mn-ea"/>
                        </a:rPr>
                        <a:t>億年前、植物が陸上進出。　</a:t>
                      </a:r>
                      <a:r>
                        <a:rPr kumimoji="1" lang="en-US" altLang="ja-JP" sz="1400" b="0" i="0" u="none" strike="noStrike" cap="none" normalizeH="0" baseline="0" dirty="0">
                          <a:ln>
                            <a:noFill/>
                          </a:ln>
                          <a:solidFill>
                            <a:schemeClr val="tx1"/>
                          </a:solidFill>
                          <a:effectLst/>
                          <a:latin typeface="+mn-ea"/>
                          <a:ea typeface="+mn-ea"/>
                        </a:rPr>
                        <a:t>4</a:t>
                      </a:r>
                      <a:r>
                        <a:rPr kumimoji="1" lang="ja-JP" altLang="en-US" sz="1400" b="0" i="0" u="none" strike="noStrike" cap="none" normalizeH="0" baseline="0" dirty="0">
                          <a:ln>
                            <a:noFill/>
                          </a:ln>
                          <a:solidFill>
                            <a:schemeClr val="tx1"/>
                          </a:solidFill>
                          <a:effectLst/>
                          <a:latin typeface="+mn-ea"/>
                          <a:ea typeface="+mn-ea"/>
                        </a:rPr>
                        <a:t>億年前、動物が陸上進出。　木性シダ類の森林・陸上生態系の形成</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6"/>
                  </a:ext>
                </a:extLst>
              </a:tr>
              <a:tr h="38887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6500</a:t>
                      </a:r>
                      <a:r>
                        <a:rPr kumimoji="1" lang="ja-JP" altLang="en-US" sz="1400" b="0" i="0" u="none" strike="noStrike" cap="none" normalizeH="0" baseline="0" dirty="0">
                          <a:ln>
                            <a:noFill/>
                          </a:ln>
                          <a:solidFill>
                            <a:schemeClr val="tx1"/>
                          </a:solidFill>
                          <a:effectLst/>
                          <a:latin typeface="+mn-ea"/>
                          <a:ea typeface="+mn-ea"/>
                        </a:rPr>
                        <a:t>万年前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恐竜絶滅</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哺乳類の時代へ</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9205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20</a:t>
                      </a:r>
                      <a:r>
                        <a:rPr kumimoji="1" lang="ja-JP" altLang="en-US" sz="1400" b="0" i="0" u="none" strike="noStrike" cap="none" normalizeH="0" baseline="0" dirty="0">
                          <a:ln>
                            <a:noFill/>
                          </a:ln>
                          <a:solidFill>
                            <a:schemeClr val="tx1"/>
                          </a:solidFill>
                          <a:effectLst/>
                          <a:latin typeface="+mn-ea"/>
                          <a:ea typeface="+mn-ea"/>
                        </a:rPr>
                        <a:t>万年前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ﾎﾓ･ｻﾋﾟｴﾝｽ誕生</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人類</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8887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1.2</a:t>
                      </a:r>
                      <a:r>
                        <a:rPr kumimoji="1" lang="ja-JP" altLang="en-US" sz="1400" b="0" i="0" u="none" strike="noStrike" cap="none" normalizeH="0" baseline="0" dirty="0">
                          <a:ln>
                            <a:noFill/>
                          </a:ln>
                          <a:solidFill>
                            <a:schemeClr val="tx1"/>
                          </a:solidFill>
                          <a:effectLst/>
                          <a:latin typeface="+mn-ea"/>
                          <a:ea typeface="+mn-ea"/>
                        </a:rPr>
                        <a:t>万年前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人類が自然環境を改変しはじめた。</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農耕・家畜</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9046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rgbClr val="FF0000"/>
                          </a:solidFill>
                          <a:effectLst/>
                          <a:latin typeface="+mn-ea"/>
                          <a:ea typeface="+mn-ea"/>
                        </a:rPr>
                        <a:t>250</a:t>
                      </a:r>
                      <a:r>
                        <a:rPr kumimoji="1" lang="ja-JP" altLang="en-US" sz="1400" b="0" i="0" u="none" strike="noStrike" cap="none" normalizeH="0" baseline="0" dirty="0">
                          <a:ln>
                            <a:noFill/>
                          </a:ln>
                          <a:solidFill>
                            <a:srgbClr val="FF0000"/>
                          </a:solidFill>
                          <a:effectLst/>
                          <a:latin typeface="+mn-ea"/>
                          <a:ea typeface="+mn-ea"/>
                        </a:rPr>
                        <a:t>年前</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kern="1200" cap="none" normalizeH="0" baseline="0" dirty="0">
                          <a:ln>
                            <a:noFill/>
                          </a:ln>
                          <a:solidFill>
                            <a:srgbClr val="FF0000"/>
                          </a:solidFill>
                          <a:effectLst/>
                          <a:latin typeface="+mn-ea"/>
                          <a:ea typeface="ＭＳ Ｐゴシック" panose="020B0600070205080204" pitchFamily="50" charset="-128"/>
                          <a:cs typeface="+mn-cs"/>
                        </a:rPr>
                        <a:t>産業革命</a:t>
                      </a:r>
                      <a:endParaRPr kumimoji="1" lang="ja-JP" altLang="en-US" sz="1400" b="0" i="0" u="none" strike="noStrike" cap="none" normalizeH="0" baseline="0" dirty="0">
                        <a:ln>
                          <a:noFill/>
                        </a:ln>
                        <a:solidFill>
                          <a:srgbClr val="FF0000"/>
                        </a:solidFill>
                        <a:effectLst/>
                        <a:latin typeface="+mn-ea"/>
                        <a:ea typeface="+mn-ea"/>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400" b="0" i="0" u="none" strike="noStrike" kern="1200" cap="none" normalizeH="0" baseline="0" dirty="0">
                          <a:ln>
                            <a:noFill/>
                          </a:ln>
                          <a:solidFill>
                            <a:srgbClr val="FF0000"/>
                          </a:solidFill>
                          <a:effectLst/>
                          <a:latin typeface="+mn-ea"/>
                          <a:ea typeface="ＭＳ Ｐゴシック" panose="020B0600070205080204" pitchFamily="50" charset="-128"/>
                          <a:cs typeface="+mn-cs"/>
                        </a:rPr>
                        <a:t>化石燃料を使った大量生産　・大量消費</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52278" name="Text Box 58">
            <a:extLst>
              <a:ext uri="{FF2B5EF4-FFF2-40B4-BE49-F238E27FC236}">
                <a16:creationId xmlns:a16="http://schemas.microsoft.com/office/drawing/2014/main" id="{7CB9EA32-653B-8FFA-90E0-DAB894BE7CDB}"/>
              </a:ext>
            </a:extLst>
          </p:cNvPr>
          <p:cNvSpPr txBox="1">
            <a:spLocks noChangeArrowheads="1"/>
          </p:cNvSpPr>
          <p:nvPr/>
        </p:nvSpPr>
        <p:spPr bwMode="auto">
          <a:xfrm>
            <a:off x="898525" y="13970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52279" name="Text Box 59">
            <a:extLst>
              <a:ext uri="{FF2B5EF4-FFF2-40B4-BE49-F238E27FC236}">
                <a16:creationId xmlns:a16="http://schemas.microsoft.com/office/drawing/2014/main" id="{66C91074-2F28-6A8F-DE1E-E6706E6B8B3A}"/>
              </a:ext>
            </a:extLst>
          </p:cNvPr>
          <p:cNvSpPr txBox="1">
            <a:spLocks noChangeArrowheads="1"/>
          </p:cNvSpPr>
          <p:nvPr/>
        </p:nvSpPr>
        <p:spPr bwMode="auto">
          <a:xfrm>
            <a:off x="34925" y="139700"/>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２－１</a:t>
            </a:r>
          </a:p>
        </p:txBody>
      </p:sp>
      <p:sp>
        <p:nvSpPr>
          <p:cNvPr id="52281" name="Text Box 65">
            <a:extLst>
              <a:ext uri="{FF2B5EF4-FFF2-40B4-BE49-F238E27FC236}">
                <a16:creationId xmlns:a16="http://schemas.microsoft.com/office/drawing/2014/main" id="{0605CAD4-9117-4A15-6BC4-939C28E73870}"/>
              </a:ext>
            </a:extLst>
          </p:cNvPr>
          <p:cNvSpPr txBox="1">
            <a:spLocks noChangeArrowheads="1"/>
          </p:cNvSpPr>
          <p:nvPr/>
        </p:nvSpPr>
        <p:spPr bwMode="auto">
          <a:xfrm>
            <a:off x="0" y="1016000"/>
            <a:ext cx="6875463"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生命は原始地球の過酷な環境のなか約３８～４０億年前に生まれた。</a:t>
            </a:r>
          </a:p>
          <a:p>
            <a:pPr eaLnBrk="1" hangingPunct="1">
              <a:spcBef>
                <a:spcPct val="0"/>
              </a:spcBef>
              <a:buFontTx/>
              <a:buNone/>
              <a:defRPr/>
            </a:pPr>
            <a:r>
              <a:rPr lang="ja-JP" altLang="en-US" sz="1400" b="0" dirty="0">
                <a:latin typeface="+mn-ea"/>
                <a:ea typeface="+mn-ea"/>
              </a:rPr>
              <a:t>数十億年に及ぶ地球環境の劇的な変化に適応・進化・繁栄、多様な生物が生まれる。</a:t>
            </a:r>
          </a:p>
          <a:p>
            <a:pPr eaLnBrk="1" hangingPunct="1">
              <a:spcBef>
                <a:spcPct val="0"/>
              </a:spcBef>
              <a:buFontTx/>
              <a:buNone/>
              <a:defRPr/>
            </a:pPr>
            <a:r>
              <a:rPr lang="ja-JP" altLang="en-US" sz="1400" b="0" dirty="0">
                <a:latin typeface="+mn-ea"/>
                <a:ea typeface="+mn-ea"/>
              </a:rPr>
              <a:t>環境の変化に適応できなかった生物は絶滅（過去に少なくとも</a:t>
            </a:r>
            <a:r>
              <a:rPr lang="en-US" altLang="ja-JP" sz="1400" dirty="0">
                <a:solidFill>
                  <a:srgbClr val="FF0000"/>
                </a:solidFill>
                <a:latin typeface="+mn-ea"/>
                <a:ea typeface="+mn-ea"/>
              </a:rPr>
              <a:t>5</a:t>
            </a:r>
            <a:r>
              <a:rPr lang="ja-JP" altLang="en-US" sz="1400" dirty="0">
                <a:solidFill>
                  <a:srgbClr val="FF0000"/>
                </a:solidFill>
                <a:latin typeface="+mn-ea"/>
                <a:ea typeface="+mn-ea"/>
              </a:rPr>
              <a:t>回の大量絶滅</a:t>
            </a:r>
            <a:r>
              <a:rPr lang="ja-JP" altLang="en-US" sz="1400" b="0" dirty="0">
                <a:latin typeface="+mn-ea"/>
                <a:ea typeface="+mn-ea"/>
              </a:rPr>
              <a:t>があった）</a:t>
            </a:r>
          </a:p>
        </p:txBody>
      </p:sp>
      <p:sp>
        <p:nvSpPr>
          <p:cNvPr id="52282" name="AutoShape 66">
            <a:extLst>
              <a:ext uri="{FF2B5EF4-FFF2-40B4-BE49-F238E27FC236}">
                <a16:creationId xmlns:a16="http://schemas.microsoft.com/office/drawing/2014/main" id="{119C8254-EB7E-AA04-7FEA-D71CE2CDADE8}"/>
              </a:ext>
            </a:extLst>
          </p:cNvPr>
          <p:cNvSpPr>
            <a:spLocks noChangeArrowheads="1"/>
          </p:cNvSpPr>
          <p:nvPr/>
        </p:nvSpPr>
        <p:spPr bwMode="auto">
          <a:xfrm>
            <a:off x="0" y="620713"/>
            <a:ext cx="1403350" cy="373062"/>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52283" name="Text Box 67">
            <a:extLst>
              <a:ext uri="{FF2B5EF4-FFF2-40B4-BE49-F238E27FC236}">
                <a16:creationId xmlns:a16="http://schemas.microsoft.com/office/drawing/2014/main" id="{9E8BCD08-9CF8-B48C-C5B9-9A207136AE5F}"/>
              </a:ext>
            </a:extLst>
          </p:cNvPr>
          <p:cNvSpPr txBox="1">
            <a:spLocks noChangeArrowheads="1"/>
          </p:cNvSpPr>
          <p:nvPr/>
        </p:nvSpPr>
        <p:spPr bwMode="auto">
          <a:xfrm>
            <a:off x="0" y="633413"/>
            <a:ext cx="154781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生命の誕生</a:t>
            </a:r>
          </a:p>
        </p:txBody>
      </p:sp>
      <p:sp>
        <p:nvSpPr>
          <p:cNvPr id="52284" name="AutoShape 82">
            <a:extLst>
              <a:ext uri="{FF2B5EF4-FFF2-40B4-BE49-F238E27FC236}">
                <a16:creationId xmlns:a16="http://schemas.microsoft.com/office/drawing/2014/main" id="{66A70077-E587-EAD4-B3CB-EBBB4FCBC513}"/>
              </a:ext>
            </a:extLst>
          </p:cNvPr>
          <p:cNvSpPr>
            <a:spLocks noChangeArrowheads="1"/>
          </p:cNvSpPr>
          <p:nvPr/>
        </p:nvSpPr>
        <p:spPr bwMode="auto">
          <a:xfrm>
            <a:off x="0" y="1903413"/>
            <a:ext cx="3924300" cy="373062"/>
          </a:xfrm>
          <a:prstGeom prst="roundRect">
            <a:avLst>
              <a:gd name="adj" fmla="val 16639"/>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52285" name="Text Box 83">
            <a:extLst>
              <a:ext uri="{FF2B5EF4-FFF2-40B4-BE49-F238E27FC236}">
                <a16:creationId xmlns:a16="http://schemas.microsoft.com/office/drawing/2014/main" id="{C6037723-9C49-A819-75B9-40270B034DDA}"/>
              </a:ext>
            </a:extLst>
          </p:cNvPr>
          <p:cNvSpPr txBox="1">
            <a:spLocks noChangeArrowheads="1"/>
          </p:cNvSpPr>
          <p:nvPr/>
        </p:nvSpPr>
        <p:spPr bwMode="auto">
          <a:xfrm>
            <a:off x="0" y="1903413"/>
            <a:ext cx="38512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生物の環境変化への適応と進化</a:t>
            </a:r>
          </a:p>
        </p:txBody>
      </p:sp>
      <p:sp>
        <p:nvSpPr>
          <p:cNvPr id="52286" name="AutoShape 121">
            <a:extLst>
              <a:ext uri="{FF2B5EF4-FFF2-40B4-BE49-F238E27FC236}">
                <a16:creationId xmlns:a16="http://schemas.microsoft.com/office/drawing/2014/main" id="{59904EB8-13CA-960B-8120-3E9D1AA078E9}"/>
              </a:ext>
            </a:extLst>
          </p:cNvPr>
          <p:cNvSpPr>
            <a:spLocks noChangeArrowheads="1"/>
          </p:cNvSpPr>
          <p:nvPr/>
        </p:nvSpPr>
        <p:spPr bwMode="auto">
          <a:xfrm>
            <a:off x="6588125" y="692150"/>
            <a:ext cx="2449513" cy="1231900"/>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latin typeface="+mn-ea"/>
              <a:ea typeface="+mn-ea"/>
            </a:endParaRPr>
          </a:p>
        </p:txBody>
      </p:sp>
      <p:sp>
        <p:nvSpPr>
          <p:cNvPr id="52287" name="AutoShape 122">
            <a:extLst>
              <a:ext uri="{FF2B5EF4-FFF2-40B4-BE49-F238E27FC236}">
                <a16:creationId xmlns:a16="http://schemas.microsoft.com/office/drawing/2014/main" id="{7612FD53-0856-0586-7C3C-F1027B3232F5}"/>
              </a:ext>
            </a:extLst>
          </p:cNvPr>
          <p:cNvSpPr>
            <a:spLocks noChangeArrowheads="1"/>
          </p:cNvSpPr>
          <p:nvPr/>
        </p:nvSpPr>
        <p:spPr bwMode="auto">
          <a:xfrm>
            <a:off x="6948488" y="620713"/>
            <a:ext cx="1776412" cy="287337"/>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52288" name="Text Box 123">
            <a:extLst>
              <a:ext uri="{FF2B5EF4-FFF2-40B4-BE49-F238E27FC236}">
                <a16:creationId xmlns:a16="http://schemas.microsoft.com/office/drawing/2014/main" id="{9ED16014-52BE-4D7C-9B4F-BA4E6BC08FD4}"/>
              </a:ext>
            </a:extLst>
          </p:cNvPr>
          <p:cNvSpPr txBox="1">
            <a:spLocks noChangeArrowheads="1"/>
          </p:cNvSpPr>
          <p:nvPr/>
        </p:nvSpPr>
        <p:spPr bwMode="auto">
          <a:xfrm>
            <a:off x="6948488" y="603250"/>
            <a:ext cx="1776412"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b="0">
                <a:solidFill>
                  <a:schemeClr val="bg1"/>
                </a:solidFill>
                <a:latin typeface="+mn-ea"/>
                <a:ea typeface="+mn-ea"/>
              </a:rPr>
              <a:t>嫌気性生物</a:t>
            </a:r>
          </a:p>
        </p:txBody>
      </p:sp>
      <p:sp>
        <p:nvSpPr>
          <p:cNvPr id="52289" name="Text Box 124">
            <a:extLst>
              <a:ext uri="{FF2B5EF4-FFF2-40B4-BE49-F238E27FC236}">
                <a16:creationId xmlns:a16="http://schemas.microsoft.com/office/drawing/2014/main" id="{F30818FA-519C-4452-9AD7-FE7C52F3909B}"/>
              </a:ext>
            </a:extLst>
          </p:cNvPr>
          <p:cNvSpPr txBox="1">
            <a:spLocks noChangeArrowheads="1"/>
          </p:cNvSpPr>
          <p:nvPr/>
        </p:nvSpPr>
        <p:spPr bwMode="auto">
          <a:xfrm>
            <a:off x="6588125" y="908050"/>
            <a:ext cx="2449513" cy="1016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a:latin typeface="+mn-ea"/>
                <a:ea typeface="+mn-ea"/>
              </a:rPr>
              <a:t>酸素が存在すると死滅する生物と、酸素の存在に関係なく生存できる生物の総称。多くは細菌である。</a:t>
            </a:r>
          </a:p>
          <a:p>
            <a:pPr eaLnBrk="1" hangingPunct="1">
              <a:spcBef>
                <a:spcPct val="0"/>
              </a:spcBef>
              <a:buFontTx/>
              <a:buNone/>
              <a:defRPr/>
            </a:pPr>
            <a:r>
              <a:rPr lang="ja-JP" altLang="en-US" sz="1200" b="0">
                <a:latin typeface="+mn-ea"/>
                <a:ea typeface="+mn-ea"/>
              </a:rPr>
              <a:t>なお、生存、生育に酸素を必要とする生物を「</a:t>
            </a:r>
            <a:r>
              <a:rPr lang="ja-JP" altLang="en-US" sz="1200">
                <a:solidFill>
                  <a:srgbClr val="FF0000"/>
                </a:solidFill>
                <a:latin typeface="+mn-ea"/>
                <a:ea typeface="+mn-ea"/>
              </a:rPr>
              <a:t>好気性生物</a:t>
            </a:r>
            <a:r>
              <a:rPr lang="ja-JP" altLang="en-US" sz="1200" b="0">
                <a:latin typeface="+mn-ea"/>
                <a:ea typeface="+mn-ea"/>
              </a:rPr>
              <a:t>」という。</a:t>
            </a:r>
          </a:p>
        </p:txBody>
      </p:sp>
      <p:sp>
        <p:nvSpPr>
          <p:cNvPr id="52291" name="Line 126">
            <a:extLst>
              <a:ext uri="{FF2B5EF4-FFF2-40B4-BE49-F238E27FC236}">
                <a16:creationId xmlns:a16="http://schemas.microsoft.com/office/drawing/2014/main" id="{EFED354E-49C9-0F3C-BA27-C5DCE07CB3AA}"/>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48193" name="図 13">
            <a:extLst>
              <a:ext uri="{FF2B5EF4-FFF2-40B4-BE49-F238E27FC236}">
                <a16:creationId xmlns:a16="http://schemas.microsoft.com/office/drawing/2014/main" id="{2BA79646-243C-CAAF-9F94-D8550C964E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3525" y="130175"/>
            <a:ext cx="37465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94" name="図 14">
            <a:extLst>
              <a:ext uri="{FF2B5EF4-FFF2-40B4-BE49-F238E27FC236}">
                <a16:creationId xmlns:a16="http://schemas.microsoft.com/office/drawing/2014/main" id="{3815AAFB-4B40-4893-285A-F897CA48341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6750" y="125413"/>
            <a:ext cx="374650"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95" name="図 15">
            <a:extLst>
              <a:ext uri="{FF2B5EF4-FFF2-40B4-BE49-F238E27FC236}">
                <a16:creationId xmlns:a16="http://schemas.microsoft.com/office/drawing/2014/main" id="{01C592CD-D17E-B2BC-D164-AEEAC402A2F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9975" y="138113"/>
            <a:ext cx="373063"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Text Box 7">
            <a:extLst>
              <a:ext uri="{FF2B5EF4-FFF2-40B4-BE49-F238E27FC236}">
                <a16:creationId xmlns:a16="http://schemas.microsoft.com/office/drawing/2014/main" id="{91A30062-38DD-4F37-5D8C-58A01902AD3C}"/>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P36</a:t>
            </a:r>
            <a:r>
              <a:rPr lang="ja-JP" altLang="en-US" sz="1200" b="0" dirty="0">
                <a:latin typeface="+mn-ea"/>
                <a:ea typeface="+mn-ea"/>
              </a:rPr>
              <a:t>～</a:t>
            </a:r>
            <a:r>
              <a:rPr lang="en-US" altLang="ja-JP" sz="1200" b="0" dirty="0">
                <a:latin typeface="+mn-ea"/>
                <a:ea typeface="+mn-ea"/>
              </a:rPr>
              <a:t>p37</a:t>
            </a:r>
          </a:p>
        </p:txBody>
      </p:sp>
      <p:sp>
        <p:nvSpPr>
          <p:cNvPr id="57348" name="Text Box 8">
            <a:extLst>
              <a:ext uri="{FF2B5EF4-FFF2-40B4-BE49-F238E27FC236}">
                <a16:creationId xmlns:a16="http://schemas.microsoft.com/office/drawing/2014/main" id="{576CDEA5-937A-83A2-D998-03BDC4D032B8}"/>
              </a:ext>
            </a:extLst>
          </p:cNvPr>
          <p:cNvSpPr txBox="1">
            <a:spLocks noChangeArrowheads="1"/>
          </p:cNvSpPr>
          <p:nvPr/>
        </p:nvSpPr>
        <p:spPr bwMode="auto">
          <a:xfrm>
            <a:off x="2247900" y="84138"/>
            <a:ext cx="36703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b="0" dirty="0">
                <a:latin typeface="+mn-ea"/>
                <a:ea typeface="+mn-ea"/>
              </a:rPr>
              <a:t>大気の構成と働き　</a:t>
            </a:r>
          </a:p>
        </p:txBody>
      </p:sp>
      <p:sp>
        <p:nvSpPr>
          <p:cNvPr id="57349" name="AutoShape 9">
            <a:extLst>
              <a:ext uri="{FF2B5EF4-FFF2-40B4-BE49-F238E27FC236}">
                <a16:creationId xmlns:a16="http://schemas.microsoft.com/office/drawing/2014/main" id="{8DD412B8-1034-E0DF-18A4-6F520AB8C568}"/>
              </a:ext>
            </a:extLst>
          </p:cNvPr>
          <p:cNvSpPr>
            <a:spLocks noChangeArrowheads="1"/>
          </p:cNvSpPr>
          <p:nvPr/>
        </p:nvSpPr>
        <p:spPr bwMode="auto">
          <a:xfrm>
            <a:off x="1403350" y="620713"/>
            <a:ext cx="4968875" cy="682625"/>
          </a:xfrm>
          <a:prstGeom prst="roundRect">
            <a:avLst>
              <a:gd name="adj" fmla="val 16681"/>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fontAlgn="ctr" hangingPunct="1">
              <a:lnSpc>
                <a:spcPct val="110000"/>
              </a:lnSpc>
              <a:spcBef>
                <a:spcPct val="0"/>
              </a:spcBef>
              <a:buFontTx/>
              <a:buNone/>
              <a:defRPr/>
            </a:pPr>
            <a:r>
              <a:rPr lang="ja-JP" altLang="en-US" sz="1800" b="0" dirty="0">
                <a:latin typeface="+mn-ea"/>
                <a:ea typeface="+mn-ea"/>
              </a:rPr>
              <a:t>窒素　　　酸素　　アルゴン　</a:t>
            </a:r>
            <a:r>
              <a:rPr lang="ja-JP" altLang="en-US" sz="1800" b="0" dirty="0">
                <a:solidFill>
                  <a:srgbClr val="FF0000"/>
                </a:solidFill>
                <a:latin typeface="+mn-ea"/>
                <a:ea typeface="+mn-ea"/>
              </a:rPr>
              <a:t>二酸化炭素　　</a:t>
            </a:r>
          </a:p>
          <a:p>
            <a:pPr eaLnBrk="1" fontAlgn="ctr" hangingPunct="1">
              <a:lnSpc>
                <a:spcPct val="110000"/>
              </a:lnSpc>
              <a:spcBef>
                <a:spcPct val="0"/>
              </a:spcBef>
              <a:buFontTx/>
              <a:buNone/>
              <a:defRPr/>
            </a:pPr>
            <a:r>
              <a:rPr lang="en-US" altLang="ja-JP" sz="1800" b="0" dirty="0">
                <a:latin typeface="+mn-ea"/>
                <a:ea typeface="+mn-ea"/>
              </a:rPr>
              <a:t>78.1%</a:t>
            </a:r>
            <a:r>
              <a:rPr lang="ja-JP" altLang="en-US" sz="1800" b="0" dirty="0">
                <a:latin typeface="+mn-ea"/>
                <a:ea typeface="+mn-ea"/>
              </a:rPr>
              <a:t>　　 </a:t>
            </a:r>
            <a:r>
              <a:rPr lang="en-US" altLang="ja-JP" sz="1800" b="0" dirty="0">
                <a:latin typeface="+mn-ea"/>
                <a:ea typeface="+mn-ea"/>
              </a:rPr>
              <a:t>21.0%</a:t>
            </a:r>
            <a:r>
              <a:rPr lang="ja-JP" altLang="en-US" sz="1800" b="0" dirty="0">
                <a:latin typeface="+mn-ea"/>
                <a:ea typeface="+mn-ea"/>
              </a:rPr>
              <a:t>　　 </a:t>
            </a:r>
            <a:r>
              <a:rPr lang="en-US" altLang="ja-JP" sz="1800" b="0" dirty="0">
                <a:latin typeface="+mn-ea"/>
                <a:ea typeface="+mn-ea"/>
              </a:rPr>
              <a:t>0.9%</a:t>
            </a:r>
            <a:r>
              <a:rPr lang="ja-JP" altLang="en-US" sz="1800" b="0" dirty="0">
                <a:latin typeface="+mn-ea"/>
                <a:ea typeface="+mn-ea"/>
              </a:rPr>
              <a:t>　　　　</a:t>
            </a:r>
            <a:r>
              <a:rPr lang="en-US" altLang="ja-JP" sz="1800" b="0" dirty="0">
                <a:solidFill>
                  <a:srgbClr val="FF0000"/>
                </a:solidFill>
                <a:latin typeface="+mn-ea"/>
                <a:ea typeface="+mn-ea"/>
              </a:rPr>
              <a:t>0.04%</a:t>
            </a:r>
          </a:p>
        </p:txBody>
      </p:sp>
      <p:sp>
        <p:nvSpPr>
          <p:cNvPr id="57350" name="Rectangle 10">
            <a:extLst>
              <a:ext uri="{FF2B5EF4-FFF2-40B4-BE49-F238E27FC236}">
                <a16:creationId xmlns:a16="http://schemas.microsoft.com/office/drawing/2014/main" id="{0F6F0D66-11F9-F751-EB68-2CBF32CBB28C}"/>
              </a:ext>
            </a:extLst>
          </p:cNvPr>
          <p:cNvSpPr>
            <a:spLocks noChangeArrowheads="1"/>
          </p:cNvSpPr>
          <p:nvPr/>
        </p:nvSpPr>
        <p:spPr bwMode="auto">
          <a:xfrm>
            <a:off x="0" y="5543550"/>
            <a:ext cx="5984875"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生物の呼吸に必要な酸素と、光合成に必要な二酸化炭素を供給する。</a:t>
            </a:r>
          </a:p>
          <a:p>
            <a:pPr eaLnBrk="1" hangingPunct="1">
              <a:spcBef>
                <a:spcPct val="0"/>
              </a:spcBef>
              <a:buFontTx/>
              <a:buNone/>
              <a:defRPr/>
            </a:pPr>
            <a:r>
              <a:rPr lang="ja-JP" altLang="en-US" sz="1400" b="0" dirty="0">
                <a:latin typeface="+mn-ea"/>
                <a:ea typeface="+mn-ea"/>
              </a:rPr>
              <a:t>②温室効果により、地表付近を生物が生活できる適度な気温に保つ。</a:t>
            </a:r>
          </a:p>
          <a:p>
            <a:pPr eaLnBrk="1" hangingPunct="1">
              <a:spcBef>
                <a:spcPct val="0"/>
              </a:spcBef>
              <a:buFontTx/>
              <a:buNone/>
              <a:defRPr/>
            </a:pPr>
            <a:r>
              <a:rPr lang="ja-JP" altLang="en-US" sz="1400" b="0" dirty="0">
                <a:latin typeface="+mn-ea"/>
                <a:ea typeface="+mn-ea"/>
              </a:rPr>
              <a:t>③ｵｿﾞﾝ層が、生物に有害な</a:t>
            </a:r>
            <a:r>
              <a:rPr lang="ja-JP" altLang="en-US" sz="1400" dirty="0">
                <a:solidFill>
                  <a:srgbClr val="FF0000"/>
                </a:solidFill>
                <a:latin typeface="+mn-ea"/>
                <a:ea typeface="+mn-ea"/>
              </a:rPr>
              <a:t>紫外線</a:t>
            </a:r>
            <a:r>
              <a:rPr lang="ja-JP" altLang="en-US" sz="1400" b="0" dirty="0">
                <a:latin typeface="+mn-ea"/>
                <a:ea typeface="+mn-ea"/>
              </a:rPr>
              <a:t>を吸収し、地表に届かせない。</a:t>
            </a:r>
          </a:p>
          <a:p>
            <a:pPr eaLnBrk="1" hangingPunct="1">
              <a:spcBef>
                <a:spcPct val="0"/>
              </a:spcBef>
              <a:buFontTx/>
              <a:buNone/>
              <a:defRPr/>
            </a:pPr>
            <a:r>
              <a:rPr lang="ja-JP" altLang="en-US" sz="1400" b="0" dirty="0">
                <a:latin typeface="+mn-ea"/>
                <a:ea typeface="+mn-ea"/>
              </a:rPr>
              <a:t>④大気循環により、熱や水を地球規模で移動させ、気候を和らげる。</a:t>
            </a:r>
          </a:p>
          <a:p>
            <a:pPr eaLnBrk="1" hangingPunct="1">
              <a:spcBef>
                <a:spcPct val="0"/>
              </a:spcBef>
              <a:buFontTx/>
              <a:buNone/>
              <a:defRPr/>
            </a:pPr>
            <a:r>
              <a:rPr lang="ja-JP" altLang="en-US" sz="1400" b="0" dirty="0">
                <a:latin typeface="+mn-ea"/>
                <a:ea typeface="+mn-ea"/>
              </a:rPr>
              <a:t>⑤宇宙から飛来する隕石を摩擦熱で消滅させ、地表に届かせない。</a:t>
            </a:r>
          </a:p>
        </p:txBody>
      </p:sp>
      <p:sp>
        <p:nvSpPr>
          <p:cNvPr id="57351" name="AutoShape 11">
            <a:extLst>
              <a:ext uri="{FF2B5EF4-FFF2-40B4-BE49-F238E27FC236}">
                <a16:creationId xmlns:a16="http://schemas.microsoft.com/office/drawing/2014/main" id="{760E7A04-CAEF-471C-5208-1B9BC2BC31F1}"/>
              </a:ext>
            </a:extLst>
          </p:cNvPr>
          <p:cNvSpPr>
            <a:spLocks noChangeArrowheads="1"/>
          </p:cNvSpPr>
          <p:nvPr/>
        </p:nvSpPr>
        <p:spPr bwMode="auto">
          <a:xfrm>
            <a:off x="0" y="5126038"/>
            <a:ext cx="1763713" cy="390525"/>
          </a:xfrm>
          <a:prstGeom prst="roundRect">
            <a:avLst>
              <a:gd name="adj" fmla="val 16662"/>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b="0">
              <a:latin typeface="+mn-ea"/>
              <a:ea typeface="+mn-ea"/>
            </a:endParaRPr>
          </a:p>
        </p:txBody>
      </p:sp>
      <p:graphicFrame>
        <p:nvGraphicFramePr>
          <p:cNvPr id="79958" name="Group 86">
            <a:extLst>
              <a:ext uri="{FF2B5EF4-FFF2-40B4-BE49-F238E27FC236}">
                <a16:creationId xmlns:a16="http://schemas.microsoft.com/office/drawing/2014/main" id="{35162D68-84F3-8CA7-272F-8C5E44AD6FAB}"/>
              </a:ext>
            </a:extLst>
          </p:cNvPr>
          <p:cNvGraphicFramePr>
            <a:graphicFrameLocks noGrp="1"/>
          </p:cNvGraphicFramePr>
          <p:nvPr/>
        </p:nvGraphicFramePr>
        <p:xfrm>
          <a:off x="179388" y="1268413"/>
          <a:ext cx="8713787" cy="2630487"/>
        </p:xfrm>
        <a:graphic>
          <a:graphicData uri="http://schemas.openxmlformats.org/drawingml/2006/table">
            <a:tbl>
              <a:tblPr/>
              <a:tblGrid>
                <a:gridCol w="1296268">
                  <a:extLst>
                    <a:ext uri="{9D8B030D-6E8A-4147-A177-3AD203B41FA5}">
                      <a16:colId xmlns:a16="http://schemas.microsoft.com/office/drawing/2014/main" val="20000"/>
                    </a:ext>
                  </a:extLst>
                </a:gridCol>
                <a:gridCol w="2808312">
                  <a:extLst>
                    <a:ext uri="{9D8B030D-6E8A-4147-A177-3AD203B41FA5}">
                      <a16:colId xmlns:a16="http://schemas.microsoft.com/office/drawing/2014/main" val="20001"/>
                    </a:ext>
                  </a:extLst>
                </a:gridCol>
                <a:gridCol w="4609207">
                  <a:extLst>
                    <a:ext uri="{9D8B030D-6E8A-4147-A177-3AD203B41FA5}">
                      <a16:colId xmlns:a16="http://schemas.microsoft.com/office/drawing/2014/main" val="20002"/>
                    </a:ext>
                  </a:extLst>
                </a:gridCol>
              </a:tblGrid>
              <a:tr h="36584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8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名称</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8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高度　</a:t>
                      </a: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（緯度によって異なる）</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8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特徴    </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536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外気圏</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熱圏界面</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大気圏と宇宙との境界領域</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933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熱圏</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約８０㎞～（</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300</a:t>
                      </a: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600㎞</a:t>
                      </a: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電離層、Ｘ線や紫外線吸収、オーロラ発生</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045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中間圏</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約５０㎞～８０㎞</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536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成層圏</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約１２㎞～５０㎞</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ｵｿﾞﾝ層→紫外線吸収</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8413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対流圏</a:t>
                      </a: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大気境界層</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endPar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０～約１２㎞</a:t>
                      </a: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地表付近</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(0</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～約１</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km))</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大気循環運動で低緯度と高緯度の気温差を縮める。</a:t>
                      </a:r>
                      <a:endPar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水・熱の循環や雲の形成、降雨などの気象現象</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地表よりも温度が高い逆転現象が起こることがある</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57396" name="Text Box 58">
            <a:extLst>
              <a:ext uri="{FF2B5EF4-FFF2-40B4-BE49-F238E27FC236}">
                <a16:creationId xmlns:a16="http://schemas.microsoft.com/office/drawing/2014/main" id="{34444BD7-4E29-4A1A-D7F2-29388223688D}"/>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b="0">
                <a:solidFill>
                  <a:schemeClr val="bg1"/>
                </a:solidFill>
                <a:latin typeface="+mn-ea"/>
                <a:ea typeface="+mn-ea"/>
              </a:rPr>
              <a:t>０２</a:t>
            </a:r>
          </a:p>
        </p:txBody>
      </p:sp>
      <p:sp>
        <p:nvSpPr>
          <p:cNvPr id="57397" name="Text Box 59">
            <a:extLst>
              <a:ext uri="{FF2B5EF4-FFF2-40B4-BE49-F238E27FC236}">
                <a16:creationId xmlns:a16="http://schemas.microsoft.com/office/drawing/2014/main" id="{A3E68268-7DA5-F9F9-41E7-2B517BB9B00C}"/>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b="0">
                <a:solidFill>
                  <a:schemeClr val="bg1"/>
                </a:solidFill>
                <a:latin typeface="+mn-ea"/>
                <a:ea typeface="+mn-ea"/>
              </a:rPr>
              <a:t>２－１</a:t>
            </a:r>
          </a:p>
        </p:txBody>
      </p:sp>
      <p:sp>
        <p:nvSpPr>
          <p:cNvPr id="57398" name="Text Box 60">
            <a:extLst>
              <a:ext uri="{FF2B5EF4-FFF2-40B4-BE49-F238E27FC236}">
                <a16:creationId xmlns:a16="http://schemas.microsoft.com/office/drawing/2014/main" id="{B28EC578-0AC4-BD09-C0A1-ED27ADE54656}"/>
              </a:ext>
            </a:extLst>
          </p:cNvPr>
          <p:cNvSpPr txBox="1">
            <a:spLocks noChangeArrowheads="1"/>
          </p:cNvSpPr>
          <p:nvPr/>
        </p:nvSpPr>
        <p:spPr bwMode="auto">
          <a:xfrm>
            <a:off x="0" y="5100638"/>
            <a:ext cx="1728788"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b="0">
                <a:latin typeface="+mn-ea"/>
                <a:ea typeface="+mn-ea"/>
              </a:rPr>
              <a:t>大気の働き　　</a:t>
            </a:r>
          </a:p>
        </p:txBody>
      </p:sp>
      <p:sp>
        <p:nvSpPr>
          <p:cNvPr id="57400" name="AutoShape 64">
            <a:extLst>
              <a:ext uri="{FF2B5EF4-FFF2-40B4-BE49-F238E27FC236}">
                <a16:creationId xmlns:a16="http://schemas.microsoft.com/office/drawing/2014/main" id="{0C06B24F-917F-549B-DF2C-5080ACC94271}"/>
              </a:ext>
            </a:extLst>
          </p:cNvPr>
          <p:cNvSpPr>
            <a:spLocks noChangeArrowheads="1"/>
          </p:cNvSpPr>
          <p:nvPr/>
        </p:nvSpPr>
        <p:spPr bwMode="auto">
          <a:xfrm>
            <a:off x="0" y="692150"/>
            <a:ext cx="1403350" cy="358775"/>
          </a:xfrm>
          <a:prstGeom prst="roundRect">
            <a:avLst>
              <a:gd name="adj" fmla="val 16662"/>
            </a:avLst>
          </a:prstGeom>
          <a:solidFill>
            <a:srgbClr val="FFFF00"/>
          </a:solidFill>
          <a:ln w="9525">
            <a:solidFill>
              <a:srgbClr val="FF9933"/>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b="0">
              <a:latin typeface="+mn-ea"/>
              <a:ea typeface="+mn-ea"/>
            </a:endParaRPr>
          </a:p>
        </p:txBody>
      </p:sp>
      <p:sp>
        <p:nvSpPr>
          <p:cNvPr id="57401" name="Text Box 65">
            <a:extLst>
              <a:ext uri="{FF2B5EF4-FFF2-40B4-BE49-F238E27FC236}">
                <a16:creationId xmlns:a16="http://schemas.microsoft.com/office/drawing/2014/main" id="{7C731123-3849-6AFD-6E97-F157EE89015E}"/>
              </a:ext>
            </a:extLst>
          </p:cNvPr>
          <p:cNvSpPr txBox="1">
            <a:spLocks noChangeArrowheads="1"/>
          </p:cNvSpPr>
          <p:nvPr/>
        </p:nvSpPr>
        <p:spPr bwMode="auto">
          <a:xfrm>
            <a:off x="0" y="692150"/>
            <a:ext cx="16922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大気の構成　　</a:t>
            </a:r>
          </a:p>
        </p:txBody>
      </p:sp>
      <p:sp>
        <p:nvSpPr>
          <p:cNvPr id="57402" name="Text Box 69">
            <a:extLst>
              <a:ext uri="{FF2B5EF4-FFF2-40B4-BE49-F238E27FC236}">
                <a16:creationId xmlns:a16="http://schemas.microsoft.com/office/drawing/2014/main" id="{D51DF8F9-DF0F-029E-331E-77F4E0D664D7}"/>
              </a:ext>
            </a:extLst>
          </p:cNvPr>
          <p:cNvSpPr txBox="1">
            <a:spLocks noChangeArrowheads="1"/>
          </p:cNvSpPr>
          <p:nvPr/>
        </p:nvSpPr>
        <p:spPr bwMode="auto">
          <a:xfrm>
            <a:off x="6443663" y="620713"/>
            <a:ext cx="2447925" cy="6413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b="0" dirty="0">
                <a:latin typeface="+mn-ea"/>
                <a:ea typeface="+mn-ea"/>
              </a:rPr>
              <a:t>　　　</a:t>
            </a:r>
            <a:r>
              <a:rPr lang="ja-JP" altLang="en-US" sz="1800" b="0" dirty="0">
                <a:solidFill>
                  <a:srgbClr val="FF0000"/>
                </a:solidFill>
                <a:latin typeface="+mn-ea"/>
                <a:ea typeface="+mn-ea"/>
              </a:rPr>
              <a:t>水蒸気</a:t>
            </a:r>
          </a:p>
          <a:p>
            <a:pPr eaLnBrk="1" hangingPunct="1">
              <a:spcBef>
                <a:spcPct val="0"/>
              </a:spcBef>
              <a:buFontTx/>
              <a:buNone/>
              <a:defRPr/>
            </a:pPr>
            <a:r>
              <a:rPr lang="ja-JP" altLang="en-US" sz="1800" b="0" dirty="0">
                <a:solidFill>
                  <a:srgbClr val="FF0000"/>
                </a:solidFill>
                <a:latin typeface="+mn-ea"/>
                <a:ea typeface="+mn-ea"/>
              </a:rPr>
              <a:t>最大の温室効果ガス</a:t>
            </a:r>
          </a:p>
        </p:txBody>
      </p:sp>
      <p:sp>
        <p:nvSpPr>
          <p:cNvPr id="57403" name="AutoShape 70">
            <a:extLst>
              <a:ext uri="{FF2B5EF4-FFF2-40B4-BE49-F238E27FC236}">
                <a16:creationId xmlns:a16="http://schemas.microsoft.com/office/drawing/2014/main" id="{5B316DDF-96CF-BC0F-93F5-DBAD2046306C}"/>
              </a:ext>
            </a:extLst>
          </p:cNvPr>
          <p:cNvSpPr>
            <a:spLocks noChangeArrowheads="1"/>
          </p:cNvSpPr>
          <p:nvPr/>
        </p:nvSpPr>
        <p:spPr bwMode="auto">
          <a:xfrm>
            <a:off x="0" y="3994150"/>
            <a:ext cx="3132138" cy="358775"/>
          </a:xfrm>
          <a:prstGeom prst="roundRect">
            <a:avLst>
              <a:gd name="adj" fmla="val 16648"/>
            </a:avLst>
          </a:prstGeom>
          <a:solidFill>
            <a:srgbClr val="FFFF00"/>
          </a:solidFill>
          <a:ln w="9525">
            <a:solidFill>
              <a:srgbClr val="FF9933"/>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b="0">
              <a:latin typeface="+mn-ea"/>
              <a:ea typeface="+mn-ea"/>
            </a:endParaRPr>
          </a:p>
        </p:txBody>
      </p:sp>
      <p:sp>
        <p:nvSpPr>
          <p:cNvPr id="57404" name="Text Box 71">
            <a:extLst>
              <a:ext uri="{FF2B5EF4-FFF2-40B4-BE49-F238E27FC236}">
                <a16:creationId xmlns:a16="http://schemas.microsoft.com/office/drawing/2014/main" id="{5D892FD2-6CF9-8E31-EBA0-A0C08A640656}"/>
              </a:ext>
            </a:extLst>
          </p:cNvPr>
          <p:cNvSpPr txBox="1">
            <a:spLocks noChangeArrowheads="1"/>
          </p:cNvSpPr>
          <p:nvPr/>
        </p:nvSpPr>
        <p:spPr bwMode="auto">
          <a:xfrm>
            <a:off x="0" y="3987800"/>
            <a:ext cx="34925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大気の循環（</a:t>
            </a:r>
            <a:r>
              <a:rPr lang="zh-TW" altLang="en-US" sz="1800" b="0">
                <a:latin typeface="+mn-ea"/>
                <a:ea typeface="+mn-ea"/>
              </a:rPr>
              <a:t>大気循環運動</a:t>
            </a:r>
            <a:r>
              <a:rPr lang="ja-JP" altLang="en-US" sz="1800" b="0">
                <a:latin typeface="+mn-ea"/>
                <a:ea typeface="+mn-ea"/>
              </a:rPr>
              <a:t>）　　</a:t>
            </a:r>
          </a:p>
        </p:txBody>
      </p:sp>
      <p:sp>
        <p:nvSpPr>
          <p:cNvPr id="57405" name="Text Box 72">
            <a:extLst>
              <a:ext uri="{FF2B5EF4-FFF2-40B4-BE49-F238E27FC236}">
                <a16:creationId xmlns:a16="http://schemas.microsoft.com/office/drawing/2014/main" id="{BCE71CF3-BE2C-91EF-51AC-4615410CB625}"/>
              </a:ext>
            </a:extLst>
          </p:cNvPr>
          <p:cNvSpPr txBox="1">
            <a:spLocks noChangeArrowheads="1"/>
          </p:cNvSpPr>
          <p:nvPr/>
        </p:nvSpPr>
        <p:spPr bwMode="auto">
          <a:xfrm>
            <a:off x="0" y="4354513"/>
            <a:ext cx="6089650"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太陽エネルギーを吸収して暖まった空気。暖められた空気は膨張して、熱気球のように上昇。上昇した大気を補うために上空で冷やされた大気が下降。水蒸気や各種気体を地球規模で移動させ、気温格差を縮め、暑さ寒さをやわらげる。</a:t>
            </a:r>
          </a:p>
        </p:txBody>
      </p:sp>
      <p:sp>
        <p:nvSpPr>
          <p:cNvPr id="57406" name="Line 87">
            <a:extLst>
              <a:ext uri="{FF2B5EF4-FFF2-40B4-BE49-F238E27FC236}">
                <a16:creationId xmlns:a16="http://schemas.microsoft.com/office/drawing/2014/main" id="{22347432-0BF8-8C1B-AD2E-0780C39A9BE3}"/>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b="0">
              <a:latin typeface="+mn-ea"/>
              <a:ea typeface="+mn-ea"/>
            </a:endParaRPr>
          </a:p>
        </p:txBody>
      </p:sp>
      <p:pic>
        <p:nvPicPr>
          <p:cNvPr id="50223" name="図 13">
            <a:extLst>
              <a:ext uri="{FF2B5EF4-FFF2-40B4-BE49-F238E27FC236}">
                <a16:creationId xmlns:a16="http://schemas.microsoft.com/office/drawing/2014/main" id="{133D1B10-F7F2-1B9E-C720-E7B81E6E06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8788" y="169863"/>
            <a:ext cx="37465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24" name="図 2">
            <a:extLst>
              <a:ext uri="{FF2B5EF4-FFF2-40B4-BE49-F238E27FC236}">
                <a16:creationId xmlns:a16="http://schemas.microsoft.com/office/drawing/2014/main" id="{C5725A3C-3FC7-D6BD-DDE2-7BC80C8163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4875" y="3933825"/>
            <a:ext cx="3106738" cy="271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5" name="テキスト ボックス 3">
            <a:extLst>
              <a:ext uri="{FF2B5EF4-FFF2-40B4-BE49-F238E27FC236}">
                <a16:creationId xmlns:a16="http://schemas.microsoft.com/office/drawing/2014/main" id="{C959F866-8AA6-DAA7-89E5-63F1ADBF36E4}"/>
              </a:ext>
            </a:extLst>
          </p:cNvPr>
          <p:cNvSpPr txBox="1">
            <a:spLocks noChangeArrowheads="1"/>
          </p:cNvSpPr>
          <p:nvPr/>
        </p:nvSpPr>
        <p:spPr bwMode="auto">
          <a:xfrm>
            <a:off x="6804025" y="6643688"/>
            <a:ext cx="226218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900" b="0"/>
              <a:t>出典：</a:t>
            </a:r>
            <a:r>
              <a:rPr lang="en-US" altLang="ja-JP" sz="900" b="0"/>
              <a:t>jaxa </a:t>
            </a:r>
            <a:r>
              <a:rPr lang="ja-JP" altLang="en-US" sz="900" b="0"/>
              <a:t>宇宙環境利用ガイドブック</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4" name="Group 3">
            <a:extLst>
              <a:ext uri="{FF2B5EF4-FFF2-40B4-BE49-F238E27FC236}">
                <a16:creationId xmlns:a16="http://schemas.microsoft.com/office/drawing/2014/main" id="{1E95372A-31BC-560A-42AA-E356A6FCA364}"/>
              </a:ext>
            </a:extLst>
          </p:cNvPr>
          <p:cNvGrpSpPr>
            <a:grpSpLocks/>
          </p:cNvGrpSpPr>
          <p:nvPr/>
        </p:nvGrpSpPr>
        <p:grpSpPr bwMode="auto">
          <a:xfrm>
            <a:off x="250825" y="115888"/>
            <a:ext cx="6049963" cy="457200"/>
            <a:chOff x="158" y="73"/>
            <a:chExt cx="3811" cy="288"/>
          </a:xfrm>
        </p:grpSpPr>
        <p:sp>
          <p:nvSpPr>
            <p:cNvPr id="13335" name="Text Box 4">
              <a:extLst>
                <a:ext uri="{FF2B5EF4-FFF2-40B4-BE49-F238E27FC236}">
                  <a16:creationId xmlns:a16="http://schemas.microsoft.com/office/drawing/2014/main" id="{E5E5C69E-1969-2AE0-53C5-5520ED2EAFE8}"/>
                </a:ext>
              </a:extLst>
            </p:cNvPr>
            <p:cNvSpPr txBox="1">
              <a:spLocks noChangeArrowheads="1"/>
            </p:cNvSpPr>
            <p:nvPr/>
          </p:nvSpPr>
          <p:spPr bwMode="auto">
            <a:xfrm>
              <a:off x="158" y="73"/>
              <a:ext cx="977" cy="288"/>
            </a:xfrm>
            <a:prstGeom prst="rect">
              <a:avLst/>
            </a:prstGeom>
            <a:solidFill>
              <a:srgbClr val="00800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400">
                <a:latin typeface="ＭＳ ゴシック" panose="020B0609070205080204" pitchFamily="49" charset="-128"/>
                <a:ea typeface="ＭＳ ゴシック" panose="020B0609070205080204" pitchFamily="49" charset="-128"/>
              </a:endParaRPr>
            </a:p>
          </p:txBody>
        </p:sp>
        <p:sp>
          <p:nvSpPr>
            <p:cNvPr id="13336" name="Text Box 5">
              <a:extLst>
                <a:ext uri="{FF2B5EF4-FFF2-40B4-BE49-F238E27FC236}">
                  <a16:creationId xmlns:a16="http://schemas.microsoft.com/office/drawing/2014/main" id="{928B7685-659F-0625-BA0D-84CF5ACCB3E9}"/>
                </a:ext>
              </a:extLst>
            </p:cNvPr>
            <p:cNvSpPr txBox="1">
              <a:spLocks noChangeArrowheads="1"/>
            </p:cNvSpPr>
            <p:nvPr/>
          </p:nvSpPr>
          <p:spPr bwMode="auto">
            <a:xfrm>
              <a:off x="1133" y="73"/>
              <a:ext cx="2836" cy="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400" b="0">
                  <a:latin typeface="ＭＳ ゴシック" panose="020B0609070205080204" pitchFamily="49" charset="-128"/>
                  <a:ea typeface="ＭＳ ゴシック" panose="020B0609070205080204" pitchFamily="49" charset="-128"/>
                </a:rPr>
                <a:t>持続可能な社会に向けて　</a:t>
              </a:r>
            </a:p>
          </p:txBody>
        </p:sp>
      </p:grpSp>
      <p:sp>
        <p:nvSpPr>
          <p:cNvPr id="13315" name="Text Box 6">
            <a:extLst>
              <a:ext uri="{FF2B5EF4-FFF2-40B4-BE49-F238E27FC236}">
                <a16:creationId xmlns:a16="http://schemas.microsoft.com/office/drawing/2014/main" id="{08A4657B-BD45-04A5-BFDD-364AFD70CAAA}"/>
              </a:ext>
            </a:extLst>
          </p:cNvPr>
          <p:cNvSpPr txBox="1">
            <a:spLocks noChangeArrowheads="1"/>
          </p:cNvSpPr>
          <p:nvPr/>
        </p:nvSpPr>
        <p:spPr bwMode="auto">
          <a:xfrm>
            <a:off x="1187450" y="1131888"/>
            <a:ext cx="647700" cy="3667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16" name="Text Box 7">
            <a:extLst>
              <a:ext uri="{FF2B5EF4-FFF2-40B4-BE49-F238E27FC236}">
                <a16:creationId xmlns:a16="http://schemas.microsoft.com/office/drawing/2014/main" id="{BC28E296-585D-8CD5-2EAD-C1E8EEC24EF2}"/>
              </a:ext>
            </a:extLst>
          </p:cNvPr>
          <p:cNvSpPr txBox="1">
            <a:spLocks noChangeArrowheads="1"/>
          </p:cNvSpPr>
          <p:nvPr/>
        </p:nvSpPr>
        <p:spPr bwMode="auto">
          <a:xfrm>
            <a:off x="1908175" y="1125538"/>
            <a:ext cx="4895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環境とは何か、環境問題とは何か</a:t>
            </a:r>
          </a:p>
        </p:txBody>
      </p:sp>
      <p:sp>
        <p:nvSpPr>
          <p:cNvPr id="13317" name="Text Box 8">
            <a:extLst>
              <a:ext uri="{FF2B5EF4-FFF2-40B4-BE49-F238E27FC236}">
                <a16:creationId xmlns:a16="http://schemas.microsoft.com/office/drawing/2014/main" id="{49914D38-4C7D-B18A-C5E5-C1FCF73D5B4A}"/>
              </a:ext>
            </a:extLst>
          </p:cNvPr>
          <p:cNvSpPr txBox="1">
            <a:spLocks noChangeArrowheads="1"/>
          </p:cNvSpPr>
          <p:nvPr/>
        </p:nvSpPr>
        <p:spPr bwMode="auto">
          <a:xfrm>
            <a:off x="1187450" y="1989138"/>
            <a:ext cx="647700" cy="3667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18" name="Text Box 9">
            <a:extLst>
              <a:ext uri="{FF2B5EF4-FFF2-40B4-BE49-F238E27FC236}">
                <a16:creationId xmlns:a16="http://schemas.microsoft.com/office/drawing/2014/main" id="{04063439-640C-579C-5B31-6857CF583D10}"/>
              </a:ext>
            </a:extLst>
          </p:cNvPr>
          <p:cNvSpPr txBox="1">
            <a:spLocks noChangeArrowheads="1"/>
          </p:cNvSpPr>
          <p:nvPr/>
        </p:nvSpPr>
        <p:spPr bwMode="auto">
          <a:xfrm>
            <a:off x="1908175" y="1989138"/>
            <a:ext cx="4895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環境問題への取組みの歴史（世界）</a:t>
            </a:r>
          </a:p>
        </p:txBody>
      </p:sp>
      <p:sp>
        <p:nvSpPr>
          <p:cNvPr id="13319" name="Text Box 10">
            <a:extLst>
              <a:ext uri="{FF2B5EF4-FFF2-40B4-BE49-F238E27FC236}">
                <a16:creationId xmlns:a16="http://schemas.microsoft.com/office/drawing/2014/main" id="{88275B62-0645-AF4E-83AB-DC631207891F}"/>
              </a:ext>
            </a:extLst>
          </p:cNvPr>
          <p:cNvSpPr txBox="1">
            <a:spLocks noChangeArrowheads="1"/>
          </p:cNvSpPr>
          <p:nvPr/>
        </p:nvSpPr>
        <p:spPr bwMode="auto">
          <a:xfrm>
            <a:off x="1187450" y="291782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20" name="Text Box 11">
            <a:extLst>
              <a:ext uri="{FF2B5EF4-FFF2-40B4-BE49-F238E27FC236}">
                <a16:creationId xmlns:a16="http://schemas.microsoft.com/office/drawing/2014/main" id="{66280A26-3BCD-FB60-3CCE-FE22E1F784CC}"/>
              </a:ext>
            </a:extLst>
          </p:cNvPr>
          <p:cNvSpPr txBox="1">
            <a:spLocks noChangeArrowheads="1"/>
          </p:cNvSpPr>
          <p:nvPr/>
        </p:nvSpPr>
        <p:spPr bwMode="auto">
          <a:xfrm>
            <a:off x="1908175" y="2911475"/>
            <a:ext cx="4895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t>環境問題への取組みの歴史（日本）</a:t>
            </a:r>
          </a:p>
        </p:txBody>
      </p:sp>
      <p:sp>
        <p:nvSpPr>
          <p:cNvPr id="13321" name="Text Box 12">
            <a:extLst>
              <a:ext uri="{FF2B5EF4-FFF2-40B4-BE49-F238E27FC236}">
                <a16:creationId xmlns:a16="http://schemas.microsoft.com/office/drawing/2014/main" id="{01F2E246-DD86-C5F5-E89B-B87D1ED30D31}"/>
              </a:ext>
            </a:extLst>
          </p:cNvPr>
          <p:cNvSpPr txBox="1">
            <a:spLocks noChangeArrowheads="1"/>
          </p:cNvSpPr>
          <p:nvPr/>
        </p:nvSpPr>
        <p:spPr bwMode="auto">
          <a:xfrm>
            <a:off x="1187450" y="3795713"/>
            <a:ext cx="647700" cy="3667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22" name="Text Box 13">
            <a:extLst>
              <a:ext uri="{FF2B5EF4-FFF2-40B4-BE49-F238E27FC236}">
                <a16:creationId xmlns:a16="http://schemas.microsoft.com/office/drawing/2014/main" id="{7705CC07-9AAD-F1D9-5045-C1FF7D087A1E}"/>
              </a:ext>
            </a:extLst>
          </p:cNvPr>
          <p:cNvSpPr txBox="1">
            <a:spLocks noChangeArrowheads="1"/>
          </p:cNvSpPr>
          <p:nvPr/>
        </p:nvSpPr>
        <p:spPr bwMode="auto">
          <a:xfrm>
            <a:off x="1908175" y="3789363"/>
            <a:ext cx="6048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800" b="0">
                <a:latin typeface="ＭＳ ゴシック" panose="020B0609070205080204" pitchFamily="49" charset="-128"/>
                <a:ea typeface="ＭＳ ゴシック" panose="020B0609070205080204" pitchFamily="49" charset="-128"/>
              </a:rPr>
              <a:t>｢</a:t>
            </a:r>
            <a:r>
              <a:rPr lang="ja-JP" altLang="en-US" sz="1800" b="0">
                <a:latin typeface="ＭＳ ゴシック" panose="020B0609070205080204" pitchFamily="49" charset="-128"/>
                <a:ea typeface="ＭＳ ゴシック" panose="020B0609070205080204" pitchFamily="49" charset="-128"/>
              </a:rPr>
              <a:t>持続可能な社会</a:t>
            </a:r>
            <a:r>
              <a:rPr lang="en-US" altLang="ja-JP" sz="1800" b="0">
                <a:latin typeface="ＭＳ ゴシック" panose="020B0609070205080204" pitchFamily="49" charset="-128"/>
                <a:ea typeface="ＭＳ ゴシック" panose="020B0609070205080204" pitchFamily="49" charset="-128"/>
              </a:rPr>
              <a:t>｣</a:t>
            </a:r>
            <a:r>
              <a:rPr lang="ja-JP" altLang="en-US" sz="1800" b="0">
                <a:latin typeface="ＭＳ ゴシック" panose="020B0609070205080204" pitchFamily="49" charset="-128"/>
                <a:ea typeface="ＭＳ ゴシック" panose="020B0609070205080204" pitchFamily="49" charset="-128"/>
              </a:rPr>
              <a:t>に</a:t>
            </a:r>
            <a:r>
              <a:rPr lang="ja-JP" altLang="en-US" sz="1800" b="0"/>
              <a:t>向けた行動計画－地球サミット</a:t>
            </a:r>
          </a:p>
        </p:txBody>
      </p:sp>
      <p:sp>
        <p:nvSpPr>
          <p:cNvPr id="13323" name="Text Box 14">
            <a:extLst>
              <a:ext uri="{FF2B5EF4-FFF2-40B4-BE49-F238E27FC236}">
                <a16:creationId xmlns:a16="http://schemas.microsoft.com/office/drawing/2014/main" id="{2D7CFC11-0911-6BF1-4223-5DA2A69D596A}"/>
              </a:ext>
            </a:extLst>
          </p:cNvPr>
          <p:cNvSpPr txBox="1">
            <a:spLocks noChangeArrowheads="1"/>
          </p:cNvSpPr>
          <p:nvPr/>
        </p:nvSpPr>
        <p:spPr bwMode="auto">
          <a:xfrm>
            <a:off x="1187450" y="47180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24" name="Text Box 15">
            <a:extLst>
              <a:ext uri="{FF2B5EF4-FFF2-40B4-BE49-F238E27FC236}">
                <a16:creationId xmlns:a16="http://schemas.microsoft.com/office/drawing/2014/main" id="{C2279933-EEEE-91AB-AFF3-3BA5AABDD005}"/>
              </a:ext>
            </a:extLst>
          </p:cNvPr>
          <p:cNvSpPr txBox="1">
            <a:spLocks noChangeArrowheads="1"/>
          </p:cNvSpPr>
          <p:nvPr/>
        </p:nvSpPr>
        <p:spPr bwMode="auto">
          <a:xfrm>
            <a:off x="1908175" y="4724400"/>
            <a:ext cx="64801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持続可能な開発目標（ＳＤＧｓ）とは</a:t>
            </a:r>
          </a:p>
        </p:txBody>
      </p:sp>
      <p:sp>
        <p:nvSpPr>
          <p:cNvPr id="13325" name="Text Box 16">
            <a:extLst>
              <a:ext uri="{FF2B5EF4-FFF2-40B4-BE49-F238E27FC236}">
                <a16:creationId xmlns:a16="http://schemas.microsoft.com/office/drawing/2014/main" id="{FEEF3348-353F-E060-756F-04A1BB191B4A}"/>
              </a:ext>
            </a:extLst>
          </p:cNvPr>
          <p:cNvSpPr txBox="1">
            <a:spLocks noChangeArrowheads="1"/>
          </p:cNvSpPr>
          <p:nvPr/>
        </p:nvSpPr>
        <p:spPr bwMode="auto">
          <a:xfrm>
            <a:off x="1258888" y="1125538"/>
            <a:ext cx="504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０１</a:t>
            </a:r>
          </a:p>
        </p:txBody>
      </p:sp>
      <p:sp>
        <p:nvSpPr>
          <p:cNvPr id="13326" name="Text Box 17">
            <a:extLst>
              <a:ext uri="{FF2B5EF4-FFF2-40B4-BE49-F238E27FC236}">
                <a16:creationId xmlns:a16="http://schemas.microsoft.com/office/drawing/2014/main" id="{3C860148-2B7C-BA42-FB5B-31F910A79AEB}"/>
              </a:ext>
            </a:extLst>
          </p:cNvPr>
          <p:cNvSpPr txBox="1">
            <a:spLocks noChangeArrowheads="1"/>
          </p:cNvSpPr>
          <p:nvPr/>
        </p:nvSpPr>
        <p:spPr bwMode="auto">
          <a:xfrm>
            <a:off x="1258888" y="1989138"/>
            <a:ext cx="504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０２</a:t>
            </a:r>
          </a:p>
        </p:txBody>
      </p:sp>
      <p:sp>
        <p:nvSpPr>
          <p:cNvPr id="13327" name="Text Box 18">
            <a:extLst>
              <a:ext uri="{FF2B5EF4-FFF2-40B4-BE49-F238E27FC236}">
                <a16:creationId xmlns:a16="http://schemas.microsoft.com/office/drawing/2014/main" id="{5A06A650-56F7-9620-B76B-209F2118CB92}"/>
              </a:ext>
            </a:extLst>
          </p:cNvPr>
          <p:cNvSpPr txBox="1">
            <a:spLocks noChangeArrowheads="1"/>
          </p:cNvSpPr>
          <p:nvPr/>
        </p:nvSpPr>
        <p:spPr bwMode="auto">
          <a:xfrm>
            <a:off x="1258888" y="2924175"/>
            <a:ext cx="5048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０３</a:t>
            </a:r>
          </a:p>
        </p:txBody>
      </p:sp>
      <p:sp>
        <p:nvSpPr>
          <p:cNvPr id="13328" name="Text Box 19">
            <a:extLst>
              <a:ext uri="{FF2B5EF4-FFF2-40B4-BE49-F238E27FC236}">
                <a16:creationId xmlns:a16="http://schemas.microsoft.com/office/drawing/2014/main" id="{C805EDF8-62E2-05E0-A199-38C70D9EC993}"/>
              </a:ext>
            </a:extLst>
          </p:cNvPr>
          <p:cNvSpPr txBox="1">
            <a:spLocks noChangeArrowheads="1"/>
          </p:cNvSpPr>
          <p:nvPr/>
        </p:nvSpPr>
        <p:spPr bwMode="auto">
          <a:xfrm>
            <a:off x="1258888" y="3789363"/>
            <a:ext cx="504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０４</a:t>
            </a:r>
          </a:p>
        </p:txBody>
      </p:sp>
      <p:sp>
        <p:nvSpPr>
          <p:cNvPr id="13329" name="Text Box 20">
            <a:extLst>
              <a:ext uri="{FF2B5EF4-FFF2-40B4-BE49-F238E27FC236}">
                <a16:creationId xmlns:a16="http://schemas.microsoft.com/office/drawing/2014/main" id="{10F2DD15-7A61-B656-10B0-9A1B9950F69B}"/>
              </a:ext>
            </a:extLst>
          </p:cNvPr>
          <p:cNvSpPr txBox="1">
            <a:spLocks noChangeArrowheads="1"/>
          </p:cNvSpPr>
          <p:nvPr/>
        </p:nvSpPr>
        <p:spPr bwMode="auto">
          <a:xfrm>
            <a:off x="1258888" y="4724400"/>
            <a:ext cx="5048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０５</a:t>
            </a:r>
          </a:p>
        </p:txBody>
      </p:sp>
      <p:sp>
        <p:nvSpPr>
          <p:cNvPr id="13330" name="Text Box 21">
            <a:extLst>
              <a:ext uri="{FF2B5EF4-FFF2-40B4-BE49-F238E27FC236}">
                <a16:creationId xmlns:a16="http://schemas.microsoft.com/office/drawing/2014/main" id="{4F360DC7-DA37-19CE-1361-81CB05844A09}"/>
              </a:ext>
            </a:extLst>
          </p:cNvPr>
          <p:cNvSpPr txBox="1">
            <a:spLocks noChangeArrowheads="1"/>
          </p:cNvSpPr>
          <p:nvPr/>
        </p:nvSpPr>
        <p:spPr bwMode="auto">
          <a:xfrm>
            <a:off x="468313" y="115888"/>
            <a:ext cx="1258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400"/>
              <a:t>第１章</a:t>
            </a:r>
          </a:p>
        </p:txBody>
      </p:sp>
      <p:sp>
        <p:nvSpPr>
          <p:cNvPr id="13331" name="Text Box 15">
            <a:extLst>
              <a:ext uri="{FF2B5EF4-FFF2-40B4-BE49-F238E27FC236}">
                <a16:creationId xmlns:a16="http://schemas.microsoft.com/office/drawing/2014/main" id="{9A60210C-313D-73C2-E54E-8E679585F4E1}"/>
              </a:ext>
            </a:extLst>
          </p:cNvPr>
          <p:cNvSpPr txBox="1">
            <a:spLocks noChangeArrowheads="1"/>
          </p:cNvSpPr>
          <p:nvPr/>
        </p:nvSpPr>
        <p:spPr bwMode="auto">
          <a:xfrm>
            <a:off x="1187450" y="6335713"/>
            <a:ext cx="3311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solidFill>
                  <a:srgbClr val="FF0000"/>
                </a:solidFill>
                <a:latin typeface="ＭＳ ゴシック" panose="020B0609070205080204" pitchFamily="49" charset="-128"/>
                <a:ea typeface="ＭＳ ゴシック" panose="020B0609070205080204" pitchFamily="49" charset="-128"/>
              </a:rPr>
              <a:t>＜日本の四大公害病＞</a:t>
            </a:r>
          </a:p>
        </p:txBody>
      </p:sp>
      <p:sp>
        <p:nvSpPr>
          <p:cNvPr id="13332" name="Text Box 14">
            <a:extLst>
              <a:ext uri="{FF2B5EF4-FFF2-40B4-BE49-F238E27FC236}">
                <a16:creationId xmlns:a16="http://schemas.microsoft.com/office/drawing/2014/main" id="{A8F8116C-BBE3-1D8C-8700-466C468975ED}"/>
              </a:ext>
            </a:extLst>
          </p:cNvPr>
          <p:cNvSpPr txBox="1">
            <a:spLocks noChangeArrowheads="1"/>
          </p:cNvSpPr>
          <p:nvPr/>
        </p:nvSpPr>
        <p:spPr bwMode="auto">
          <a:xfrm>
            <a:off x="1187450" y="566102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3333" name="Text Box 15">
            <a:extLst>
              <a:ext uri="{FF2B5EF4-FFF2-40B4-BE49-F238E27FC236}">
                <a16:creationId xmlns:a16="http://schemas.microsoft.com/office/drawing/2014/main" id="{069993E5-503E-80F6-A269-DCFC96F2AD43}"/>
              </a:ext>
            </a:extLst>
          </p:cNvPr>
          <p:cNvSpPr txBox="1">
            <a:spLocks noChangeArrowheads="1"/>
          </p:cNvSpPr>
          <p:nvPr/>
        </p:nvSpPr>
        <p:spPr bwMode="auto">
          <a:xfrm>
            <a:off x="1908175" y="5667375"/>
            <a:ext cx="64801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ＳＤＧｓへの取り組み</a:t>
            </a:r>
          </a:p>
        </p:txBody>
      </p:sp>
      <p:sp>
        <p:nvSpPr>
          <p:cNvPr id="13334" name="Text Box 20">
            <a:extLst>
              <a:ext uri="{FF2B5EF4-FFF2-40B4-BE49-F238E27FC236}">
                <a16:creationId xmlns:a16="http://schemas.microsoft.com/office/drawing/2014/main" id="{F5DE5F24-BC73-A6FC-8A7D-1FC6554FD264}"/>
              </a:ext>
            </a:extLst>
          </p:cNvPr>
          <p:cNvSpPr txBox="1">
            <a:spLocks noChangeArrowheads="1"/>
          </p:cNvSpPr>
          <p:nvPr/>
        </p:nvSpPr>
        <p:spPr bwMode="auto">
          <a:xfrm>
            <a:off x="1293813" y="5661025"/>
            <a:ext cx="5048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０６</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6">
            <a:extLst>
              <a:ext uri="{FF2B5EF4-FFF2-40B4-BE49-F238E27FC236}">
                <a16:creationId xmlns:a16="http://schemas.microsoft.com/office/drawing/2014/main" id="{4F09406A-0A94-FF68-D693-DCB1684CD544}"/>
              </a:ext>
            </a:extLst>
          </p:cNvPr>
          <p:cNvSpPr>
            <a:spLocks noChangeArrowheads="1"/>
          </p:cNvSpPr>
          <p:nvPr/>
        </p:nvSpPr>
        <p:spPr bwMode="auto">
          <a:xfrm>
            <a:off x="6665913" y="3298825"/>
            <a:ext cx="2376487" cy="2133600"/>
          </a:xfrm>
          <a:prstGeom prst="roundRect">
            <a:avLst>
              <a:gd name="adj" fmla="val 746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大気中　　　：</a:t>
            </a:r>
            <a:r>
              <a:rPr lang="en-US" altLang="ja-JP" sz="1400" b="0" dirty="0">
                <a:latin typeface="+mn-ea"/>
                <a:ea typeface="+mn-ea"/>
              </a:rPr>
              <a:t>10</a:t>
            </a:r>
            <a:r>
              <a:rPr lang="ja-JP" altLang="en-US" sz="1400" b="0" dirty="0">
                <a:latin typeface="+mn-ea"/>
                <a:ea typeface="+mn-ea"/>
              </a:rPr>
              <a:t>日</a:t>
            </a:r>
          </a:p>
          <a:p>
            <a:pPr eaLnBrk="1" hangingPunct="1">
              <a:spcBef>
                <a:spcPct val="0"/>
              </a:spcBef>
              <a:buFontTx/>
              <a:buNone/>
              <a:defRPr/>
            </a:pPr>
            <a:r>
              <a:rPr lang="ja-JP" altLang="en-US" sz="1400" b="0" dirty="0">
                <a:latin typeface="+mn-ea"/>
                <a:ea typeface="+mn-ea"/>
              </a:rPr>
              <a:t>●氷河　　　　：</a:t>
            </a:r>
            <a:r>
              <a:rPr lang="en-US" altLang="ja-JP" sz="1400" b="0" dirty="0">
                <a:latin typeface="+mn-ea"/>
                <a:ea typeface="+mn-ea"/>
              </a:rPr>
              <a:t>9100</a:t>
            </a:r>
            <a:r>
              <a:rPr lang="ja-JP" altLang="en-US" sz="1400" b="0" dirty="0">
                <a:latin typeface="+mn-ea"/>
                <a:ea typeface="+mn-ea"/>
              </a:rPr>
              <a:t>年</a:t>
            </a:r>
          </a:p>
          <a:p>
            <a:pPr eaLnBrk="1" hangingPunct="1">
              <a:spcBef>
                <a:spcPct val="0"/>
              </a:spcBef>
              <a:buFontTx/>
              <a:buNone/>
              <a:defRPr/>
            </a:pPr>
            <a:r>
              <a:rPr lang="ja-JP" altLang="en-US" sz="1400" b="0" dirty="0">
                <a:latin typeface="+mn-ea"/>
                <a:ea typeface="+mn-ea"/>
              </a:rPr>
              <a:t>●海水　　　　：</a:t>
            </a:r>
            <a:r>
              <a:rPr lang="en-US" altLang="ja-JP" sz="1400" b="0" dirty="0">
                <a:latin typeface="+mn-ea"/>
                <a:ea typeface="+mn-ea"/>
              </a:rPr>
              <a:t>3200</a:t>
            </a:r>
            <a:r>
              <a:rPr lang="ja-JP" altLang="en-US" sz="1400" b="0" dirty="0">
                <a:latin typeface="+mn-ea"/>
                <a:ea typeface="+mn-ea"/>
              </a:rPr>
              <a:t>年</a:t>
            </a:r>
          </a:p>
          <a:p>
            <a:pPr eaLnBrk="1" hangingPunct="1">
              <a:spcBef>
                <a:spcPct val="0"/>
              </a:spcBef>
              <a:buFontTx/>
              <a:buNone/>
              <a:defRPr/>
            </a:pPr>
            <a:r>
              <a:rPr lang="ja-JP" altLang="en-US" sz="1400" dirty="0">
                <a:solidFill>
                  <a:srgbClr val="FF0000"/>
                </a:solidFill>
                <a:latin typeface="+mn-ea"/>
                <a:ea typeface="+mn-ea"/>
              </a:rPr>
              <a:t>●地下水　　　：</a:t>
            </a:r>
            <a:r>
              <a:rPr lang="en-US" altLang="ja-JP" sz="1400" dirty="0">
                <a:solidFill>
                  <a:srgbClr val="FF0000"/>
                </a:solidFill>
                <a:latin typeface="+mn-ea"/>
                <a:ea typeface="+mn-ea"/>
              </a:rPr>
              <a:t>590</a:t>
            </a:r>
            <a:r>
              <a:rPr lang="ja-JP" altLang="en-US" sz="1400" dirty="0">
                <a:solidFill>
                  <a:srgbClr val="FF0000"/>
                </a:solidFill>
                <a:latin typeface="+mn-ea"/>
                <a:ea typeface="+mn-ea"/>
              </a:rPr>
              <a:t>年</a:t>
            </a:r>
          </a:p>
          <a:p>
            <a:pPr eaLnBrk="1" hangingPunct="1">
              <a:spcBef>
                <a:spcPct val="0"/>
              </a:spcBef>
              <a:buFontTx/>
              <a:buNone/>
              <a:defRPr/>
            </a:pPr>
            <a:r>
              <a:rPr lang="ja-JP" altLang="en-US" sz="1400" b="0" dirty="0">
                <a:latin typeface="+mn-ea"/>
                <a:ea typeface="+mn-ea"/>
              </a:rPr>
              <a:t>●河川水　　　</a:t>
            </a:r>
            <a:r>
              <a:rPr lang="ja-JP" altLang="en-US" sz="1400" dirty="0">
                <a:latin typeface="+mn-ea"/>
                <a:ea typeface="+mn-ea"/>
              </a:rPr>
              <a:t>：</a:t>
            </a:r>
            <a:r>
              <a:rPr lang="en-US" altLang="ja-JP" sz="1400" b="0" dirty="0">
                <a:latin typeface="+mn-ea"/>
                <a:ea typeface="+mn-ea"/>
              </a:rPr>
              <a:t>26</a:t>
            </a:r>
            <a:r>
              <a:rPr lang="ja-JP" altLang="en-US" sz="1400" b="0" dirty="0">
                <a:latin typeface="+mn-ea"/>
                <a:ea typeface="+mn-ea"/>
              </a:rPr>
              <a:t>日</a:t>
            </a:r>
          </a:p>
          <a:p>
            <a:pPr eaLnBrk="1" hangingPunct="1">
              <a:spcBef>
                <a:spcPct val="0"/>
              </a:spcBef>
              <a:buFontTx/>
              <a:buNone/>
              <a:defRPr/>
            </a:pPr>
            <a:r>
              <a:rPr lang="ja-JP" altLang="en-US" sz="1400" b="0" dirty="0">
                <a:latin typeface="+mn-ea"/>
                <a:ea typeface="+mn-ea"/>
              </a:rPr>
              <a:t>●内陸湖</a:t>
            </a:r>
            <a:r>
              <a:rPr lang="en-US" altLang="ja-JP" sz="1400" b="0" dirty="0">
                <a:latin typeface="+mn-ea"/>
                <a:ea typeface="+mn-ea"/>
              </a:rPr>
              <a:t>(</a:t>
            </a:r>
            <a:r>
              <a:rPr lang="ja-JP" altLang="en-US" sz="1400" b="0" dirty="0">
                <a:latin typeface="+mn-ea"/>
                <a:ea typeface="+mn-ea"/>
              </a:rPr>
              <a:t>塩水</a:t>
            </a:r>
            <a:r>
              <a:rPr lang="en-US" altLang="ja-JP" sz="1400" b="0" dirty="0">
                <a:latin typeface="+mn-ea"/>
                <a:ea typeface="+mn-ea"/>
              </a:rPr>
              <a:t>)</a:t>
            </a:r>
            <a:r>
              <a:rPr lang="ja-JP" altLang="en-US" sz="1400" b="0" dirty="0">
                <a:latin typeface="+mn-ea"/>
                <a:ea typeface="+mn-ea"/>
              </a:rPr>
              <a:t>：</a:t>
            </a:r>
            <a:r>
              <a:rPr lang="en-US" altLang="ja-JP" sz="1400" b="0" dirty="0">
                <a:latin typeface="+mn-ea"/>
                <a:ea typeface="+mn-ea"/>
              </a:rPr>
              <a:t>14</a:t>
            </a:r>
            <a:r>
              <a:rPr lang="ja-JP" altLang="en-US" sz="1400" b="0" dirty="0">
                <a:latin typeface="+mn-ea"/>
                <a:ea typeface="+mn-ea"/>
              </a:rPr>
              <a:t>年</a:t>
            </a:r>
          </a:p>
          <a:p>
            <a:pPr eaLnBrk="1" hangingPunct="1">
              <a:spcBef>
                <a:spcPct val="0"/>
              </a:spcBef>
              <a:buFontTx/>
              <a:buNone/>
              <a:defRPr/>
            </a:pPr>
            <a:r>
              <a:rPr lang="ja-JP" altLang="en-US" sz="1400" b="0" dirty="0">
                <a:latin typeface="+mn-ea"/>
                <a:ea typeface="+mn-ea"/>
              </a:rPr>
              <a:t>●淡水湖　　　： </a:t>
            </a:r>
            <a:r>
              <a:rPr lang="en-US" altLang="ja-JP" sz="1400" b="0" dirty="0">
                <a:latin typeface="+mn-ea"/>
                <a:ea typeface="+mn-ea"/>
              </a:rPr>
              <a:t>4</a:t>
            </a:r>
            <a:r>
              <a:rPr lang="ja-JP" altLang="en-US" sz="1400" b="0" dirty="0">
                <a:latin typeface="+mn-ea"/>
                <a:ea typeface="+mn-ea"/>
              </a:rPr>
              <a:t>年</a:t>
            </a:r>
          </a:p>
          <a:p>
            <a:pPr eaLnBrk="1" hangingPunct="1">
              <a:spcBef>
                <a:spcPct val="0"/>
              </a:spcBef>
              <a:buFontTx/>
              <a:buNone/>
              <a:defRPr/>
            </a:pPr>
            <a:r>
              <a:rPr lang="ja-JP" altLang="en-US" sz="1400" b="0" dirty="0">
                <a:latin typeface="+mn-ea"/>
                <a:ea typeface="+mn-ea"/>
              </a:rPr>
              <a:t>●土壌水　　　：</a:t>
            </a:r>
            <a:r>
              <a:rPr lang="en-US" altLang="ja-JP" sz="1400" b="0" dirty="0">
                <a:latin typeface="+mn-ea"/>
                <a:ea typeface="+mn-ea"/>
              </a:rPr>
              <a:t>320</a:t>
            </a:r>
            <a:r>
              <a:rPr lang="ja-JP" altLang="en-US" sz="1400" b="0" dirty="0">
                <a:latin typeface="+mn-ea"/>
                <a:ea typeface="+mn-ea"/>
              </a:rPr>
              <a:t>日</a:t>
            </a:r>
          </a:p>
        </p:txBody>
      </p:sp>
      <p:sp>
        <p:nvSpPr>
          <p:cNvPr id="2" name="AutoShape 22">
            <a:extLst>
              <a:ext uri="{FF2B5EF4-FFF2-40B4-BE49-F238E27FC236}">
                <a16:creationId xmlns:a16="http://schemas.microsoft.com/office/drawing/2014/main" id="{6082DF4D-E4F6-8182-1613-7FFDF1E4A3FE}"/>
              </a:ext>
            </a:extLst>
          </p:cNvPr>
          <p:cNvSpPr>
            <a:spLocks noChangeArrowheads="1"/>
          </p:cNvSpPr>
          <p:nvPr/>
        </p:nvSpPr>
        <p:spPr bwMode="auto">
          <a:xfrm>
            <a:off x="6659563" y="1050925"/>
            <a:ext cx="2376487" cy="1822450"/>
          </a:xfrm>
          <a:prstGeom prst="roundRect">
            <a:avLst>
              <a:gd name="adj" fmla="val 5893"/>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海洋　　　　　：</a:t>
            </a:r>
            <a:r>
              <a:rPr lang="en-US" altLang="ja-JP" sz="1400" b="0" dirty="0">
                <a:latin typeface="+mn-ea"/>
                <a:ea typeface="+mn-ea"/>
              </a:rPr>
              <a:t>97.5%</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氷雪　　　　　：</a:t>
            </a:r>
            <a:r>
              <a:rPr lang="en-US" altLang="ja-JP" sz="1400" b="0" dirty="0">
                <a:latin typeface="+mn-ea"/>
                <a:ea typeface="+mn-ea"/>
              </a:rPr>
              <a:t>1.80%</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地下水　　　 ：</a:t>
            </a:r>
            <a:r>
              <a:rPr lang="en-US" altLang="ja-JP" sz="1400" b="0" dirty="0">
                <a:latin typeface="+mn-ea"/>
                <a:ea typeface="+mn-ea"/>
              </a:rPr>
              <a:t>0.70%</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土壌　　　　　：</a:t>
            </a:r>
            <a:r>
              <a:rPr lang="en-US" altLang="ja-JP" sz="1400" b="0" dirty="0">
                <a:latin typeface="+mn-ea"/>
                <a:ea typeface="+mn-ea"/>
              </a:rPr>
              <a:t>0.002%</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湖沼　　　　　：</a:t>
            </a:r>
            <a:r>
              <a:rPr lang="en-US" altLang="ja-JP" sz="1400" b="0" dirty="0">
                <a:latin typeface="+mn-ea"/>
                <a:ea typeface="+mn-ea"/>
              </a:rPr>
              <a:t>0.016%</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河川　　　　　：</a:t>
            </a:r>
            <a:r>
              <a:rPr lang="en-US" altLang="ja-JP" sz="1400" b="0" dirty="0">
                <a:latin typeface="+mn-ea"/>
                <a:ea typeface="+mn-ea"/>
              </a:rPr>
              <a:t>0.0001%</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水蒸気　　　 ：</a:t>
            </a:r>
            <a:r>
              <a:rPr lang="en-US" altLang="ja-JP" sz="1400" b="0" dirty="0">
                <a:latin typeface="+mn-ea"/>
                <a:ea typeface="+mn-ea"/>
              </a:rPr>
              <a:t>0.001%</a:t>
            </a:r>
          </a:p>
        </p:txBody>
      </p:sp>
      <p:sp>
        <p:nvSpPr>
          <p:cNvPr id="59395" name="Text Box 7">
            <a:extLst>
              <a:ext uri="{FF2B5EF4-FFF2-40B4-BE49-F238E27FC236}">
                <a16:creationId xmlns:a16="http://schemas.microsoft.com/office/drawing/2014/main" id="{77054E8F-05E0-8A63-A023-92FE52AB54BE}"/>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P38</a:t>
            </a:r>
            <a:r>
              <a:rPr lang="ja-JP" altLang="en-US" sz="1200" b="0" dirty="0">
                <a:latin typeface="+mn-ea"/>
                <a:ea typeface="+mn-ea"/>
              </a:rPr>
              <a:t>～</a:t>
            </a:r>
            <a:r>
              <a:rPr lang="en-US" altLang="ja-JP" sz="1200" b="0" dirty="0">
                <a:latin typeface="+mn-ea"/>
                <a:ea typeface="+mn-ea"/>
              </a:rPr>
              <a:t>p39</a:t>
            </a:r>
          </a:p>
        </p:txBody>
      </p:sp>
      <p:sp>
        <p:nvSpPr>
          <p:cNvPr id="59396" name="Text Box 8">
            <a:extLst>
              <a:ext uri="{FF2B5EF4-FFF2-40B4-BE49-F238E27FC236}">
                <a16:creationId xmlns:a16="http://schemas.microsoft.com/office/drawing/2014/main" id="{ADD426BC-BA2E-5E8D-6CA9-AEE3ACCBA0EE}"/>
              </a:ext>
            </a:extLst>
          </p:cNvPr>
          <p:cNvSpPr txBox="1">
            <a:spLocks noChangeArrowheads="1"/>
          </p:cNvSpPr>
          <p:nvPr/>
        </p:nvSpPr>
        <p:spPr bwMode="auto">
          <a:xfrm>
            <a:off x="2644775" y="117475"/>
            <a:ext cx="41227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水の循環と海洋の働き　</a:t>
            </a:r>
          </a:p>
        </p:txBody>
      </p:sp>
      <p:sp>
        <p:nvSpPr>
          <p:cNvPr id="59397" name="AutoShape 17">
            <a:extLst>
              <a:ext uri="{FF2B5EF4-FFF2-40B4-BE49-F238E27FC236}">
                <a16:creationId xmlns:a16="http://schemas.microsoft.com/office/drawing/2014/main" id="{60454C5A-26B4-942D-B96F-E2EAC6CA0068}"/>
              </a:ext>
            </a:extLst>
          </p:cNvPr>
          <p:cNvSpPr>
            <a:spLocks noChangeArrowheads="1"/>
          </p:cNvSpPr>
          <p:nvPr/>
        </p:nvSpPr>
        <p:spPr bwMode="auto">
          <a:xfrm>
            <a:off x="0" y="620713"/>
            <a:ext cx="1187450" cy="390525"/>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800">
              <a:latin typeface="+mn-ea"/>
              <a:ea typeface="+mn-ea"/>
            </a:endParaRPr>
          </a:p>
        </p:txBody>
      </p:sp>
      <p:sp>
        <p:nvSpPr>
          <p:cNvPr id="59399" name="AutoShape 23">
            <a:extLst>
              <a:ext uri="{FF2B5EF4-FFF2-40B4-BE49-F238E27FC236}">
                <a16:creationId xmlns:a16="http://schemas.microsoft.com/office/drawing/2014/main" id="{9A0C374D-DD2A-9154-AC64-C08019286483}"/>
              </a:ext>
            </a:extLst>
          </p:cNvPr>
          <p:cNvSpPr>
            <a:spLocks noChangeArrowheads="1"/>
          </p:cNvSpPr>
          <p:nvPr/>
        </p:nvSpPr>
        <p:spPr bwMode="auto">
          <a:xfrm>
            <a:off x="6804025" y="881858"/>
            <a:ext cx="2182813" cy="262730"/>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900">
              <a:solidFill>
                <a:schemeClr val="bg1"/>
              </a:solidFill>
              <a:latin typeface="+mn-ea"/>
              <a:ea typeface="+mn-ea"/>
            </a:endParaRPr>
          </a:p>
        </p:txBody>
      </p:sp>
      <p:sp>
        <p:nvSpPr>
          <p:cNvPr id="59400" name="Text Box 24">
            <a:extLst>
              <a:ext uri="{FF2B5EF4-FFF2-40B4-BE49-F238E27FC236}">
                <a16:creationId xmlns:a16="http://schemas.microsoft.com/office/drawing/2014/main" id="{51702E30-10ED-93B9-D059-F0C7440C2670}"/>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59401" name="Text Box 25">
            <a:extLst>
              <a:ext uri="{FF2B5EF4-FFF2-40B4-BE49-F238E27FC236}">
                <a16:creationId xmlns:a16="http://schemas.microsoft.com/office/drawing/2014/main" id="{22E77A8C-A1A4-FD02-66DB-B1EA2BC3BA5A}"/>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２－１</a:t>
            </a:r>
          </a:p>
        </p:txBody>
      </p:sp>
      <p:sp>
        <p:nvSpPr>
          <p:cNvPr id="59402" name="Text Box 27">
            <a:extLst>
              <a:ext uri="{FF2B5EF4-FFF2-40B4-BE49-F238E27FC236}">
                <a16:creationId xmlns:a16="http://schemas.microsoft.com/office/drawing/2014/main" id="{8E02B7F8-C718-2106-AF22-B6EA38D145FE}"/>
              </a:ext>
            </a:extLst>
          </p:cNvPr>
          <p:cNvSpPr txBox="1">
            <a:spLocks noChangeArrowheads="1"/>
          </p:cNvSpPr>
          <p:nvPr/>
        </p:nvSpPr>
        <p:spPr bwMode="auto">
          <a:xfrm>
            <a:off x="7104205" y="833702"/>
            <a:ext cx="18002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淡水はわずか</a:t>
            </a:r>
          </a:p>
        </p:txBody>
      </p:sp>
      <p:sp>
        <p:nvSpPr>
          <p:cNvPr id="59403" name="Text Box 29">
            <a:extLst>
              <a:ext uri="{FF2B5EF4-FFF2-40B4-BE49-F238E27FC236}">
                <a16:creationId xmlns:a16="http://schemas.microsoft.com/office/drawing/2014/main" id="{DF5C623B-9FF2-A70F-3B8C-1280487043C4}"/>
              </a:ext>
            </a:extLst>
          </p:cNvPr>
          <p:cNvSpPr txBox="1">
            <a:spLocks noChangeArrowheads="1"/>
          </p:cNvSpPr>
          <p:nvPr/>
        </p:nvSpPr>
        <p:spPr bwMode="auto">
          <a:xfrm>
            <a:off x="0" y="620713"/>
            <a:ext cx="115093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水の恵み</a:t>
            </a:r>
          </a:p>
        </p:txBody>
      </p:sp>
      <p:sp>
        <p:nvSpPr>
          <p:cNvPr id="59405" name="Text Box 32">
            <a:extLst>
              <a:ext uri="{FF2B5EF4-FFF2-40B4-BE49-F238E27FC236}">
                <a16:creationId xmlns:a16="http://schemas.microsoft.com/office/drawing/2014/main" id="{EE373B97-42DB-133D-04DB-714602D2A556}"/>
              </a:ext>
            </a:extLst>
          </p:cNvPr>
          <p:cNvSpPr txBox="1">
            <a:spLocks noChangeArrowheads="1"/>
          </p:cNvSpPr>
          <p:nvPr/>
        </p:nvSpPr>
        <p:spPr bwMode="auto">
          <a:xfrm>
            <a:off x="0" y="1033463"/>
            <a:ext cx="66103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●地球上の水はほとんどが海水で淡水はわずか２．５％。</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●淡水の内</a:t>
            </a:r>
            <a:r>
              <a:rPr lang="en-US" altLang="ja-JP" sz="1400" b="0" dirty="0">
                <a:latin typeface="+mn-ea"/>
                <a:ea typeface="+mn-ea"/>
              </a:rPr>
              <a:t>2/3</a:t>
            </a:r>
            <a:r>
              <a:rPr lang="ja-JP" altLang="en-US" sz="1400" b="0" dirty="0">
                <a:latin typeface="+mn-ea"/>
                <a:ea typeface="+mn-ea"/>
              </a:rPr>
              <a:t>は氷河や地下水で、人間など生物が利用できるのは、ごくわずか。</a:t>
            </a:r>
          </a:p>
        </p:txBody>
      </p:sp>
      <p:sp>
        <p:nvSpPr>
          <p:cNvPr id="59406" name="AutoShape 33">
            <a:extLst>
              <a:ext uri="{FF2B5EF4-FFF2-40B4-BE49-F238E27FC236}">
                <a16:creationId xmlns:a16="http://schemas.microsoft.com/office/drawing/2014/main" id="{54E1DE99-840D-4565-76E8-5D24F7ADE9DF}"/>
              </a:ext>
            </a:extLst>
          </p:cNvPr>
          <p:cNvSpPr>
            <a:spLocks noChangeArrowheads="1"/>
          </p:cNvSpPr>
          <p:nvPr/>
        </p:nvSpPr>
        <p:spPr bwMode="auto">
          <a:xfrm>
            <a:off x="0" y="1598613"/>
            <a:ext cx="1187450" cy="390525"/>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800">
              <a:latin typeface="+mn-ea"/>
              <a:ea typeface="+mn-ea"/>
            </a:endParaRPr>
          </a:p>
        </p:txBody>
      </p:sp>
      <p:sp>
        <p:nvSpPr>
          <p:cNvPr id="59407" name="Text Box 34">
            <a:extLst>
              <a:ext uri="{FF2B5EF4-FFF2-40B4-BE49-F238E27FC236}">
                <a16:creationId xmlns:a16="http://schemas.microsoft.com/office/drawing/2014/main" id="{3CB628AC-6637-C661-502D-A5626A0C8E4C}"/>
              </a:ext>
            </a:extLst>
          </p:cNvPr>
          <p:cNvSpPr txBox="1">
            <a:spLocks noChangeArrowheads="1"/>
          </p:cNvSpPr>
          <p:nvPr/>
        </p:nvSpPr>
        <p:spPr bwMode="auto">
          <a:xfrm>
            <a:off x="0" y="1598613"/>
            <a:ext cx="115093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水の循環</a:t>
            </a:r>
          </a:p>
        </p:txBody>
      </p:sp>
      <p:sp>
        <p:nvSpPr>
          <p:cNvPr id="59408" name="Text Box 35">
            <a:extLst>
              <a:ext uri="{FF2B5EF4-FFF2-40B4-BE49-F238E27FC236}">
                <a16:creationId xmlns:a16="http://schemas.microsoft.com/office/drawing/2014/main" id="{36C19793-6394-5D8E-5010-A53CC9C24A8E}"/>
              </a:ext>
            </a:extLst>
          </p:cNvPr>
          <p:cNvSpPr txBox="1">
            <a:spLocks noChangeArrowheads="1"/>
          </p:cNvSpPr>
          <p:nvPr/>
        </p:nvSpPr>
        <p:spPr bwMode="auto">
          <a:xfrm>
            <a:off x="0" y="1992313"/>
            <a:ext cx="6804025"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地球規模での水の循環</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太陽の熱で水蒸気　⇒　上昇して雲　⇒　降水</a:t>
            </a:r>
            <a:r>
              <a:rPr lang="en-US" altLang="ja-JP" sz="1400" b="0" dirty="0">
                <a:latin typeface="+mn-ea"/>
                <a:ea typeface="+mn-ea"/>
              </a:rPr>
              <a:t>(</a:t>
            </a:r>
            <a:r>
              <a:rPr lang="ja-JP" altLang="en-US" sz="1400" b="0" dirty="0">
                <a:latin typeface="+mn-ea"/>
                <a:ea typeface="+mn-ea"/>
              </a:rPr>
              <a:t>雨</a:t>
            </a:r>
            <a:r>
              <a:rPr lang="en-US" altLang="ja-JP" sz="1400" b="0" dirty="0">
                <a:latin typeface="+mn-ea"/>
                <a:ea typeface="+mn-ea"/>
              </a:rPr>
              <a:t>)</a:t>
            </a:r>
            <a:r>
              <a:rPr lang="ja-JP" altLang="en-US" sz="1400" b="0" dirty="0">
                <a:latin typeface="+mn-ea"/>
                <a:ea typeface="+mn-ea"/>
              </a:rPr>
              <a:t>　⇒　再び地表に戻る。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海水の蒸発は真水をつくる自然の淡水化プラント</a:t>
            </a:r>
            <a:r>
              <a:rPr lang="ja-JP" altLang="en-US" sz="1400" dirty="0">
                <a:solidFill>
                  <a:srgbClr val="FF0000"/>
                </a:solidFill>
                <a:latin typeface="+mn-ea"/>
                <a:ea typeface="+mn-ea"/>
              </a:rPr>
              <a:t>（雲は天空の貯水池）</a:t>
            </a:r>
          </a:p>
          <a:p>
            <a:pPr eaLnBrk="1" hangingPunct="1">
              <a:spcBef>
                <a:spcPct val="0"/>
              </a:spcBef>
              <a:buFontTx/>
              <a:buNone/>
              <a:defRPr/>
            </a:pPr>
            <a:r>
              <a:rPr lang="ja-JP" altLang="en-US" sz="1400" b="0" dirty="0">
                <a:latin typeface="+mn-ea"/>
                <a:ea typeface="+mn-ea"/>
              </a:rPr>
              <a:t>●川は命をつなぐ生命の循環</a:t>
            </a:r>
          </a:p>
          <a:p>
            <a:pPr eaLnBrk="1" hangingPunct="1">
              <a:spcBef>
                <a:spcPct val="0"/>
              </a:spcBef>
              <a:buFontTx/>
              <a:buNone/>
              <a:defRPr/>
            </a:pPr>
            <a:r>
              <a:rPr lang="ja-JP" altLang="en-US" sz="1400" b="0" dirty="0">
                <a:latin typeface="+mn-ea"/>
                <a:ea typeface="+mn-ea"/>
              </a:rPr>
              <a:t>　上流の森林から</a:t>
            </a:r>
            <a:r>
              <a:rPr lang="ja-JP" altLang="en-US" sz="1400" dirty="0">
                <a:solidFill>
                  <a:srgbClr val="FF0000"/>
                </a:solidFill>
                <a:latin typeface="+mn-ea"/>
                <a:ea typeface="+mn-ea"/>
              </a:rPr>
              <a:t>窒素</a:t>
            </a:r>
            <a:r>
              <a:rPr lang="ja-JP" altLang="en-US" sz="1400" b="0" dirty="0">
                <a:solidFill>
                  <a:srgbClr val="FF0000"/>
                </a:solidFill>
                <a:latin typeface="+mn-ea"/>
                <a:ea typeface="+mn-ea"/>
              </a:rPr>
              <a:t>、</a:t>
            </a:r>
            <a:r>
              <a:rPr lang="ja-JP" altLang="en-US" sz="1400" dirty="0">
                <a:solidFill>
                  <a:srgbClr val="FF0000"/>
                </a:solidFill>
                <a:latin typeface="+mn-ea"/>
                <a:ea typeface="+mn-ea"/>
              </a:rPr>
              <a:t>リン</a:t>
            </a:r>
            <a:r>
              <a:rPr lang="ja-JP" altLang="en-US" sz="1400" b="0" dirty="0">
                <a:latin typeface="+mn-ea"/>
                <a:ea typeface="+mn-ea"/>
              </a:rPr>
              <a:t>、</a:t>
            </a:r>
            <a:r>
              <a:rPr lang="ja-JP" altLang="en-US" sz="1400" dirty="0">
                <a:solidFill>
                  <a:srgbClr val="FF0000"/>
                </a:solidFill>
                <a:latin typeface="+mn-ea"/>
                <a:ea typeface="+mn-ea"/>
              </a:rPr>
              <a:t>カリウム</a:t>
            </a:r>
            <a:r>
              <a:rPr lang="ja-JP" altLang="en-US" sz="1400" b="0" dirty="0">
                <a:latin typeface="+mn-ea"/>
                <a:ea typeface="+mn-ea"/>
              </a:rPr>
              <a:t>などの栄養分を運び河川に豊かな生態系を作る。</a:t>
            </a:r>
          </a:p>
          <a:p>
            <a:pPr eaLnBrk="1" hangingPunct="1">
              <a:spcBef>
                <a:spcPct val="0"/>
              </a:spcBef>
              <a:buFontTx/>
              <a:buNone/>
              <a:defRPr/>
            </a:pPr>
            <a:r>
              <a:rPr lang="ja-JP" altLang="en-US" sz="1400" b="0" dirty="0">
                <a:latin typeface="+mn-ea"/>
                <a:ea typeface="+mn-ea"/>
              </a:rPr>
              <a:t>　海まで運ばれた栄養分は、植物プランクトンや海藻などを繁茂させ、魚や貝類が生息</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する海中生態系を育てる。</a:t>
            </a:r>
          </a:p>
        </p:txBody>
      </p:sp>
      <p:sp>
        <p:nvSpPr>
          <p:cNvPr id="59410" name="AutoShape 37">
            <a:extLst>
              <a:ext uri="{FF2B5EF4-FFF2-40B4-BE49-F238E27FC236}">
                <a16:creationId xmlns:a16="http://schemas.microsoft.com/office/drawing/2014/main" id="{B13573E1-7063-81F3-F366-08166B04476E}"/>
              </a:ext>
            </a:extLst>
          </p:cNvPr>
          <p:cNvSpPr>
            <a:spLocks noChangeArrowheads="1"/>
          </p:cNvSpPr>
          <p:nvPr/>
        </p:nvSpPr>
        <p:spPr bwMode="auto">
          <a:xfrm>
            <a:off x="6805613" y="3115470"/>
            <a:ext cx="2182812" cy="262730"/>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900">
              <a:solidFill>
                <a:schemeClr val="bg1"/>
              </a:solidFill>
              <a:latin typeface="+mn-ea"/>
              <a:ea typeface="+mn-ea"/>
            </a:endParaRPr>
          </a:p>
        </p:txBody>
      </p:sp>
      <p:sp>
        <p:nvSpPr>
          <p:cNvPr id="59411" name="Text Box 38">
            <a:extLst>
              <a:ext uri="{FF2B5EF4-FFF2-40B4-BE49-F238E27FC236}">
                <a16:creationId xmlns:a16="http://schemas.microsoft.com/office/drawing/2014/main" id="{0B966F35-101E-02B5-FC62-1BF65ACE2338}"/>
              </a:ext>
            </a:extLst>
          </p:cNvPr>
          <p:cNvSpPr txBox="1">
            <a:spLocks noChangeArrowheads="1"/>
          </p:cNvSpPr>
          <p:nvPr/>
        </p:nvSpPr>
        <p:spPr bwMode="auto">
          <a:xfrm>
            <a:off x="6888305" y="3067314"/>
            <a:ext cx="23050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水の平均滞留時間</a:t>
            </a:r>
          </a:p>
        </p:txBody>
      </p:sp>
      <p:sp>
        <p:nvSpPr>
          <p:cNvPr id="59413" name="Line 40">
            <a:extLst>
              <a:ext uri="{FF2B5EF4-FFF2-40B4-BE49-F238E27FC236}">
                <a16:creationId xmlns:a16="http://schemas.microsoft.com/office/drawing/2014/main" id="{C9901695-7A73-C964-51E8-38C762EF3FC6}"/>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59414" name="AutoShape 36">
            <a:extLst>
              <a:ext uri="{FF2B5EF4-FFF2-40B4-BE49-F238E27FC236}">
                <a16:creationId xmlns:a16="http://schemas.microsoft.com/office/drawing/2014/main" id="{C6FF675F-CE51-543B-E0C2-E94D05B2862D}"/>
              </a:ext>
            </a:extLst>
          </p:cNvPr>
          <p:cNvSpPr>
            <a:spLocks noChangeArrowheads="1"/>
          </p:cNvSpPr>
          <p:nvPr/>
        </p:nvSpPr>
        <p:spPr bwMode="auto">
          <a:xfrm>
            <a:off x="6659563" y="5876925"/>
            <a:ext cx="2376487" cy="865188"/>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a:latin typeface="+mn-ea"/>
                <a:ea typeface="+mn-ea"/>
              </a:rPr>
              <a:t>●</a:t>
            </a:r>
            <a:r>
              <a:rPr lang="ja-JP" altLang="en-US" sz="1400" b="0">
                <a:latin typeface="+mn-ea"/>
                <a:ea typeface="+mn-ea"/>
              </a:rPr>
              <a:t>生活用水　　　２２％</a:t>
            </a:r>
            <a:endParaRPr lang="en-US" altLang="ja-JP" sz="1400" b="0">
              <a:latin typeface="+mn-ea"/>
              <a:ea typeface="+mn-ea"/>
            </a:endParaRPr>
          </a:p>
          <a:p>
            <a:pPr eaLnBrk="1" hangingPunct="1">
              <a:spcBef>
                <a:spcPct val="0"/>
              </a:spcBef>
              <a:buFontTx/>
              <a:buNone/>
              <a:defRPr/>
            </a:pPr>
            <a:r>
              <a:rPr lang="ja-JP" altLang="en-US" sz="1400" b="0">
                <a:latin typeface="+mn-ea"/>
                <a:ea typeface="+mn-ea"/>
              </a:rPr>
              <a:t>●工業用水　　　２８％</a:t>
            </a:r>
            <a:endParaRPr lang="en-US" altLang="ja-JP" sz="1400" b="0">
              <a:latin typeface="+mn-ea"/>
              <a:ea typeface="+mn-ea"/>
            </a:endParaRPr>
          </a:p>
          <a:p>
            <a:pPr eaLnBrk="1" hangingPunct="1">
              <a:spcBef>
                <a:spcPct val="0"/>
              </a:spcBef>
              <a:buFontTx/>
              <a:buNone/>
              <a:defRPr/>
            </a:pPr>
            <a:r>
              <a:rPr lang="ja-JP" altLang="en-US" sz="1400" b="0">
                <a:latin typeface="+mn-ea"/>
                <a:ea typeface="+mn-ea"/>
              </a:rPr>
              <a:t>●農業用水　　　　６％</a:t>
            </a:r>
          </a:p>
        </p:txBody>
      </p:sp>
      <p:sp>
        <p:nvSpPr>
          <p:cNvPr id="59415" name="AutoShape 37">
            <a:extLst>
              <a:ext uri="{FF2B5EF4-FFF2-40B4-BE49-F238E27FC236}">
                <a16:creationId xmlns:a16="http://schemas.microsoft.com/office/drawing/2014/main" id="{FBB1B79C-DFF8-B178-8456-C35E579D9C09}"/>
              </a:ext>
            </a:extLst>
          </p:cNvPr>
          <p:cNvSpPr>
            <a:spLocks noChangeArrowheads="1"/>
          </p:cNvSpPr>
          <p:nvPr/>
        </p:nvSpPr>
        <p:spPr bwMode="auto">
          <a:xfrm>
            <a:off x="6748463" y="5658645"/>
            <a:ext cx="2182812" cy="262730"/>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900">
              <a:solidFill>
                <a:schemeClr val="bg1"/>
              </a:solidFill>
              <a:latin typeface="+mn-ea"/>
              <a:ea typeface="+mn-ea"/>
            </a:endParaRPr>
          </a:p>
        </p:txBody>
      </p:sp>
      <p:sp>
        <p:nvSpPr>
          <p:cNvPr id="59416" name="Text Box 38">
            <a:extLst>
              <a:ext uri="{FF2B5EF4-FFF2-40B4-BE49-F238E27FC236}">
                <a16:creationId xmlns:a16="http://schemas.microsoft.com/office/drawing/2014/main" id="{5E50E538-DD28-6219-4B3B-98CB9A52F855}"/>
              </a:ext>
            </a:extLst>
          </p:cNvPr>
          <p:cNvSpPr txBox="1">
            <a:spLocks noChangeArrowheads="1"/>
          </p:cNvSpPr>
          <p:nvPr/>
        </p:nvSpPr>
        <p:spPr bwMode="auto">
          <a:xfrm>
            <a:off x="6819900" y="5616889"/>
            <a:ext cx="23050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日本の地下水依存</a:t>
            </a:r>
          </a:p>
        </p:txBody>
      </p:sp>
      <p:pic>
        <p:nvPicPr>
          <p:cNvPr id="52246" name="図 14">
            <a:extLst>
              <a:ext uri="{FF2B5EF4-FFF2-40B4-BE49-F238E27FC236}">
                <a16:creationId xmlns:a16="http://schemas.microsoft.com/office/drawing/2014/main" id="{DD0B570B-12D2-10CC-A858-3AFB554424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6625" y="144463"/>
            <a:ext cx="374650"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47" name="図 6">
            <a:extLst>
              <a:ext uri="{FF2B5EF4-FFF2-40B4-BE49-F238E27FC236}">
                <a16:creationId xmlns:a16="http://schemas.microsoft.com/office/drawing/2014/main" id="{5A91E94E-DB58-4E81-64C4-23896ADB95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153988"/>
            <a:ext cx="366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48" name="図 2">
            <a:extLst>
              <a:ext uri="{FF2B5EF4-FFF2-40B4-BE49-F238E27FC236}">
                <a16:creationId xmlns:a16="http://schemas.microsoft.com/office/drawing/2014/main" id="{E059FEB5-C628-A780-BEC1-4D43FDABEA6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6525" y="3592513"/>
            <a:ext cx="5699125"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Text Box 7">
            <a:extLst>
              <a:ext uri="{FF2B5EF4-FFF2-40B4-BE49-F238E27FC236}">
                <a16:creationId xmlns:a16="http://schemas.microsoft.com/office/drawing/2014/main" id="{51FD8A6B-FC2B-DF7A-9E2D-3E9EFB191A42}"/>
              </a:ext>
            </a:extLst>
          </p:cNvPr>
          <p:cNvSpPr txBox="1">
            <a:spLocks noChangeArrowheads="1"/>
          </p:cNvSpPr>
          <p:nvPr/>
        </p:nvSpPr>
        <p:spPr bwMode="auto">
          <a:xfrm>
            <a:off x="8243888" y="0"/>
            <a:ext cx="9001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P40</a:t>
            </a:r>
            <a:r>
              <a:rPr lang="ja-JP" altLang="en-US" sz="1200" b="0" dirty="0">
                <a:latin typeface="+mn-ea"/>
                <a:ea typeface="+mn-ea"/>
              </a:rPr>
              <a:t>～</a:t>
            </a:r>
            <a:r>
              <a:rPr lang="en-US" altLang="ja-JP" sz="1200" b="0" dirty="0">
                <a:latin typeface="+mn-ea"/>
                <a:ea typeface="+mn-ea"/>
              </a:rPr>
              <a:t>P41</a:t>
            </a:r>
          </a:p>
        </p:txBody>
      </p:sp>
      <p:sp>
        <p:nvSpPr>
          <p:cNvPr id="61444" name="AutoShape 10">
            <a:extLst>
              <a:ext uri="{FF2B5EF4-FFF2-40B4-BE49-F238E27FC236}">
                <a16:creationId xmlns:a16="http://schemas.microsoft.com/office/drawing/2014/main" id="{1C46F646-EB9A-DC31-2016-DF1652C1477C}"/>
              </a:ext>
            </a:extLst>
          </p:cNvPr>
          <p:cNvSpPr>
            <a:spLocks noChangeArrowheads="1"/>
          </p:cNvSpPr>
          <p:nvPr/>
        </p:nvSpPr>
        <p:spPr bwMode="auto">
          <a:xfrm>
            <a:off x="34925" y="1663700"/>
            <a:ext cx="4105275" cy="381000"/>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1445" name="AutoShape 11">
            <a:extLst>
              <a:ext uri="{FF2B5EF4-FFF2-40B4-BE49-F238E27FC236}">
                <a16:creationId xmlns:a16="http://schemas.microsoft.com/office/drawing/2014/main" id="{0D2B7536-930F-2811-82DC-200ECEC2BECD}"/>
              </a:ext>
            </a:extLst>
          </p:cNvPr>
          <p:cNvSpPr>
            <a:spLocks noChangeArrowheads="1"/>
          </p:cNvSpPr>
          <p:nvPr/>
        </p:nvSpPr>
        <p:spPr bwMode="auto">
          <a:xfrm>
            <a:off x="274638" y="5499100"/>
            <a:ext cx="4225925" cy="1169988"/>
          </a:xfrm>
          <a:prstGeom prst="roundRect">
            <a:avLst>
              <a:gd name="adj" fmla="val 16667"/>
            </a:avLst>
          </a:prstGeom>
          <a:solidFill>
            <a:srgbClr val="FFCCFF"/>
          </a:solidFill>
          <a:ln>
            <a:noFill/>
          </a:ln>
          <a:effectLst>
            <a:outerShdw dist="107763"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latin typeface="+mn-ea"/>
              <a:ea typeface="+mn-ea"/>
            </a:endParaRPr>
          </a:p>
        </p:txBody>
      </p:sp>
      <p:sp>
        <p:nvSpPr>
          <p:cNvPr id="61446" name="AutoShape 12">
            <a:extLst>
              <a:ext uri="{FF2B5EF4-FFF2-40B4-BE49-F238E27FC236}">
                <a16:creationId xmlns:a16="http://schemas.microsoft.com/office/drawing/2014/main" id="{8BDABA44-24D6-57F3-AE32-DE126DF53A6B}"/>
              </a:ext>
            </a:extLst>
          </p:cNvPr>
          <p:cNvSpPr>
            <a:spLocks noChangeArrowheads="1"/>
          </p:cNvSpPr>
          <p:nvPr/>
        </p:nvSpPr>
        <p:spPr bwMode="auto">
          <a:xfrm>
            <a:off x="1476375" y="5230813"/>
            <a:ext cx="1962150" cy="287337"/>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000">
              <a:solidFill>
                <a:schemeClr val="bg1"/>
              </a:solidFill>
              <a:latin typeface="+mn-ea"/>
              <a:ea typeface="+mn-ea"/>
            </a:endParaRPr>
          </a:p>
        </p:txBody>
      </p:sp>
      <p:sp>
        <p:nvSpPr>
          <p:cNvPr id="61447" name="Text Box 16">
            <a:extLst>
              <a:ext uri="{FF2B5EF4-FFF2-40B4-BE49-F238E27FC236}">
                <a16:creationId xmlns:a16="http://schemas.microsoft.com/office/drawing/2014/main" id="{24D3CD13-9498-1569-796C-BCEEF988285A}"/>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61448" name="Text Box 17">
            <a:extLst>
              <a:ext uri="{FF2B5EF4-FFF2-40B4-BE49-F238E27FC236}">
                <a16:creationId xmlns:a16="http://schemas.microsoft.com/office/drawing/2014/main" id="{9FEB1510-F66E-0FF4-86D6-62F63CECD3BF}"/>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２－１</a:t>
            </a:r>
          </a:p>
        </p:txBody>
      </p:sp>
      <p:sp>
        <p:nvSpPr>
          <p:cNvPr id="61449" name="Text Box 20">
            <a:extLst>
              <a:ext uri="{FF2B5EF4-FFF2-40B4-BE49-F238E27FC236}">
                <a16:creationId xmlns:a16="http://schemas.microsoft.com/office/drawing/2014/main" id="{06D9FBB4-DD0D-D9B7-FD8F-87A1E27D426F}"/>
              </a:ext>
            </a:extLst>
          </p:cNvPr>
          <p:cNvSpPr txBox="1">
            <a:spLocks noChangeArrowheads="1"/>
          </p:cNvSpPr>
          <p:nvPr/>
        </p:nvSpPr>
        <p:spPr bwMode="auto">
          <a:xfrm>
            <a:off x="1746250" y="5157788"/>
            <a:ext cx="1584325"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solidFill>
                  <a:schemeClr val="bg1"/>
                </a:solidFill>
                <a:latin typeface="+mn-ea"/>
                <a:ea typeface="+mn-ea"/>
              </a:rPr>
              <a:t>生物ポンプ</a:t>
            </a:r>
          </a:p>
        </p:txBody>
      </p:sp>
      <p:sp>
        <p:nvSpPr>
          <p:cNvPr id="61450" name="Text Box 21">
            <a:extLst>
              <a:ext uri="{FF2B5EF4-FFF2-40B4-BE49-F238E27FC236}">
                <a16:creationId xmlns:a16="http://schemas.microsoft.com/office/drawing/2014/main" id="{729E5F99-C37A-C6B6-8A06-15232089E671}"/>
              </a:ext>
            </a:extLst>
          </p:cNvPr>
          <p:cNvSpPr txBox="1">
            <a:spLocks noChangeArrowheads="1"/>
          </p:cNvSpPr>
          <p:nvPr/>
        </p:nvSpPr>
        <p:spPr bwMode="auto">
          <a:xfrm>
            <a:off x="34925" y="1628775"/>
            <a:ext cx="4105275" cy="4000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000" dirty="0">
                <a:latin typeface="+mn-ea"/>
                <a:ea typeface="+mn-ea"/>
              </a:rPr>
              <a:t>地球規模の炭素循環と海洋の働き</a:t>
            </a:r>
          </a:p>
        </p:txBody>
      </p:sp>
      <p:sp>
        <p:nvSpPr>
          <p:cNvPr id="61452" name="Text Box 23">
            <a:extLst>
              <a:ext uri="{FF2B5EF4-FFF2-40B4-BE49-F238E27FC236}">
                <a16:creationId xmlns:a16="http://schemas.microsoft.com/office/drawing/2014/main" id="{233AE087-F8EB-7D5F-7A59-49F550D77DAD}"/>
              </a:ext>
            </a:extLst>
          </p:cNvPr>
          <p:cNvSpPr txBox="1">
            <a:spLocks noChangeArrowheads="1"/>
          </p:cNvSpPr>
          <p:nvPr/>
        </p:nvSpPr>
        <p:spPr bwMode="auto">
          <a:xfrm>
            <a:off x="290513" y="5489575"/>
            <a:ext cx="4102100"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海水に溶け込んだ</a:t>
            </a:r>
            <a:r>
              <a:rPr lang="ja-JP" altLang="en-US" sz="1400" dirty="0">
                <a:latin typeface="+mn-ea"/>
                <a:ea typeface="+mn-ea"/>
              </a:rPr>
              <a:t>二酸化炭素</a:t>
            </a:r>
            <a:r>
              <a:rPr lang="ja-JP" altLang="en-US" sz="1400" b="0" dirty="0">
                <a:latin typeface="+mn-ea"/>
                <a:ea typeface="+mn-ea"/>
              </a:rPr>
              <a:t>は植物プランクトンの光合成に利用され、海洋生物の身体となり、その遺骸は海の中・深層に溶解し</a:t>
            </a:r>
            <a:r>
              <a:rPr lang="ja-JP" altLang="en-US" sz="1400" dirty="0">
                <a:latin typeface="+mn-ea"/>
                <a:ea typeface="+mn-ea"/>
              </a:rPr>
              <a:t>貯蔵</a:t>
            </a:r>
            <a:r>
              <a:rPr lang="ja-JP" altLang="en-US" sz="1400" b="0" dirty="0">
                <a:latin typeface="+mn-ea"/>
                <a:ea typeface="+mn-ea"/>
              </a:rPr>
              <a:t>される。二酸化炭素をポンプのように深層に送り出すこの働きは、大気中の二酸化炭素の安定に大きな役割を果たしている。</a:t>
            </a:r>
          </a:p>
        </p:txBody>
      </p:sp>
      <p:sp>
        <p:nvSpPr>
          <p:cNvPr id="61453" name="Text Box 24">
            <a:extLst>
              <a:ext uri="{FF2B5EF4-FFF2-40B4-BE49-F238E27FC236}">
                <a16:creationId xmlns:a16="http://schemas.microsoft.com/office/drawing/2014/main" id="{2E5AFF06-3421-E17C-3E9E-658ECBA3395F}"/>
              </a:ext>
            </a:extLst>
          </p:cNvPr>
          <p:cNvSpPr txBox="1">
            <a:spLocks noChangeArrowheads="1"/>
          </p:cNvSpPr>
          <p:nvPr/>
        </p:nvSpPr>
        <p:spPr bwMode="auto">
          <a:xfrm>
            <a:off x="34925" y="1989138"/>
            <a:ext cx="5113338"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淡水の供給源       ②二酸化炭素を吸収・貯蔵</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③海洋資源を育成　　④海流などの循環で気候を安定させる。</a:t>
            </a:r>
          </a:p>
          <a:p>
            <a:pPr eaLnBrk="1" hangingPunct="1">
              <a:spcBef>
                <a:spcPct val="0"/>
              </a:spcBef>
              <a:buFontTx/>
              <a:buNone/>
              <a:defRPr/>
            </a:pPr>
            <a:r>
              <a:rPr lang="ja-JP" altLang="en-US" sz="1400" b="0" dirty="0">
                <a:latin typeface="+mn-ea"/>
                <a:ea typeface="+mn-ea"/>
              </a:rPr>
              <a:t>海の表層では大量の二酸化炭素が海水に溶け込み</a:t>
            </a:r>
            <a:r>
              <a:rPr lang="en-US" altLang="ja-JP" sz="1400" b="0" dirty="0">
                <a:latin typeface="+mn-ea"/>
                <a:ea typeface="+mn-ea"/>
              </a:rPr>
              <a:t>｢</a:t>
            </a:r>
            <a:r>
              <a:rPr lang="ja-JP" altLang="en-US" sz="1400" b="0" dirty="0">
                <a:latin typeface="+mn-ea"/>
                <a:ea typeface="+mn-ea"/>
              </a:rPr>
              <a:t>生物ポンプ</a:t>
            </a:r>
            <a:r>
              <a:rPr lang="en-US" altLang="ja-JP" sz="1400" b="0" dirty="0">
                <a:latin typeface="+mn-ea"/>
                <a:ea typeface="+mn-ea"/>
              </a:rPr>
              <a:t>｣</a:t>
            </a:r>
            <a:r>
              <a:rPr lang="ja-JP" altLang="en-US" sz="1400" b="0" dirty="0">
                <a:latin typeface="+mn-ea"/>
                <a:ea typeface="+mn-ea"/>
              </a:rPr>
              <a:t>などによって海の深層に貯蔵される</a:t>
            </a:r>
            <a:r>
              <a:rPr lang="en-US" altLang="ja-JP" sz="1400" b="0" dirty="0">
                <a:latin typeface="+mn-ea"/>
                <a:ea typeface="+mn-ea"/>
              </a:rPr>
              <a:t>｡</a:t>
            </a:r>
            <a:r>
              <a:rPr lang="ja-JP" altLang="en-US" sz="1400" b="0" dirty="0">
                <a:latin typeface="+mn-ea"/>
                <a:ea typeface="+mn-ea"/>
              </a:rPr>
              <a:t>（</a:t>
            </a:r>
            <a:r>
              <a:rPr lang="ja-JP" altLang="en-US" sz="1400" dirty="0">
                <a:solidFill>
                  <a:srgbClr val="FF0000"/>
                </a:solidFill>
                <a:latin typeface="+mn-ea"/>
                <a:ea typeface="+mn-ea"/>
              </a:rPr>
              <a:t>炭素循環</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（炭素循環：産業革命前９億ｔに人為起源８９億ｔが加わった。）</a:t>
            </a:r>
            <a:endParaRPr lang="en-US" altLang="ja-JP" sz="1400" b="0" dirty="0">
              <a:latin typeface="+mn-ea"/>
              <a:ea typeface="+mn-ea"/>
            </a:endParaRPr>
          </a:p>
        </p:txBody>
      </p:sp>
      <p:sp>
        <p:nvSpPr>
          <p:cNvPr id="61454" name="Text Box 27">
            <a:extLst>
              <a:ext uri="{FF2B5EF4-FFF2-40B4-BE49-F238E27FC236}">
                <a16:creationId xmlns:a16="http://schemas.microsoft.com/office/drawing/2014/main" id="{5710777C-BF88-AA13-0342-8F91A5A57FF1}"/>
              </a:ext>
            </a:extLst>
          </p:cNvPr>
          <p:cNvSpPr txBox="1">
            <a:spLocks noChangeArrowheads="1"/>
          </p:cNvSpPr>
          <p:nvPr/>
        </p:nvSpPr>
        <p:spPr bwMode="auto">
          <a:xfrm>
            <a:off x="5422900" y="2895600"/>
            <a:ext cx="3686175" cy="6000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100" b="0" dirty="0">
                <a:latin typeface="+mn-ea"/>
                <a:ea typeface="+mn-ea"/>
              </a:rPr>
              <a:t>約</a:t>
            </a:r>
            <a:r>
              <a:rPr lang="en-US" altLang="ja-JP" sz="1100" b="0" dirty="0">
                <a:latin typeface="+mn-ea"/>
                <a:ea typeface="+mn-ea"/>
              </a:rPr>
              <a:t>1000</a:t>
            </a:r>
            <a:r>
              <a:rPr lang="ja-JP" altLang="en-US" sz="1100" b="0" dirty="0">
                <a:latin typeface="+mn-ea"/>
                <a:ea typeface="+mn-ea"/>
              </a:rPr>
              <a:t>年かけて全海洋を一巡している。超長期的な気候の安定と変動に大きくかかわっている。海域ごとの</a:t>
            </a:r>
            <a:r>
              <a:rPr lang="ja-JP" altLang="en-US" sz="1100" dirty="0">
                <a:solidFill>
                  <a:srgbClr val="FF0000"/>
                </a:solidFill>
                <a:latin typeface="+mn-ea"/>
                <a:ea typeface="+mn-ea"/>
              </a:rPr>
              <a:t>海水密度の違い</a:t>
            </a:r>
            <a:r>
              <a:rPr lang="ja-JP" altLang="en-US" sz="1100" b="0" dirty="0">
                <a:latin typeface="+mn-ea"/>
                <a:ea typeface="+mn-ea"/>
              </a:rPr>
              <a:t>が原因で発生する。</a:t>
            </a:r>
            <a:r>
              <a:rPr lang="ja-JP" altLang="en-US" sz="1100" u="sng" dirty="0">
                <a:solidFill>
                  <a:srgbClr val="FF0000"/>
                </a:solidFill>
                <a:latin typeface="+mn-ea"/>
                <a:ea typeface="+mn-ea"/>
              </a:rPr>
              <a:t>（熱塩循環）</a:t>
            </a:r>
          </a:p>
        </p:txBody>
      </p:sp>
      <p:sp>
        <p:nvSpPr>
          <p:cNvPr id="61455" name="AutoShape 28">
            <a:extLst>
              <a:ext uri="{FF2B5EF4-FFF2-40B4-BE49-F238E27FC236}">
                <a16:creationId xmlns:a16="http://schemas.microsoft.com/office/drawing/2014/main" id="{3EA11632-8286-73F4-A1B4-EB7EBFD2E065}"/>
              </a:ext>
            </a:extLst>
          </p:cNvPr>
          <p:cNvSpPr>
            <a:spLocks noChangeArrowheads="1"/>
          </p:cNvSpPr>
          <p:nvPr/>
        </p:nvSpPr>
        <p:spPr bwMode="auto">
          <a:xfrm>
            <a:off x="0" y="620713"/>
            <a:ext cx="2124075" cy="381000"/>
          </a:xfrm>
          <a:prstGeom prst="roundRect">
            <a:avLst>
              <a:gd name="adj" fmla="val 1667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1456" name="Text Box 29">
            <a:extLst>
              <a:ext uri="{FF2B5EF4-FFF2-40B4-BE49-F238E27FC236}">
                <a16:creationId xmlns:a16="http://schemas.microsoft.com/office/drawing/2014/main" id="{03A4BA24-55A2-5D64-B5F8-65388C43ABB3}"/>
              </a:ext>
            </a:extLst>
          </p:cNvPr>
          <p:cNvSpPr txBox="1">
            <a:spLocks noChangeArrowheads="1"/>
          </p:cNvSpPr>
          <p:nvPr/>
        </p:nvSpPr>
        <p:spPr bwMode="auto">
          <a:xfrm>
            <a:off x="0" y="620713"/>
            <a:ext cx="2124075"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000" dirty="0">
                <a:latin typeface="+mn-ea"/>
                <a:ea typeface="+mn-ea"/>
              </a:rPr>
              <a:t>２つの海洋循環</a:t>
            </a:r>
          </a:p>
        </p:txBody>
      </p:sp>
      <p:sp>
        <p:nvSpPr>
          <p:cNvPr id="61457" name="Text Box 30">
            <a:extLst>
              <a:ext uri="{FF2B5EF4-FFF2-40B4-BE49-F238E27FC236}">
                <a16:creationId xmlns:a16="http://schemas.microsoft.com/office/drawing/2014/main" id="{A84090E3-9818-748E-B3F8-48531EA4E18D}"/>
              </a:ext>
            </a:extLst>
          </p:cNvPr>
          <p:cNvSpPr txBox="1">
            <a:spLocks noChangeArrowheads="1"/>
          </p:cNvSpPr>
          <p:nvPr/>
        </p:nvSpPr>
        <p:spPr bwMode="auto">
          <a:xfrm>
            <a:off x="0" y="981075"/>
            <a:ext cx="5538788"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海面表層部の循環⇒風との摩擦で発生</a:t>
            </a:r>
            <a:r>
              <a:rPr lang="ja-JP" altLang="en-US" sz="1200" b="0" dirty="0">
                <a:latin typeface="+mn-ea"/>
                <a:ea typeface="+mn-ea"/>
              </a:rPr>
              <a:t>（親潮・黒潮・北大西洋海流等）</a:t>
            </a:r>
          </a:p>
          <a:p>
            <a:pPr eaLnBrk="1" hangingPunct="1">
              <a:spcBef>
                <a:spcPct val="0"/>
              </a:spcBef>
              <a:buFontTx/>
              <a:buNone/>
              <a:defRPr/>
            </a:pPr>
            <a:r>
              <a:rPr lang="ja-JP" altLang="en-US" sz="1400" b="0" dirty="0">
                <a:latin typeface="+mn-ea"/>
                <a:ea typeface="+mn-ea"/>
              </a:rPr>
              <a:t>●深層循環　⇒　海洋の深層部で起きる　全大洋を駆け巡る</a:t>
            </a: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p:txBody>
      </p:sp>
      <p:sp>
        <p:nvSpPr>
          <p:cNvPr id="61460" name="Line 34">
            <a:extLst>
              <a:ext uri="{FF2B5EF4-FFF2-40B4-BE49-F238E27FC236}">
                <a16:creationId xmlns:a16="http://schemas.microsoft.com/office/drawing/2014/main" id="{DEDAE09E-58F8-7DDD-D61B-10D0FC218F2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61461" name="Text Box 8">
            <a:extLst>
              <a:ext uri="{FF2B5EF4-FFF2-40B4-BE49-F238E27FC236}">
                <a16:creationId xmlns:a16="http://schemas.microsoft.com/office/drawing/2014/main" id="{5CB13536-C14B-6C28-CCBC-A11923C16796}"/>
              </a:ext>
            </a:extLst>
          </p:cNvPr>
          <p:cNvSpPr txBox="1">
            <a:spLocks noChangeArrowheads="1"/>
          </p:cNvSpPr>
          <p:nvPr/>
        </p:nvSpPr>
        <p:spPr bwMode="auto">
          <a:xfrm>
            <a:off x="2644775" y="117475"/>
            <a:ext cx="41052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水の循環と海洋の働き　</a:t>
            </a:r>
          </a:p>
        </p:txBody>
      </p:sp>
      <p:pic>
        <p:nvPicPr>
          <p:cNvPr id="54290" name="図 14">
            <a:extLst>
              <a:ext uri="{FF2B5EF4-FFF2-40B4-BE49-F238E27FC236}">
                <a16:creationId xmlns:a16="http://schemas.microsoft.com/office/drawing/2014/main" id="{341CE001-D6E2-F686-589F-891ECF7E6B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6625" y="144463"/>
            <a:ext cx="374650"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91" name="図 6">
            <a:extLst>
              <a:ext uri="{FF2B5EF4-FFF2-40B4-BE49-F238E27FC236}">
                <a16:creationId xmlns:a16="http://schemas.microsoft.com/office/drawing/2014/main" id="{72F22CC1-7D57-0A57-F064-F6F1B7EC8B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153988"/>
            <a:ext cx="366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92" name="図 2">
            <a:extLst>
              <a:ext uri="{FF2B5EF4-FFF2-40B4-BE49-F238E27FC236}">
                <a16:creationId xmlns:a16="http://schemas.microsoft.com/office/drawing/2014/main" id="{02EDACC4-4A4B-99D3-340E-43A7A2B21C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06975" y="3716338"/>
            <a:ext cx="4103688" cy="271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93" name="テキスト ボックス 28">
            <a:extLst>
              <a:ext uri="{FF2B5EF4-FFF2-40B4-BE49-F238E27FC236}">
                <a16:creationId xmlns:a16="http://schemas.microsoft.com/office/drawing/2014/main" id="{C9B3D3C5-919B-099D-AD9D-C04F95A024BC}"/>
              </a:ext>
            </a:extLst>
          </p:cNvPr>
          <p:cNvSpPr txBox="1">
            <a:spLocks noChangeArrowheads="1"/>
          </p:cNvSpPr>
          <p:nvPr/>
        </p:nvSpPr>
        <p:spPr bwMode="auto">
          <a:xfrm>
            <a:off x="5538788" y="3484563"/>
            <a:ext cx="34528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a:solidFill>
                  <a:srgbClr val="333333"/>
                </a:solidFill>
                <a:latin typeface="メイリオ" panose="020B0604030504040204" pitchFamily="50" charset="-128"/>
                <a:ea typeface="メイリオ" panose="020B0604030504040204" pitchFamily="50" charset="-128"/>
              </a:rPr>
              <a:t>人為的炭素収支の模式図（</a:t>
            </a:r>
            <a:r>
              <a:rPr lang="en-US" altLang="ja-JP" sz="1400" b="0">
                <a:solidFill>
                  <a:srgbClr val="333333"/>
                </a:solidFill>
                <a:latin typeface="メイリオ" panose="020B0604030504040204" pitchFamily="50" charset="-128"/>
                <a:ea typeface="メイリオ" panose="020B0604030504040204" pitchFamily="50" charset="-128"/>
              </a:rPr>
              <a:t>2000</a:t>
            </a:r>
            <a:r>
              <a:rPr lang="ja-JP" altLang="en-US" sz="1400" b="0">
                <a:solidFill>
                  <a:srgbClr val="333333"/>
                </a:solidFill>
                <a:latin typeface="メイリオ" panose="020B0604030504040204" pitchFamily="50" charset="-128"/>
                <a:ea typeface="メイリオ" panose="020B0604030504040204" pitchFamily="50" charset="-128"/>
              </a:rPr>
              <a:t>年代）</a:t>
            </a:r>
            <a:endParaRPr lang="ja-JP" altLang="en-US" sz="1400" b="0"/>
          </a:p>
        </p:txBody>
      </p:sp>
      <p:sp>
        <p:nvSpPr>
          <p:cNvPr id="54294" name="テキスト ボックス 30">
            <a:extLst>
              <a:ext uri="{FF2B5EF4-FFF2-40B4-BE49-F238E27FC236}">
                <a16:creationId xmlns:a16="http://schemas.microsoft.com/office/drawing/2014/main" id="{D7EC5F9D-84CA-3B58-2E0A-47218420DBE7}"/>
              </a:ext>
            </a:extLst>
          </p:cNvPr>
          <p:cNvSpPr txBox="1">
            <a:spLocks noChangeArrowheads="1"/>
          </p:cNvSpPr>
          <p:nvPr/>
        </p:nvSpPr>
        <p:spPr bwMode="auto">
          <a:xfrm>
            <a:off x="4954588" y="6391275"/>
            <a:ext cx="4225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800" b="0">
                <a:solidFill>
                  <a:srgbClr val="333333"/>
                </a:solidFill>
                <a:latin typeface="メイリオ" panose="020B0604030504040204" pitchFamily="50" charset="-128"/>
                <a:ea typeface="メイリオ" panose="020B0604030504040204" pitchFamily="50" charset="-128"/>
              </a:rPr>
              <a:t>IPCC</a:t>
            </a:r>
            <a:r>
              <a:rPr lang="ja-JP" altLang="en-US" sz="800" b="0">
                <a:solidFill>
                  <a:srgbClr val="333333"/>
                </a:solidFill>
                <a:latin typeface="メイリオ" panose="020B0604030504040204" pitchFamily="50" charset="-128"/>
                <a:ea typeface="メイリオ" panose="020B0604030504040204" pitchFamily="50" charset="-128"/>
              </a:rPr>
              <a:t>（</a:t>
            </a:r>
            <a:r>
              <a:rPr lang="en-US" altLang="ja-JP" sz="800" b="0">
                <a:solidFill>
                  <a:srgbClr val="333333"/>
                </a:solidFill>
                <a:latin typeface="メイリオ" panose="020B0604030504040204" pitchFamily="50" charset="-128"/>
                <a:ea typeface="メイリオ" panose="020B0604030504040204" pitchFamily="50" charset="-128"/>
              </a:rPr>
              <a:t>2013</a:t>
            </a:r>
            <a:r>
              <a:rPr lang="ja-JP" altLang="en-US" sz="800" b="0">
                <a:solidFill>
                  <a:srgbClr val="333333"/>
                </a:solidFill>
                <a:latin typeface="メイリオ" panose="020B0604030504040204" pitchFamily="50" charset="-128"/>
                <a:ea typeface="メイリオ" panose="020B0604030504040204" pitchFamily="50" charset="-128"/>
              </a:rPr>
              <a:t>）をもとに作成。各数値は炭素重量に換算したもので、黒の矢印及び数値は産業革命前の状態を、赤の矢印及び数値は産業活動に伴い変化した量を表しています。</a:t>
            </a:r>
            <a:r>
              <a:rPr lang="en-US" altLang="ja-JP" sz="800" b="0">
                <a:solidFill>
                  <a:srgbClr val="333333"/>
                </a:solidFill>
                <a:latin typeface="メイリオ" panose="020B0604030504040204" pitchFamily="50" charset="-128"/>
                <a:ea typeface="メイリオ" panose="020B0604030504040204" pitchFamily="50" charset="-128"/>
              </a:rPr>
              <a:t>2000</a:t>
            </a:r>
            <a:r>
              <a:rPr lang="ja-JP" altLang="en-US" sz="800" b="0">
                <a:solidFill>
                  <a:srgbClr val="333333"/>
                </a:solidFill>
                <a:latin typeface="メイリオ" panose="020B0604030504040204" pitchFamily="50" charset="-128"/>
                <a:ea typeface="メイリオ" panose="020B0604030504040204" pitchFamily="50" charset="-128"/>
              </a:rPr>
              <a:t>～</a:t>
            </a:r>
            <a:r>
              <a:rPr lang="en-US" altLang="ja-JP" sz="800" b="0">
                <a:solidFill>
                  <a:srgbClr val="333333"/>
                </a:solidFill>
                <a:latin typeface="メイリオ" panose="020B0604030504040204" pitchFamily="50" charset="-128"/>
                <a:ea typeface="メイリオ" panose="020B0604030504040204" pitchFamily="50" charset="-128"/>
              </a:rPr>
              <a:t>2009</a:t>
            </a:r>
            <a:r>
              <a:rPr lang="ja-JP" altLang="en-US" sz="800" b="0">
                <a:solidFill>
                  <a:srgbClr val="333333"/>
                </a:solidFill>
                <a:latin typeface="メイリオ" panose="020B0604030504040204" pitchFamily="50" charset="-128"/>
                <a:ea typeface="メイリオ" panose="020B0604030504040204" pitchFamily="50" charset="-128"/>
              </a:rPr>
              <a:t>年の平均値</a:t>
            </a:r>
            <a:r>
              <a:rPr lang="en-US" altLang="ja-JP" sz="800" b="0">
                <a:solidFill>
                  <a:srgbClr val="333333"/>
                </a:solidFill>
                <a:latin typeface="メイリオ" panose="020B0604030504040204" pitchFamily="50" charset="-128"/>
                <a:ea typeface="メイリオ" panose="020B0604030504040204" pitchFamily="50" charset="-128"/>
              </a:rPr>
              <a:t>(</a:t>
            </a:r>
            <a:r>
              <a:rPr lang="ja-JP" altLang="en-US" sz="800" b="0">
                <a:solidFill>
                  <a:srgbClr val="333333"/>
                </a:solidFill>
                <a:latin typeface="メイリオ" panose="020B0604030504040204" pitchFamily="50" charset="-128"/>
                <a:ea typeface="メイリオ" panose="020B0604030504040204" pitchFamily="50" charset="-128"/>
              </a:rPr>
              <a:t>億トン炭素</a:t>
            </a:r>
            <a:r>
              <a:rPr lang="en-US" altLang="ja-JP" sz="800" b="0">
                <a:solidFill>
                  <a:srgbClr val="333333"/>
                </a:solidFill>
                <a:latin typeface="メイリオ" panose="020B0604030504040204" pitchFamily="50" charset="-128"/>
                <a:ea typeface="メイリオ" panose="020B0604030504040204" pitchFamily="50" charset="-128"/>
              </a:rPr>
              <a:t>)</a:t>
            </a:r>
            <a:r>
              <a:rPr lang="ja-JP" altLang="en-US" sz="800" b="0">
                <a:solidFill>
                  <a:srgbClr val="333333"/>
                </a:solidFill>
                <a:latin typeface="メイリオ" panose="020B0604030504040204" pitchFamily="50" charset="-128"/>
                <a:ea typeface="メイリオ" panose="020B0604030504040204" pitchFamily="50" charset="-128"/>
              </a:rPr>
              <a:t>を</a:t>
            </a:r>
            <a:r>
              <a:rPr lang="en-US" altLang="ja-JP" sz="800" b="0">
                <a:solidFill>
                  <a:srgbClr val="333333"/>
                </a:solidFill>
                <a:latin typeface="メイリオ" panose="020B0604030504040204" pitchFamily="50" charset="-128"/>
                <a:ea typeface="メイリオ" panose="020B0604030504040204" pitchFamily="50" charset="-128"/>
              </a:rPr>
              <a:t>1</a:t>
            </a:r>
            <a:r>
              <a:rPr lang="ja-JP" altLang="en-US" sz="800" b="0">
                <a:solidFill>
                  <a:srgbClr val="333333"/>
                </a:solidFill>
                <a:latin typeface="メイリオ" panose="020B0604030504040204" pitchFamily="50" charset="-128"/>
                <a:ea typeface="メイリオ" panose="020B0604030504040204" pitchFamily="50" charset="-128"/>
              </a:rPr>
              <a:t>年あたりの値で表しています。</a:t>
            </a:r>
            <a:endParaRPr lang="ja-JP" altLang="en-US" sz="800"/>
          </a:p>
        </p:txBody>
      </p:sp>
      <p:sp>
        <p:nvSpPr>
          <p:cNvPr id="54295" name="テキスト ボックス 5">
            <a:extLst>
              <a:ext uri="{FF2B5EF4-FFF2-40B4-BE49-F238E27FC236}">
                <a16:creationId xmlns:a16="http://schemas.microsoft.com/office/drawing/2014/main" id="{3135A5BF-0767-B911-9982-34FABDEE5330}"/>
              </a:ext>
            </a:extLst>
          </p:cNvPr>
          <p:cNvSpPr txBox="1">
            <a:spLocks noChangeArrowheads="1"/>
          </p:cNvSpPr>
          <p:nvPr/>
        </p:nvSpPr>
        <p:spPr bwMode="auto">
          <a:xfrm>
            <a:off x="8172450" y="6642100"/>
            <a:ext cx="10080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800"/>
              <a:t>出典：気象庁</a:t>
            </a:r>
          </a:p>
        </p:txBody>
      </p:sp>
      <p:sp>
        <p:nvSpPr>
          <p:cNvPr id="54296" name="テキスト ボックス 6">
            <a:extLst>
              <a:ext uri="{FF2B5EF4-FFF2-40B4-BE49-F238E27FC236}">
                <a16:creationId xmlns:a16="http://schemas.microsoft.com/office/drawing/2014/main" id="{13388E2B-5B8E-E309-E268-E6C0186E7923}"/>
              </a:ext>
            </a:extLst>
          </p:cNvPr>
          <p:cNvSpPr txBox="1">
            <a:spLocks noChangeArrowheads="1"/>
          </p:cNvSpPr>
          <p:nvPr/>
        </p:nvSpPr>
        <p:spPr bwMode="auto">
          <a:xfrm>
            <a:off x="8353425" y="5780088"/>
            <a:ext cx="7207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800"/>
              <a:t>1550</a:t>
            </a:r>
            <a:endParaRPr lang="ja-JP" altLang="en-US" sz="1800"/>
          </a:p>
        </p:txBody>
      </p:sp>
      <p:sp>
        <p:nvSpPr>
          <p:cNvPr id="30" name="AutoShape 10">
            <a:extLst>
              <a:ext uri="{FF2B5EF4-FFF2-40B4-BE49-F238E27FC236}">
                <a16:creationId xmlns:a16="http://schemas.microsoft.com/office/drawing/2014/main" id="{9FBE1EB9-6C84-E225-8FF4-A3F96F474A0F}"/>
              </a:ext>
            </a:extLst>
          </p:cNvPr>
          <p:cNvSpPr>
            <a:spLocks noChangeArrowheads="1"/>
          </p:cNvSpPr>
          <p:nvPr/>
        </p:nvSpPr>
        <p:spPr bwMode="auto">
          <a:xfrm>
            <a:off x="34925" y="3452813"/>
            <a:ext cx="4389438" cy="381000"/>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31" name="Text Box 21">
            <a:extLst>
              <a:ext uri="{FF2B5EF4-FFF2-40B4-BE49-F238E27FC236}">
                <a16:creationId xmlns:a16="http://schemas.microsoft.com/office/drawing/2014/main" id="{D345E536-EA43-8D1A-47F9-AC22D0F9CB9F}"/>
              </a:ext>
            </a:extLst>
          </p:cNvPr>
          <p:cNvSpPr txBox="1">
            <a:spLocks noChangeArrowheads="1"/>
          </p:cNvSpPr>
          <p:nvPr/>
        </p:nvSpPr>
        <p:spPr bwMode="auto">
          <a:xfrm>
            <a:off x="34925" y="3417888"/>
            <a:ext cx="4389438" cy="4000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000" dirty="0">
                <a:latin typeface="+mn-ea"/>
                <a:ea typeface="+mn-ea"/>
              </a:rPr>
              <a:t>影響の大きいそのほかの海洋の変化</a:t>
            </a:r>
          </a:p>
        </p:txBody>
      </p:sp>
      <p:sp>
        <p:nvSpPr>
          <p:cNvPr id="32" name="Text Box 24">
            <a:extLst>
              <a:ext uri="{FF2B5EF4-FFF2-40B4-BE49-F238E27FC236}">
                <a16:creationId xmlns:a16="http://schemas.microsoft.com/office/drawing/2014/main" id="{8470C4F6-24BD-D93F-4F73-A677DB6DC30D}"/>
              </a:ext>
            </a:extLst>
          </p:cNvPr>
          <p:cNvSpPr txBox="1">
            <a:spLocks noChangeArrowheads="1"/>
          </p:cNvSpPr>
          <p:nvPr/>
        </p:nvSpPr>
        <p:spPr bwMode="auto">
          <a:xfrm>
            <a:off x="34925" y="3843338"/>
            <a:ext cx="5257800" cy="11699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●海洋酸性化：ＣＯ</a:t>
            </a:r>
            <a:r>
              <a:rPr lang="en-US" altLang="ja-JP" sz="1400" b="0" dirty="0">
                <a:latin typeface="+mn-ea"/>
                <a:ea typeface="+mn-ea"/>
              </a:rPr>
              <a:t>2</a:t>
            </a:r>
            <a:r>
              <a:rPr lang="ja-JP" altLang="en-US" sz="1400" b="0" dirty="0">
                <a:latin typeface="+mn-ea"/>
                <a:ea typeface="+mn-ea"/>
              </a:rPr>
              <a:t>吸収により酸性化が進む</a:t>
            </a:r>
            <a:r>
              <a:rPr lang="ja-JP" altLang="en-US" sz="1200" b="0" dirty="0">
                <a:latin typeface="+mn-ea"/>
                <a:ea typeface="+mn-ea"/>
              </a:rPr>
              <a:t>（甲殻類が殻作り辛い）</a:t>
            </a:r>
            <a:endParaRPr lang="en-US" altLang="ja-JP" sz="1200" b="0" dirty="0">
              <a:latin typeface="+mn-ea"/>
              <a:ea typeface="+mn-ea"/>
            </a:endParaRPr>
          </a:p>
          <a:p>
            <a:pPr eaLnBrk="1" hangingPunct="1">
              <a:spcBef>
                <a:spcPct val="0"/>
              </a:spcBef>
              <a:buFontTx/>
              <a:buNone/>
              <a:defRPr/>
            </a:pPr>
            <a:r>
              <a:rPr lang="ja-JP" altLang="en-US" sz="1400" b="0" dirty="0">
                <a:latin typeface="+mn-ea"/>
                <a:ea typeface="+mn-ea"/>
              </a:rPr>
              <a:t>●海氷の減少：太陽光を反射する機能の低下（温暖化加速）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●窒素の循環：化学肥料など人為的に使われた窒素が海洋に流出</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（富栄養化の原因）</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●エルニーニョ・ラニーニャ現象：異常気象の要因</a:t>
            </a:r>
            <a:endParaRPr lang="en-US" altLang="ja-JP" sz="1400" b="0" dirty="0">
              <a:latin typeface="+mn-ea"/>
              <a:ea typeface="+mn-ea"/>
            </a:endParaRPr>
          </a:p>
        </p:txBody>
      </p:sp>
      <p:pic>
        <p:nvPicPr>
          <p:cNvPr id="54300" name="図 4">
            <a:extLst>
              <a:ext uri="{FF2B5EF4-FFF2-40B4-BE49-F238E27FC236}">
                <a16:creationId xmlns:a16="http://schemas.microsoft.com/office/drawing/2014/main" id="{B4136DE8-0395-F283-0853-335DBE2CFAA4}"/>
              </a:ext>
            </a:extLst>
          </p:cNvPr>
          <p:cNvPicPr>
            <a:picLocks noChangeAspect="1" noChangeArrowheads="1"/>
          </p:cNvPicPr>
          <p:nvPr/>
        </p:nvPicPr>
        <p:blipFill>
          <a:blip r:embed="rId6">
            <a:clrChange>
              <a:clrFrom>
                <a:srgbClr val="FFFEFF"/>
              </a:clrFrom>
              <a:clrTo>
                <a:srgbClr val="FFFEFF">
                  <a:alpha val="0"/>
                </a:srgbClr>
              </a:clrTo>
            </a:clrChange>
            <a:extLst>
              <a:ext uri="{28A0092B-C50C-407E-A947-70E740481C1C}">
                <a14:useLocalDpi xmlns:a14="http://schemas.microsoft.com/office/drawing/2010/main" val="0"/>
              </a:ext>
            </a:extLst>
          </a:blip>
          <a:srcRect/>
          <a:stretch>
            <a:fillRect/>
          </a:stretch>
        </p:blipFill>
        <p:spPr bwMode="auto">
          <a:xfrm>
            <a:off x="5505450" y="603250"/>
            <a:ext cx="3570288" cy="233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301" name="テキスト ボックス 6">
            <a:extLst>
              <a:ext uri="{FF2B5EF4-FFF2-40B4-BE49-F238E27FC236}">
                <a16:creationId xmlns:a16="http://schemas.microsoft.com/office/drawing/2014/main" id="{B2D1D765-1993-8FC0-F3E9-436682A5357F}"/>
              </a:ext>
            </a:extLst>
          </p:cNvPr>
          <p:cNvSpPr txBox="1">
            <a:spLocks noChangeArrowheads="1"/>
          </p:cNvSpPr>
          <p:nvPr/>
        </p:nvSpPr>
        <p:spPr bwMode="auto">
          <a:xfrm>
            <a:off x="7696200" y="3233738"/>
            <a:ext cx="14112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a:t>（出所）鎌田浩毅作成</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Text Box 7">
            <a:extLst>
              <a:ext uri="{FF2B5EF4-FFF2-40B4-BE49-F238E27FC236}">
                <a16:creationId xmlns:a16="http://schemas.microsoft.com/office/drawing/2014/main" id="{AC76B06E-A3FF-EB0F-965D-35B8C7D0927B}"/>
              </a:ext>
            </a:extLst>
          </p:cNvPr>
          <p:cNvSpPr txBox="1">
            <a:spLocks noChangeArrowheads="1"/>
          </p:cNvSpPr>
          <p:nvPr/>
        </p:nvSpPr>
        <p:spPr bwMode="auto">
          <a:xfrm>
            <a:off x="8243888" y="0"/>
            <a:ext cx="9001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P42</a:t>
            </a:r>
            <a:r>
              <a:rPr lang="ja-JP" altLang="en-US" sz="1200" b="0" dirty="0">
                <a:latin typeface="+mn-ea"/>
                <a:ea typeface="+mn-ea"/>
              </a:rPr>
              <a:t>～</a:t>
            </a:r>
            <a:r>
              <a:rPr lang="en-US" altLang="ja-JP" sz="1200" b="0" dirty="0">
                <a:latin typeface="+mn-ea"/>
                <a:ea typeface="+mn-ea"/>
              </a:rPr>
              <a:t>P43</a:t>
            </a:r>
          </a:p>
        </p:txBody>
      </p:sp>
      <p:sp>
        <p:nvSpPr>
          <p:cNvPr id="63492" name="Text Box 8">
            <a:extLst>
              <a:ext uri="{FF2B5EF4-FFF2-40B4-BE49-F238E27FC236}">
                <a16:creationId xmlns:a16="http://schemas.microsoft.com/office/drawing/2014/main" id="{02136E1B-2250-6EC3-0826-F3F9E26FE57A}"/>
              </a:ext>
            </a:extLst>
          </p:cNvPr>
          <p:cNvSpPr txBox="1">
            <a:spLocks noChangeArrowheads="1"/>
          </p:cNvSpPr>
          <p:nvPr/>
        </p:nvSpPr>
        <p:spPr bwMode="auto">
          <a:xfrm>
            <a:off x="2732088" y="95250"/>
            <a:ext cx="40322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森林と土壌の働き</a:t>
            </a:r>
          </a:p>
        </p:txBody>
      </p:sp>
      <p:sp>
        <p:nvSpPr>
          <p:cNvPr id="63493" name="AutoShape 10">
            <a:extLst>
              <a:ext uri="{FF2B5EF4-FFF2-40B4-BE49-F238E27FC236}">
                <a16:creationId xmlns:a16="http://schemas.microsoft.com/office/drawing/2014/main" id="{CC4AF860-5B49-15E7-4730-023B057B376A}"/>
              </a:ext>
            </a:extLst>
          </p:cNvPr>
          <p:cNvSpPr>
            <a:spLocks noChangeArrowheads="1"/>
          </p:cNvSpPr>
          <p:nvPr/>
        </p:nvSpPr>
        <p:spPr bwMode="auto">
          <a:xfrm>
            <a:off x="69850" y="3798888"/>
            <a:ext cx="3135313" cy="381000"/>
          </a:xfrm>
          <a:prstGeom prst="roundRect">
            <a:avLst>
              <a:gd name="adj" fmla="val 16648"/>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3494" name="AutoShape 12">
            <a:extLst>
              <a:ext uri="{FF2B5EF4-FFF2-40B4-BE49-F238E27FC236}">
                <a16:creationId xmlns:a16="http://schemas.microsoft.com/office/drawing/2014/main" id="{2EC1FD8E-E8E9-FA4F-57BE-194A338031C4}"/>
              </a:ext>
            </a:extLst>
          </p:cNvPr>
          <p:cNvSpPr>
            <a:spLocks noChangeArrowheads="1"/>
          </p:cNvSpPr>
          <p:nvPr/>
        </p:nvSpPr>
        <p:spPr bwMode="auto">
          <a:xfrm>
            <a:off x="0" y="620713"/>
            <a:ext cx="1908175" cy="381000"/>
          </a:xfrm>
          <a:prstGeom prst="roundRect">
            <a:avLst>
              <a:gd name="adj" fmla="val 1667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3495" name="AutoShape 14">
            <a:extLst>
              <a:ext uri="{FF2B5EF4-FFF2-40B4-BE49-F238E27FC236}">
                <a16:creationId xmlns:a16="http://schemas.microsoft.com/office/drawing/2014/main" id="{43F39485-DB15-4179-49DB-C16CC697EC08}"/>
              </a:ext>
            </a:extLst>
          </p:cNvPr>
          <p:cNvSpPr>
            <a:spLocks noChangeArrowheads="1"/>
          </p:cNvSpPr>
          <p:nvPr/>
        </p:nvSpPr>
        <p:spPr bwMode="auto">
          <a:xfrm>
            <a:off x="5797550" y="3792538"/>
            <a:ext cx="2268538" cy="381000"/>
          </a:xfrm>
          <a:prstGeom prst="roundRect">
            <a:avLst>
              <a:gd name="adj" fmla="val 16676"/>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3496" name="Text Box 17">
            <a:extLst>
              <a:ext uri="{FF2B5EF4-FFF2-40B4-BE49-F238E27FC236}">
                <a16:creationId xmlns:a16="http://schemas.microsoft.com/office/drawing/2014/main" id="{690CFBA8-096D-B494-2D27-1150BDBC36E0}"/>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63497" name="Text Box 18">
            <a:extLst>
              <a:ext uri="{FF2B5EF4-FFF2-40B4-BE49-F238E27FC236}">
                <a16:creationId xmlns:a16="http://schemas.microsoft.com/office/drawing/2014/main" id="{E338AD89-97C6-2E3F-58B7-317F04D27289}"/>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２－１</a:t>
            </a:r>
          </a:p>
        </p:txBody>
      </p:sp>
      <p:sp>
        <p:nvSpPr>
          <p:cNvPr id="63498" name="AutoShape 19">
            <a:extLst>
              <a:ext uri="{FF2B5EF4-FFF2-40B4-BE49-F238E27FC236}">
                <a16:creationId xmlns:a16="http://schemas.microsoft.com/office/drawing/2014/main" id="{9AA7C2A4-49C3-6655-F6F5-411DAAEEE2B2}"/>
              </a:ext>
            </a:extLst>
          </p:cNvPr>
          <p:cNvSpPr>
            <a:spLocks noChangeArrowheads="1"/>
          </p:cNvSpPr>
          <p:nvPr/>
        </p:nvSpPr>
        <p:spPr bwMode="auto">
          <a:xfrm>
            <a:off x="6227763" y="5302250"/>
            <a:ext cx="2808287" cy="1439863"/>
          </a:xfrm>
          <a:prstGeom prst="roundRect">
            <a:avLst>
              <a:gd name="adj" fmla="val 8670"/>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植物が光合成で</a:t>
            </a:r>
            <a:r>
              <a:rPr lang="en-US" altLang="ja-JP" sz="1400" b="0" dirty="0">
                <a:latin typeface="+mn-ea"/>
                <a:ea typeface="+mn-ea"/>
              </a:rPr>
              <a:t>CO2</a:t>
            </a:r>
            <a:r>
              <a:rPr lang="ja-JP" altLang="en-US" sz="1400" b="0" dirty="0">
                <a:latin typeface="+mn-ea"/>
                <a:ea typeface="+mn-ea"/>
              </a:rPr>
              <a:t>を取り込み</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有機物をつくる代謝反応。</a:t>
            </a:r>
          </a:p>
          <a:p>
            <a:pPr eaLnBrk="1" hangingPunct="1">
              <a:spcBef>
                <a:spcPct val="0"/>
              </a:spcBef>
              <a:buFontTx/>
              <a:buNone/>
              <a:defRPr/>
            </a:pPr>
            <a:r>
              <a:rPr lang="ja-JP" altLang="en-US" sz="1400" b="0" dirty="0">
                <a:latin typeface="+mn-ea"/>
                <a:ea typeface="+mn-ea"/>
              </a:rPr>
              <a:t>光合成でなく、硫化水素や硫化鉄</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などの化学工ネルギーから炭酸同</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化作用を行っている生物もいる。</a:t>
            </a:r>
          </a:p>
        </p:txBody>
      </p:sp>
      <p:sp>
        <p:nvSpPr>
          <p:cNvPr id="63499" name="AutoShape 20">
            <a:extLst>
              <a:ext uri="{FF2B5EF4-FFF2-40B4-BE49-F238E27FC236}">
                <a16:creationId xmlns:a16="http://schemas.microsoft.com/office/drawing/2014/main" id="{1F44A292-3E04-1250-CD9C-AD8AEE532B5C}"/>
              </a:ext>
            </a:extLst>
          </p:cNvPr>
          <p:cNvSpPr>
            <a:spLocks noChangeArrowheads="1"/>
          </p:cNvSpPr>
          <p:nvPr/>
        </p:nvSpPr>
        <p:spPr bwMode="auto">
          <a:xfrm>
            <a:off x="6875463" y="5146675"/>
            <a:ext cx="1511300" cy="236538"/>
          </a:xfrm>
          <a:prstGeom prst="roundRect">
            <a:avLst>
              <a:gd name="adj" fmla="val 16653"/>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solidFill>
                <a:schemeClr val="bg1"/>
              </a:solidFill>
              <a:latin typeface="+mn-ea"/>
              <a:ea typeface="+mn-ea"/>
            </a:endParaRPr>
          </a:p>
        </p:txBody>
      </p:sp>
      <p:sp>
        <p:nvSpPr>
          <p:cNvPr id="63500" name="Rectangle 21">
            <a:extLst>
              <a:ext uri="{FF2B5EF4-FFF2-40B4-BE49-F238E27FC236}">
                <a16:creationId xmlns:a16="http://schemas.microsoft.com/office/drawing/2014/main" id="{B0EDACEB-9EFB-C332-D87A-6E5EE85C0FC5}"/>
              </a:ext>
            </a:extLst>
          </p:cNvPr>
          <p:cNvSpPr>
            <a:spLocks noChangeArrowheads="1"/>
          </p:cNvSpPr>
          <p:nvPr/>
        </p:nvSpPr>
        <p:spPr bwMode="auto">
          <a:xfrm>
            <a:off x="6516688" y="908050"/>
            <a:ext cx="2519362" cy="2205038"/>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世界の森林面積</a:t>
            </a:r>
            <a:r>
              <a:rPr lang="en-US" altLang="ja-JP" sz="1400" dirty="0">
                <a:solidFill>
                  <a:srgbClr val="FF0000"/>
                </a:solidFill>
                <a:latin typeface="+mn-ea"/>
                <a:ea typeface="+mn-ea"/>
              </a:rPr>
              <a:t>40.6</a:t>
            </a:r>
            <a:r>
              <a:rPr lang="ja-JP" altLang="en-US" sz="1400" b="0" dirty="0">
                <a:latin typeface="+mn-ea"/>
                <a:ea typeface="+mn-ea"/>
              </a:rPr>
              <a:t>億</a:t>
            </a:r>
            <a:r>
              <a:rPr lang="en-US" altLang="ja-JP" sz="1400" b="0" dirty="0">
                <a:latin typeface="+mn-ea"/>
                <a:ea typeface="+mn-ea"/>
              </a:rPr>
              <a:t>ha</a:t>
            </a:r>
          </a:p>
          <a:p>
            <a:pPr eaLnBrk="1" hangingPunct="1">
              <a:spcBef>
                <a:spcPct val="0"/>
              </a:spcBef>
              <a:buFontTx/>
              <a:buNone/>
              <a:defRPr/>
            </a:pPr>
            <a:r>
              <a:rPr lang="en-US" altLang="ja-JP" sz="1400" b="0" dirty="0">
                <a:latin typeface="+mn-ea"/>
                <a:ea typeface="+mn-ea"/>
              </a:rPr>
              <a:t>  </a:t>
            </a:r>
            <a:r>
              <a:rPr lang="ja-JP" altLang="en-US" sz="1400" b="0" dirty="0">
                <a:latin typeface="+mn-ea"/>
                <a:ea typeface="+mn-ea"/>
              </a:rPr>
              <a:t>陸地面積の約３１％</a:t>
            </a:r>
          </a:p>
          <a:p>
            <a:pPr eaLnBrk="1" hangingPunct="1">
              <a:spcBef>
                <a:spcPct val="0"/>
              </a:spcBef>
              <a:buFontTx/>
              <a:buNone/>
              <a:defRPr/>
            </a:pPr>
            <a:r>
              <a:rPr lang="ja-JP" altLang="en-US" sz="1400" b="0" dirty="0">
                <a:latin typeface="+mn-ea"/>
                <a:ea typeface="+mn-ea"/>
              </a:rPr>
              <a:t>●毎年</a:t>
            </a:r>
            <a:r>
              <a:rPr lang="ja-JP" altLang="en-US" sz="1400" b="0" dirty="0">
                <a:solidFill>
                  <a:srgbClr val="0000FF"/>
                </a:solidFill>
                <a:latin typeface="+mn-ea"/>
                <a:ea typeface="+mn-ea"/>
              </a:rPr>
              <a:t>４７０</a:t>
            </a:r>
            <a:r>
              <a:rPr lang="ja-JP" altLang="en-US" sz="1400" b="0" dirty="0">
                <a:latin typeface="+mn-ea"/>
                <a:ea typeface="+mn-ea"/>
              </a:rPr>
              <a:t>万</a:t>
            </a:r>
            <a:r>
              <a:rPr lang="en-US" altLang="ja-JP" sz="1400" b="0" dirty="0">
                <a:latin typeface="+mn-ea"/>
                <a:ea typeface="+mn-ea"/>
              </a:rPr>
              <a:t>ha</a:t>
            </a:r>
            <a:r>
              <a:rPr lang="ja-JP" altLang="en-US" sz="1400" b="0" dirty="0">
                <a:latin typeface="+mn-ea"/>
                <a:ea typeface="+mn-ea"/>
              </a:rPr>
              <a:t>減少</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(2010</a:t>
            </a:r>
            <a:r>
              <a:rPr lang="ja-JP" altLang="en-US" sz="1400" b="0" dirty="0">
                <a:latin typeface="+mn-ea"/>
                <a:ea typeface="+mn-ea"/>
              </a:rPr>
              <a:t>年～</a:t>
            </a:r>
            <a:r>
              <a:rPr lang="en-US" altLang="ja-JP" sz="1400" b="0" dirty="0">
                <a:latin typeface="+mn-ea"/>
                <a:ea typeface="+mn-ea"/>
              </a:rPr>
              <a:t>2020</a:t>
            </a:r>
            <a:r>
              <a:rPr lang="ja-JP" altLang="en-US" sz="1400" b="0" dirty="0">
                <a:latin typeface="+mn-ea"/>
                <a:ea typeface="+mn-ea"/>
              </a:rPr>
              <a:t>年</a:t>
            </a:r>
            <a:r>
              <a:rPr lang="en-US" altLang="ja-JP"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日本の森林面積</a:t>
            </a:r>
            <a:r>
              <a:rPr lang="en-US" altLang="ja-JP" sz="1400" dirty="0">
                <a:solidFill>
                  <a:srgbClr val="FF0000"/>
                </a:solidFill>
                <a:latin typeface="+mn-ea"/>
                <a:ea typeface="+mn-ea"/>
              </a:rPr>
              <a:t>2500</a:t>
            </a:r>
            <a:r>
              <a:rPr lang="ja-JP" altLang="en-US" sz="1400" b="0" dirty="0">
                <a:latin typeface="+mn-ea"/>
                <a:ea typeface="+mn-ea"/>
              </a:rPr>
              <a:t>万</a:t>
            </a:r>
            <a:r>
              <a:rPr lang="en-US" altLang="ja-JP" sz="1400" b="0" dirty="0">
                <a:latin typeface="+mn-ea"/>
                <a:ea typeface="+mn-ea"/>
              </a:rPr>
              <a:t>ha</a:t>
            </a:r>
          </a:p>
          <a:p>
            <a:pPr eaLnBrk="1" hangingPunct="1">
              <a:spcBef>
                <a:spcPct val="0"/>
              </a:spcBef>
              <a:buFontTx/>
              <a:buNone/>
              <a:defRPr/>
            </a:pPr>
            <a:r>
              <a:rPr lang="en-US" altLang="ja-JP" sz="1400" b="0" dirty="0">
                <a:latin typeface="+mn-ea"/>
                <a:ea typeface="+mn-ea"/>
              </a:rPr>
              <a:t>  </a:t>
            </a:r>
            <a:r>
              <a:rPr lang="ja-JP" altLang="en-US" sz="1400" b="0" dirty="0">
                <a:latin typeface="+mn-ea"/>
                <a:ea typeface="+mn-ea"/>
              </a:rPr>
              <a:t>国土面積の６６％</a:t>
            </a:r>
            <a:endParaRPr lang="en-US" altLang="ja-JP" sz="1400" b="0" dirty="0">
              <a:latin typeface="+mn-ea"/>
              <a:ea typeface="+mn-ea"/>
            </a:endParaRPr>
          </a:p>
          <a:p>
            <a:pPr eaLnBrk="1" hangingPunct="1">
              <a:spcBef>
                <a:spcPct val="0"/>
              </a:spcBef>
              <a:buFontTx/>
              <a:buNone/>
              <a:defRPr/>
            </a:pPr>
            <a:r>
              <a:rPr lang="ja-JP" altLang="en-US" sz="1400" b="0" dirty="0">
                <a:latin typeface="+mn-ea"/>
              </a:rPr>
              <a:t>●光合成などの</a:t>
            </a:r>
            <a:r>
              <a:rPr lang="ja-JP" altLang="en-US" sz="1400" dirty="0">
                <a:solidFill>
                  <a:srgbClr val="FF0000"/>
                </a:solidFill>
                <a:latin typeface="+mn-ea"/>
              </a:rPr>
              <a:t>炭酸同化作用</a:t>
            </a:r>
            <a:endParaRPr lang="en-US" altLang="ja-JP" sz="1400" dirty="0">
              <a:solidFill>
                <a:srgbClr val="FF0000"/>
              </a:solidFill>
              <a:latin typeface="+mn-ea"/>
            </a:endParaRPr>
          </a:p>
          <a:p>
            <a:pPr eaLnBrk="1" hangingPunct="1">
              <a:spcBef>
                <a:spcPct val="0"/>
              </a:spcBef>
              <a:buFontTx/>
              <a:buNone/>
              <a:defRPr/>
            </a:pPr>
            <a:r>
              <a:rPr lang="ja-JP" altLang="en-US" sz="1400" b="0" dirty="0">
                <a:solidFill>
                  <a:srgbClr val="FF0000"/>
                </a:solidFill>
                <a:latin typeface="+mn-ea"/>
              </a:rPr>
              <a:t>　</a:t>
            </a:r>
            <a:r>
              <a:rPr lang="ja-JP" altLang="en-US" sz="1400" b="0" dirty="0">
                <a:latin typeface="+mn-ea"/>
              </a:rPr>
              <a:t>や呼吸作用によって大気中の</a:t>
            </a:r>
            <a:endParaRPr lang="en-US" altLang="ja-JP" sz="1400" b="0" dirty="0">
              <a:latin typeface="+mn-ea"/>
            </a:endParaRPr>
          </a:p>
          <a:p>
            <a:pPr eaLnBrk="1" hangingPunct="1">
              <a:spcBef>
                <a:spcPct val="0"/>
              </a:spcBef>
              <a:buFontTx/>
              <a:buNone/>
              <a:defRPr/>
            </a:pPr>
            <a:r>
              <a:rPr lang="ja-JP" altLang="en-US" sz="1400" b="0" dirty="0">
                <a:latin typeface="+mn-ea"/>
              </a:rPr>
              <a:t>　ＣＯ</a:t>
            </a:r>
            <a:r>
              <a:rPr lang="en-US" altLang="ja-JP" sz="1400" b="0" dirty="0">
                <a:latin typeface="+mn-ea"/>
              </a:rPr>
              <a:t>2</a:t>
            </a:r>
            <a:r>
              <a:rPr lang="ja-JP" altLang="en-US" sz="1400" b="0" dirty="0">
                <a:latin typeface="+mn-ea"/>
              </a:rPr>
              <a:t>や酸素濃度が安定。</a:t>
            </a:r>
            <a:endParaRPr lang="en-US" altLang="ja-JP" sz="1400" b="0" dirty="0">
              <a:latin typeface="+mn-ea"/>
            </a:endParaRPr>
          </a:p>
          <a:p>
            <a:pPr eaLnBrk="1" hangingPunct="1">
              <a:spcBef>
                <a:spcPct val="0"/>
              </a:spcBef>
              <a:buFontTx/>
              <a:buNone/>
              <a:defRPr/>
            </a:pPr>
            <a:endParaRPr lang="ja-JP" altLang="en-US" sz="1400" b="0" dirty="0">
              <a:latin typeface="+mn-ea"/>
              <a:ea typeface="+mn-ea"/>
            </a:endParaRPr>
          </a:p>
        </p:txBody>
      </p:sp>
      <p:sp>
        <p:nvSpPr>
          <p:cNvPr id="63501" name="Text Box 25">
            <a:extLst>
              <a:ext uri="{FF2B5EF4-FFF2-40B4-BE49-F238E27FC236}">
                <a16:creationId xmlns:a16="http://schemas.microsoft.com/office/drawing/2014/main" id="{9FAAB9FD-0CD8-9CD6-9348-D925D63A49A3}"/>
              </a:ext>
            </a:extLst>
          </p:cNvPr>
          <p:cNvSpPr txBox="1">
            <a:spLocks noChangeArrowheads="1"/>
          </p:cNvSpPr>
          <p:nvPr/>
        </p:nvSpPr>
        <p:spPr bwMode="auto">
          <a:xfrm>
            <a:off x="69850" y="3798888"/>
            <a:ext cx="3095625"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latin typeface="+mn-ea"/>
                <a:ea typeface="+mn-ea"/>
              </a:rPr>
              <a:t>土壌の役割と土壌生物　</a:t>
            </a:r>
          </a:p>
        </p:txBody>
      </p:sp>
      <p:sp>
        <p:nvSpPr>
          <p:cNvPr id="63502" name="Text Box 26">
            <a:extLst>
              <a:ext uri="{FF2B5EF4-FFF2-40B4-BE49-F238E27FC236}">
                <a16:creationId xmlns:a16="http://schemas.microsoft.com/office/drawing/2014/main" id="{2D843088-4BCA-B99F-6C78-EE80BFDF3EC1}"/>
              </a:ext>
            </a:extLst>
          </p:cNvPr>
          <p:cNvSpPr txBox="1">
            <a:spLocks noChangeArrowheads="1"/>
          </p:cNvSpPr>
          <p:nvPr/>
        </p:nvSpPr>
        <p:spPr bwMode="auto">
          <a:xfrm>
            <a:off x="0" y="620713"/>
            <a:ext cx="1635125"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latin typeface="+mn-ea"/>
                <a:ea typeface="+mn-ea"/>
              </a:rPr>
              <a:t>森林の働き　</a:t>
            </a:r>
          </a:p>
        </p:txBody>
      </p:sp>
      <p:sp>
        <p:nvSpPr>
          <p:cNvPr id="63503" name="Text Box 27">
            <a:extLst>
              <a:ext uri="{FF2B5EF4-FFF2-40B4-BE49-F238E27FC236}">
                <a16:creationId xmlns:a16="http://schemas.microsoft.com/office/drawing/2014/main" id="{E0C39195-1E95-8589-6989-43FDF6477229}"/>
              </a:ext>
            </a:extLst>
          </p:cNvPr>
          <p:cNvSpPr txBox="1">
            <a:spLocks noChangeArrowheads="1"/>
          </p:cNvSpPr>
          <p:nvPr/>
        </p:nvSpPr>
        <p:spPr bwMode="auto">
          <a:xfrm>
            <a:off x="5797550" y="3792538"/>
            <a:ext cx="2411413"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dirty="0">
                <a:latin typeface="+mn-ea"/>
                <a:ea typeface="+mn-ea"/>
              </a:rPr>
              <a:t>熱帯林の重要性　</a:t>
            </a:r>
          </a:p>
        </p:txBody>
      </p:sp>
      <p:sp>
        <p:nvSpPr>
          <p:cNvPr id="63504" name="Text Box 28">
            <a:extLst>
              <a:ext uri="{FF2B5EF4-FFF2-40B4-BE49-F238E27FC236}">
                <a16:creationId xmlns:a16="http://schemas.microsoft.com/office/drawing/2014/main" id="{5206938F-9FFA-3F81-26CA-F526FD6F0F56}"/>
              </a:ext>
            </a:extLst>
          </p:cNvPr>
          <p:cNvSpPr txBox="1">
            <a:spLocks noChangeArrowheads="1"/>
          </p:cNvSpPr>
          <p:nvPr/>
        </p:nvSpPr>
        <p:spPr bwMode="auto">
          <a:xfrm>
            <a:off x="6948488" y="5108575"/>
            <a:ext cx="17272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炭酸同化作用</a:t>
            </a:r>
          </a:p>
        </p:txBody>
      </p:sp>
      <p:sp>
        <p:nvSpPr>
          <p:cNvPr id="63506" name="Text Box 32">
            <a:extLst>
              <a:ext uri="{FF2B5EF4-FFF2-40B4-BE49-F238E27FC236}">
                <a16:creationId xmlns:a16="http://schemas.microsoft.com/office/drawing/2014/main" id="{B204D8CB-F534-01BB-07EC-6AA33A8E2745}"/>
              </a:ext>
            </a:extLst>
          </p:cNvPr>
          <p:cNvSpPr txBox="1">
            <a:spLocks noChangeArrowheads="1"/>
          </p:cNvSpPr>
          <p:nvPr/>
        </p:nvSpPr>
        <p:spPr bwMode="auto">
          <a:xfrm>
            <a:off x="5797550" y="4106863"/>
            <a:ext cx="3167063"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地球上の森林面積の約４割</a:t>
            </a:r>
          </a:p>
          <a:p>
            <a:pPr eaLnBrk="1" hangingPunct="1">
              <a:spcBef>
                <a:spcPct val="0"/>
              </a:spcBef>
              <a:buFontTx/>
              <a:buNone/>
              <a:defRPr/>
            </a:pPr>
            <a:r>
              <a:rPr lang="ja-JP" altLang="en-US" sz="1400" b="0" dirty="0">
                <a:latin typeface="+mn-ea"/>
                <a:ea typeface="+mn-ea"/>
              </a:rPr>
              <a:t>●大量の酸素を供給する</a:t>
            </a:r>
            <a:r>
              <a:rPr lang="ja-JP" altLang="en-US" sz="1400" dirty="0">
                <a:solidFill>
                  <a:srgbClr val="FF3300"/>
                </a:solidFill>
                <a:latin typeface="+mn-ea"/>
                <a:ea typeface="+mn-ea"/>
              </a:rPr>
              <a:t>「地球の肺」</a:t>
            </a:r>
            <a:endParaRPr lang="ja-JP" altLang="en-US"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dirty="0">
                <a:solidFill>
                  <a:srgbClr val="FF3300"/>
                </a:solidFill>
                <a:latin typeface="+mn-ea"/>
                <a:ea typeface="+mn-ea"/>
              </a:rPr>
              <a:t>｢</a:t>
            </a:r>
            <a:r>
              <a:rPr lang="ja-JP" altLang="en-US" sz="1400" dirty="0">
                <a:solidFill>
                  <a:srgbClr val="FF3300"/>
                </a:solidFill>
                <a:latin typeface="+mn-ea"/>
                <a:ea typeface="+mn-ea"/>
              </a:rPr>
              <a:t>野生生物の宝庫</a:t>
            </a:r>
            <a:r>
              <a:rPr lang="en-US" altLang="ja-JP" sz="1400" dirty="0">
                <a:solidFill>
                  <a:srgbClr val="FF3300"/>
                </a:solidFill>
                <a:latin typeface="+mn-ea"/>
                <a:ea typeface="+mn-ea"/>
              </a:rPr>
              <a:t>｣</a:t>
            </a:r>
          </a:p>
        </p:txBody>
      </p:sp>
      <p:sp>
        <p:nvSpPr>
          <p:cNvPr id="63507" name="Text Box 33">
            <a:extLst>
              <a:ext uri="{FF2B5EF4-FFF2-40B4-BE49-F238E27FC236}">
                <a16:creationId xmlns:a16="http://schemas.microsoft.com/office/drawing/2014/main" id="{6DB8D56C-9FB5-0DE8-8975-105BAEE84354}"/>
              </a:ext>
            </a:extLst>
          </p:cNvPr>
          <p:cNvSpPr txBox="1">
            <a:spLocks noChangeArrowheads="1"/>
          </p:cNvSpPr>
          <p:nvPr/>
        </p:nvSpPr>
        <p:spPr bwMode="auto">
          <a:xfrm>
            <a:off x="149225" y="5680075"/>
            <a:ext cx="5508625" cy="954088"/>
          </a:xfrm>
          <a:prstGeom prst="rect">
            <a:avLst/>
          </a:prstGeom>
          <a:noFill/>
          <a:ln w="12700">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dirty="0">
                <a:latin typeface="+mn-ea"/>
                <a:ea typeface="+mn-ea"/>
              </a:rPr>
              <a:t>熱帯多雨林</a:t>
            </a:r>
            <a:r>
              <a:rPr lang="ja-JP" altLang="en-US" sz="1400" b="0" dirty="0">
                <a:latin typeface="+mn-ea"/>
                <a:ea typeface="+mn-ea"/>
              </a:rPr>
              <a:t>････ｱﾏｿﾞﾝ川流域等、高さ</a:t>
            </a:r>
            <a:r>
              <a:rPr lang="en-US" altLang="ja-JP" sz="1400" b="0" dirty="0">
                <a:latin typeface="+mn-ea"/>
                <a:ea typeface="+mn-ea"/>
              </a:rPr>
              <a:t>50</a:t>
            </a:r>
            <a:r>
              <a:rPr lang="ja-JP" altLang="en-US" sz="1400" b="0" dirty="0">
                <a:latin typeface="+mn-ea"/>
                <a:ea typeface="+mn-ea"/>
              </a:rPr>
              <a:t>～</a:t>
            </a:r>
            <a:r>
              <a:rPr lang="en-US" altLang="ja-JP" sz="1400" b="0" dirty="0">
                <a:latin typeface="+mn-ea"/>
                <a:ea typeface="+mn-ea"/>
              </a:rPr>
              <a:t>70m</a:t>
            </a:r>
            <a:r>
              <a:rPr lang="ja-JP" altLang="en-US" sz="1400" b="0" dirty="0">
                <a:latin typeface="+mn-ea"/>
                <a:ea typeface="+mn-ea"/>
              </a:rPr>
              <a:t>の</a:t>
            </a:r>
            <a:r>
              <a:rPr lang="ja-JP" altLang="en-US" sz="1400" dirty="0">
                <a:latin typeface="+mn-ea"/>
                <a:ea typeface="+mn-ea"/>
              </a:rPr>
              <a:t>常緑</a:t>
            </a:r>
            <a:r>
              <a:rPr lang="ja-JP" altLang="en-US" sz="1400" b="0" dirty="0">
                <a:latin typeface="+mn-ea"/>
                <a:ea typeface="+mn-ea"/>
              </a:rPr>
              <a:t>広葉樹林</a:t>
            </a:r>
          </a:p>
          <a:p>
            <a:pPr eaLnBrk="1" hangingPunct="1">
              <a:spcBef>
                <a:spcPct val="0"/>
              </a:spcBef>
              <a:buFontTx/>
              <a:buNone/>
              <a:defRPr/>
            </a:pPr>
            <a:r>
              <a:rPr lang="ja-JP" altLang="en-US" sz="1400" b="0" dirty="0">
                <a:latin typeface="+mn-ea"/>
                <a:ea typeface="+mn-ea"/>
              </a:rPr>
              <a:t>②</a:t>
            </a:r>
            <a:r>
              <a:rPr lang="ja-JP" altLang="en-US" sz="1400" dirty="0">
                <a:latin typeface="+mn-ea"/>
                <a:ea typeface="+mn-ea"/>
              </a:rPr>
              <a:t>熱帯ﾓﾝｽｰﾝ林</a:t>
            </a:r>
            <a:r>
              <a:rPr lang="ja-JP" altLang="en-US" sz="1400" b="0" dirty="0">
                <a:latin typeface="+mn-ea"/>
                <a:ea typeface="+mn-ea"/>
              </a:rPr>
              <a:t>･･･乾季と雨季のある東南アジア等、</a:t>
            </a:r>
            <a:r>
              <a:rPr lang="ja-JP" altLang="en-US" sz="1400" dirty="0">
                <a:latin typeface="+mn-ea"/>
                <a:ea typeface="+mn-ea"/>
              </a:rPr>
              <a:t>落葉</a:t>
            </a:r>
            <a:r>
              <a:rPr lang="ja-JP" altLang="en-US" sz="1400" b="0" dirty="0">
                <a:latin typeface="+mn-ea"/>
                <a:ea typeface="+mn-ea"/>
              </a:rPr>
              <a:t>広葉樹林</a:t>
            </a:r>
          </a:p>
          <a:p>
            <a:pPr eaLnBrk="1" hangingPunct="1">
              <a:spcBef>
                <a:spcPct val="0"/>
              </a:spcBef>
              <a:buFontTx/>
              <a:buNone/>
              <a:defRPr/>
            </a:pPr>
            <a:r>
              <a:rPr lang="ja-JP" altLang="en-US" sz="1400" b="0" dirty="0">
                <a:latin typeface="+mn-ea"/>
                <a:ea typeface="+mn-ea"/>
              </a:rPr>
              <a:t>③</a:t>
            </a:r>
            <a:r>
              <a:rPr lang="ja-JP" altLang="en-US" sz="1400" dirty="0">
                <a:latin typeface="+mn-ea"/>
                <a:ea typeface="+mn-ea"/>
              </a:rPr>
              <a:t>熱帯ｻﾊﾞﾝﾅ林</a:t>
            </a:r>
            <a:r>
              <a:rPr lang="ja-JP" altLang="en-US" sz="1400" b="0" dirty="0">
                <a:latin typeface="+mn-ea"/>
                <a:ea typeface="+mn-ea"/>
              </a:rPr>
              <a:t>･･･年雨量が少なく乾季雨季のある地域</a:t>
            </a:r>
            <a:r>
              <a:rPr lang="en-US" altLang="ja-JP" sz="1400" b="0" dirty="0">
                <a:latin typeface="+mn-ea"/>
                <a:ea typeface="+mn-ea"/>
              </a:rPr>
              <a:t>､</a:t>
            </a:r>
            <a:r>
              <a:rPr lang="ja-JP" altLang="en-US" sz="1400" b="0" dirty="0">
                <a:latin typeface="+mn-ea"/>
                <a:ea typeface="+mn-ea"/>
              </a:rPr>
              <a:t>高さ</a:t>
            </a:r>
            <a:r>
              <a:rPr lang="en-US" altLang="ja-JP" sz="1400" b="0" dirty="0">
                <a:latin typeface="+mn-ea"/>
                <a:ea typeface="+mn-ea"/>
              </a:rPr>
              <a:t>20m</a:t>
            </a:r>
            <a:r>
              <a:rPr lang="ja-JP" altLang="en-US" sz="1400" b="0" dirty="0">
                <a:latin typeface="+mn-ea"/>
                <a:ea typeface="+mn-ea"/>
              </a:rPr>
              <a:t>以下</a:t>
            </a:r>
          </a:p>
          <a:p>
            <a:pPr eaLnBrk="1" hangingPunct="1">
              <a:spcBef>
                <a:spcPct val="0"/>
              </a:spcBef>
              <a:buFontTx/>
              <a:buNone/>
              <a:defRPr/>
            </a:pPr>
            <a:r>
              <a:rPr lang="ja-JP" altLang="en-US" sz="1400" b="0" dirty="0">
                <a:latin typeface="+mn-ea"/>
                <a:ea typeface="+mn-ea"/>
              </a:rPr>
              <a:t>④</a:t>
            </a:r>
            <a:r>
              <a:rPr lang="ja-JP" altLang="en-US" sz="1400" dirty="0">
                <a:latin typeface="+mn-ea"/>
                <a:ea typeface="+mn-ea"/>
              </a:rPr>
              <a:t>ﾏﾝｸﾞﾛｰﾌﾞ林</a:t>
            </a:r>
            <a:r>
              <a:rPr lang="ja-JP" altLang="en-US" sz="1400" b="0" dirty="0">
                <a:latin typeface="+mn-ea"/>
                <a:ea typeface="+mn-ea"/>
              </a:rPr>
              <a:t>････河口など海水と淡水が入り混じる所</a:t>
            </a:r>
            <a:r>
              <a:rPr lang="en-US" altLang="ja-JP" sz="1400" b="0" dirty="0">
                <a:latin typeface="+mn-ea"/>
                <a:ea typeface="+mn-ea"/>
              </a:rPr>
              <a:t>､</a:t>
            </a:r>
            <a:r>
              <a:rPr lang="ja-JP" altLang="en-US" sz="1400" b="0" dirty="0">
                <a:latin typeface="+mn-ea"/>
                <a:ea typeface="+mn-ea"/>
              </a:rPr>
              <a:t>豊かな漁業　　　　　</a:t>
            </a:r>
          </a:p>
        </p:txBody>
      </p:sp>
      <p:sp>
        <p:nvSpPr>
          <p:cNvPr id="63508" name="Text Box 34">
            <a:extLst>
              <a:ext uri="{FF2B5EF4-FFF2-40B4-BE49-F238E27FC236}">
                <a16:creationId xmlns:a16="http://schemas.microsoft.com/office/drawing/2014/main" id="{F0A2126F-92B1-7CE6-013F-FCAFB07BF3CD}"/>
              </a:ext>
            </a:extLst>
          </p:cNvPr>
          <p:cNvSpPr txBox="1">
            <a:spLocks noChangeArrowheads="1"/>
          </p:cNvSpPr>
          <p:nvPr/>
        </p:nvSpPr>
        <p:spPr bwMode="auto">
          <a:xfrm>
            <a:off x="69850" y="4159250"/>
            <a:ext cx="5508625"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植物の根を張らせ、農作物や木材資源となる樹木の生長を支える。</a:t>
            </a:r>
          </a:p>
          <a:p>
            <a:pPr eaLnBrk="1" hangingPunct="1">
              <a:spcBef>
                <a:spcPct val="0"/>
              </a:spcBef>
              <a:buFontTx/>
              <a:buNone/>
              <a:defRPr/>
            </a:pPr>
            <a:r>
              <a:rPr lang="ja-JP" altLang="en-US" sz="1400" b="0" dirty="0">
                <a:latin typeface="+mn-ea"/>
                <a:ea typeface="+mn-ea"/>
              </a:rPr>
              <a:t>②さまざまな物質を分解し、</a:t>
            </a:r>
            <a:r>
              <a:rPr lang="ja-JP" altLang="en-US" sz="1400" b="0" dirty="0">
                <a:solidFill>
                  <a:srgbClr val="FF0000"/>
                </a:solidFill>
                <a:latin typeface="+mn-ea"/>
                <a:ea typeface="+mn-ea"/>
              </a:rPr>
              <a:t>植物に養分</a:t>
            </a:r>
            <a:r>
              <a:rPr lang="en-US" altLang="ja-JP" sz="1400" b="0" dirty="0">
                <a:solidFill>
                  <a:srgbClr val="FF0000"/>
                </a:solidFill>
                <a:latin typeface="+mn-ea"/>
                <a:ea typeface="+mn-ea"/>
              </a:rPr>
              <a:t>(</a:t>
            </a:r>
            <a:r>
              <a:rPr lang="ja-JP" altLang="en-US" sz="1400" b="0" dirty="0">
                <a:solidFill>
                  <a:srgbClr val="FF0000"/>
                </a:solidFill>
                <a:latin typeface="+mn-ea"/>
                <a:ea typeface="+mn-ea"/>
              </a:rPr>
              <a:t>窒素など）を供給</a:t>
            </a:r>
            <a:r>
              <a:rPr lang="ja-JP" altLang="en-US" sz="1400" b="0" dirty="0">
                <a:latin typeface="+mn-ea"/>
                <a:ea typeface="+mn-ea"/>
              </a:rPr>
              <a:t>する。</a:t>
            </a:r>
          </a:p>
          <a:p>
            <a:pPr eaLnBrk="1" hangingPunct="1">
              <a:spcBef>
                <a:spcPct val="0"/>
              </a:spcBef>
              <a:buFontTx/>
              <a:buNone/>
              <a:defRPr/>
            </a:pPr>
            <a:r>
              <a:rPr lang="ja-JP" altLang="en-US" sz="1400" b="0" dirty="0">
                <a:latin typeface="+mn-ea"/>
                <a:ea typeface="+mn-ea"/>
              </a:rPr>
              <a:t>③物質循環の過程で、大気中の二酸化炭素を炭素として貯蔵する。</a:t>
            </a:r>
          </a:p>
          <a:p>
            <a:pPr eaLnBrk="1" hangingPunct="1">
              <a:spcBef>
                <a:spcPct val="0"/>
              </a:spcBef>
              <a:buFontTx/>
              <a:buNone/>
              <a:defRPr/>
            </a:pPr>
            <a:r>
              <a:rPr lang="ja-JP" altLang="en-US" sz="1400" b="0" dirty="0">
                <a:latin typeface="+mn-ea"/>
                <a:ea typeface="+mn-ea"/>
              </a:rPr>
              <a:t>④水を浄化し、水を蓄える。</a:t>
            </a:r>
          </a:p>
          <a:p>
            <a:pPr eaLnBrk="1" hangingPunct="1">
              <a:spcBef>
                <a:spcPct val="0"/>
              </a:spcBef>
              <a:buFontTx/>
              <a:buNone/>
              <a:defRPr/>
            </a:pPr>
            <a:r>
              <a:rPr lang="ja-JP" altLang="en-US" sz="1400" b="0" dirty="0">
                <a:latin typeface="+mn-ea"/>
                <a:ea typeface="+mn-ea"/>
              </a:rPr>
              <a:t>⑤陶磁器や建材などの材料、土木・建築物の土台や基礎材料となる。</a:t>
            </a:r>
          </a:p>
        </p:txBody>
      </p:sp>
      <p:graphicFrame>
        <p:nvGraphicFramePr>
          <p:cNvPr id="86124" name="Group 108">
            <a:extLst>
              <a:ext uri="{FF2B5EF4-FFF2-40B4-BE49-F238E27FC236}">
                <a16:creationId xmlns:a16="http://schemas.microsoft.com/office/drawing/2014/main" id="{10AEC3D9-FE5C-CBD9-E0BB-4DA2B7AC83F1}"/>
              </a:ext>
            </a:extLst>
          </p:cNvPr>
          <p:cNvGraphicFramePr>
            <a:graphicFrameLocks noGrp="1"/>
          </p:cNvGraphicFramePr>
          <p:nvPr/>
        </p:nvGraphicFramePr>
        <p:xfrm>
          <a:off x="0" y="981075"/>
          <a:ext cx="6516688" cy="2205036"/>
        </p:xfrm>
        <a:graphic>
          <a:graphicData uri="http://schemas.openxmlformats.org/drawingml/2006/table">
            <a:tbl>
              <a:tblPr/>
              <a:tblGrid>
                <a:gridCol w="2051720">
                  <a:extLst>
                    <a:ext uri="{9D8B030D-6E8A-4147-A177-3AD203B41FA5}">
                      <a16:colId xmlns:a16="http://schemas.microsoft.com/office/drawing/2014/main" val="20000"/>
                    </a:ext>
                  </a:extLst>
                </a:gridCol>
                <a:gridCol w="4464968">
                  <a:extLst>
                    <a:ext uri="{9D8B030D-6E8A-4147-A177-3AD203B41FA5}">
                      <a16:colId xmlns:a16="http://schemas.microsoft.com/office/drawing/2014/main" val="20001"/>
                    </a:ext>
                  </a:extLst>
                </a:gridCol>
              </a:tblGrid>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地球環境保全</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地球温暖化の緩和、地球の気候システムを安定させる</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土砂災害防止・土壌保全</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地中の根や落ち葉などが土壌の流出を防止。土砂災害を防止</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3</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水源涵養</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（緑のダム）</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洪水緩和、水資源貯留、水量調節、水質浄化</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4</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快適環境形成</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気候緩和、大気浄化、快適生活環境形成</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5</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保健・レクリエーション</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療養、保養、行楽、スポーツ</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8471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6</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文化</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景観・風致、学習・教育、芸術、宗教・祭礼、伝統文化、多様な文化</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7</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物質生産</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木材、食料、工業原料、工芸材料</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3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8</a:t>
                      </a:r>
                      <a:r>
                        <a:rPr kumimoji="1" lang="ja-JP" altLang="en-US" sz="1200" b="0" i="0" u="none" strike="noStrike" cap="none" normalizeH="0" baseline="0" dirty="0" err="1">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生物多様性保全</a:t>
                      </a:r>
                    </a:p>
                  </a:txBody>
                  <a:tcPr marT="45696" marB="4569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遺伝子保全、生物種保全、生態系保全</a:t>
                      </a:r>
                    </a:p>
                  </a:txBody>
                  <a:tcPr marT="45696" marB="4569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63538" name="Text Box 106">
            <a:extLst>
              <a:ext uri="{FF2B5EF4-FFF2-40B4-BE49-F238E27FC236}">
                <a16:creationId xmlns:a16="http://schemas.microsoft.com/office/drawing/2014/main" id="{10D8D01C-A949-37D1-2528-193DE616A649}"/>
              </a:ext>
            </a:extLst>
          </p:cNvPr>
          <p:cNvSpPr txBox="1">
            <a:spLocks noChangeArrowheads="1"/>
          </p:cNvSpPr>
          <p:nvPr/>
        </p:nvSpPr>
        <p:spPr bwMode="auto">
          <a:xfrm>
            <a:off x="0" y="3262313"/>
            <a:ext cx="795655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樹木の根は大地を支え</a:t>
            </a:r>
            <a:r>
              <a:rPr lang="en-US" altLang="ja-JP" sz="1400" b="0" dirty="0">
                <a:latin typeface="+mn-ea"/>
                <a:ea typeface="+mn-ea"/>
              </a:rPr>
              <a:t>､</a:t>
            </a:r>
            <a:r>
              <a:rPr lang="ja-JP" altLang="en-US" sz="1400" b="0" dirty="0">
                <a:latin typeface="+mn-ea"/>
                <a:ea typeface="+mn-ea"/>
              </a:rPr>
              <a:t>落葉に覆われた土壌には雨水が蓄えられ</a:t>
            </a:r>
            <a:r>
              <a:rPr lang="en-US" altLang="ja-JP" sz="1400" b="0" dirty="0">
                <a:latin typeface="+mn-ea"/>
                <a:ea typeface="+mn-ea"/>
              </a:rPr>
              <a:t>｢</a:t>
            </a:r>
            <a:r>
              <a:rPr lang="ja-JP" altLang="en-US" sz="1400" dirty="0">
                <a:solidFill>
                  <a:srgbClr val="FF0000"/>
                </a:solidFill>
                <a:latin typeface="+mn-ea"/>
                <a:ea typeface="+mn-ea"/>
              </a:rPr>
              <a:t>緑のダム</a:t>
            </a:r>
            <a:r>
              <a:rPr lang="en-US" altLang="ja-JP" sz="1400" b="0" dirty="0">
                <a:latin typeface="+mn-ea"/>
                <a:ea typeface="+mn-ea"/>
              </a:rPr>
              <a:t>｣</a:t>
            </a:r>
            <a:r>
              <a:rPr lang="ja-JP" altLang="en-US" sz="1400" b="0" dirty="0">
                <a:latin typeface="+mn-ea"/>
                <a:ea typeface="+mn-ea"/>
              </a:rPr>
              <a:t>とも呼ばれている</a:t>
            </a:r>
            <a:r>
              <a:rPr lang="en-US" altLang="ja-JP" sz="1400" b="0" dirty="0">
                <a:latin typeface="+mn-ea"/>
                <a:ea typeface="+mn-ea"/>
              </a:rPr>
              <a:t>｡</a:t>
            </a:r>
            <a:r>
              <a:rPr lang="ja-JP" altLang="en-US" sz="1400" b="0" dirty="0">
                <a:latin typeface="+mn-ea"/>
                <a:ea typeface="+mn-ea"/>
              </a:rPr>
              <a:t>　</a:t>
            </a:r>
          </a:p>
        </p:txBody>
      </p:sp>
      <p:sp>
        <p:nvSpPr>
          <p:cNvPr id="63539" name="Line 117">
            <a:extLst>
              <a:ext uri="{FF2B5EF4-FFF2-40B4-BE49-F238E27FC236}">
                <a16:creationId xmlns:a16="http://schemas.microsoft.com/office/drawing/2014/main" id="{0B9E6A73-CD19-C5CB-DD89-0029F340029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56370" name="図 13">
            <a:extLst>
              <a:ext uri="{FF2B5EF4-FFF2-40B4-BE49-F238E27FC236}">
                <a16:creationId xmlns:a16="http://schemas.microsoft.com/office/drawing/2014/main" id="{25EEBBC6-464D-D424-A7B9-3C42BA8F58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1488" y="147638"/>
            <a:ext cx="37306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71" name="図 15">
            <a:extLst>
              <a:ext uri="{FF2B5EF4-FFF2-40B4-BE49-F238E27FC236}">
                <a16:creationId xmlns:a16="http://schemas.microsoft.com/office/drawing/2014/main" id="{0720663C-016C-850E-DFF4-E45C225AFB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9475" y="146050"/>
            <a:ext cx="373063"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8" name="Text Box 7">
            <a:extLst>
              <a:ext uri="{FF2B5EF4-FFF2-40B4-BE49-F238E27FC236}">
                <a16:creationId xmlns:a16="http://schemas.microsoft.com/office/drawing/2014/main" id="{4F02ED65-9683-F996-163C-87C01C856A31}"/>
              </a:ext>
            </a:extLst>
          </p:cNvPr>
          <p:cNvSpPr txBox="1">
            <a:spLocks noChangeArrowheads="1"/>
          </p:cNvSpPr>
          <p:nvPr/>
        </p:nvSpPr>
        <p:spPr bwMode="auto">
          <a:xfrm>
            <a:off x="8243888" y="58738"/>
            <a:ext cx="9001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P44</a:t>
            </a:r>
            <a:r>
              <a:rPr lang="ja-JP" altLang="en-US" sz="1200" b="0" dirty="0">
                <a:latin typeface="+mn-ea"/>
                <a:ea typeface="+mn-ea"/>
              </a:rPr>
              <a:t>～</a:t>
            </a:r>
            <a:r>
              <a:rPr lang="en-US" altLang="ja-JP" sz="1200" b="0" dirty="0">
                <a:latin typeface="+mn-ea"/>
                <a:ea typeface="+mn-ea"/>
              </a:rPr>
              <a:t>P45</a:t>
            </a:r>
          </a:p>
        </p:txBody>
      </p:sp>
      <p:sp>
        <p:nvSpPr>
          <p:cNvPr id="67589" name="Text Box 8">
            <a:extLst>
              <a:ext uri="{FF2B5EF4-FFF2-40B4-BE49-F238E27FC236}">
                <a16:creationId xmlns:a16="http://schemas.microsoft.com/office/drawing/2014/main" id="{8032F8B8-ED08-D183-06F3-7301445BBB34}"/>
              </a:ext>
            </a:extLst>
          </p:cNvPr>
          <p:cNvSpPr txBox="1">
            <a:spLocks noChangeArrowheads="1"/>
          </p:cNvSpPr>
          <p:nvPr/>
        </p:nvSpPr>
        <p:spPr bwMode="auto">
          <a:xfrm>
            <a:off x="2555875" y="44450"/>
            <a:ext cx="41036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生物を育む生態系　</a:t>
            </a:r>
          </a:p>
        </p:txBody>
      </p:sp>
      <p:sp>
        <p:nvSpPr>
          <p:cNvPr id="67590" name="AutoShape 13">
            <a:extLst>
              <a:ext uri="{FF2B5EF4-FFF2-40B4-BE49-F238E27FC236}">
                <a16:creationId xmlns:a16="http://schemas.microsoft.com/office/drawing/2014/main" id="{C8A55A73-994A-8ADE-3B86-81DD8F4949D5}"/>
              </a:ext>
            </a:extLst>
          </p:cNvPr>
          <p:cNvSpPr>
            <a:spLocks noChangeArrowheads="1"/>
          </p:cNvSpPr>
          <p:nvPr/>
        </p:nvSpPr>
        <p:spPr bwMode="auto">
          <a:xfrm>
            <a:off x="0" y="549275"/>
            <a:ext cx="3059113" cy="381000"/>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7591" name="Text Box 17">
            <a:extLst>
              <a:ext uri="{FF2B5EF4-FFF2-40B4-BE49-F238E27FC236}">
                <a16:creationId xmlns:a16="http://schemas.microsoft.com/office/drawing/2014/main" id="{1586B8E9-02EA-0627-ED49-BCF3C7EC3657}"/>
              </a:ext>
            </a:extLst>
          </p:cNvPr>
          <p:cNvSpPr txBox="1">
            <a:spLocks noChangeArrowheads="1"/>
          </p:cNvSpPr>
          <p:nvPr/>
        </p:nvSpPr>
        <p:spPr bwMode="auto">
          <a:xfrm>
            <a:off x="1042988" y="1174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67592" name="Text Box 18">
            <a:extLst>
              <a:ext uri="{FF2B5EF4-FFF2-40B4-BE49-F238E27FC236}">
                <a16:creationId xmlns:a16="http://schemas.microsoft.com/office/drawing/2014/main" id="{4848E366-CFE7-648D-61F2-DAD4F480D5A9}"/>
              </a:ext>
            </a:extLst>
          </p:cNvPr>
          <p:cNvSpPr txBox="1">
            <a:spLocks noChangeArrowheads="1"/>
          </p:cNvSpPr>
          <p:nvPr/>
        </p:nvSpPr>
        <p:spPr bwMode="auto">
          <a:xfrm>
            <a:off x="179388" y="117475"/>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２－１</a:t>
            </a:r>
          </a:p>
        </p:txBody>
      </p:sp>
      <p:sp>
        <p:nvSpPr>
          <p:cNvPr id="67593" name="Text Box 24">
            <a:extLst>
              <a:ext uri="{FF2B5EF4-FFF2-40B4-BE49-F238E27FC236}">
                <a16:creationId xmlns:a16="http://schemas.microsoft.com/office/drawing/2014/main" id="{8AB36DB7-621C-316A-7C0B-36A10CEC9D07}"/>
              </a:ext>
            </a:extLst>
          </p:cNvPr>
          <p:cNvSpPr txBox="1">
            <a:spLocks noChangeArrowheads="1"/>
          </p:cNvSpPr>
          <p:nvPr/>
        </p:nvSpPr>
        <p:spPr bwMode="auto">
          <a:xfrm>
            <a:off x="107950" y="549275"/>
            <a:ext cx="2879725"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latin typeface="+mn-ea"/>
                <a:ea typeface="+mn-ea"/>
              </a:rPr>
              <a:t>生態系の種類と構成者　　</a:t>
            </a:r>
          </a:p>
        </p:txBody>
      </p:sp>
      <p:sp>
        <p:nvSpPr>
          <p:cNvPr id="67595" name="Text Box 32">
            <a:extLst>
              <a:ext uri="{FF2B5EF4-FFF2-40B4-BE49-F238E27FC236}">
                <a16:creationId xmlns:a16="http://schemas.microsoft.com/office/drawing/2014/main" id="{E3240DFA-8C00-1EF9-57FA-73104AAEFCF1}"/>
              </a:ext>
            </a:extLst>
          </p:cNvPr>
          <p:cNvSpPr txBox="1">
            <a:spLocks noChangeArrowheads="1"/>
          </p:cNvSpPr>
          <p:nvPr/>
        </p:nvSpPr>
        <p:spPr bwMode="auto">
          <a:xfrm>
            <a:off x="0" y="987425"/>
            <a:ext cx="8928100"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生態系は、</a:t>
            </a:r>
            <a:r>
              <a:rPr lang="en-US" altLang="ja-JP" sz="1400" b="0" dirty="0">
                <a:latin typeface="+mn-ea"/>
                <a:ea typeface="+mn-ea"/>
              </a:rPr>
              <a:t>｢</a:t>
            </a:r>
            <a:r>
              <a:rPr lang="ja-JP" altLang="en-US" sz="1400" dirty="0">
                <a:latin typeface="+mn-ea"/>
                <a:ea typeface="+mn-ea"/>
              </a:rPr>
              <a:t>生産者</a:t>
            </a:r>
            <a:r>
              <a:rPr lang="en-US" altLang="ja-JP" sz="1400" b="0" dirty="0">
                <a:latin typeface="+mn-ea"/>
                <a:ea typeface="+mn-ea"/>
              </a:rPr>
              <a:t>｣</a:t>
            </a:r>
            <a:r>
              <a:rPr lang="ja-JP" altLang="en-US" sz="1400" b="0" dirty="0">
                <a:latin typeface="+mn-ea"/>
                <a:ea typeface="+mn-ea"/>
              </a:rPr>
              <a:t>と</a:t>
            </a:r>
            <a:r>
              <a:rPr lang="en-US" altLang="ja-JP" sz="1400" b="0" dirty="0">
                <a:latin typeface="+mn-ea"/>
                <a:ea typeface="+mn-ea"/>
              </a:rPr>
              <a:t>｢</a:t>
            </a:r>
            <a:r>
              <a:rPr lang="ja-JP" altLang="en-US" sz="1400" dirty="0">
                <a:latin typeface="+mn-ea"/>
                <a:ea typeface="+mn-ea"/>
              </a:rPr>
              <a:t>消費者</a:t>
            </a:r>
            <a:r>
              <a:rPr lang="en-US" altLang="ja-JP" sz="1400" b="0" dirty="0">
                <a:latin typeface="+mn-ea"/>
                <a:ea typeface="+mn-ea"/>
              </a:rPr>
              <a:t>｣</a:t>
            </a:r>
            <a:r>
              <a:rPr lang="ja-JP" altLang="en-US" sz="1400" b="0" dirty="0">
                <a:latin typeface="+mn-ea"/>
                <a:ea typeface="+mn-ea"/>
              </a:rPr>
              <a:t>の２種の生物によって維持されている。「消費者」には生物の遺骸や糞などから栄養分を得る「分解者」も含まれる。生物の餌はすべて生物</a:t>
            </a:r>
            <a:r>
              <a:rPr lang="en-US" altLang="ja-JP" sz="1400" b="0" dirty="0">
                <a:latin typeface="+mn-ea"/>
                <a:ea typeface="+mn-ea"/>
              </a:rPr>
              <a:t>｡｢</a:t>
            </a:r>
            <a:r>
              <a:rPr lang="ja-JP" altLang="en-US" sz="1400" b="0" dirty="0">
                <a:latin typeface="+mn-ea"/>
                <a:ea typeface="+mn-ea"/>
              </a:rPr>
              <a:t>食べる－食べられる</a:t>
            </a:r>
            <a:r>
              <a:rPr lang="en-US" altLang="ja-JP" sz="1400" b="0" dirty="0">
                <a:latin typeface="+mn-ea"/>
                <a:ea typeface="+mn-ea"/>
              </a:rPr>
              <a:t>｣</a:t>
            </a:r>
            <a:r>
              <a:rPr lang="ja-JP" altLang="en-US" sz="1400" b="0" dirty="0">
                <a:latin typeface="+mn-ea"/>
                <a:ea typeface="+mn-ea"/>
              </a:rPr>
              <a:t>の関係を</a:t>
            </a:r>
            <a:r>
              <a:rPr lang="ja-JP" altLang="en-US" sz="1400" dirty="0">
                <a:latin typeface="+mn-ea"/>
                <a:ea typeface="+mn-ea"/>
              </a:rPr>
              <a:t>食物連鎖</a:t>
            </a:r>
            <a:r>
              <a:rPr lang="ja-JP" altLang="en-US" sz="1400" b="0" dirty="0">
                <a:latin typeface="+mn-ea"/>
                <a:ea typeface="+mn-ea"/>
              </a:rPr>
              <a:t>という。</a:t>
            </a:r>
          </a:p>
          <a:p>
            <a:pPr eaLnBrk="1" hangingPunct="1">
              <a:spcBef>
                <a:spcPct val="0"/>
              </a:spcBef>
              <a:buFontTx/>
              <a:buNone/>
              <a:defRPr/>
            </a:pPr>
            <a:r>
              <a:rPr lang="ja-JP" altLang="en-US" sz="1400" b="0" dirty="0">
                <a:latin typeface="+mn-ea"/>
                <a:ea typeface="+mn-ea"/>
              </a:rPr>
              <a:t>●生産者⇒光合成で無機物（水、大気、光）から有機物を作る「植物等」</a:t>
            </a:r>
          </a:p>
          <a:p>
            <a:pPr eaLnBrk="1" hangingPunct="1">
              <a:spcBef>
                <a:spcPct val="0"/>
              </a:spcBef>
              <a:buFontTx/>
              <a:buNone/>
              <a:defRPr/>
            </a:pPr>
            <a:r>
              <a:rPr lang="ja-JP" altLang="en-US" sz="1400" b="0" dirty="0">
                <a:latin typeface="+mn-ea"/>
                <a:ea typeface="+mn-ea"/>
              </a:rPr>
              <a:t>●消費者⇒①他の生物から栄養を得る「動物など」②生物の遺骸や糞などから栄養を得るバクテリア（分解者</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生態系は</a:t>
            </a:r>
            <a:r>
              <a:rPr lang="ja-JP" altLang="en-US" sz="1400" dirty="0">
                <a:solidFill>
                  <a:srgbClr val="FF0000"/>
                </a:solidFill>
                <a:latin typeface="+mn-ea"/>
                <a:ea typeface="+mn-ea"/>
              </a:rPr>
              <a:t>自浄作用</a:t>
            </a:r>
            <a:r>
              <a:rPr lang="ja-JP" altLang="en-US" sz="1400" b="0" dirty="0">
                <a:latin typeface="+mn-ea"/>
                <a:ea typeface="+mn-ea"/>
              </a:rPr>
              <a:t>や</a:t>
            </a:r>
            <a:r>
              <a:rPr lang="ja-JP" altLang="en-US" sz="1400" dirty="0">
                <a:solidFill>
                  <a:srgbClr val="FF0000"/>
                </a:solidFill>
                <a:latin typeface="+mn-ea"/>
                <a:ea typeface="+mn-ea"/>
              </a:rPr>
              <a:t>自己調節機能</a:t>
            </a:r>
            <a:r>
              <a:rPr lang="ja-JP" altLang="en-US" sz="1400" b="0" dirty="0">
                <a:latin typeface="+mn-ea"/>
                <a:ea typeface="+mn-ea"/>
              </a:rPr>
              <a:t>など自らを復元する力があるが、</a:t>
            </a:r>
            <a:r>
              <a:rPr lang="ja-JP" altLang="en-US" sz="1400" dirty="0">
                <a:latin typeface="+mn-ea"/>
                <a:ea typeface="+mn-ea"/>
              </a:rPr>
              <a:t>復元力には限界</a:t>
            </a:r>
            <a:r>
              <a:rPr lang="ja-JP" altLang="en-US" sz="1400" b="0" dirty="0">
                <a:latin typeface="+mn-ea"/>
                <a:ea typeface="+mn-ea"/>
              </a:rPr>
              <a:t>がある。</a:t>
            </a:r>
            <a:endParaRPr lang="en-US" altLang="ja-JP" sz="1400" b="0" dirty="0">
              <a:latin typeface="+mn-ea"/>
              <a:ea typeface="+mn-ea"/>
            </a:endParaRPr>
          </a:p>
        </p:txBody>
      </p:sp>
      <p:sp>
        <p:nvSpPr>
          <p:cNvPr id="67596" name="AutoShape 33">
            <a:extLst>
              <a:ext uri="{FF2B5EF4-FFF2-40B4-BE49-F238E27FC236}">
                <a16:creationId xmlns:a16="http://schemas.microsoft.com/office/drawing/2014/main" id="{D833EC82-C7F5-859C-5E7A-A4CCBA0592A7}"/>
              </a:ext>
            </a:extLst>
          </p:cNvPr>
          <p:cNvSpPr>
            <a:spLocks noChangeArrowheads="1"/>
          </p:cNvSpPr>
          <p:nvPr/>
        </p:nvSpPr>
        <p:spPr bwMode="auto">
          <a:xfrm>
            <a:off x="0" y="2278063"/>
            <a:ext cx="5508625" cy="381000"/>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7597" name="Text Box 34">
            <a:extLst>
              <a:ext uri="{FF2B5EF4-FFF2-40B4-BE49-F238E27FC236}">
                <a16:creationId xmlns:a16="http://schemas.microsoft.com/office/drawing/2014/main" id="{FBAC0FCA-9552-96B7-E6D7-4836A1835C3B}"/>
              </a:ext>
            </a:extLst>
          </p:cNvPr>
          <p:cNvSpPr txBox="1">
            <a:spLocks noChangeArrowheads="1"/>
          </p:cNvSpPr>
          <p:nvPr/>
        </p:nvSpPr>
        <p:spPr bwMode="auto">
          <a:xfrm>
            <a:off x="34925" y="2239963"/>
            <a:ext cx="5543550"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latin typeface="+mn-ea"/>
                <a:ea typeface="+mn-ea"/>
              </a:rPr>
              <a:t>生態系を維持する生物同士のさまざまな「関係」　　</a:t>
            </a:r>
          </a:p>
        </p:txBody>
      </p:sp>
      <p:sp>
        <p:nvSpPr>
          <p:cNvPr id="67598" name="Text Box 35">
            <a:extLst>
              <a:ext uri="{FF2B5EF4-FFF2-40B4-BE49-F238E27FC236}">
                <a16:creationId xmlns:a16="http://schemas.microsoft.com/office/drawing/2014/main" id="{4ECEB752-2D8D-C5FC-43D7-2CB890B2B785}"/>
              </a:ext>
            </a:extLst>
          </p:cNvPr>
          <p:cNvSpPr txBox="1">
            <a:spLocks noChangeArrowheads="1"/>
          </p:cNvSpPr>
          <p:nvPr/>
        </p:nvSpPr>
        <p:spPr bwMode="auto">
          <a:xfrm>
            <a:off x="0" y="2638425"/>
            <a:ext cx="7092950"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食物連鎖　⇒　</a:t>
            </a:r>
            <a:r>
              <a:rPr lang="ja-JP" altLang="en-US" sz="1400" dirty="0">
                <a:solidFill>
                  <a:srgbClr val="FF0000"/>
                </a:solidFill>
                <a:latin typeface="+mn-ea"/>
                <a:ea typeface="+mn-ea"/>
              </a:rPr>
              <a:t>食物連鎖</a:t>
            </a:r>
            <a:r>
              <a:rPr lang="ja-JP" altLang="en-US" sz="1400" b="0" dirty="0">
                <a:latin typeface="+mn-ea"/>
                <a:ea typeface="+mn-ea"/>
              </a:rPr>
              <a:t>は網の目のように複雑にからみあい「</a:t>
            </a:r>
            <a:r>
              <a:rPr lang="ja-JP" altLang="en-US" sz="1400" dirty="0">
                <a:latin typeface="+mn-ea"/>
                <a:ea typeface="+mn-ea"/>
              </a:rPr>
              <a:t>食物網</a:t>
            </a:r>
            <a:r>
              <a:rPr lang="ja-JP" altLang="en-US" sz="1400" b="0" dirty="0">
                <a:latin typeface="+mn-ea"/>
                <a:ea typeface="+mn-ea"/>
              </a:rPr>
              <a:t>」を形成する。</a:t>
            </a:r>
          </a:p>
          <a:p>
            <a:pPr eaLnBrk="1" hangingPunct="1">
              <a:spcBef>
                <a:spcPct val="0"/>
              </a:spcBef>
              <a:buFontTx/>
              <a:buNone/>
              <a:defRPr/>
            </a:pPr>
            <a:r>
              <a:rPr lang="ja-JP" altLang="en-US" sz="1400" b="0" dirty="0">
                <a:latin typeface="+mn-ea"/>
                <a:ea typeface="+mn-ea"/>
              </a:rPr>
              <a:t>●腐食連鎖  ⇒　腐食系生物は遺骸や排泄物などを食べ無機物化する、</a:t>
            </a:r>
          </a:p>
          <a:p>
            <a:pPr eaLnBrk="1" hangingPunct="1">
              <a:spcBef>
                <a:spcPct val="0"/>
              </a:spcBef>
              <a:buFontTx/>
              <a:buNone/>
              <a:defRPr/>
            </a:pPr>
            <a:r>
              <a:rPr lang="ja-JP" altLang="en-US" sz="1400" b="0" dirty="0">
                <a:latin typeface="+mn-ea"/>
                <a:ea typeface="+mn-ea"/>
              </a:rPr>
              <a:t>　　　　　　　　　　　　　　　分解系生物は遺骸や排泄物などを分解し植物の栄養となる。</a:t>
            </a:r>
          </a:p>
          <a:p>
            <a:pPr eaLnBrk="1" hangingPunct="1">
              <a:spcBef>
                <a:spcPct val="0"/>
              </a:spcBef>
              <a:buFontTx/>
              <a:buNone/>
              <a:defRPr/>
            </a:pPr>
            <a:r>
              <a:rPr lang="ja-JP" altLang="en-US" sz="1400" b="0" dirty="0">
                <a:latin typeface="+mn-ea"/>
                <a:ea typeface="+mn-ea"/>
              </a:rPr>
              <a:t>●種間競争  ⇒　食物やすみかの奪い合い。</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食い分け</a:t>
            </a:r>
            <a:r>
              <a:rPr lang="en-US" altLang="ja-JP" sz="1400" b="0" dirty="0">
                <a:latin typeface="+mn-ea"/>
                <a:ea typeface="+mn-ea"/>
              </a:rPr>
              <a:t>｣｢</a:t>
            </a:r>
            <a:r>
              <a:rPr lang="ja-JP" altLang="en-US" sz="1400" b="0" dirty="0">
                <a:latin typeface="+mn-ea"/>
                <a:ea typeface="+mn-ea"/>
              </a:rPr>
              <a:t>棲み分け</a:t>
            </a:r>
            <a:r>
              <a:rPr lang="en-US" altLang="ja-JP" sz="1400" b="0" dirty="0">
                <a:latin typeface="+mn-ea"/>
                <a:ea typeface="+mn-ea"/>
              </a:rPr>
              <a:t>｣</a:t>
            </a:r>
            <a:r>
              <a:rPr lang="ja-JP" altLang="en-US" sz="1400" b="0" dirty="0">
                <a:latin typeface="+mn-ea"/>
                <a:ea typeface="+mn-ea"/>
              </a:rPr>
              <a:t>は回避する行動</a:t>
            </a:r>
          </a:p>
          <a:p>
            <a:pPr eaLnBrk="1" hangingPunct="1">
              <a:spcBef>
                <a:spcPct val="0"/>
              </a:spcBef>
              <a:buFontTx/>
              <a:buNone/>
              <a:defRPr/>
            </a:pPr>
            <a:r>
              <a:rPr lang="ja-JP" altLang="en-US" sz="1400" b="0" dirty="0">
                <a:latin typeface="+mn-ea"/>
                <a:ea typeface="+mn-ea"/>
              </a:rPr>
              <a:t>●</a:t>
            </a:r>
            <a:r>
              <a:rPr lang="ja-JP" altLang="en-US" sz="1400" dirty="0">
                <a:latin typeface="+mn-ea"/>
                <a:ea typeface="+mn-ea"/>
              </a:rPr>
              <a:t>相利共生　</a:t>
            </a:r>
            <a:r>
              <a:rPr lang="ja-JP" altLang="en-US" sz="1400" b="0" dirty="0">
                <a:latin typeface="+mn-ea"/>
                <a:ea typeface="+mn-ea"/>
              </a:rPr>
              <a:t>⇒　双方が利益を得る関係。　（アリとアブラムシ等）</a:t>
            </a:r>
          </a:p>
          <a:p>
            <a:pPr eaLnBrk="1" hangingPunct="1">
              <a:spcBef>
                <a:spcPct val="0"/>
              </a:spcBef>
              <a:buFontTx/>
              <a:buNone/>
              <a:defRPr/>
            </a:pPr>
            <a:r>
              <a:rPr lang="ja-JP" altLang="en-US" sz="1400" b="0" dirty="0">
                <a:latin typeface="+mn-ea"/>
                <a:ea typeface="+mn-ea"/>
              </a:rPr>
              <a:t>●片利共生　⇒　一方だけが利益を得る関係。（カクレウオとフジナマコ）</a:t>
            </a:r>
          </a:p>
        </p:txBody>
      </p:sp>
      <p:sp>
        <p:nvSpPr>
          <p:cNvPr id="67599" name="Line 45">
            <a:extLst>
              <a:ext uri="{FF2B5EF4-FFF2-40B4-BE49-F238E27FC236}">
                <a16:creationId xmlns:a16="http://schemas.microsoft.com/office/drawing/2014/main" id="{3DEBF12F-2A5F-058E-6DE0-6F76793ED597}"/>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67604" name="Text Box 28">
            <a:extLst>
              <a:ext uri="{FF2B5EF4-FFF2-40B4-BE49-F238E27FC236}">
                <a16:creationId xmlns:a16="http://schemas.microsoft.com/office/drawing/2014/main" id="{4DB7183D-3B6B-08D5-7131-873D9D9C98D2}"/>
              </a:ext>
            </a:extLst>
          </p:cNvPr>
          <p:cNvSpPr txBox="1">
            <a:spLocks noChangeArrowheads="1"/>
          </p:cNvSpPr>
          <p:nvPr/>
        </p:nvSpPr>
        <p:spPr bwMode="auto">
          <a:xfrm>
            <a:off x="5980113" y="4046538"/>
            <a:ext cx="1985962"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生態系ピラミッド</a:t>
            </a:r>
          </a:p>
        </p:txBody>
      </p:sp>
      <p:pic>
        <p:nvPicPr>
          <p:cNvPr id="58382" name="図 15">
            <a:extLst>
              <a:ext uri="{FF2B5EF4-FFF2-40B4-BE49-F238E27FC236}">
                <a16:creationId xmlns:a16="http://schemas.microsoft.com/office/drawing/2014/main" id="{BB864C27-FB77-EAD3-9C41-767ED8BD78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8688" y="93663"/>
            <a:ext cx="37306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83" name="図 14">
            <a:extLst>
              <a:ext uri="{FF2B5EF4-FFF2-40B4-BE49-F238E27FC236}">
                <a16:creationId xmlns:a16="http://schemas.microsoft.com/office/drawing/2014/main" id="{67371052-7A36-7BC5-1524-A5629C187D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6888" y="93663"/>
            <a:ext cx="37306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テキスト ボックス 26">
            <a:extLst>
              <a:ext uri="{FF2B5EF4-FFF2-40B4-BE49-F238E27FC236}">
                <a16:creationId xmlns:a16="http://schemas.microsoft.com/office/drawing/2014/main" id="{7E5742F7-D1B6-C862-AF4F-E18CD492FF31}"/>
              </a:ext>
            </a:extLst>
          </p:cNvPr>
          <p:cNvSpPr txBox="1"/>
          <p:nvPr/>
        </p:nvSpPr>
        <p:spPr>
          <a:xfrm>
            <a:off x="4303713" y="6383338"/>
            <a:ext cx="4805362" cy="461962"/>
          </a:xfrm>
          <a:prstGeom prst="rect">
            <a:avLst/>
          </a:prstGeom>
          <a:noFill/>
        </p:spPr>
        <p:txBody>
          <a:bodyPr>
            <a:spAutoFit/>
          </a:bodyPr>
          <a:lstStyle/>
          <a:p>
            <a:pPr eaLnBrk="1" hangingPunct="1">
              <a:defRPr/>
            </a:pPr>
            <a:r>
              <a:rPr lang="ja-JP" altLang="en-US" sz="1200" b="0" dirty="0">
                <a:latin typeface="+mn-ea"/>
                <a:ea typeface="+mn-ea"/>
              </a:rPr>
              <a:t>生産者（植物）～最上位消費者（肉食獣など）の個体数の違い。食べる種より食べられる種の方が圧倒的に多い。　　出典：数研出版「生物基礎」</a:t>
            </a:r>
            <a:endParaRPr lang="ja-JP" altLang="en-US" sz="1200" dirty="0"/>
          </a:p>
        </p:txBody>
      </p:sp>
      <p:pic>
        <p:nvPicPr>
          <p:cNvPr id="58385" name="図 2">
            <a:extLst>
              <a:ext uri="{FF2B5EF4-FFF2-40B4-BE49-F238E27FC236}">
                <a16:creationId xmlns:a16="http://schemas.microsoft.com/office/drawing/2014/main" id="{84B10745-6ADD-F918-49F9-EDCA7BF7C4D6}"/>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27538" y="4494213"/>
            <a:ext cx="4633912" cy="195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87" name="図 4">
            <a:extLst>
              <a:ext uri="{FF2B5EF4-FFF2-40B4-BE49-F238E27FC236}">
                <a16:creationId xmlns:a16="http://schemas.microsoft.com/office/drawing/2014/main" id="{A7BB793F-3E2B-1D0F-6B29-3AE5A4AE505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4950" y="4230688"/>
            <a:ext cx="3863975"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テキスト ボックス 5">
            <a:extLst>
              <a:ext uri="{FF2B5EF4-FFF2-40B4-BE49-F238E27FC236}">
                <a16:creationId xmlns:a16="http://schemas.microsoft.com/office/drawing/2014/main" id="{E5CE67F2-9A37-959D-4CC9-9EF3C4A7C3FF}"/>
              </a:ext>
            </a:extLst>
          </p:cNvPr>
          <p:cNvSpPr txBox="1"/>
          <p:nvPr/>
        </p:nvSpPr>
        <p:spPr>
          <a:xfrm>
            <a:off x="2386013" y="6546850"/>
            <a:ext cx="1917700" cy="276225"/>
          </a:xfrm>
          <a:prstGeom prst="rect">
            <a:avLst/>
          </a:prstGeom>
          <a:noFill/>
        </p:spPr>
        <p:txBody>
          <a:bodyPr>
            <a:spAutoFit/>
          </a:bodyPr>
          <a:lstStyle/>
          <a:p>
            <a:pPr eaLnBrk="1" hangingPunct="1">
              <a:defRPr/>
            </a:pPr>
            <a:r>
              <a:rPr lang="ja-JP" altLang="en-US" sz="1200" b="0" dirty="0">
                <a:latin typeface="+mn-ea"/>
                <a:ea typeface="+mn-ea"/>
              </a:rPr>
              <a:t>出典：日本海事広報協会</a:t>
            </a:r>
            <a:endParaRPr lang="ja-JP" altLang="en-US" sz="1200"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6" name="Text Box 7">
            <a:extLst>
              <a:ext uri="{FF2B5EF4-FFF2-40B4-BE49-F238E27FC236}">
                <a16:creationId xmlns:a16="http://schemas.microsoft.com/office/drawing/2014/main" id="{AC8BCA37-9482-72C7-A5C9-3DDEF47744C3}"/>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P46</a:t>
            </a:r>
            <a:r>
              <a:rPr lang="ja-JP" altLang="en-US" sz="1200" b="0" dirty="0">
                <a:latin typeface="+mn-ea"/>
                <a:ea typeface="+mn-ea"/>
              </a:rPr>
              <a:t>～</a:t>
            </a:r>
            <a:r>
              <a:rPr lang="en-US" altLang="ja-JP" sz="1200" b="0" dirty="0">
                <a:latin typeface="+mn-ea"/>
                <a:ea typeface="+mn-ea"/>
              </a:rPr>
              <a:t>p47</a:t>
            </a:r>
          </a:p>
        </p:txBody>
      </p:sp>
      <p:sp>
        <p:nvSpPr>
          <p:cNvPr id="69637" name="Text Box 8">
            <a:extLst>
              <a:ext uri="{FF2B5EF4-FFF2-40B4-BE49-F238E27FC236}">
                <a16:creationId xmlns:a16="http://schemas.microsoft.com/office/drawing/2014/main" id="{54536CA5-CD36-DFF3-E5CA-138A6D36ED50}"/>
              </a:ext>
            </a:extLst>
          </p:cNvPr>
          <p:cNvSpPr txBox="1">
            <a:spLocks noChangeArrowheads="1"/>
          </p:cNvSpPr>
          <p:nvPr/>
        </p:nvSpPr>
        <p:spPr bwMode="auto">
          <a:xfrm>
            <a:off x="3649663" y="136525"/>
            <a:ext cx="237648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人口問題　</a:t>
            </a:r>
          </a:p>
        </p:txBody>
      </p:sp>
      <p:sp>
        <p:nvSpPr>
          <p:cNvPr id="69638" name="Text Box 9">
            <a:extLst>
              <a:ext uri="{FF2B5EF4-FFF2-40B4-BE49-F238E27FC236}">
                <a16:creationId xmlns:a16="http://schemas.microsoft.com/office/drawing/2014/main" id="{60F906C9-0C24-0F23-D8C5-A1C3DB74EC4B}"/>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69639" name="Text Box 10">
            <a:extLst>
              <a:ext uri="{FF2B5EF4-FFF2-40B4-BE49-F238E27FC236}">
                <a16:creationId xmlns:a16="http://schemas.microsoft.com/office/drawing/2014/main" id="{01197E4F-66EC-2A56-2E3B-3C1FF84C7B70}"/>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２－２</a:t>
            </a:r>
          </a:p>
        </p:txBody>
      </p:sp>
      <p:sp>
        <p:nvSpPr>
          <p:cNvPr id="69640" name="AutoShape 12">
            <a:extLst>
              <a:ext uri="{FF2B5EF4-FFF2-40B4-BE49-F238E27FC236}">
                <a16:creationId xmlns:a16="http://schemas.microsoft.com/office/drawing/2014/main" id="{C9375F61-C0FC-FC60-F1EF-F713CF8A2FFB}"/>
              </a:ext>
            </a:extLst>
          </p:cNvPr>
          <p:cNvSpPr>
            <a:spLocks noChangeArrowheads="1"/>
          </p:cNvSpPr>
          <p:nvPr/>
        </p:nvSpPr>
        <p:spPr bwMode="auto">
          <a:xfrm>
            <a:off x="0" y="671513"/>
            <a:ext cx="3375025" cy="290512"/>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9641" name="Rectangle 13">
            <a:extLst>
              <a:ext uri="{FF2B5EF4-FFF2-40B4-BE49-F238E27FC236}">
                <a16:creationId xmlns:a16="http://schemas.microsoft.com/office/drawing/2014/main" id="{F8712C4A-2852-7321-C0CD-684F725566A8}"/>
              </a:ext>
            </a:extLst>
          </p:cNvPr>
          <p:cNvSpPr>
            <a:spLocks noChangeArrowheads="1"/>
          </p:cNvSpPr>
          <p:nvPr/>
        </p:nvSpPr>
        <p:spPr bwMode="auto">
          <a:xfrm>
            <a:off x="14288" y="2695575"/>
            <a:ext cx="4960937" cy="73342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ja-JP" altLang="en-US" sz="1400" b="0" dirty="0">
                <a:solidFill>
                  <a:srgbClr val="0000FF"/>
                </a:solidFill>
                <a:latin typeface="+mn-ea"/>
                <a:ea typeface="+mn-ea"/>
              </a:rPr>
              <a:t>世界の都市人口の割合は</a:t>
            </a:r>
            <a:r>
              <a:rPr lang="en-US" altLang="ja-JP" sz="1400" b="0" dirty="0">
                <a:solidFill>
                  <a:srgbClr val="0000FF"/>
                </a:solidFill>
                <a:latin typeface="+mn-ea"/>
                <a:ea typeface="+mn-ea"/>
              </a:rPr>
              <a:t>2018</a:t>
            </a:r>
            <a:r>
              <a:rPr lang="ja-JP" altLang="en-US" sz="1400" b="0" dirty="0">
                <a:solidFill>
                  <a:srgbClr val="0000FF"/>
                </a:solidFill>
                <a:latin typeface="+mn-ea"/>
                <a:ea typeface="+mn-ea"/>
              </a:rPr>
              <a:t>年</a:t>
            </a:r>
            <a:r>
              <a:rPr lang="en-US" altLang="ja-JP" sz="1400" b="0" dirty="0">
                <a:solidFill>
                  <a:srgbClr val="0000FF"/>
                </a:solidFill>
                <a:latin typeface="+mn-ea"/>
                <a:ea typeface="+mn-ea"/>
              </a:rPr>
              <a:t>55</a:t>
            </a:r>
            <a:r>
              <a:rPr lang="ja-JP" altLang="en-US" sz="1400" b="0" dirty="0">
                <a:solidFill>
                  <a:srgbClr val="0000FF"/>
                </a:solidFill>
                <a:latin typeface="+mn-ea"/>
                <a:ea typeface="+mn-ea"/>
              </a:rPr>
              <a:t>％で、</a:t>
            </a:r>
            <a:r>
              <a:rPr lang="en-US" altLang="ja-JP" sz="1400" b="0" dirty="0">
                <a:solidFill>
                  <a:srgbClr val="0000FF"/>
                </a:solidFill>
                <a:latin typeface="+mn-ea"/>
                <a:ea typeface="+mn-ea"/>
              </a:rPr>
              <a:t>2050</a:t>
            </a:r>
            <a:r>
              <a:rPr lang="ja-JP" altLang="en-US" sz="1400" b="0" dirty="0">
                <a:solidFill>
                  <a:srgbClr val="0000FF"/>
                </a:solidFill>
                <a:latin typeface="+mn-ea"/>
                <a:ea typeface="+mn-ea"/>
              </a:rPr>
              <a:t>年には</a:t>
            </a:r>
            <a:r>
              <a:rPr lang="en-US" altLang="ja-JP" sz="1400" b="0" dirty="0">
                <a:solidFill>
                  <a:srgbClr val="0000FF"/>
                </a:solidFill>
                <a:latin typeface="+mn-ea"/>
                <a:ea typeface="+mn-ea"/>
              </a:rPr>
              <a:t>68</a:t>
            </a:r>
            <a:r>
              <a:rPr lang="ja-JP" altLang="en-US" sz="1400" b="0" dirty="0">
                <a:solidFill>
                  <a:srgbClr val="0000FF"/>
                </a:solidFill>
                <a:latin typeface="+mn-ea"/>
                <a:ea typeface="+mn-ea"/>
              </a:rPr>
              <a:t>％</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　開発途上国では都市基盤が未整備のまま人口が急増。</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大量の廃棄物や生活排水など、</a:t>
            </a:r>
            <a:r>
              <a:rPr lang="ja-JP" altLang="en-US" sz="1400" dirty="0">
                <a:latin typeface="+mn-ea"/>
                <a:ea typeface="+mn-ea"/>
              </a:rPr>
              <a:t>生活型の環境負荷</a:t>
            </a:r>
            <a:r>
              <a:rPr lang="ja-JP" altLang="en-US" sz="1400" b="0" dirty="0">
                <a:latin typeface="+mn-ea"/>
                <a:ea typeface="+mn-ea"/>
              </a:rPr>
              <a:t>が高い。</a:t>
            </a:r>
          </a:p>
        </p:txBody>
      </p:sp>
      <p:sp>
        <p:nvSpPr>
          <p:cNvPr id="69642" name="AutoShape 14">
            <a:extLst>
              <a:ext uri="{FF2B5EF4-FFF2-40B4-BE49-F238E27FC236}">
                <a16:creationId xmlns:a16="http://schemas.microsoft.com/office/drawing/2014/main" id="{D898DF12-6E13-CB75-6594-F63ED6146763}"/>
              </a:ext>
            </a:extLst>
          </p:cNvPr>
          <p:cNvSpPr>
            <a:spLocks noChangeArrowheads="1"/>
          </p:cNvSpPr>
          <p:nvPr/>
        </p:nvSpPr>
        <p:spPr bwMode="auto">
          <a:xfrm>
            <a:off x="34925" y="2359025"/>
            <a:ext cx="1908175" cy="290513"/>
          </a:xfrm>
          <a:prstGeom prst="roundRect">
            <a:avLst>
              <a:gd name="adj" fmla="val 16662"/>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9643" name="AutoShape 16">
            <a:extLst>
              <a:ext uri="{FF2B5EF4-FFF2-40B4-BE49-F238E27FC236}">
                <a16:creationId xmlns:a16="http://schemas.microsoft.com/office/drawing/2014/main" id="{2A6F750C-5BF8-2FA7-B5AE-113C346FA83E}"/>
              </a:ext>
            </a:extLst>
          </p:cNvPr>
          <p:cNvSpPr>
            <a:spLocks noChangeArrowheads="1"/>
          </p:cNvSpPr>
          <p:nvPr/>
        </p:nvSpPr>
        <p:spPr bwMode="auto">
          <a:xfrm>
            <a:off x="34925" y="3708400"/>
            <a:ext cx="1908175" cy="290513"/>
          </a:xfrm>
          <a:prstGeom prst="roundRect">
            <a:avLst>
              <a:gd name="adj" fmla="val 16662"/>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69644" name="AutoShape 17">
            <a:extLst>
              <a:ext uri="{FF2B5EF4-FFF2-40B4-BE49-F238E27FC236}">
                <a16:creationId xmlns:a16="http://schemas.microsoft.com/office/drawing/2014/main" id="{BACB3FC3-5AB1-C731-78BB-ACD7A61A76E2}"/>
              </a:ext>
            </a:extLst>
          </p:cNvPr>
          <p:cNvSpPr>
            <a:spLocks noChangeArrowheads="1"/>
          </p:cNvSpPr>
          <p:nvPr/>
        </p:nvSpPr>
        <p:spPr bwMode="auto">
          <a:xfrm>
            <a:off x="5724525" y="5880100"/>
            <a:ext cx="2879725" cy="862013"/>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集落人口の過疎化や高齢化に</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より、社会的共同生活の維持</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が困難な状態にある集落。</a:t>
            </a:r>
          </a:p>
        </p:txBody>
      </p:sp>
      <p:sp>
        <p:nvSpPr>
          <p:cNvPr id="69645" name="AutoShape 18">
            <a:extLst>
              <a:ext uri="{FF2B5EF4-FFF2-40B4-BE49-F238E27FC236}">
                <a16:creationId xmlns:a16="http://schemas.microsoft.com/office/drawing/2014/main" id="{612CD6AA-A027-8678-5C2F-7D7D0042AD2F}"/>
              </a:ext>
            </a:extLst>
          </p:cNvPr>
          <p:cNvSpPr>
            <a:spLocks noChangeArrowheads="1"/>
          </p:cNvSpPr>
          <p:nvPr/>
        </p:nvSpPr>
        <p:spPr bwMode="auto">
          <a:xfrm>
            <a:off x="6300788" y="5526088"/>
            <a:ext cx="1697037" cy="334962"/>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solidFill>
                <a:schemeClr val="bg1"/>
              </a:solidFill>
              <a:latin typeface="+mn-ea"/>
              <a:ea typeface="+mn-ea"/>
            </a:endParaRPr>
          </a:p>
        </p:txBody>
      </p:sp>
      <p:sp>
        <p:nvSpPr>
          <p:cNvPr id="69646" name="AutoShape 19">
            <a:extLst>
              <a:ext uri="{FF2B5EF4-FFF2-40B4-BE49-F238E27FC236}">
                <a16:creationId xmlns:a16="http://schemas.microsoft.com/office/drawing/2014/main" id="{B7C54813-F5F3-F164-9239-EF4E97202B77}"/>
              </a:ext>
            </a:extLst>
          </p:cNvPr>
          <p:cNvSpPr>
            <a:spLocks noChangeArrowheads="1"/>
          </p:cNvSpPr>
          <p:nvPr/>
        </p:nvSpPr>
        <p:spPr bwMode="auto">
          <a:xfrm>
            <a:off x="107950" y="5832475"/>
            <a:ext cx="4867275" cy="909638"/>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環境が生物を収容しうる能力の量的表現。生態系を破壊</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することなく保持できる最大収量、最大個体数、最大種類数。</a:t>
            </a:r>
          </a:p>
          <a:p>
            <a:pPr eaLnBrk="1" hangingPunct="1">
              <a:spcBef>
                <a:spcPct val="0"/>
              </a:spcBef>
              <a:buFontTx/>
              <a:buNone/>
              <a:defRPr/>
            </a:pPr>
            <a:r>
              <a:rPr lang="ja-JP" altLang="en-US" sz="1400" b="0" dirty="0">
                <a:latin typeface="+mn-ea"/>
                <a:ea typeface="+mn-ea"/>
              </a:rPr>
              <a:t>地球の環境収容力は</a:t>
            </a:r>
            <a:r>
              <a:rPr lang="en-US" altLang="ja-JP" sz="1400" b="0" dirty="0">
                <a:latin typeface="+mn-ea"/>
                <a:ea typeface="+mn-ea"/>
              </a:rPr>
              <a:t>26</a:t>
            </a:r>
            <a:r>
              <a:rPr lang="ja-JP" altLang="en-US" sz="1400" b="0" dirty="0">
                <a:latin typeface="+mn-ea"/>
                <a:ea typeface="+mn-ea"/>
              </a:rPr>
              <a:t>億人。</a:t>
            </a:r>
          </a:p>
        </p:txBody>
      </p:sp>
      <p:sp>
        <p:nvSpPr>
          <p:cNvPr id="69647" name="AutoShape 20">
            <a:extLst>
              <a:ext uri="{FF2B5EF4-FFF2-40B4-BE49-F238E27FC236}">
                <a16:creationId xmlns:a16="http://schemas.microsoft.com/office/drawing/2014/main" id="{EA524900-69AB-0AE4-163A-DED0BDB0F4F3}"/>
              </a:ext>
            </a:extLst>
          </p:cNvPr>
          <p:cNvSpPr>
            <a:spLocks noChangeArrowheads="1"/>
          </p:cNvSpPr>
          <p:nvPr/>
        </p:nvSpPr>
        <p:spPr bwMode="auto">
          <a:xfrm>
            <a:off x="1741488" y="5545138"/>
            <a:ext cx="1633537" cy="287337"/>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solidFill>
                <a:schemeClr val="bg1"/>
              </a:solidFill>
              <a:latin typeface="+mn-ea"/>
              <a:ea typeface="+mn-ea"/>
            </a:endParaRPr>
          </a:p>
        </p:txBody>
      </p:sp>
      <p:sp>
        <p:nvSpPr>
          <p:cNvPr id="69650" name="Text Box 23">
            <a:extLst>
              <a:ext uri="{FF2B5EF4-FFF2-40B4-BE49-F238E27FC236}">
                <a16:creationId xmlns:a16="http://schemas.microsoft.com/office/drawing/2014/main" id="{5AA6A747-D72C-FE28-D18C-39ACDA214889}"/>
              </a:ext>
            </a:extLst>
          </p:cNvPr>
          <p:cNvSpPr txBox="1">
            <a:spLocks noChangeArrowheads="1"/>
          </p:cNvSpPr>
          <p:nvPr/>
        </p:nvSpPr>
        <p:spPr bwMode="auto">
          <a:xfrm>
            <a:off x="0" y="655638"/>
            <a:ext cx="3271838"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世界人口の増加と地球環境収容力</a:t>
            </a:r>
          </a:p>
        </p:txBody>
      </p:sp>
      <p:sp>
        <p:nvSpPr>
          <p:cNvPr id="69651" name="Text Box 24">
            <a:extLst>
              <a:ext uri="{FF2B5EF4-FFF2-40B4-BE49-F238E27FC236}">
                <a16:creationId xmlns:a16="http://schemas.microsoft.com/office/drawing/2014/main" id="{F8D7E713-C599-61EB-54D3-3FB1EBFC0B8D}"/>
              </a:ext>
            </a:extLst>
          </p:cNvPr>
          <p:cNvSpPr txBox="1">
            <a:spLocks noChangeArrowheads="1"/>
          </p:cNvSpPr>
          <p:nvPr/>
        </p:nvSpPr>
        <p:spPr bwMode="auto">
          <a:xfrm>
            <a:off x="100013" y="2349500"/>
            <a:ext cx="1852612"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都市化と環境問題</a:t>
            </a:r>
          </a:p>
        </p:txBody>
      </p:sp>
      <p:sp>
        <p:nvSpPr>
          <p:cNvPr id="69652" name="Text Box 25">
            <a:extLst>
              <a:ext uri="{FF2B5EF4-FFF2-40B4-BE49-F238E27FC236}">
                <a16:creationId xmlns:a16="http://schemas.microsoft.com/office/drawing/2014/main" id="{4BA782BB-7A5F-2EF3-6F40-A26905B818F9}"/>
              </a:ext>
            </a:extLst>
          </p:cNvPr>
          <p:cNvSpPr txBox="1">
            <a:spLocks noChangeArrowheads="1"/>
          </p:cNvSpPr>
          <p:nvPr/>
        </p:nvSpPr>
        <p:spPr bwMode="auto">
          <a:xfrm>
            <a:off x="107950" y="3698875"/>
            <a:ext cx="12954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日本の人口</a:t>
            </a:r>
          </a:p>
        </p:txBody>
      </p:sp>
      <p:sp>
        <p:nvSpPr>
          <p:cNvPr id="69653" name="Text Box 26">
            <a:extLst>
              <a:ext uri="{FF2B5EF4-FFF2-40B4-BE49-F238E27FC236}">
                <a16:creationId xmlns:a16="http://schemas.microsoft.com/office/drawing/2014/main" id="{C5A010DB-E136-5846-AD46-646D723A1C92}"/>
              </a:ext>
            </a:extLst>
          </p:cNvPr>
          <p:cNvSpPr txBox="1">
            <a:spLocks noChangeArrowheads="1"/>
          </p:cNvSpPr>
          <p:nvPr/>
        </p:nvSpPr>
        <p:spPr bwMode="auto">
          <a:xfrm>
            <a:off x="1952625" y="5516563"/>
            <a:ext cx="1360488"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環境収容力</a:t>
            </a:r>
          </a:p>
        </p:txBody>
      </p:sp>
      <p:sp>
        <p:nvSpPr>
          <p:cNvPr id="69655" name="Text Box 28">
            <a:extLst>
              <a:ext uri="{FF2B5EF4-FFF2-40B4-BE49-F238E27FC236}">
                <a16:creationId xmlns:a16="http://schemas.microsoft.com/office/drawing/2014/main" id="{76F1BA7E-FEF1-2545-1E00-6F5222DFCC8A}"/>
              </a:ext>
            </a:extLst>
          </p:cNvPr>
          <p:cNvSpPr txBox="1">
            <a:spLocks noChangeArrowheads="1"/>
          </p:cNvSpPr>
          <p:nvPr/>
        </p:nvSpPr>
        <p:spPr bwMode="auto">
          <a:xfrm>
            <a:off x="6080125" y="5516563"/>
            <a:ext cx="2168525"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限界集落問題</a:t>
            </a:r>
          </a:p>
        </p:txBody>
      </p:sp>
      <p:sp>
        <p:nvSpPr>
          <p:cNvPr id="69657" name="Text Box 30">
            <a:extLst>
              <a:ext uri="{FF2B5EF4-FFF2-40B4-BE49-F238E27FC236}">
                <a16:creationId xmlns:a16="http://schemas.microsoft.com/office/drawing/2014/main" id="{08F3BEF8-BA56-17BE-4A1C-476E11513ABA}"/>
              </a:ext>
            </a:extLst>
          </p:cNvPr>
          <p:cNvSpPr txBox="1">
            <a:spLocks noChangeArrowheads="1"/>
          </p:cNvSpPr>
          <p:nvPr/>
        </p:nvSpPr>
        <p:spPr bwMode="auto">
          <a:xfrm>
            <a:off x="0" y="982663"/>
            <a:ext cx="4337050" cy="11699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solidFill>
                  <a:srgbClr val="0000FF"/>
                </a:solidFill>
                <a:latin typeface="+mn-ea"/>
                <a:ea typeface="+mn-ea"/>
              </a:rPr>
              <a:t>●</a:t>
            </a:r>
            <a:r>
              <a:rPr lang="ja-JP" altLang="en-US" sz="1400" b="0" dirty="0">
                <a:solidFill>
                  <a:srgbClr val="0000FF"/>
                </a:solidFill>
                <a:latin typeface="+mn-ea"/>
                <a:ea typeface="+mn-ea"/>
              </a:rPr>
              <a:t>世界人口　</a:t>
            </a:r>
            <a:r>
              <a:rPr lang="en-US" altLang="ja-JP" sz="1400" b="0" dirty="0">
                <a:solidFill>
                  <a:srgbClr val="0000FF"/>
                </a:solidFill>
                <a:latin typeface="+mn-ea"/>
                <a:ea typeface="+mn-ea"/>
              </a:rPr>
              <a:t>2058</a:t>
            </a:r>
            <a:r>
              <a:rPr lang="ja-JP" altLang="en-US" sz="1400" b="0" dirty="0">
                <a:solidFill>
                  <a:srgbClr val="0000FF"/>
                </a:solidFill>
                <a:latin typeface="+mn-ea"/>
                <a:ea typeface="+mn-ea"/>
              </a:rPr>
              <a:t>年に</a:t>
            </a:r>
            <a:r>
              <a:rPr lang="en-US" altLang="ja-JP" sz="1400" b="0" dirty="0">
                <a:solidFill>
                  <a:srgbClr val="0000FF"/>
                </a:solidFill>
                <a:latin typeface="+mn-ea"/>
                <a:ea typeface="+mn-ea"/>
              </a:rPr>
              <a:t>100</a:t>
            </a:r>
            <a:r>
              <a:rPr lang="ja-JP" altLang="en-US" sz="1400" b="0" dirty="0">
                <a:solidFill>
                  <a:srgbClr val="0000FF"/>
                </a:solidFill>
                <a:latin typeface="+mn-ea"/>
                <a:ea typeface="+mn-ea"/>
              </a:rPr>
              <a:t>億人　</a:t>
            </a:r>
            <a:r>
              <a:rPr lang="en-US" altLang="ja-JP" sz="1400" b="0" dirty="0">
                <a:solidFill>
                  <a:srgbClr val="0000FF"/>
                </a:solidFill>
                <a:latin typeface="+mn-ea"/>
                <a:ea typeface="+mn-ea"/>
              </a:rPr>
              <a:t>2080</a:t>
            </a:r>
            <a:r>
              <a:rPr lang="ja-JP" altLang="en-US" sz="1400" b="0" dirty="0">
                <a:solidFill>
                  <a:srgbClr val="0000FF"/>
                </a:solidFill>
                <a:latin typeface="+mn-ea"/>
                <a:ea typeface="+mn-ea"/>
              </a:rPr>
              <a:t>年代</a:t>
            </a:r>
            <a:r>
              <a:rPr lang="en-US" altLang="ja-JP" sz="1400" b="0" dirty="0">
                <a:solidFill>
                  <a:srgbClr val="0000FF"/>
                </a:solidFill>
                <a:latin typeface="+mn-ea"/>
                <a:ea typeface="+mn-ea"/>
              </a:rPr>
              <a:t>104</a:t>
            </a:r>
            <a:r>
              <a:rPr lang="ja-JP" altLang="en-US" sz="1400" b="0" dirty="0">
                <a:solidFill>
                  <a:srgbClr val="0000FF"/>
                </a:solidFill>
                <a:latin typeface="+mn-ea"/>
                <a:ea typeface="+mn-ea"/>
              </a:rPr>
              <a:t>億人の　</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ピークに達し</a:t>
            </a:r>
            <a:r>
              <a:rPr lang="en-US" altLang="ja-JP" sz="1400" b="0" dirty="0">
                <a:solidFill>
                  <a:srgbClr val="0000FF"/>
                </a:solidFill>
                <a:latin typeface="+mn-ea"/>
                <a:ea typeface="+mn-ea"/>
              </a:rPr>
              <a:t>2100</a:t>
            </a:r>
            <a:r>
              <a:rPr lang="ja-JP" altLang="en-US" sz="1400" b="0" dirty="0">
                <a:solidFill>
                  <a:srgbClr val="0000FF"/>
                </a:solidFill>
                <a:latin typeface="+mn-ea"/>
                <a:ea typeface="+mn-ea"/>
              </a:rPr>
              <a:t>年まで同水準</a:t>
            </a:r>
          </a:p>
          <a:p>
            <a:pPr eaLnBrk="1" hangingPunct="1">
              <a:spcBef>
                <a:spcPct val="0"/>
              </a:spcBef>
              <a:buFontTx/>
              <a:buNone/>
              <a:defRPr/>
            </a:pPr>
            <a:r>
              <a:rPr lang="ja-JP" altLang="en-US" sz="1400" b="0" dirty="0">
                <a:solidFill>
                  <a:srgbClr val="0000FF"/>
                </a:solidFill>
                <a:latin typeface="+mn-ea"/>
                <a:ea typeface="+mn-ea"/>
              </a:rPr>
              <a:t>●インドが人口世界一に、アフリカの増加率は</a:t>
            </a:r>
            <a:r>
              <a:rPr lang="en-US" altLang="ja-JP" sz="1400" b="0" dirty="0">
                <a:solidFill>
                  <a:srgbClr val="0000FF"/>
                </a:solidFill>
                <a:latin typeface="+mn-ea"/>
                <a:ea typeface="+mn-ea"/>
              </a:rPr>
              <a:t>2.5</a:t>
            </a:r>
            <a:r>
              <a:rPr lang="ja-JP" altLang="en-US" sz="1400" b="0" dirty="0">
                <a:solidFill>
                  <a:srgbClr val="0000FF"/>
                </a:solidFill>
                <a:latin typeface="+mn-ea"/>
                <a:ea typeface="+mn-ea"/>
              </a:rPr>
              <a:t>％で、</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2022</a:t>
            </a:r>
            <a:r>
              <a:rPr lang="ja-JP" altLang="en-US" sz="1400" b="0" dirty="0">
                <a:solidFill>
                  <a:srgbClr val="0000FF"/>
                </a:solidFill>
                <a:latin typeface="+mn-ea"/>
                <a:ea typeface="+mn-ea"/>
              </a:rPr>
              <a:t>～</a:t>
            </a:r>
            <a:r>
              <a:rPr lang="en-US" altLang="ja-JP" sz="1400" b="0" dirty="0">
                <a:solidFill>
                  <a:srgbClr val="0000FF"/>
                </a:solidFill>
                <a:latin typeface="+mn-ea"/>
                <a:ea typeface="+mn-ea"/>
              </a:rPr>
              <a:t>2050</a:t>
            </a:r>
            <a:r>
              <a:rPr lang="ja-JP" altLang="en-US" sz="1400" b="0" dirty="0">
                <a:solidFill>
                  <a:srgbClr val="0000FF"/>
                </a:solidFill>
                <a:latin typeface="+mn-ea"/>
                <a:ea typeface="+mn-ea"/>
              </a:rPr>
              <a:t>年で倍増で</a:t>
            </a:r>
            <a:r>
              <a:rPr lang="en-US" altLang="ja-JP" sz="1400" b="0" dirty="0">
                <a:solidFill>
                  <a:srgbClr val="0000FF"/>
                </a:solidFill>
                <a:latin typeface="+mn-ea"/>
                <a:ea typeface="+mn-ea"/>
              </a:rPr>
              <a:t>20</a:t>
            </a:r>
            <a:r>
              <a:rPr lang="ja-JP" altLang="en-US" sz="1400" b="0" dirty="0">
                <a:solidFill>
                  <a:srgbClr val="0000FF"/>
                </a:solidFill>
                <a:latin typeface="+mn-ea"/>
                <a:ea typeface="+mn-ea"/>
              </a:rPr>
              <a:t>億人を超す。</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1994</a:t>
            </a:r>
            <a:r>
              <a:rPr lang="ja-JP" altLang="en-US" sz="1400" b="0" dirty="0">
                <a:latin typeface="+mn-ea"/>
                <a:ea typeface="+mn-ea"/>
              </a:rPr>
              <a:t>年カイロで国際人口開発会議（ＩＣＤＰ）</a:t>
            </a:r>
            <a:endParaRPr lang="en-US" altLang="ja-JP" sz="1400" b="0" dirty="0">
              <a:latin typeface="+mn-ea"/>
              <a:ea typeface="+mn-ea"/>
            </a:endParaRPr>
          </a:p>
        </p:txBody>
      </p:sp>
      <p:sp>
        <p:nvSpPr>
          <p:cNvPr id="69658" name="Text Box 31">
            <a:extLst>
              <a:ext uri="{FF2B5EF4-FFF2-40B4-BE49-F238E27FC236}">
                <a16:creationId xmlns:a16="http://schemas.microsoft.com/office/drawing/2014/main" id="{9854B50C-8DBC-E2A7-0322-D08AC0D1A804}"/>
              </a:ext>
            </a:extLst>
          </p:cNvPr>
          <p:cNvSpPr txBox="1">
            <a:spLocks noChangeArrowheads="1"/>
          </p:cNvSpPr>
          <p:nvPr/>
        </p:nvSpPr>
        <p:spPr bwMode="auto">
          <a:xfrm>
            <a:off x="7938" y="4000500"/>
            <a:ext cx="5229225"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 2008</a:t>
            </a:r>
            <a:r>
              <a:rPr lang="ja-JP" altLang="en-US" sz="1400" b="0" dirty="0">
                <a:latin typeface="+mn-ea"/>
                <a:ea typeface="+mn-ea"/>
              </a:rPr>
              <a:t>年</a:t>
            </a:r>
            <a:r>
              <a:rPr lang="en-US" altLang="ja-JP" sz="1400" b="0" dirty="0">
                <a:latin typeface="+mn-ea"/>
                <a:ea typeface="+mn-ea"/>
              </a:rPr>
              <a:t>1</a:t>
            </a:r>
            <a:r>
              <a:rPr lang="ja-JP" altLang="en-US" sz="1400" b="0" dirty="0">
                <a:latin typeface="+mn-ea"/>
                <a:ea typeface="+mn-ea"/>
              </a:rPr>
              <a:t>億</a:t>
            </a:r>
            <a:r>
              <a:rPr lang="en-US" altLang="ja-JP" sz="1400" b="0" dirty="0">
                <a:latin typeface="+mn-ea"/>
                <a:ea typeface="+mn-ea"/>
              </a:rPr>
              <a:t>2808</a:t>
            </a:r>
            <a:r>
              <a:rPr lang="ja-JP" altLang="en-US" sz="1400" b="0" dirty="0">
                <a:latin typeface="+mn-ea"/>
                <a:ea typeface="+mn-ea"/>
              </a:rPr>
              <a:t>万人以降減少、</a:t>
            </a:r>
            <a:r>
              <a:rPr lang="en-US" altLang="ja-JP" sz="1400" b="0" dirty="0">
                <a:latin typeface="+mn-ea"/>
                <a:ea typeface="+mn-ea"/>
              </a:rPr>
              <a:t>2021</a:t>
            </a:r>
            <a:r>
              <a:rPr lang="ja-JP" altLang="en-US" sz="1400" b="0" dirty="0">
                <a:latin typeface="+mn-ea"/>
                <a:ea typeface="+mn-ea"/>
              </a:rPr>
              <a:t>年</a:t>
            </a:r>
            <a:r>
              <a:rPr lang="en-US" altLang="ja-JP" sz="1400" b="0" dirty="0">
                <a:latin typeface="+mn-ea"/>
                <a:ea typeface="+mn-ea"/>
              </a:rPr>
              <a:t>10</a:t>
            </a:r>
            <a:r>
              <a:rPr lang="ja-JP" altLang="en-US" sz="1400" b="0" dirty="0">
                <a:latin typeface="+mn-ea"/>
                <a:ea typeface="+mn-ea"/>
              </a:rPr>
              <a:t>月現在１億</a:t>
            </a:r>
            <a:r>
              <a:rPr lang="en-US" altLang="ja-JP" sz="1400" b="0" dirty="0">
                <a:latin typeface="+mn-ea"/>
                <a:ea typeface="+mn-ea"/>
              </a:rPr>
              <a:t>2550</a:t>
            </a:r>
            <a:r>
              <a:rPr lang="ja-JP" altLang="en-US" sz="1400" b="0" dirty="0">
                <a:latin typeface="+mn-ea"/>
                <a:ea typeface="+mn-ea"/>
              </a:rPr>
              <a:t>万人</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前年比</a:t>
            </a:r>
            <a:r>
              <a:rPr lang="en-US" altLang="ja-JP" sz="1400" b="0" dirty="0">
                <a:latin typeface="+mn-ea"/>
                <a:ea typeface="+mn-ea"/>
              </a:rPr>
              <a:t>64</a:t>
            </a:r>
            <a:r>
              <a:rPr lang="ja-JP" altLang="en-US" sz="1400" b="0" dirty="0">
                <a:latin typeface="+mn-ea"/>
                <a:ea typeface="+mn-ea"/>
              </a:rPr>
              <a:t>万人減少　</a:t>
            </a:r>
          </a:p>
          <a:p>
            <a:pPr eaLnBrk="1" hangingPunct="1">
              <a:spcBef>
                <a:spcPct val="0"/>
              </a:spcBef>
              <a:buFontTx/>
              <a:buNone/>
              <a:defRPr/>
            </a:pPr>
            <a:r>
              <a:rPr lang="en-US" altLang="ja-JP" sz="1400" b="0" dirty="0">
                <a:latin typeface="+mn-ea"/>
                <a:ea typeface="+mn-ea"/>
              </a:rPr>
              <a:t>● </a:t>
            </a:r>
            <a:r>
              <a:rPr lang="en-US" altLang="ja-JP" sz="1400" b="0" dirty="0">
                <a:solidFill>
                  <a:srgbClr val="0000FF"/>
                </a:solidFill>
                <a:latin typeface="+mn-ea"/>
                <a:ea typeface="+mn-ea"/>
              </a:rPr>
              <a:t>2065</a:t>
            </a:r>
            <a:r>
              <a:rPr lang="ja-JP" altLang="en-US" sz="1400" b="0" dirty="0">
                <a:solidFill>
                  <a:srgbClr val="0000FF"/>
                </a:solidFill>
                <a:latin typeface="+mn-ea"/>
                <a:ea typeface="+mn-ea"/>
              </a:rPr>
              <a:t>年までに</a:t>
            </a:r>
            <a:r>
              <a:rPr lang="en-US" altLang="ja-JP" sz="1400" b="0" dirty="0">
                <a:solidFill>
                  <a:srgbClr val="0000FF"/>
                </a:solidFill>
                <a:latin typeface="+mn-ea"/>
                <a:ea typeface="+mn-ea"/>
              </a:rPr>
              <a:t>9000</a:t>
            </a:r>
            <a:r>
              <a:rPr lang="ja-JP" altLang="en-US" sz="1400" b="0" dirty="0">
                <a:solidFill>
                  <a:srgbClr val="0000FF"/>
                </a:solidFill>
                <a:latin typeface="+mn-ea"/>
                <a:ea typeface="+mn-ea"/>
              </a:rPr>
              <a:t>万人を割り込む、高齢化率</a:t>
            </a:r>
            <a:r>
              <a:rPr lang="en-US" altLang="ja-JP" sz="1400" b="0" dirty="0">
                <a:solidFill>
                  <a:srgbClr val="0000FF"/>
                </a:solidFill>
                <a:latin typeface="+mn-ea"/>
                <a:ea typeface="+mn-ea"/>
              </a:rPr>
              <a:t>38</a:t>
            </a:r>
            <a:r>
              <a:rPr lang="ja-JP" altLang="en-US" sz="1400" b="0" dirty="0">
                <a:solidFill>
                  <a:srgbClr val="0000FF"/>
                </a:solidFill>
                <a:latin typeface="+mn-ea"/>
                <a:ea typeface="+mn-ea"/>
              </a:rPr>
              <a:t>％台になる</a:t>
            </a:r>
          </a:p>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限界集落</a:t>
            </a:r>
            <a:r>
              <a:rPr lang="ja-JP" altLang="en-US" sz="1400" b="0" dirty="0">
                <a:latin typeface="+mn-ea"/>
                <a:ea typeface="+mn-ea"/>
              </a:rPr>
              <a:t>問題が深刻化</a:t>
            </a:r>
          </a:p>
        </p:txBody>
      </p:sp>
      <p:sp>
        <p:nvSpPr>
          <p:cNvPr id="69659" name="Line 35">
            <a:extLst>
              <a:ext uri="{FF2B5EF4-FFF2-40B4-BE49-F238E27FC236}">
                <a16:creationId xmlns:a16="http://schemas.microsoft.com/office/drawing/2014/main" id="{6CFFA7D9-F1A9-CD7A-60BD-4B01342AA94C}"/>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60438" name="図 3">
            <a:extLst>
              <a:ext uri="{FF2B5EF4-FFF2-40B4-BE49-F238E27FC236}">
                <a16:creationId xmlns:a16="http://schemas.microsoft.com/office/drawing/2014/main" id="{FBEF25CF-3F92-130A-3CF7-A74D5B73D9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1488" y="195263"/>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9" name="図 6">
            <a:extLst>
              <a:ext uri="{FF2B5EF4-FFF2-40B4-BE49-F238E27FC236}">
                <a16:creationId xmlns:a16="http://schemas.microsoft.com/office/drawing/2014/main" id="{E21F8569-D1BD-71BF-7F3A-EA66307805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3125" y="190500"/>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0" name="図 7">
            <a:extLst>
              <a:ext uri="{FF2B5EF4-FFF2-40B4-BE49-F238E27FC236}">
                <a16:creationId xmlns:a16="http://schemas.microsoft.com/office/drawing/2014/main" id="{2380ACB7-EB6F-6819-5365-6E24B17948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33650" y="195263"/>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1" name="図 9">
            <a:extLst>
              <a:ext uri="{FF2B5EF4-FFF2-40B4-BE49-F238E27FC236}">
                <a16:creationId xmlns:a16="http://schemas.microsoft.com/office/drawing/2014/main" id="{09CBDDED-47B6-50EF-AFCD-CC5B1BEDB01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1000" y="190500"/>
            <a:ext cx="350838"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2" name="図 11">
            <a:extLst>
              <a:ext uri="{FF2B5EF4-FFF2-40B4-BE49-F238E27FC236}">
                <a16:creationId xmlns:a16="http://schemas.microsoft.com/office/drawing/2014/main" id="{5CDC5349-0B71-331E-FF4B-8EAF60222D5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13113" y="198438"/>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3" name="図 2">
            <a:extLst>
              <a:ext uri="{FF2B5EF4-FFF2-40B4-BE49-F238E27FC236}">
                <a16:creationId xmlns:a16="http://schemas.microsoft.com/office/drawing/2014/main" id="{EDB1738D-788F-4269-8067-F151F2AC14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29225" y="658813"/>
            <a:ext cx="3779838" cy="441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テキスト ボックス 3">
            <a:extLst>
              <a:ext uri="{FF2B5EF4-FFF2-40B4-BE49-F238E27FC236}">
                <a16:creationId xmlns:a16="http://schemas.microsoft.com/office/drawing/2014/main" id="{CD064BC0-E66A-DBE7-D5FE-F47EDA7BA538}"/>
              </a:ext>
            </a:extLst>
          </p:cNvPr>
          <p:cNvSpPr txBox="1"/>
          <p:nvPr/>
        </p:nvSpPr>
        <p:spPr>
          <a:xfrm>
            <a:off x="7104063" y="5108575"/>
            <a:ext cx="1919287" cy="277813"/>
          </a:xfrm>
          <a:prstGeom prst="rect">
            <a:avLst/>
          </a:prstGeom>
          <a:noFill/>
        </p:spPr>
        <p:txBody>
          <a:bodyPr>
            <a:spAutoFit/>
          </a:bodyPr>
          <a:lstStyle/>
          <a:p>
            <a:pPr eaLnBrk="1" hangingPunct="1">
              <a:defRPr/>
            </a:pPr>
            <a:r>
              <a:rPr lang="ja-JP" altLang="en-US" sz="1200" b="0" dirty="0">
                <a:latin typeface="+mn-ea"/>
                <a:ea typeface="+mn-ea"/>
              </a:rPr>
              <a:t>出典：日本経済新聞</a:t>
            </a:r>
            <a:endParaRPr lang="ja-JP" altLang="en-US" sz="1200"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図 14">
            <a:extLst>
              <a:ext uri="{FF2B5EF4-FFF2-40B4-BE49-F238E27FC236}">
                <a16:creationId xmlns:a16="http://schemas.microsoft.com/office/drawing/2014/main" id="{57CD4AEB-928B-9124-E10A-B33923DE7CC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713" y="4383088"/>
            <a:ext cx="4457700" cy="2360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7" name="図 4">
            <a:extLst>
              <a:ext uri="{FF2B5EF4-FFF2-40B4-BE49-F238E27FC236}">
                <a16:creationId xmlns:a16="http://schemas.microsoft.com/office/drawing/2014/main" id="{C6A74EB3-04C4-5302-E7AD-AD9F632115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4189413"/>
            <a:ext cx="4179888" cy="260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1" name="Text Box 7">
            <a:extLst>
              <a:ext uri="{FF2B5EF4-FFF2-40B4-BE49-F238E27FC236}">
                <a16:creationId xmlns:a16="http://schemas.microsoft.com/office/drawing/2014/main" id="{7607688A-533B-F329-9625-72B7FF090B87}"/>
              </a:ext>
            </a:extLst>
          </p:cNvPr>
          <p:cNvSpPr txBox="1">
            <a:spLocks noChangeArrowheads="1"/>
          </p:cNvSpPr>
          <p:nvPr/>
        </p:nvSpPr>
        <p:spPr bwMode="auto">
          <a:xfrm>
            <a:off x="8243888" y="0"/>
            <a:ext cx="900112"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P48</a:t>
            </a:r>
            <a:r>
              <a:rPr lang="ja-JP" altLang="en-US" sz="1200" b="0" dirty="0">
                <a:latin typeface="+mn-ea"/>
                <a:ea typeface="+mn-ea"/>
              </a:rPr>
              <a:t>～</a:t>
            </a:r>
            <a:r>
              <a:rPr lang="en-US" altLang="ja-JP" sz="1200" b="0" dirty="0">
                <a:latin typeface="+mn-ea"/>
                <a:ea typeface="+mn-ea"/>
              </a:rPr>
              <a:t>P49</a:t>
            </a:r>
          </a:p>
        </p:txBody>
      </p:sp>
      <p:sp>
        <p:nvSpPr>
          <p:cNvPr id="73732" name="Text Box 8">
            <a:extLst>
              <a:ext uri="{FF2B5EF4-FFF2-40B4-BE49-F238E27FC236}">
                <a16:creationId xmlns:a16="http://schemas.microsoft.com/office/drawing/2014/main" id="{6413E376-3401-60F1-79A3-94FED4C455B3}"/>
              </a:ext>
            </a:extLst>
          </p:cNvPr>
          <p:cNvSpPr txBox="1">
            <a:spLocks noChangeArrowheads="1"/>
          </p:cNvSpPr>
          <p:nvPr/>
        </p:nvSpPr>
        <p:spPr bwMode="auto">
          <a:xfrm>
            <a:off x="3346450" y="68263"/>
            <a:ext cx="2016125"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dirty="0">
                <a:latin typeface="+mn-ea"/>
                <a:ea typeface="+mn-ea"/>
              </a:rPr>
              <a:t>食料需給　</a:t>
            </a:r>
          </a:p>
        </p:txBody>
      </p:sp>
      <p:sp>
        <p:nvSpPr>
          <p:cNvPr id="73733" name="Text Box 9">
            <a:extLst>
              <a:ext uri="{FF2B5EF4-FFF2-40B4-BE49-F238E27FC236}">
                <a16:creationId xmlns:a16="http://schemas.microsoft.com/office/drawing/2014/main" id="{39E34D02-3D4D-F01C-84FC-833F4ADEC204}"/>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０２</a:t>
            </a:r>
          </a:p>
        </p:txBody>
      </p:sp>
      <p:sp>
        <p:nvSpPr>
          <p:cNvPr id="73734" name="Text Box 10">
            <a:extLst>
              <a:ext uri="{FF2B5EF4-FFF2-40B4-BE49-F238E27FC236}">
                <a16:creationId xmlns:a16="http://schemas.microsoft.com/office/drawing/2014/main" id="{95BC81B4-ACC9-3494-18DF-04135DBF34F3}"/>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２－２</a:t>
            </a:r>
          </a:p>
        </p:txBody>
      </p:sp>
      <p:sp>
        <p:nvSpPr>
          <p:cNvPr id="73735" name="Rectangle 11">
            <a:extLst>
              <a:ext uri="{FF2B5EF4-FFF2-40B4-BE49-F238E27FC236}">
                <a16:creationId xmlns:a16="http://schemas.microsoft.com/office/drawing/2014/main" id="{8853E1DF-872C-5B7C-03D8-F3335D36916C}"/>
              </a:ext>
            </a:extLst>
          </p:cNvPr>
          <p:cNvSpPr>
            <a:spLocks noChangeArrowheads="1"/>
          </p:cNvSpPr>
          <p:nvPr/>
        </p:nvSpPr>
        <p:spPr bwMode="auto">
          <a:xfrm>
            <a:off x="0" y="1050925"/>
            <a:ext cx="8001000" cy="979488"/>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●世界的に</a:t>
            </a:r>
            <a:r>
              <a:rPr lang="ja-JP" altLang="en-US" sz="1400" b="0" dirty="0">
                <a:solidFill>
                  <a:srgbClr val="FF0000"/>
                </a:solidFill>
                <a:latin typeface="+mn-ea"/>
                <a:ea typeface="+mn-ea"/>
              </a:rPr>
              <a:t>バイオ燃料・飼料作物・油糧趣旨</a:t>
            </a:r>
            <a:r>
              <a:rPr lang="ja-JP" altLang="en-US" sz="1400" b="0" dirty="0">
                <a:latin typeface="+mn-ea"/>
                <a:ea typeface="+mn-ea"/>
              </a:rPr>
              <a:t>の農作物需要が増加。</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農業技術改良で単位面積当たりの収量増加</a:t>
            </a:r>
            <a:r>
              <a:rPr lang="en-US" altLang="ja-JP" sz="1400" b="0" dirty="0">
                <a:latin typeface="+mn-ea"/>
                <a:ea typeface="+mn-ea"/>
              </a:rPr>
              <a:t>(</a:t>
            </a:r>
            <a:r>
              <a:rPr lang="ja-JP" altLang="en-US" sz="1400" b="0" dirty="0">
                <a:latin typeface="+mn-ea"/>
                <a:ea typeface="+mn-ea"/>
              </a:rPr>
              <a:t>近年伸悩み</a:t>
            </a:r>
            <a:r>
              <a:rPr lang="en-US" altLang="ja-JP" sz="1400" b="0" dirty="0">
                <a:latin typeface="+mn-ea"/>
                <a:ea typeface="+mn-ea"/>
              </a:rPr>
              <a:t>)⇒</a:t>
            </a:r>
            <a:r>
              <a:rPr lang="ja-JP" altLang="en-US" sz="1400" b="0" dirty="0">
                <a:latin typeface="+mn-ea"/>
                <a:ea typeface="+mn-ea"/>
              </a:rPr>
              <a:t>土壌の劣化、地下水の枯渇</a:t>
            </a:r>
          </a:p>
          <a:p>
            <a:pPr eaLnBrk="1" hangingPunct="1">
              <a:spcBef>
                <a:spcPct val="0"/>
              </a:spcBef>
              <a:buFontTx/>
              <a:buNone/>
              <a:defRPr/>
            </a:pPr>
            <a:r>
              <a:rPr lang="ja-JP" altLang="en-US" sz="1400" b="0" dirty="0">
                <a:latin typeface="+mn-ea"/>
                <a:ea typeface="+mn-ea"/>
              </a:rPr>
              <a:t>●異常気象・砂漠化・水資源の制約・</a:t>
            </a:r>
            <a:r>
              <a:rPr lang="ja-JP" altLang="en-US" sz="1400" b="0" dirty="0">
                <a:solidFill>
                  <a:srgbClr val="FF0000"/>
                </a:solidFill>
                <a:latin typeface="+mn-ea"/>
                <a:ea typeface="+mn-ea"/>
              </a:rPr>
              <a:t>家畜伝染病</a:t>
            </a:r>
            <a:r>
              <a:rPr lang="ja-JP" altLang="en-US" sz="1400" b="0" dirty="0">
                <a:latin typeface="+mn-ea"/>
                <a:ea typeface="+mn-ea"/>
              </a:rPr>
              <a:t>の多発が受給に大きな影響</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●食料自給率⇒カナダ、オーストラリア</a:t>
            </a:r>
            <a:r>
              <a:rPr lang="en-US" altLang="ja-JP" sz="1400" b="0" dirty="0">
                <a:latin typeface="+mn-ea"/>
                <a:ea typeface="+mn-ea"/>
              </a:rPr>
              <a:t>200%</a:t>
            </a:r>
            <a:r>
              <a:rPr lang="ja-JP" altLang="en-US" sz="1400" b="0" dirty="0">
                <a:latin typeface="+mn-ea"/>
                <a:ea typeface="+mn-ea"/>
              </a:rPr>
              <a:t>超、米国、仏国</a:t>
            </a:r>
            <a:r>
              <a:rPr lang="en-US" altLang="ja-JP" sz="1400" b="0" dirty="0">
                <a:latin typeface="+mn-ea"/>
                <a:ea typeface="+mn-ea"/>
              </a:rPr>
              <a:t>130%</a:t>
            </a:r>
            <a:r>
              <a:rPr lang="ja-JP" altLang="en-US" sz="1400" b="0" dirty="0">
                <a:latin typeface="+mn-ea"/>
                <a:ea typeface="+mn-ea"/>
              </a:rPr>
              <a:t>程度、日本約</a:t>
            </a:r>
            <a:r>
              <a:rPr lang="en-US" altLang="ja-JP" sz="1400" b="0" dirty="0">
                <a:latin typeface="+mn-ea"/>
                <a:ea typeface="+mn-ea"/>
              </a:rPr>
              <a:t>37</a:t>
            </a:r>
            <a:r>
              <a:rPr lang="ja-JP" altLang="en-US" sz="1400" b="0" dirty="0">
                <a:latin typeface="+mn-ea"/>
                <a:ea typeface="+mn-ea"/>
              </a:rPr>
              <a:t>％</a:t>
            </a:r>
          </a:p>
        </p:txBody>
      </p:sp>
      <p:sp>
        <p:nvSpPr>
          <p:cNvPr id="73736" name="AutoShape 12">
            <a:extLst>
              <a:ext uri="{FF2B5EF4-FFF2-40B4-BE49-F238E27FC236}">
                <a16:creationId xmlns:a16="http://schemas.microsoft.com/office/drawing/2014/main" id="{97613F78-6E01-A581-E0A7-ED054364EDF2}"/>
              </a:ext>
            </a:extLst>
          </p:cNvPr>
          <p:cNvSpPr>
            <a:spLocks noChangeArrowheads="1"/>
          </p:cNvSpPr>
          <p:nvPr/>
        </p:nvSpPr>
        <p:spPr bwMode="auto">
          <a:xfrm>
            <a:off x="34925" y="692150"/>
            <a:ext cx="1862138" cy="344488"/>
          </a:xfrm>
          <a:prstGeom prst="roundRect">
            <a:avLst>
              <a:gd name="adj" fmla="val 1665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latin typeface="+mn-ea"/>
              <a:ea typeface="+mn-ea"/>
            </a:endParaRPr>
          </a:p>
        </p:txBody>
      </p:sp>
      <p:sp>
        <p:nvSpPr>
          <p:cNvPr id="73737" name="Rectangle 13">
            <a:extLst>
              <a:ext uri="{FF2B5EF4-FFF2-40B4-BE49-F238E27FC236}">
                <a16:creationId xmlns:a16="http://schemas.microsoft.com/office/drawing/2014/main" id="{DEC58AD9-4D12-FB1D-FDC0-389BB6DCB19C}"/>
              </a:ext>
            </a:extLst>
          </p:cNvPr>
          <p:cNvSpPr>
            <a:spLocks noChangeArrowheads="1"/>
          </p:cNvSpPr>
          <p:nvPr/>
        </p:nvSpPr>
        <p:spPr bwMode="auto">
          <a:xfrm>
            <a:off x="6350" y="2293938"/>
            <a:ext cx="5176838" cy="73977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●人口増加と、肉類需要増加にともなう飼料穀物の増加。</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2000</a:t>
            </a:r>
            <a:r>
              <a:rPr lang="ja-JP" altLang="en-US" sz="1400" b="0" dirty="0">
                <a:latin typeface="+mn-ea"/>
                <a:ea typeface="+mn-ea"/>
              </a:rPr>
              <a:t>年</a:t>
            </a:r>
            <a:r>
              <a:rPr lang="en-US" altLang="ja-JP" sz="1400" b="0" dirty="0">
                <a:latin typeface="+mn-ea"/>
                <a:ea typeface="+mn-ea"/>
              </a:rPr>
              <a:t>18.5</a:t>
            </a:r>
            <a:r>
              <a:rPr lang="ja-JP" altLang="en-US" sz="1400" b="0" dirty="0">
                <a:latin typeface="+mn-ea"/>
                <a:ea typeface="+mn-ea"/>
              </a:rPr>
              <a:t>億</a:t>
            </a:r>
            <a:r>
              <a:rPr lang="en-US" altLang="ja-JP" sz="1400" b="0" dirty="0">
                <a:latin typeface="+mn-ea"/>
                <a:ea typeface="+mn-ea"/>
              </a:rPr>
              <a:t>t</a:t>
            </a:r>
            <a:r>
              <a:rPr lang="ja-JP" altLang="en-US" sz="1400" b="0" dirty="0">
                <a:latin typeface="+mn-ea"/>
                <a:ea typeface="+mn-ea"/>
              </a:rPr>
              <a:t>　⇒　</a:t>
            </a:r>
            <a:r>
              <a:rPr lang="en-US" altLang="ja-JP" sz="1400" b="0" dirty="0">
                <a:latin typeface="+mn-ea"/>
                <a:ea typeface="+mn-ea"/>
              </a:rPr>
              <a:t>2024</a:t>
            </a:r>
            <a:r>
              <a:rPr lang="ja-JP" altLang="en-US" sz="1400" b="0" dirty="0">
                <a:latin typeface="+mn-ea"/>
                <a:ea typeface="+mn-ea"/>
              </a:rPr>
              <a:t>年</a:t>
            </a:r>
            <a:r>
              <a:rPr lang="en-US" altLang="ja-JP" sz="1400" b="0" dirty="0">
                <a:latin typeface="+mn-ea"/>
                <a:ea typeface="+mn-ea"/>
              </a:rPr>
              <a:t>27</a:t>
            </a:r>
            <a:r>
              <a:rPr lang="ja-JP" altLang="en-US" sz="1400" b="0" dirty="0">
                <a:latin typeface="+mn-ea"/>
                <a:ea typeface="+mn-ea"/>
              </a:rPr>
              <a:t>億</a:t>
            </a:r>
            <a:r>
              <a:rPr lang="en-US" altLang="ja-JP" sz="1400" b="0" dirty="0">
                <a:latin typeface="+mn-ea"/>
                <a:ea typeface="+mn-ea"/>
              </a:rPr>
              <a:t>t</a:t>
            </a:r>
            <a:r>
              <a:rPr lang="ja-JP" altLang="en-US" sz="1400" b="0" dirty="0">
                <a:latin typeface="+mn-ea"/>
                <a:ea typeface="+mn-ea"/>
              </a:rPr>
              <a:t>　</a:t>
            </a:r>
            <a:r>
              <a:rPr lang="en-US" altLang="ja-JP" sz="1400" b="0" dirty="0">
                <a:latin typeface="+mn-ea"/>
                <a:ea typeface="+mn-ea"/>
              </a:rPr>
              <a:t>50</a:t>
            </a:r>
            <a:r>
              <a:rPr lang="ja-JP" altLang="en-US" sz="1400" b="0" dirty="0">
                <a:latin typeface="+mn-ea"/>
                <a:ea typeface="+mn-ea"/>
              </a:rPr>
              <a:t>％増の見込み。</a:t>
            </a:r>
          </a:p>
          <a:p>
            <a:pPr eaLnBrk="1" hangingPunct="1">
              <a:spcBef>
                <a:spcPct val="0"/>
              </a:spcBef>
              <a:buFontTx/>
              <a:buNone/>
              <a:defRPr/>
            </a:pPr>
            <a:r>
              <a:rPr lang="ja-JP" altLang="en-US" sz="1400" b="0" dirty="0">
                <a:latin typeface="+mn-ea"/>
                <a:ea typeface="+mn-ea"/>
              </a:rPr>
              <a:t>●地球温暖化、水資源の制約、土壌劣化等　⇒需給逼迫の懸念。</a:t>
            </a:r>
          </a:p>
        </p:txBody>
      </p:sp>
      <p:sp>
        <p:nvSpPr>
          <p:cNvPr id="73738" name="AutoShape 14">
            <a:extLst>
              <a:ext uri="{FF2B5EF4-FFF2-40B4-BE49-F238E27FC236}">
                <a16:creationId xmlns:a16="http://schemas.microsoft.com/office/drawing/2014/main" id="{2F1FC978-CB35-C24D-084C-EDD1D0036C7F}"/>
              </a:ext>
            </a:extLst>
          </p:cNvPr>
          <p:cNvSpPr>
            <a:spLocks noChangeArrowheads="1"/>
          </p:cNvSpPr>
          <p:nvPr/>
        </p:nvSpPr>
        <p:spPr bwMode="auto">
          <a:xfrm>
            <a:off x="20638" y="3105150"/>
            <a:ext cx="2290762" cy="325438"/>
          </a:xfrm>
          <a:prstGeom prst="roundRect">
            <a:avLst>
              <a:gd name="adj" fmla="val 16676"/>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latin typeface="+mn-ea"/>
              <a:ea typeface="+mn-ea"/>
            </a:endParaRPr>
          </a:p>
        </p:txBody>
      </p:sp>
      <p:sp>
        <p:nvSpPr>
          <p:cNvPr id="73739" name="Rectangle 15">
            <a:extLst>
              <a:ext uri="{FF2B5EF4-FFF2-40B4-BE49-F238E27FC236}">
                <a16:creationId xmlns:a16="http://schemas.microsoft.com/office/drawing/2014/main" id="{2A88572F-8856-3F47-7147-EEC0F307A9A7}"/>
              </a:ext>
            </a:extLst>
          </p:cNvPr>
          <p:cNvSpPr>
            <a:spLocks noChangeArrowheads="1"/>
          </p:cNvSpPr>
          <p:nvPr/>
        </p:nvSpPr>
        <p:spPr bwMode="auto">
          <a:xfrm>
            <a:off x="0" y="3417888"/>
            <a:ext cx="6659563" cy="73977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年の漁業・養殖業生産量は</a:t>
            </a:r>
            <a:r>
              <a:rPr lang="en-US" altLang="ja-JP" sz="1400" b="0" dirty="0">
                <a:latin typeface="+mn-ea"/>
                <a:ea typeface="+mn-ea"/>
              </a:rPr>
              <a:t>2</a:t>
            </a:r>
            <a:r>
              <a:rPr lang="ja-JP" altLang="en-US" sz="1400" b="0" dirty="0">
                <a:latin typeface="+mn-ea"/>
                <a:ea typeface="+mn-ea"/>
              </a:rPr>
              <a:t>億</a:t>
            </a:r>
            <a:r>
              <a:rPr lang="en-US" altLang="ja-JP" sz="1400" b="0" dirty="0">
                <a:latin typeface="+mn-ea"/>
                <a:ea typeface="+mn-ea"/>
              </a:rPr>
              <a:t>1,402</a:t>
            </a:r>
            <a:r>
              <a:rPr lang="ja-JP" altLang="en-US" sz="1400" b="0" dirty="0">
                <a:latin typeface="+mn-ea"/>
                <a:ea typeface="+mn-ea"/>
              </a:rPr>
              <a:t>万</a:t>
            </a:r>
            <a:r>
              <a:rPr lang="en-US" altLang="ja-JP" sz="1400" b="0" dirty="0">
                <a:latin typeface="+mn-ea"/>
                <a:ea typeface="+mn-ea"/>
              </a:rPr>
              <a:t>t </a:t>
            </a:r>
            <a:r>
              <a:rPr lang="ja-JP" altLang="en-US" sz="1400" b="0" dirty="0">
                <a:latin typeface="+mn-ea"/>
                <a:ea typeface="+mn-ea"/>
              </a:rPr>
              <a:t>特に養殖業が飛躍的に増加。</a:t>
            </a:r>
          </a:p>
          <a:p>
            <a:pPr eaLnBrk="1" hangingPunct="1">
              <a:spcBef>
                <a:spcPct val="0"/>
              </a:spcBef>
              <a:buFontTx/>
              <a:buNone/>
              <a:defRPr/>
            </a:pPr>
            <a:r>
              <a:rPr lang="ja-JP" altLang="en-US" sz="1400" b="0" dirty="0">
                <a:latin typeface="+mn-ea"/>
                <a:ea typeface="+mn-ea"/>
              </a:rPr>
              <a:t>●漁獲量は中国が</a:t>
            </a:r>
            <a:r>
              <a:rPr lang="en-US" altLang="ja-JP" sz="1400" b="0" dirty="0">
                <a:latin typeface="+mn-ea"/>
                <a:ea typeface="+mn-ea"/>
              </a:rPr>
              <a:t>1,345</a:t>
            </a:r>
            <a:r>
              <a:rPr lang="ja-JP" altLang="en-US" sz="1400" b="0" dirty="0">
                <a:latin typeface="+mn-ea"/>
                <a:ea typeface="+mn-ea"/>
              </a:rPr>
              <a:t>万</a:t>
            </a:r>
            <a:r>
              <a:rPr lang="en-US" altLang="ja-JP" sz="1400" b="0" dirty="0">
                <a:latin typeface="+mn-ea"/>
                <a:ea typeface="+mn-ea"/>
              </a:rPr>
              <a:t>t</a:t>
            </a:r>
            <a:r>
              <a:rPr lang="ja-JP" altLang="en-US" sz="1400" b="0" dirty="0">
                <a:latin typeface="+mn-ea"/>
                <a:ea typeface="+mn-ea"/>
              </a:rPr>
              <a:t>で世界の</a:t>
            </a:r>
            <a:r>
              <a:rPr lang="en-US" altLang="ja-JP" sz="1400" b="0" dirty="0">
                <a:latin typeface="+mn-ea"/>
                <a:ea typeface="+mn-ea"/>
              </a:rPr>
              <a:t>15</a:t>
            </a:r>
            <a:r>
              <a:rPr lang="ja-JP" altLang="en-US" sz="1400" b="0" dirty="0">
                <a:latin typeface="+mn-ea"/>
                <a:ea typeface="+mn-ea"/>
              </a:rPr>
              <a:t>％を占めている。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●肉類消費は、中国など東アジアで大きく増加。鶏の飼育頭数はこの</a:t>
            </a:r>
            <a:r>
              <a:rPr lang="en-US" altLang="ja-JP" sz="1400" b="0" dirty="0">
                <a:latin typeface="+mn-ea"/>
                <a:ea typeface="+mn-ea"/>
              </a:rPr>
              <a:t>10</a:t>
            </a:r>
            <a:r>
              <a:rPr lang="ja-JP" altLang="en-US" sz="1400" b="0" dirty="0">
                <a:latin typeface="+mn-ea"/>
                <a:ea typeface="+mn-ea"/>
              </a:rPr>
              <a:t>年で約</a:t>
            </a:r>
            <a:r>
              <a:rPr lang="en-US" altLang="ja-JP" sz="1400" b="0" dirty="0">
                <a:latin typeface="+mn-ea"/>
                <a:ea typeface="+mn-ea"/>
              </a:rPr>
              <a:t>1.3</a:t>
            </a:r>
            <a:r>
              <a:rPr lang="ja-JP" altLang="en-US" sz="1400" b="0" dirty="0">
                <a:latin typeface="+mn-ea"/>
                <a:ea typeface="+mn-ea"/>
              </a:rPr>
              <a:t>倍。</a:t>
            </a:r>
            <a:endParaRPr lang="en-US" altLang="ja-JP" sz="1400" b="0" dirty="0">
              <a:latin typeface="+mn-ea"/>
              <a:ea typeface="+mn-ea"/>
            </a:endParaRPr>
          </a:p>
        </p:txBody>
      </p:sp>
      <p:sp>
        <p:nvSpPr>
          <p:cNvPr id="73740" name="AutoShape 16">
            <a:extLst>
              <a:ext uri="{FF2B5EF4-FFF2-40B4-BE49-F238E27FC236}">
                <a16:creationId xmlns:a16="http://schemas.microsoft.com/office/drawing/2014/main" id="{20E911C8-29FB-341F-5CE0-9DE1E43F6DDB}"/>
              </a:ext>
            </a:extLst>
          </p:cNvPr>
          <p:cNvSpPr>
            <a:spLocks noChangeArrowheads="1"/>
          </p:cNvSpPr>
          <p:nvPr/>
        </p:nvSpPr>
        <p:spPr bwMode="auto">
          <a:xfrm>
            <a:off x="34925" y="2025650"/>
            <a:ext cx="2130425" cy="301625"/>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latin typeface="+mn-ea"/>
              <a:ea typeface="+mn-ea"/>
            </a:endParaRPr>
          </a:p>
        </p:txBody>
      </p:sp>
      <p:sp>
        <p:nvSpPr>
          <p:cNvPr id="73743" name="Text Box 21">
            <a:extLst>
              <a:ext uri="{FF2B5EF4-FFF2-40B4-BE49-F238E27FC236}">
                <a16:creationId xmlns:a16="http://schemas.microsoft.com/office/drawing/2014/main" id="{2AD3AF7A-680C-EA7B-EB36-F94950446DDC}"/>
              </a:ext>
            </a:extLst>
          </p:cNvPr>
          <p:cNvSpPr txBox="1">
            <a:spLocks noChangeArrowheads="1"/>
          </p:cNvSpPr>
          <p:nvPr/>
        </p:nvSpPr>
        <p:spPr bwMode="auto">
          <a:xfrm>
            <a:off x="106363" y="692150"/>
            <a:ext cx="1890712"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世界の食料需給</a:t>
            </a:r>
          </a:p>
        </p:txBody>
      </p:sp>
      <p:sp>
        <p:nvSpPr>
          <p:cNvPr id="73744" name="Text Box 22">
            <a:extLst>
              <a:ext uri="{FF2B5EF4-FFF2-40B4-BE49-F238E27FC236}">
                <a16:creationId xmlns:a16="http://schemas.microsoft.com/office/drawing/2014/main" id="{5C6F71BA-94AC-37D6-81C2-97509F724B29}"/>
              </a:ext>
            </a:extLst>
          </p:cNvPr>
          <p:cNvSpPr txBox="1">
            <a:spLocks noChangeArrowheads="1"/>
          </p:cNvSpPr>
          <p:nvPr/>
        </p:nvSpPr>
        <p:spPr bwMode="auto">
          <a:xfrm>
            <a:off x="20638" y="3068638"/>
            <a:ext cx="25209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水産業、畜産業の動向</a:t>
            </a:r>
          </a:p>
        </p:txBody>
      </p:sp>
      <p:sp>
        <p:nvSpPr>
          <p:cNvPr id="73745" name="Text Box 23">
            <a:extLst>
              <a:ext uri="{FF2B5EF4-FFF2-40B4-BE49-F238E27FC236}">
                <a16:creationId xmlns:a16="http://schemas.microsoft.com/office/drawing/2014/main" id="{483FCE8F-4391-DA3C-9BB0-2CC4633CFF2E}"/>
              </a:ext>
            </a:extLst>
          </p:cNvPr>
          <p:cNvSpPr txBox="1">
            <a:spLocks noChangeArrowheads="1"/>
          </p:cNvSpPr>
          <p:nvPr/>
        </p:nvSpPr>
        <p:spPr bwMode="auto">
          <a:xfrm>
            <a:off x="103188" y="1989138"/>
            <a:ext cx="1862137"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世界の穀物の動向</a:t>
            </a:r>
          </a:p>
        </p:txBody>
      </p:sp>
      <p:sp>
        <p:nvSpPr>
          <p:cNvPr id="73746" name="Line 29">
            <a:extLst>
              <a:ext uri="{FF2B5EF4-FFF2-40B4-BE49-F238E27FC236}">
                <a16:creationId xmlns:a16="http://schemas.microsoft.com/office/drawing/2014/main" id="{44A7FED9-C299-C0CB-E36E-CDDF203B253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62482" name="図 3">
            <a:extLst>
              <a:ext uri="{FF2B5EF4-FFF2-40B4-BE49-F238E27FC236}">
                <a16:creationId xmlns:a16="http://schemas.microsoft.com/office/drawing/2014/main" id="{855C6D6F-71F5-F6D3-653E-32285C4F49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24025" y="185738"/>
            <a:ext cx="3429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3" name="図 12">
            <a:extLst>
              <a:ext uri="{FF2B5EF4-FFF2-40B4-BE49-F238E27FC236}">
                <a16:creationId xmlns:a16="http://schemas.microsoft.com/office/drawing/2014/main" id="{621A9648-E326-9CAA-0386-03670D8F430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90788" y="182563"/>
            <a:ext cx="3429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4" name="図 14">
            <a:extLst>
              <a:ext uri="{FF2B5EF4-FFF2-40B4-BE49-F238E27FC236}">
                <a16:creationId xmlns:a16="http://schemas.microsoft.com/office/drawing/2014/main" id="{119C2045-245B-D7AC-DCCB-AE42B929422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0675" y="182563"/>
            <a:ext cx="3429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85" name="図 4">
            <a:extLst>
              <a:ext uri="{FF2B5EF4-FFF2-40B4-BE49-F238E27FC236}">
                <a16:creationId xmlns:a16="http://schemas.microsoft.com/office/drawing/2014/main" id="{0FC02106-ECF1-EF3A-824D-03C83F60F7B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89150" y="190500"/>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52" name="正方形/長方形 2">
            <a:extLst>
              <a:ext uri="{FF2B5EF4-FFF2-40B4-BE49-F238E27FC236}">
                <a16:creationId xmlns:a16="http://schemas.microsoft.com/office/drawing/2014/main" id="{FBEE6067-8562-30A5-5FFA-66F5E5B52CB2}"/>
              </a:ext>
            </a:extLst>
          </p:cNvPr>
          <p:cNvSpPr>
            <a:spLocks noChangeArrowheads="1"/>
          </p:cNvSpPr>
          <p:nvPr/>
        </p:nvSpPr>
        <p:spPr bwMode="auto">
          <a:xfrm>
            <a:off x="412750" y="4360863"/>
            <a:ext cx="2863850" cy="26035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100" dirty="0">
                <a:latin typeface="+mn-ea"/>
                <a:ea typeface="+mn-ea"/>
              </a:rPr>
              <a:t>世界の穀物の生産量霰量期末在庫率の推移</a:t>
            </a:r>
          </a:p>
        </p:txBody>
      </p:sp>
      <p:sp>
        <p:nvSpPr>
          <p:cNvPr id="62487" name="テキスト ボックス 36">
            <a:extLst>
              <a:ext uri="{FF2B5EF4-FFF2-40B4-BE49-F238E27FC236}">
                <a16:creationId xmlns:a16="http://schemas.microsoft.com/office/drawing/2014/main" id="{2E18E17A-B448-F04C-4D4B-D9EADC13BB01}"/>
              </a:ext>
            </a:extLst>
          </p:cNvPr>
          <p:cNvSpPr txBox="1">
            <a:spLocks noChangeArrowheads="1"/>
          </p:cNvSpPr>
          <p:nvPr/>
        </p:nvSpPr>
        <p:spPr bwMode="auto">
          <a:xfrm>
            <a:off x="5519738" y="4364038"/>
            <a:ext cx="266223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世界の漁業・養殖業生産量の推移</a:t>
            </a:r>
          </a:p>
        </p:txBody>
      </p:sp>
      <p:sp>
        <p:nvSpPr>
          <p:cNvPr id="38" name="正方形/長方形 5">
            <a:extLst>
              <a:ext uri="{FF2B5EF4-FFF2-40B4-BE49-F238E27FC236}">
                <a16:creationId xmlns:a16="http://schemas.microsoft.com/office/drawing/2014/main" id="{03439A66-0BBA-A017-823A-1AFCAF3A63AC}"/>
              </a:ext>
            </a:extLst>
          </p:cNvPr>
          <p:cNvSpPr>
            <a:spLocks noChangeArrowheads="1"/>
          </p:cNvSpPr>
          <p:nvPr/>
        </p:nvSpPr>
        <p:spPr bwMode="auto">
          <a:xfrm>
            <a:off x="7986713" y="4383088"/>
            <a:ext cx="1019175"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出典:水産庁ＨＰ</a:t>
            </a:r>
          </a:p>
        </p:txBody>
      </p:sp>
      <p:pic>
        <p:nvPicPr>
          <p:cNvPr id="62490" name="図 8">
            <a:extLst>
              <a:ext uri="{FF2B5EF4-FFF2-40B4-BE49-F238E27FC236}">
                <a16:creationId xmlns:a16="http://schemas.microsoft.com/office/drawing/2014/main" id="{41868438-B410-2508-5F4D-9653BE21167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80288" y="660400"/>
            <a:ext cx="1493837"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正方形/長方形 5">
            <a:extLst>
              <a:ext uri="{FF2B5EF4-FFF2-40B4-BE49-F238E27FC236}">
                <a16:creationId xmlns:a16="http://schemas.microsoft.com/office/drawing/2014/main" id="{428C3C06-2B13-D65B-22CB-E3BB5F9C7063}"/>
              </a:ext>
            </a:extLst>
          </p:cNvPr>
          <p:cNvSpPr>
            <a:spLocks noChangeArrowheads="1"/>
          </p:cNvSpPr>
          <p:nvPr/>
        </p:nvSpPr>
        <p:spPr bwMode="auto">
          <a:xfrm>
            <a:off x="7980363" y="2306638"/>
            <a:ext cx="1020762" cy="2143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出典：ＦＡＯ２０２０</a:t>
            </a:r>
          </a:p>
        </p:txBody>
      </p:sp>
      <p:pic>
        <p:nvPicPr>
          <p:cNvPr id="62492" name="図 11">
            <a:extLst>
              <a:ext uri="{FF2B5EF4-FFF2-40B4-BE49-F238E27FC236}">
                <a16:creationId xmlns:a16="http://schemas.microsoft.com/office/drawing/2014/main" id="{0ECCF7D2-3671-5C85-4A98-1705F4D78EA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15213" y="2506663"/>
            <a:ext cx="1423987" cy="143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正方形/長方形 5">
            <a:extLst>
              <a:ext uri="{FF2B5EF4-FFF2-40B4-BE49-F238E27FC236}">
                <a16:creationId xmlns:a16="http://schemas.microsoft.com/office/drawing/2014/main" id="{18D2919F-070A-A38B-E6AE-5B7F0768A54B}"/>
              </a:ext>
            </a:extLst>
          </p:cNvPr>
          <p:cNvSpPr>
            <a:spLocks noChangeArrowheads="1"/>
          </p:cNvSpPr>
          <p:nvPr/>
        </p:nvSpPr>
        <p:spPr bwMode="auto">
          <a:xfrm>
            <a:off x="7967663" y="3943350"/>
            <a:ext cx="1020762"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出典：農林水産省</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図 1">
            <a:extLst>
              <a:ext uri="{FF2B5EF4-FFF2-40B4-BE49-F238E27FC236}">
                <a16:creationId xmlns:a16="http://schemas.microsoft.com/office/drawing/2014/main" id="{79A42D62-7DEF-7DB5-4C1B-1DE32BF717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63" y="2462213"/>
            <a:ext cx="3808412"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0" name="Text Box 7">
            <a:extLst>
              <a:ext uri="{FF2B5EF4-FFF2-40B4-BE49-F238E27FC236}">
                <a16:creationId xmlns:a16="http://schemas.microsoft.com/office/drawing/2014/main" id="{ACD22182-83AA-ED32-085B-B28CEA4CD2DC}"/>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P50</a:t>
            </a:r>
            <a:r>
              <a:rPr lang="ja-JP" altLang="en-US" sz="1200" b="0" dirty="0">
                <a:latin typeface="+mn-ea"/>
                <a:ea typeface="+mn-ea"/>
              </a:rPr>
              <a:t>～</a:t>
            </a:r>
            <a:r>
              <a:rPr lang="en-US" altLang="ja-JP" sz="1200" b="0" dirty="0">
                <a:latin typeface="+mn-ea"/>
                <a:ea typeface="+mn-ea"/>
              </a:rPr>
              <a:t>p51</a:t>
            </a:r>
          </a:p>
        </p:txBody>
      </p:sp>
      <p:sp>
        <p:nvSpPr>
          <p:cNvPr id="75781" name="Text Box 8">
            <a:extLst>
              <a:ext uri="{FF2B5EF4-FFF2-40B4-BE49-F238E27FC236}">
                <a16:creationId xmlns:a16="http://schemas.microsoft.com/office/drawing/2014/main" id="{69E0B4AC-188F-0345-6FAE-9761A4C768D2}"/>
              </a:ext>
            </a:extLst>
          </p:cNvPr>
          <p:cNvSpPr txBox="1">
            <a:spLocks noChangeArrowheads="1"/>
          </p:cNvSpPr>
          <p:nvPr/>
        </p:nvSpPr>
        <p:spPr bwMode="auto">
          <a:xfrm>
            <a:off x="2511425" y="69850"/>
            <a:ext cx="43640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資源と環境について　</a:t>
            </a:r>
          </a:p>
        </p:txBody>
      </p:sp>
      <p:sp>
        <p:nvSpPr>
          <p:cNvPr id="75782" name="Text Box 9">
            <a:extLst>
              <a:ext uri="{FF2B5EF4-FFF2-40B4-BE49-F238E27FC236}">
                <a16:creationId xmlns:a16="http://schemas.microsoft.com/office/drawing/2014/main" id="{2C6E7357-53B1-7C16-F81B-CA4F03A15C66}"/>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０３</a:t>
            </a:r>
          </a:p>
        </p:txBody>
      </p:sp>
      <p:sp>
        <p:nvSpPr>
          <p:cNvPr id="75783" name="Text Box 10">
            <a:extLst>
              <a:ext uri="{FF2B5EF4-FFF2-40B4-BE49-F238E27FC236}">
                <a16:creationId xmlns:a16="http://schemas.microsoft.com/office/drawing/2014/main" id="{795F1570-7D2A-EEB8-AD17-6B096826109F}"/>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２－２</a:t>
            </a:r>
          </a:p>
        </p:txBody>
      </p:sp>
      <p:sp>
        <p:nvSpPr>
          <p:cNvPr id="75784" name="AutoShape 13">
            <a:extLst>
              <a:ext uri="{FF2B5EF4-FFF2-40B4-BE49-F238E27FC236}">
                <a16:creationId xmlns:a16="http://schemas.microsoft.com/office/drawing/2014/main" id="{AE8353BA-1E4D-93B6-6D23-B4657938368B}"/>
              </a:ext>
            </a:extLst>
          </p:cNvPr>
          <p:cNvSpPr>
            <a:spLocks noChangeArrowheads="1"/>
          </p:cNvSpPr>
          <p:nvPr/>
        </p:nvSpPr>
        <p:spPr bwMode="auto">
          <a:xfrm>
            <a:off x="0" y="692150"/>
            <a:ext cx="2582863" cy="300038"/>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5786" name="Text Box 20">
            <a:extLst>
              <a:ext uri="{FF2B5EF4-FFF2-40B4-BE49-F238E27FC236}">
                <a16:creationId xmlns:a16="http://schemas.microsoft.com/office/drawing/2014/main" id="{5E5219FA-1810-BC6E-CFCB-8111A350541E}"/>
              </a:ext>
            </a:extLst>
          </p:cNvPr>
          <p:cNvSpPr txBox="1">
            <a:spLocks noChangeArrowheads="1"/>
          </p:cNvSpPr>
          <p:nvPr/>
        </p:nvSpPr>
        <p:spPr bwMode="auto">
          <a:xfrm>
            <a:off x="6350" y="2192338"/>
            <a:ext cx="255905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主要資源の可採年数</a:t>
            </a:r>
          </a:p>
        </p:txBody>
      </p:sp>
      <p:sp>
        <p:nvSpPr>
          <p:cNvPr id="75787" name="AutoShape 21">
            <a:extLst>
              <a:ext uri="{FF2B5EF4-FFF2-40B4-BE49-F238E27FC236}">
                <a16:creationId xmlns:a16="http://schemas.microsoft.com/office/drawing/2014/main" id="{7DB5F153-64FB-710B-5C74-7BD9AE9B8B1C}"/>
              </a:ext>
            </a:extLst>
          </p:cNvPr>
          <p:cNvSpPr>
            <a:spLocks noChangeArrowheads="1"/>
          </p:cNvSpPr>
          <p:nvPr/>
        </p:nvSpPr>
        <p:spPr bwMode="auto">
          <a:xfrm>
            <a:off x="4979988" y="2062163"/>
            <a:ext cx="4032250" cy="1222375"/>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地球上の存在量が稀少な金属。</a:t>
            </a:r>
          </a:p>
          <a:p>
            <a:pPr eaLnBrk="1" hangingPunct="1">
              <a:spcBef>
                <a:spcPct val="0"/>
              </a:spcBef>
              <a:buFontTx/>
              <a:buNone/>
              <a:defRPr/>
            </a:pPr>
            <a:r>
              <a:rPr lang="ja-JP" altLang="en-US" sz="1400" b="0" dirty="0">
                <a:latin typeface="+mn-ea"/>
                <a:ea typeface="+mn-ea"/>
              </a:rPr>
              <a:t>特定の用途において高い機能がある。</a:t>
            </a:r>
          </a:p>
          <a:p>
            <a:pPr eaLnBrk="1" hangingPunct="1">
              <a:spcBef>
                <a:spcPct val="0"/>
              </a:spcBef>
              <a:buFontTx/>
              <a:buNone/>
              <a:defRPr/>
            </a:pPr>
            <a:r>
              <a:rPr lang="ja-JP" altLang="en-US" sz="1400" b="0" dirty="0">
                <a:latin typeface="+mn-ea"/>
                <a:ea typeface="+mn-ea"/>
              </a:rPr>
              <a:t>自動車･ＩＴ製品に不可欠。</a:t>
            </a:r>
          </a:p>
          <a:p>
            <a:pPr eaLnBrk="1" hangingPunct="1">
              <a:spcBef>
                <a:spcPct val="0"/>
              </a:spcBef>
              <a:buFontTx/>
              <a:buNone/>
              <a:defRPr/>
            </a:pPr>
            <a:r>
              <a:rPr lang="ja-JP" altLang="en-US" sz="1400" b="0" dirty="0">
                <a:latin typeface="+mn-ea"/>
                <a:ea typeface="+mn-ea"/>
              </a:rPr>
              <a:t>ﾘﾁｳﾑ</a:t>
            </a:r>
            <a:r>
              <a:rPr lang="en-US" altLang="ja-JP" sz="1400" b="0" dirty="0">
                <a:latin typeface="+mn-ea"/>
                <a:ea typeface="+mn-ea"/>
              </a:rPr>
              <a:t>､</a:t>
            </a:r>
            <a:r>
              <a:rPr lang="ja-JP" altLang="en-US" sz="1400" b="0" dirty="0">
                <a:latin typeface="+mn-ea"/>
                <a:ea typeface="+mn-ea"/>
              </a:rPr>
              <a:t>ｸﾛﾑ、ｺﾊﾞﾙﾄ</a:t>
            </a:r>
            <a:r>
              <a:rPr lang="en-US" altLang="ja-JP" sz="1400" b="0" dirty="0">
                <a:latin typeface="+mn-ea"/>
                <a:ea typeface="+mn-ea"/>
              </a:rPr>
              <a:t>､</a:t>
            </a:r>
            <a:r>
              <a:rPr lang="ja-JP" altLang="en-US" sz="1400" b="0" dirty="0">
                <a:latin typeface="+mn-ea"/>
                <a:ea typeface="+mn-ea"/>
              </a:rPr>
              <a:t>ﾆｯｹﾙ</a:t>
            </a:r>
            <a:r>
              <a:rPr lang="en-US" altLang="ja-JP" sz="1400" b="0" dirty="0">
                <a:latin typeface="+mn-ea"/>
                <a:ea typeface="+mn-ea"/>
              </a:rPr>
              <a:t>､</a:t>
            </a:r>
            <a:r>
              <a:rPr lang="ja-JP" altLang="en-US" sz="1400" b="0" dirty="0">
                <a:latin typeface="+mn-ea"/>
                <a:ea typeface="+mn-ea"/>
              </a:rPr>
              <a:t>白金</a:t>
            </a:r>
            <a:r>
              <a:rPr lang="en-US" altLang="ja-JP" sz="1400" b="0" dirty="0">
                <a:latin typeface="+mn-ea"/>
                <a:ea typeface="+mn-ea"/>
              </a:rPr>
              <a:t>､</a:t>
            </a:r>
            <a:r>
              <a:rPr lang="ja-JP" altLang="en-US" sz="1400" b="0" dirty="0">
                <a:latin typeface="+mn-ea"/>
                <a:ea typeface="+mn-ea"/>
              </a:rPr>
              <a:t>ﾊﾟﾗｼﾞｳﾑ</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ﾚｱｱｰｽ</a:t>
            </a:r>
            <a:r>
              <a:rPr lang="en-US" altLang="ja-JP" sz="1400" b="0" dirty="0">
                <a:latin typeface="+mn-ea"/>
                <a:ea typeface="+mn-ea"/>
              </a:rPr>
              <a:t>(</a:t>
            </a:r>
            <a:r>
              <a:rPr lang="ja-JP" altLang="en-US" sz="1400" b="0" dirty="0">
                <a:latin typeface="+mn-ea"/>
                <a:ea typeface="+mn-ea"/>
              </a:rPr>
              <a:t>希土類元素</a:t>
            </a:r>
            <a:r>
              <a:rPr lang="en-US" altLang="ja-JP" sz="1400" b="0" dirty="0">
                <a:latin typeface="+mn-ea"/>
                <a:ea typeface="+mn-ea"/>
              </a:rPr>
              <a:t>)</a:t>
            </a:r>
            <a:r>
              <a:rPr lang="ja-JP" altLang="en-US" sz="1400" b="0" dirty="0">
                <a:latin typeface="+mn-ea"/>
                <a:ea typeface="+mn-ea"/>
              </a:rPr>
              <a:t>など３１種類</a:t>
            </a:r>
          </a:p>
        </p:txBody>
      </p:sp>
      <p:sp>
        <p:nvSpPr>
          <p:cNvPr id="75788" name="AutoShape 22">
            <a:extLst>
              <a:ext uri="{FF2B5EF4-FFF2-40B4-BE49-F238E27FC236}">
                <a16:creationId xmlns:a16="http://schemas.microsoft.com/office/drawing/2014/main" id="{A939D809-1FDF-787D-2CF8-FA258DC08DDD}"/>
              </a:ext>
            </a:extLst>
          </p:cNvPr>
          <p:cNvSpPr>
            <a:spLocks noChangeArrowheads="1"/>
          </p:cNvSpPr>
          <p:nvPr/>
        </p:nvSpPr>
        <p:spPr bwMode="auto">
          <a:xfrm>
            <a:off x="5770563" y="1773238"/>
            <a:ext cx="2374900" cy="300037"/>
          </a:xfrm>
          <a:prstGeom prst="roundRect">
            <a:avLst>
              <a:gd name="adj" fmla="val 16653"/>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solidFill>
                <a:schemeClr val="bg1"/>
              </a:solidFill>
              <a:latin typeface="+mn-ea"/>
              <a:ea typeface="+mn-ea"/>
            </a:endParaRPr>
          </a:p>
        </p:txBody>
      </p:sp>
      <p:sp>
        <p:nvSpPr>
          <p:cNvPr id="75789" name="AutoShape 23">
            <a:extLst>
              <a:ext uri="{FF2B5EF4-FFF2-40B4-BE49-F238E27FC236}">
                <a16:creationId xmlns:a16="http://schemas.microsoft.com/office/drawing/2014/main" id="{0001DCBC-8698-E768-B6FC-1467717B23AA}"/>
              </a:ext>
            </a:extLst>
          </p:cNvPr>
          <p:cNvSpPr>
            <a:spLocks noChangeArrowheads="1"/>
          </p:cNvSpPr>
          <p:nvPr/>
        </p:nvSpPr>
        <p:spPr bwMode="auto">
          <a:xfrm>
            <a:off x="4979988" y="3756025"/>
            <a:ext cx="4032250" cy="1150938"/>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都市でゴミとして大量に廃棄される家電製品など</a:t>
            </a:r>
          </a:p>
          <a:p>
            <a:pPr eaLnBrk="1" hangingPunct="1">
              <a:spcBef>
                <a:spcPct val="0"/>
              </a:spcBef>
              <a:buFontTx/>
              <a:buNone/>
              <a:defRPr/>
            </a:pPr>
            <a:r>
              <a:rPr lang="ja-JP" altLang="en-US" sz="1400" b="0" dirty="0">
                <a:latin typeface="+mn-ea"/>
                <a:ea typeface="+mn-ea"/>
              </a:rPr>
              <a:t>の中に存在する有用な資源（レアメタルなど）を</a:t>
            </a:r>
          </a:p>
          <a:p>
            <a:pPr eaLnBrk="1" hangingPunct="1">
              <a:spcBef>
                <a:spcPct val="0"/>
              </a:spcBef>
              <a:buFontTx/>
              <a:buNone/>
              <a:defRPr/>
            </a:pPr>
            <a:r>
              <a:rPr lang="ja-JP" altLang="en-US" sz="1400" b="0" dirty="0">
                <a:latin typeface="+mn-ea"/>
                <a:ea typeface="+mn-ea"/>
              </a:rPr>
              <a:t>鉱山に見立てたものである。そこから資源を再生し、</a:t>
            </a:r>
          </a:p>
          <a:p>
            <a:pPr eaLnBrk="1" hangingPunct="1">
              <a:spcBef>
                <a:spcPct val="0"/>
              </a:spcBef>
              <a:buFontTx/>
              <a:buNone/>
              <a:defRPr/>
            </a:pPr>
            <a:r>
              <a:rPr lang="ja-JP" altLang="en-US" sz="1400" b="0" dirty="0">
                <a:latin typeface="+mn-ea"/>
                <a:ea typeface="+mn-ea"/>
              </a:rPr>
              <a:t>有効活用しようというリサイクルの一環となる。</a:t>
            </a:r>
          </a:p>
          <a:p>
            <a:pPr eaLnBrk="1" hangingPunct="1">
              <a:spcBef>
                <a:spcPct val="0"/>
              </a:spcBef>
              <a:buFontTx/>
              <a:buNone/>
              <a:defRPr/>
            </a:pPr>
            <a:r>
              <a:rPr lang="ja-JP" altLang="en-US" sz="1400" b="0" dirty="0">
                <a:solidFill>
                  <a:srgbClr val="FF0000"/>
                </a:solidFill>
                <a:latin typeface="+mn-ea"/>
                <a:ea typeface="+mn-ea"/>
              </a:rPr>
              <a:t>地上資源</a:t>
            </a:r>
            <a:r>
              <a:rPr lang="ja-JP" altLang="en-US" sz="1400" b="0" dirty="0">
                <a:latin typeface="+mn-ea"/>
                <a:ea typeface="+mn-ea"/>
              </a:rPr>
              <a:t>の一つでもある。</a:t>
            </a:r>
          </a:p>
        </p:txBody>
      </p:sp>
      <p:sp>
        <p:nvSpPr>
          <p:cNvPr id="75790" name="AutoShape 24">
            <a:extLst>
              <a:ext uri="{FF2B5EF4-FFF2-40B4-BE49-F238E27FC236}">
                <a16:creationId xmlns:a16="http://schemas.microsoft.com/office/drawing/2014/main" id="{7CA85DA1-4FD5-AE84-F5ED-266EB9CE33A1}"/>
              </a:ext>
            </a:extLst>
          </p:cNvPr>
          <p:cNvSpPr>
            <a:spLocks noChangeArrowheads="1"/>
          </p:cNvSpPr>
          <p:nvPr/>
        </p:nvSpPr>
        <p:spPr bwMode="auto">
          <a:xfrm>
            <a:off x="5770563" y="3429000"/>
            <a:ext cx="2374900" cy="300038"/>
          </a:xfrm>
          <a:prstGeom prst="roundRect">
            <a:avLst>
              <a:gd name="adj" fmla="val 16653"/>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solidFill>
                <a:schemeClr val="bg1"/>
              </a:solidFill>
              <a:latin typeface="+mn-ea"/>
              <a:ea typeface="+mn-ea"/>
            </a:endParaRPr>
          </a:p>
        </p:txBody>
      </p:sp>
      <p:sp>
        <p:nvSpPr>
          <p:cNvPr id="75792" name="Text Box 27">
            <a:extLst>
              <a:ext uri="{FF2B5EF4-FFF2-40B4-BE49-F238E27FC236}">
                <a16:creationId xmlns:a16="http://schemas.microsoft.com/office/drawing/2014/main" id="{505114F7-9B43-1908-0451-9368D78898A7}"/>
              </a:ext>
            </a:extLst>
          </p:cNvPr>
          <p:cNvSpPr txBox="1">
            <a:spLocks noChangeArrowheads="1"/>
          </p:cNvSpPr>
          <p:nvPr/>
        </p:nvSpPr>
        <p:spPr bwMode="auto">
          <a:xfrm>
            <a:off x="0" y="692150"/>
            <a:ext cx="258921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資源利用と環境への負荷</a:t>
            </a:r>
          </a:p>
        </p:txBody>
      </p:sp>
      <p:sp>
        <p:nvSpPr>
          <p:cNvPr id="75793" name="Text Box 28">
            <a:extLst>
              <a:ext uri="{FF2B5EF4-FFF2-40B4-BE49-F238E27FC236}">
                <a16:creationId xmlns:a16="http://schemas.microsoft.com/office/drawing/2014/main" id="{51C9C2EB-D03A-949C-AFA8-2124D4101410}"/>
              </a:ext>
            </a:extLst>
          </p:cNvPr>
          <p:cNvSpPr txBox="1">
            <a:spLocks noChangeArrowheads="1"/>
          </p:cNvSpPr>
          <p:nvPr/>
        </p:nvSpPr>
        <p:spPr bwMode="auto">
          <a:xfrm>
            <a:off x="5770563" y="1773238"/>
            <a:ext cx="237490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600" dirty="0">
                <a:solidFill>
                  <a:schemeClr val="bg1"/>
                </a:solidFill>
                <a:latin typeface="+mn-ea"/>
                <a:ea typeface="+mn-ea"/>
              </a:rPr>
              <a:t>レアメタル</a:t>
            </a:r>
            <a:r>
              <a:rPr lang="en-US" altLang="ja-JP" sz="1600" dirty="0">
                <a:solidFill>
                  <a:schemeClr val="bg1"/>
                </a:solidFill>
                <a:latin typeface="+mn-ea"/>
                <a:ea typeface="+mn-ea"/>
              </a:rPr>
              <a:t>(</a:t>
            </a:r>
            <a:r>
              <a:rPr lang="ja-JP" altLang="en-US" sz="1600" dirty="0">
                <a:solidFill>
                  <a:schemeClr val="bg1"/>
                </a:solidFill>
                <a:latin typeface="+mn-ea"/>
                <a:ea typeface="+mn-ea"/>
              </a:rPr>
              <a:t>希少金属</a:t>
            </a:r>
            <a:r>
              <a:rPr lang="en-US" altLang="ja-JP" sz="1600" dirty="0">
                <a:solidFill>
                  <a:schemeClr val="bg1"/>
                </a:solidFill>
                <a:latin typeface="+mn-ea"/>
                <a:ea typeface="+mn-ea"/>
              </a:rPr>
              <a:t>)</a:t>
            </a:r>
          </a:p>
        </p:txBody>
      </p:sp>
      <p:sp>
        <p:nvSpPr>
          <p:cNvPr id="75794" name="Text Box 29">
            <a:extLst>
              <a:ext uri="{FF2B5EF4-FFF2-40B4-BE49-F238E27FC236}">
                <a16:creationId xmlns:a16="http://schemas.microsoft.com/office/drawing/2014/main" id="{DE174949-7DDC-1C0D-979A-B85DA9E1BC0D}"/>
              </a:ext>
            </a:extLst>
          </p:cNvPr>
          <p:cNvSpPr txBox="1">
            <a:spLocks noChangeArrowheads="1"/>
          </p:cNvSpPr>
          <p:nvPr/>
        </p:nvSpPr>
        <p:spPr bwMode="auto">
          <a:xfrm>
            <a:off x="6418263" y="3429000"/>
            <a:ext cx="1558925"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都市鉱山</a:t>
            </a:r>
          </a:p>
        </p:txBody>
      </p:sp>
      <p:sp>
        <p:nvSpPr>
          <p:cNvPr id="75795" name="Text Box 31">
            <a:extLst>
              <a:ext uri="{FF2B5EF4-FFF2-40B4-BE49-F238E27FC236}">
                <a16:creationId xmlns:a16="http://schemas.microsoft.com/office/drawing/2014/main" id="{D1F47F1D-67A3-FA35-F68C-3A600F7A384A}"/>
              </a:ext>
            </a:extLst>
          </p:cNvPr>
          <p:cNvSpPr txBox="1">
            <a:spLocks noChangeArrowheads="1"/>
          </p:cNvSpPr>
          <p:nvPr/>
        </p:nvSpPr>
        <p:spPr bwMode="auto">
          <a:xfrm>
            <a:off x="0" y="938213"/>
            <a:ext cx="5000625"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世界の資源使用量</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1970</a:t>
            </a:r>
            <a:r>
              <a:rPr lang="ja-JP" altLang="en-US" sz="1400" b="0" dirty="0">
                <a:latin typeface="+mn-ea"/>
                <a:ea typeface="+mn-ea"/>
              </a:rPr>
              <a:t>年 </a:t>
            </a:r>
            <a:r>
              <a:rPr lang="en-US" altLang="ja-JP" sz="1400" b="0" dirty="0">
                <a:latin typeface="+mn-ea"/>
                <a:ea typeface="+mn-ea"/>
              </a:rPr>
              <a:t>270</a:t>
            </a:r>
            <a:r>
              <a:rPr lang="ja-JP" altLang="en-US" sz="1400" b="0" dirty="0">
                <a:latin typeface="+mn-ea"/>
                <a:ea typeface="+mn-ea"/>
              </a:rPr>
              <a:t>億ｔ</a:t>
            </a:r>
            <a:r>
              <a:rPr lang="en-US" altLang="ja-JP" sz="1400" b="0" dirty="0">
                <a:latin typeface="+mn-ea"/>
                <a:ea typeface="+mn-ea"/>
              </a:rPr>
              <a:t>   2017</a:t>
            </a:r>
            <a:r>
              <a:rPr lang="ja-JP" altLang="en-US" sz="1400" b="0" dirty="0">
                <a:latin typeface="+mn-ea"/>
                <a:ea typeface="+mn-ea"/>
              </a:rPr>
              <a:t>年 </a:t>
            </a:r>
            <a:r>
              <a:rPr lang="en-US" altLang="ja-JP" sz="1400" b="0" dirty="0">
                <a:latin typeface="+mn-ea"/>
                <a:ea typeface="+mn-ea"/>
              </a:rPr>
              <a:t>920</a:t>
            </a:r>
            <a:r>
              <a:rPr lang="ja-JP" altLang="en-US" sz="1400" b="0" dirty="0">
                <a:latin typeface="+mn-ea"/>
                <a:ea typeface="+mn-ea"/>
              </a:rPr>
              <a:t>億ｔ</a:t>
            </a:r>
            <a:r>
              <a:rPr lang="en-US" altLang="ja-JP" sz="1400" b="0" dirty="0">
                <a:latin typeface="+mn-ea"/>
                <a:ea typeface="+mn-ea"/>
              </a:rPr>
              <a:t>    2060</a:t>
            </a:r>
            <a:r>
              <a:rPr lang="ja-JP" altLang="en-US" sz="1400" b="0" dirty="0">
                <a:latin typeface="+mn-ea"/>
                <a:ea typeface="+mn-ea"/>
              </a:rPr>
              <a:t>年</a:t>
            </a:r>
            <a:r>
              <a:rPr lang="en-US" altLang="ja-JP" sz="1400" b="0" dirty="0">
                <a:latin typeface="+mn-ea"/>
                <a:ea typeface="+mn-ea"/>
              </a:rPr>
              <a:t>1900</a:t>
            </a:r>
            <a:r>
              <a:rPr lang="ja-JP" altLang="en-US" sz="1400" b="0" dirty="0">
                <a:latin typeface="+mn-ea"/>
                <a:ea typeface="+mn-ea"/>
              </a:rPr>
              <a:t>億ｔ</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資源の採取・採掘は大規模に土地を改変。</a:t>
            </a:r>
          </a:p>
          <a:p>
            <a:pPr eaLnBrk="1" hangingPunct="1">
              <a:spcBef>
                <a:spcPct val="0"/>
              </a:spcBef>
              <a:buFontTx/>
              <a:buNone/>
              <a:defRPr/>
            </a:pPr>
            <a:r>
              <a:rPr lang="ja-JP" altLang="en-US" sz="1400" b="0" dirty="0">
                <a:latin typeface="+mn-ea"/>
                <a:ea typeface="+mn-ea"/>
              </a:rPr>
              <a:t>金属の精練は大量のエネルギーを消費し不要物を大量に廃棄。</a:t>
            </a:r>
          </a:p>
        </p:txBody>
      </p:sp>
      <p:sp>
        <p:nvSpPr>
          <p:cNvPr id="75796" name="AutoShape 32">
            <a:extLst>
              <a:ext uri="{FF2B5EF4-FFF2-40B4-BE49-F238E27FC236}">
                <a16:creationId xmlns:a16="http://schemas.microsoft.com/office/drawing/2014/main" id="{3DEB6285-4DDF-78F9-4406-E8B40FBFAE35}"/>
              </a:ext>
            </a:extLst>
          </p:cNvPr>
          <p:cNvSpPr>
            <a:spLocks noChangeArrowheads="1"/>
          </p:cNvSpPr>
          <p:nvPr/>
        </p:nvSpPr>
        <p:spPr bwMode="auto">
          <a:xfrm>
            <a:off x="5005388" y="968375"/>
            <a:ext cx="4032250" cy="649288"/>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75797" name="AutoShape 33">
            <a:extLst>
              <a:ext uri="{FF2B5EF4-FFF2-40B4-BE49-F238E27FC236}">
                <a16:creationId xmlns:a16="http://schemas.microsoft.com/office/drawing/2014/main" id="{9BE2039B-9A3C-9052-3C1A-B8256F8B5A2A}"/>
              </a:ext>
            </a:extLst>
          </p:cNvPr>
          <p:cNvSpPr>
            <a:spLocks noChangeArrowheads="1"/>
          </p:cNvSpPr>
          <p:nvPr/>
        </p:nvSpPr>
        <p:spPr bwMode="auto">
          <a:xfrm>
            <a:off x="5795963" y="681038"/>
            <a:ext cx="2376487" cy="300037"/>
          </a:xfrm>
          <a:prstGeom prst="roundRect">
            <a:avLst>
              <a:gd name="adj" fmla="val 16653"/>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solidFill>
                <a:schemeClr val="bg1"/>
              </a:solidFill>
              <a:latin typeface="+mn-ea"/>
              <a:ea typeface="+mn-ea"/>
            </a:endParaRPr>
          </a:p>
        </p:txBody>
      </p:sp>
      <p:sp>
        <p:nvSpPr>
          <p:cNvPr id="75798" name="Text Box 34">
            <a:extLst>
              <a:ext uri="{FF2B5EF4-FFF2-40B4-BE49-F238E27FC236}">
                <a16:creationId xmlns:a16="http://schemas.microsoft.com/office/drawing/2014/main" id="{E54D7DE1-F099-D0F3-7024-3A3638EC436A}"/>
              </a:ext>
            </a:extLst>
          </p:cNvPr>
          <p:cNvSpPr txBox="1">
            <a:spLocks noChangeArrowheads="1"/>
          </p:cNvSpPr>
          <p:nvPr/>
        </p:nvSpPr>
        <p:spPr bwMode="auto">
          <a:xfrm>
            <a:off x="6227763" y="642938"/>
            <a:ext cx="168592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関与物質総量</a:t>
            </a:r>
          </a:p>
        </p:txBody>
      </p:sp>
      <p:sp>
        <p:nvSpPr>
          <p:cNvPr id="75799" name="Text Box 35">
            <a:extLst>
              <a:ext uri="{FF2B5EF4-FFF2-40B4-BE49-F238E27FC236}">
                <a16:creationId xmlns:a16="http://schemas.microsoft.com/office/drawing/2014/main" id="{B5D2B181-7320-DA33-1F11-5C95B45FC3D5}"/>
              </a:ext>
            </a:extLst>
          </p:cNvPr>
          <p:cNvSpPr txBox="1">
            <a:spLocks noChangeArrowheads="1"/>
          </p:cNvSpPr>
          <p:nvPr/>
        </p:nvSpPr>
        <p:spPr bwMode="auto">
          <a:xfrm>
            <a:off x="5078413" y="1008063"/>
            <a:ext cx="3887787"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例えば金１ｇを得るために</a:t>
            </a:r>
            <a:r>
              <a:rPr lang="en-US" altLang="ja-JP" sz="1400" b="0" dirty="0">
                <a:latin typeface="+mn-ea"/>
                <a:ea typeface="+mn-ea"/>
              </a:rPr>
              <a:t>､</a:t>
            </a:r>
            <a:r>
              <a:rPr lang="ja-JP" altLang="en-US" sz="1400" b="0" dirty="0">
                <a:latin typeface="+mn-ea"/>
                <a:ea typeface="+mn-ea"/>
              </a:rPr>
              <a:t>約</a:t>
            </a:r>
            <a:r>
              <a:rPr lang="en-US" altLang="ja-JP" sz="1400" b="0" dirty="0">
                <a:latin typeface="+mn-ea"/>
                <a:ea typeface="+mn-ea"/>
              </a:rPr>
              <a:t>1.1</a:t>
            </a:r>
            <a:r>
              <a:rPr lang="ja-JP" altLang="en-US" sz="1400" b="0" dirty="0">
                <a:latin typeface="+mn-ea"/>
                <a:ea typeface="+mn-ea"/>
              </a:rPr>
              <a:t>ｔの鉱石･土砂を掘り起こしている。⇒大きな環境負荷</a:t>
            </a:r>
          </a:p>
        </p:txBody>
      </p:sp>
      <p:sp>
        <p:nvSpPr>
          <p:cNvPr id="75800" name="Line 37">
            <a:extLst>
              <a:ext uri="{FF2B5EF4-FFF2-40B4-BE49-F238E27FC236}">
                <a16:creationId xmlns:a16="http://schemas.microsoft.com/office/drawing/2014/main" id="{4939DE33-B9D8-1402-536D-819D4EDC6A6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64534" name="図 12">
            <a:extLst>
              <a:ext uri="{FF2B5EF4-FFF2-40B4-BE49-F238E27FC236}">
                <a16:creationId xmlns:a16="http://schemas.microsoft.com/office/drawing/2014/main" id="{48883F30-3B4B-5B29-CD68-5CACC66F2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68525" y="173038"/>
            <a:ext cx="3429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5" name="図 9">
            <a:extLst>
              <a:ext uri="{FF2B5EF4-FFF2-40B4-BE49-F238E27FC236}">
                <a16:creationId xmlns:a16="http://schemas.microsoft.com/office/drawing/2014/main" id="{46877E4D-40F6-6C4B-559B-05DA3196E5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7363" y="168275"/>
            <a:ext cx="350837"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03" name="正方形/長方形 2">
            <a:extLst>
              <a:ext uri="{FF2B5EF4-FFF2-40B4-BE49-F238E27FC236}">
                <a16:creationId xmlns:a16="http://schemas.microsoft.com/office/drawing/2014/main" id="{CA7D5A37-4E31-69ED-04D4-19CACC4DFC83}"/>
              </a:ext>
            </a:extLst>
          </p:cNvPr>
          <p:cNvSpPr>
            <a:spLocks noChangeArrowheads="1"/>
          </p:cNvSpPr>
          <p:nvPr/>
        </p:nvSpPr>
        <p:spPr bwMode="auto">
          <a:xfrm>
            <a:off x="2230438" y="3584575"/>
            <a:ext cx="2108200"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出典環境省</a:t>
            </a:r>
            <a:r>
              <a:rPr lang="en-US" altLang="ja-JP" sz="800" dirty="0">
                <a:latin typeface="+mn-ea"/>
                <a:ea typeface="+mn-ea"/>
              </a:rPr>
              <a:t>『</a:t>
            </a:r>
            <a:r>
              <a:rPr lang="ja-JP" altLang="en-US" sz="800" dirty="0">
                <a:latin typeface="+mn-ea"/>
                <a:ea typeface="+mn-ea"/>
              </a:rPr>
              <a:t>平成</a:t>
            </a:r>
            <a:r>
              <a:rPr lang="en-US" altLang="ja-JP" sz="800" dirty="0">
                <a:latin typeface="+mn-ea"/>
                <a:ea typeface="+mn-ea"/>
              </a:rPr>
              <a:t>23</a:t>
            </a:r>
            <a:r>
              <a:rPr lang="ja-JP" altLang="en-US" sz="800" dirty="0">
                <a:latin typeface="+mn-ea"/>
                <a:ea typeface="+mn-ea"/>
              </a:rPr>
              <a:t>年版環境白書</a:t>
            </a:r>
            <a:r>
              <a:rPr lang="en-US" altLang="ja-JP" sz="800" dirty="0">
                <a:latin typeface="+mn-ea"/>
                <a:ea typeface="+mn-ea"/>
              </a:rPr>
              <a:t>』</a:t>
            </a:r>
            <a:r>
              <a:rPr lang="ja-JP" altLang="en-US" sz="800" dirty="0">
                <a:latin typeface="+mn-ea"/>
                <a:ea typeface="+mn-ea"/>
              </a:rPr>
              <a:t>より作成</a:t>
            </a:r>
          </a:p>
        </p:txBody>
      </p:sp>
      <p:sp>
        <p:nvSpPr>
          <p:cNvPr id="75805" name="正方形/長方形 4">
            <a:extLst>
              <a:ext uri="{FF2B5EF4-FFF2-40B4-BE49-F238E27FC236}">
                <a16:creationId xmlns:a16="http://schemas.microsoft.com/office/drawing/2014/main" id="{E24B707D-B65D-7372-65B7-60ECA75778C1}"/>
              </a:ext>
            </a:extLst>
          </p:cNvPr>
          <p:cNvSpPr>
            <a:spLocks noChangeArrowheads="1"/>
          </p:cNvSpPr>
          <p:nvPr/>
        </p:nvSpPr>
        <p:spPr bwMode="auto">
          <a:xfrm>
            <a:off x="5289550" y="5013325"/>
            <a:ext cx="359251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主な金属の地上資源と地下資源の推計量</a:t>
            </a:r>
          </a:p>
        </p:txBody>
      </p:sp>
      <p:sp>
        <p:nvSpPr>
          <p:cNvPr id="75807" name="正方形/長方形 6">
            <a:extLst>
              <a:ext uri="{FF2B5EF4-FFF2-40B4-BE49-F238E27FC236}">
                <a16:creationId xmlns:a16="http://schemas.microsoft.com/office/drawing/2014/main" id="{19B79F7A-E3E8-1671-DFBB-9623B3AC84AA}"/>
              </a:ext>
            </a:extLst>
          </p:cNvPr>
          <p:cNvSpPr>
            <a:spLocks noChangeArrowheads="1"/>
          </p:cNvSpPr>
          <p:nvPr/>
        </p:nvSpPr>
        <p:spPr bwMode="auto">
          <a:xfrm>
            <a:off x="5289550" y="6453188"/>
            <a:ext cx="1735138"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800" dirty="0">
                <a:latin typeface="+mn-ea"/>
                <a:ea typeface="+mn-ea"/>
              </a:rPr>
              <a:t>出典環境省</a:t>
            </a:r>
            <a:r>
              <a:rPr lang="en-US" altLang="zh-TW" sz="800" dirty="0">
                <a:latin typeface="+mn-ea"/>
                <a:ea typeface="+mn-ea"/>
              </a:rPr>
              <a:t>『</a:t>
            </a:r>
            <a:r>
              <a:rPr lang="zh-TW" altLang="en-US" sz="800" dirty="0">
                <a:latin typeface="+mn-ea"/>
                <a:ea typeface="+mn-ea"/>
              </a:rPr>
              <a:t>平成</a:t>
            </a:r>
            <a:r>
              <a:rPr lang="en-US" altLang="zh-TW" sz="800" dirty="0">
                <a:latin typeface="+mn-ea"/>
                <a:ea typeface="+mn-ea"/>
              </a:rPr>
              <a:t>24</a:t>
            </a:r>
            <a:r>
              <a:rPr lang="zh-TW" altLang="en-US" sz="800" dirty="0">
                <a:latin typeface="+mn-ea"/>
                <a:ea typeface="+mn-ea"/>
              </a:rPr>
              <a:t>年版環境白書</a:t>
            </a:r>
            <a:r>
              <a:rPr lang="en-US" altLang="zh-TW" sz="800" dirty="0">
                <a:latin typeface="+mn-ea"/>
                <a:ea typeface="+mn-ea"/>
              </a:rPr>
              <a:t>』</a:t>
            </a:r>
          </a:p>
        </p:txBody>
      </p:sp>
      <p:pic>
        <p:nvPicPr>
          <p:cNvPr id="64539" name="図 2">
            <a:extLst>
              <a:ext uri="{FF2B5EF4-FFF2-40B4-BE49-F238E27FC236}">
                <a16:creationId xmlns:a16="http://schemas.microsoft.com/office/drawing/2014/main" id="{F98951D0-3E4A-88C3-4760-30BBC1E4D0DD}"/>
              </a:ext>
            </a:extLst>
          </p:cNvPr>
          <p:cNvPicPr>
            <a:picLocks noChangeAspect="1" noChangeArrowheads="1"/>
          </p:cNvPicPr>
          <p:nvPr/>
        </p:nvPicPr>
        <p:blipFill>
          <a:blip r:embed="rId6">
            <a:clrChange>
              <a:clrFrom>
                <a:srgbClr val="F3F3F5"/>
              </a:clrFrom>
              <a:clrTo>
                <a:srgbClr val="F3F3F5">
                  <a:alpha val="0"/>
                </a:srgbClr>
              </a:clrTo>
            </a:clrChange>
            <a:extLst>
              <a:ext uri="{28A0092B-C50C-407E-A947-70E740481C1C}">
                <a14:useLocalDpi xmlns:a14="http://schemas.microsoft.com/office/drawing/2010/main" val="0"/>
              </a:ext>
            </a:extLst>
          </a:blip>
          <a:srcRect/>
          <a:stretch>
            <a:fillRect/>
          </a:stretch>
        </p:blipFill>
        <p:spPr bwMode="auto">
          <a:xfrm>
            <a:off x="5018088" y="5229225"/>
            <a:ext cx="3965575" cy="162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40" name="テキスト ボックス 31">
            <a:extLst>
              <a:ext uri="{FF2B5EF4-FFF2-40B4-BE49-F238E27FC236}">
                <a16:creationId xmlns:a16="http://schemas.microsoft.com/office/drawing/2014/main" id="{02B76E26-69C1-76CF-3684-5FFB06F76329}"/>
              </a:ext>
            </a:extLst>
          </p:cNvPr>
          <p:cNvSpPr txBox="1">
            <a:spLocks noChangeArrowheads="1"/>
          </p:cNvSpPr>
          <p:nvPr/>
        </p:nvSpPr>
        <p:spPr bwMode="auto">
          <a:xfrm>
            <a:off x="42863" y="4075113"/>
            <a:ext cx="5035550"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a:t>●地上資源⇒これまでに採掘した資源（</a:t>
            </a:r>
            <a:r>
              <a:rPr lang="ja-JP" altLang="en-US" sz="1400" b="0">
                <a:solidFill>
                  <a:srgbClr val="FF0000"/>
                </a:solidFill>
              </a:rPr>
              <a:t>都市鉱山</a:t>
            </a:r>
            <a:r>
              <a:rPr lang="ja-JP" altLang="en-US" sz="1400" b="0"/>
              <a:t>など）</a:t>
            </a:r>
          </a:p>
          <a:p>
            <a:pPr>
              <a:spcBef>
                <a:spcPct val="0"/>
              </a:spcBef>
              <a:buFontTx/>
              <a:buNone/>
            </a:pPr>
            <a:r>
              <a:rPr lang="ja-JP" altLang="en-US" sz="1400" b="0"/>
              <a:t>●地下資源⇒採掘可能な鉱山の埋蔵量</a:t>
            </a:r>
          </a:p>
          <a:p>
            <a:pPr>
              <a:spcBef>
                <a:spcPct val="0"/>
              </a:spcBef>
              <a:buFontTx/>
              <a:buNone/>
            </a:pPr>
            <a:r>
              <a:rPr lang="ja-JP" altLang="en-US" sz="1400" b="0"/>
              <a:t>　すでに金や銀は地下資源よりも地上資源の方が多いと推計。</a:t>
            </a:r>
          </a:p>
          <a:p>
            <a:pPr>
              <a:spcBef>
                <a:spcPct val="0"/>
              </a:spcBef>
              <a:buFontTx/>
              <a:buNone/>
            </a:pPr>
            <a:r>
              <a:rPr lang="ja-JP" altLang="en-US" sz="1400" b="0"/>
              <a:t>●小型家電リサイクル法⇒携帯電話、デジカメなどの小型家電</a:t>
            </a:r>
            <a:endParaRPr lang="en-US" altLang="ja-JP" sz="1400" b="0"/>
          </a:p>
          <a:p>
            <a:pPr>
              <a:spcBef>
                <a:spcPct val="0"/>
              </a:spcBef>
              <a:buFontTx/>
              <a:buNone/>
            </a:pPr>
            <a:r>
              <a:rPr lang="ja-JP" altLang="en-US" sz="1400" b="0"/>
              <a:t>　製品に含まれる、金、銀やレアメタルなどの資源を再資源化</a:t>
            </a:r>
          </a:p>
        </p:txBody>
      </p:sp>
      <p:sp>
        <p:nvSpPr>
          <p:cNvPr id="2" name="AutoShape 13">
            <a:extLst>
              <a:ext uri="{FF2B5EF4-FFF2-40B4-BE49-F238E27FC236}">
                <a16:creationId xmlns:a16="http://schemas.microsoft.com/office/drawing/2014/main" id="{134E4C53-B107-2515-A4D6-3B84E3580DD1}"/>
              </a:ext>
            </a:extLst>
          </p:cNvPr>
          <p:cNvSpPr>
            <a:spLocks noChangeArrowheads="1"/>
          </p:cNvSpPr>
          <p:nvPr/>
        </p:nvSpPr>
        <p:spPr bwMode="auto">
          <a:xfrm>
            <a:off x="42863" y="1916113"/>
            <a:ext cx="1285875" cy="301625"/>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3" name="Text Box 27">
            <a:extLst>
              <a:ext uri="{FF2B5EF4-FFF2-40B4-BE49-F238E27FC236}">
                <a16:creationId xmlns:a16="http://schemas.microsoft.com/office/drawing/2014/main" id="{FD21A76A-CDCC-5100-1E76-E6BD72A033CA}"/>
              </a:ext>
            </a:extLst>
          </p:cNvPr>
          <p:cNvSpPr txBox="1">
            <a:spLocks noChangeArrowheads="1"/>
          </p:cNvSpPr>
          <p:nvPr/>
        </p:nvSpPr>
        <p:spPr bwMode="auto">
          <a:xfrm>
            <a:off x="42863" y="1916113"/>
            <a:ext cx="1289050"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有限な資源</a:t>
            </a:r>
          </a:p>
        </p:txBody>
      </p:sp>
      <p:sp>
        <p:nvSpPr>
          <p:cNvPr id="4" name="AutoShape 13">
            <a:extLst>
              <a:ext uri="{FF2B5EF4-FFF2-40B4-BE49-F238E27FC236}">
                <a16:creationId xmlns:a16="http://schemas.microsoft.com/office/drawing/2014/main" id="{666191F0-A544-9F03-1645-543AEF0CFA44}"/>
              </a:ext>
            </a:extLst>
          </p:cNvPr>
          <p:cNvSpPr>
            <a:spLocks noChangeArrowheads="1"/>
          </p:cNvSpPr>
          <p:nvPr/>
        </p:nvSpPr>
        <p:spPr bwMode="auto">
          <a:xfrm>
            <a:off x="42863" y="3810000"/>
            <a:ext cx="2582862" cy="301625"/>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5" name="Text Box 27">
            <a:extLst>
              <a:ext uri="{FF2B5EF4-FFF2-40B4-BE49-F238E27FC236}">
                <a16:creationId xmlns:a16="http://schemas.microsoft.com/office/drawing/2014/main" id="{1896F78C-37B5-C9CE-F019-DA5682FC7CC4}"/>
              </a:ext>
            </a:extLst>
          </p:cNvPr>
          <p:cNvSpPr txBox="1">
            <a:spLocks noChangeArrowheads="1"/>
          </p:cNvSpPr>
          <p:nvPr/>
        </p:nvSpPr>
        <p:spPr bwMode="auto">
          <a:xfrm>
            <a:off x="42863" y="3810000"/>
            <a:ext cx="2682875"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循環資源の利用と資源確保</a:t>
            </a:r>
          </a:p>
        </p:txBody>
      </p:sp>
      <p:sp>
        <p:nvSpPr>
          <p:cNvPr id="64546" name="正方形/長方形 6">
            <a:extLst>
              <a:ext uri="{FF2B5EF4-FFF2-40B4-BE49-F238E27FC236}">
                <a16:creationId xmlns:a16="http://schemas.microsoft.com/office/drawing/2014/main" id="{71C4B200-18B6-383A-7C5E-41CED1D45221}"/>
              </a:ext>
            </a:extLst>
          </p:cNvPr>
          <p:cNvSpPr>
            <a:spLocks noChangeArrowheads="1"/>
          </p:cNvSpPr>
          <p:nvPr/>
        </p:nvSpPr>
        <p:spPr bwMode="auto">
          <a:xfrm>
            <a:off x="1828800" y="2428875"/>
            <a:ext cx="1295400" cy="1189038"/>
          </a:xfrm>
          <a:prstGeom prst="rect">
            <a:avLst/>
          </a:prstGeom>
          <a:noFill/>
          <a:ln w="444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sp>
        <p:nvSpPr>
          <p:cNvPr id="8" name="AutoShape 13">
            <a:extLst>
              <a:ext uri="{FF2B5EF4-FFF2-40B4-BE49-F238E27FC236}">
                <a16:creationId xmlns:a16="http://schemas.microsoft.com/office/drawing/2014/main" id="{662F20F0-BF39-218B-4E36-C053CD424210}"/>
              </a:ext>
            </a:extLst>
          </p:cNvPr>
          <p:cNvSpPr>
            <a:spLocks noChangeArrowheads="1"/>
          </p:cNvSpPr>
          <p:nvPr/>
        </p:nvSpPr>
        <p:spPr bwMode="auto">
          <a:xfrm>
            <a:off x="11113" y="5268913"/>
            <a:ext cx="3460750" cy="301625"/>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9" name="Text Box 27">
            <a:extLst>
              <a:ext uri="{FF2B5EF4-FFF2-40B4-BE49-F238E27FC236}">
                <a16:creationId xmlns:a16="http://schemas.microsoft.com/office/drawing/2014/main" id="{1FB27039-0C75-FC87-86D7-DDCFDA34539C}"/>
              </a:ext>
            </a:extLst>
          </p:cNvPr>
          <p:cNvSpPr txBox="1">
            <a:spLocks noChangeArrowheads="1"/>
          </p:cNvSpPr>
          <p:nvPr/>
        </p:nvSpPr>
        <p:spPr bwMode="auto">
          <a:xfrm>
            <a:off x="11113" y="5268913"/>
            <a:ext cx="3594100"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経済成長と環境負荷のデカップリング</a:t>
            </a:r>
          </a:p>
        </p:txBody>
      </p:sp>
      <p:sp>
        <p:nvSpPr>
          <p:cNvPr id="64549" name="テキスト ボックス 31">
            <a:extLst>
              <a:ext uri="{FF2B5EF4-FFF2-40B4-BE49-F238E27FC236}">
                <a16:creationId xmlns:a16="http://schemas.microsoft.com/office/drawing/2014/main" id="{D6C95933-A379-A270-B967-F898863709FA}"/>
              </a:ext>
            </a:extLst>
          </p:cNvPr>
          <p:cNvSpPr txBox="1">
            <a:spLocks noChangeArrowheads="1"/>
          </p:cNvSpPr>
          <p:nvPr/>
        </p:nvSpPr>
        <p:spPr bwMode="auto">
          <a:xfrm>
            <a:off x="42863" y="5641975"/>
            <a:ext cx="4600575"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a:t>先進国は、経済成長とともに資源消費の増大に伴う環境問題に直面。対策を重ねて、</a:t>
            </a:r>
            <a:r>
              <a:rPr lang="ja-JP" altLang="en-US" sz="1400" b="0">
                <a:solidFill>
                  <a:srgbClr val="FF0000"/>
                </a:solidFill>
              </a:rPr>
              <a:t>経済成長と環境負荷の切り離し</a:t>
            </a:r>
            <a:r>
              <a:rPr lang="ja-JP" altLang="en-US" sz="1400" b="0"/>
              <a:t>に取り組んだ。（</a:t>
            </a:r>
            <a:r>
              <a:rPr lang="ja-JP" altLang="en-US" sz="1400" b="0">
                <a:solidFill>
                  <a:srgbClr val="FF0000"/>
                </a:solidFill>
              </a:rPr>
              <a:t>デカップリング</a:t>
            </a:r>
            <a:r>
              <a:rPr lang="ja-JP" altLang="en-US" sz="1400" b="0"/>
              <a:t>）</a:t>
            </a:r>
          </a:p>
          <a:p>
            <a:pPr>
              <a:spcBef>
                <a:spcPct val="0"/>
              </a:spcBef>
              <a:buFontTx/>
              <a:buNone/>
            </a:pPr>
            <a:r>
              <a:rPr lang="ja-JP" altLang="en-US" sz="1400" b="0"/>
              <a:t>開発途上国は先進国の経験から学び、環境負荷を抑えた経済成長を達成することが必要。</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Text Box 7">
            <a:extLst>
              <a:ext uri="{FF2B5EF4-FFF2-40B4-BE49-F238E27FC236}">
                <a16:creationId xmlns:a16="http://schemas.microsoft.com/office/drawing/2014/main" id="{5BAA539D-F1D8-F98C-1FD5-A89AB15737BE}"/>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P52</a:t>
            </a:r>
            <a:r>
              <a:rPr lang="ja-JP" altLang="en-US" sz="1200" b="0" dirty="0">
                <a:latin typeface="+mn-ea"/>
                <a:ea typeface="+mn-ea"/>
              </a:rPr>
              <a:t>～</a:t>
            </a:r>
            <a:r>
              <a:rPr lang="en-US" altLang="ja-JP" sz="1200" b="0" dirty="0">
                <a:latin typeface="+mn-ea"/>
                <a:ea typeface="+mn-ea"/>
              </a:rPr>
              <a:t>p53</a:t>
            </a:r>
          </a:p>
        </p:txBody>
      </p:sp>
      <p:sp>
        <p:nvSpPr>
          <p:cNvPr id="77828" name="Text Box 8">
            <a:extLst>
              <a:ext uri="{FF2B5EF4-FFF2-40B4-BE49-F238E27FC236}">
                <a16:creationId xmlns:a16="http://schemas.microsoft.com/office/drawing/2014/main" id="{7DC89966-75BA-6A77-D10F-7BD0DA8FBDCD}"/>
              </a:ext>
            </a:extLst>
          </p:cNvPr>
          <p:cNvSpPr txBox="1">
            <a:spLocks noChangeArrowheads="1"/>
          </p:cNvSpPr>
          <p:nvPr/>
        </p:nvSpPr>
        <p:spPr bwMode="auto">
          <a:xfrm>
            <a:off x="2482850" y="71438"/>
            <a:ext cx="4084638"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貧困、格差、生活の質　</a:t>
            </a:r>
          </a:p>
        </p:txBody>
      </p:sp>
      <p:sp>
        <p:nvSpPr>
          <p:cNvPr id="77829" name="Text Box 9">
            <a:extLst>
              <a:ext uri="{FF2B5EF4-FFF2-40B4-BE49-F238E27FC236}">
                <a16:creationId xmlns:a16="http://schemas.microsoft.com/office/drawing/2014/main" id="{78BB8098-8C25-B265-01E6-BCEF85D8863F}"/>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０４</a:t>
            </a:r>
          </a:p>
        </p:txBody>
      </p:sp>
      <p:sp>
        <p:nvSpPr>
          <p:cNvPr id="77830" name="Text Box 10">
            <a:extLst>
              <a:ext uri="{FF2B5EF4-FFF2-40B4-BE49-F238E27FC236}">
                <a16:creationId xmlns:a16="http://schemas.microsoft.com/office/drawing/2014/main" id="{0A3E49A3-7D4D-94D5-9834-3B4E4D7B01BB}"/>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２－２</a:t>
            </a:r>
          </a:p>
        </p:txBody>
      </p:sp>
      <p:sp>
        <p:nvSpPr>
          <p:cNvPr id="77834" name="Text Box 23">
            <a:extLst>
              <a:ext uri="{FF2B5EF4-FFF2-40B4-BE49-F238E27FC236}">
                <a16:creationId xmlns:a16="http://schemas.microsoft.com/office/drawing/2014/main" id="{BF80752E-FDF1-3899-D822-20F6A2710B24}"/>
              </a:ext>
            </a:extLst>
          </p:cNvPr>
          <p:cNvSpPr txBox="1">
            <a:spLocks noChangeArrowheads="1"/>
          </p:cNvSpPr>
          <p:nvPr/>
        </p:nvSpPr>
        <p:spPr bwMode="auto">
          <a:xfrm>
            <a:off x="5272088" y="4400550"/>
            <a:ext cx="2930525"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en-US" altLang="ja-JP" sz="1200" dirty="0">
                <a:latin typeface="+mn-ea"/>
                <a:ea typeface="+mn-ea"/>
              </a:rPr>
              <a:t>OECD</a:t>
            </a:r>
            <a:r>
              <a:rPr lang="ja-JP" altLang="en-US" sz="1200" dirty="0">
                <a:latin typeface="+mn-ea"/>
                <a:ea typeface="+mn-ea"/>
              </a:rPr>
              <a:t>主要国のジニ係数の推移</a:t>
            </a:r>
          </a:p>
        </p:txBody>
      </p:sp>
      <p:sp>
        <p:nvSpPr>
          <p:cNvPr id="77835" name="AutoShape 25">
            <a:extLst>
              <a:ext uri="{FF2B5EF4-FFF2-40B4-BE49-F238E27FC236}">
                <a16:creationId xmlns:a16="http://schemas.microsoft.com/office/drawing/2014/main" id="{91A02BE5-D58D-FE8D-71A7-D15436E9E20C}"/>
              </a:ext>
            </a:extLst>
          </p:cNvPr>
          <p:cNvSpPr>
            <a:spLocks noChangeArrowheads="1"/>
          </p:cNvSpPr>
          <p:nvPr/>
        </p:nvSpPr>
        <p:spPr bwMode="auto">
          <a:xfrm>
            <a:off x="73025" y="692150"/>
            <a:ext cx="2305050" cy="247650"/>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7836" name="Text Box 26">
            <a:extLst>
              <a:ext uri="{FF2B5EF4-FFF2-40B4-BE49-F238E27FC236}">
                <a16:creationId xmlns:a16="http://schemas.microsoft.com/office/drawing/2014/main" id="{C37B6B25-1868-167F-CEF7-253261F4DF90}"/>
              </a:ext>
            </a:extLst>
          </p:cNvPr>
          <p:cNvSpPr txBox="1">
            <a:spLocks noChangeArrowheads="1"/>
          </p:cNvSpPr>
          <p:nvPr/>
        </p:nvSpPr>
        <p:spPr bwMode="auto">
          <a:xfrm>
            <a:off x="36513" y="620713"/>
            <a:ext cx="23050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貧困と環境・貧困の動向</a:t>
            </a:r>
          </a:p>
        </p:txBody>
      </p:sp>
      <p:sp>
        <p:nvSpPr>
          <p:cNvPr id="77837" name="Text Box 27">
            <a:extLst>
              <a:ext uri="{FF2B5EF4-FFF2-40B4-BE49-F238E27FC236}">
                <a16:creationId xmlns:a16="http://schemas.microsoft.com/office/drawing/2014/main" id="{63D89EDA-E5F2-5F76-273E-86FA9F8EF054}"/>
              </a:ext>
            </a:extLst>
          </p:cNvPr>
          <p:cNvSpPr txBox="1">
            <a:spLocks noChangeArrowheads="1"/>
          </p:cNvSpPr>
          <p:nvPr/>
        </p:nvSpPr>
        <p:spPr bwMode="auto">
          <a:xfrm>
            <a:off x="0" y="965200"/>
            <a:ext cx="5867400"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極度の貧困状態</a:t>
            </a:r>
            <a:r>
              <a:rPr lang="en-US" altLang="ja-JP" sz="1400" b="0" dirty="0">
                <a:latin typeface="+mn-ea"/>
                <a:ea typeface="+mn-ea"/>
              </a:rPr>
              <a:t>1.25</a:t>
            </a:r>
            <a:r>
              <a:rPr lang="ja-JP" altLang="en-US" sz="1400" b="0" dirty="0">
                <a:latin typeface="+mn-ea"/>
                <a:ea typeface="+mn-ea"/>
              </a:rPr>
              <a:t>ドル</a:t>
            </a:r>
            <a:r>
              <a:rPr lang="en-US" altLang="ja-JP" sz="1400" b="0" dirty="0">
                <a:latin typeface="+mn-ea"/>
                <a:ea typeface="+mn-ea"/>
              </a:rPr>
              <a:t>/</a:t>
            </a:r>
            <a:r>
              <a:rPr lang="ja-JP" altLang="en-US" sz="1400" b="0" dirty="0">
                <a:latin typeface="+mn-ea"/>
                <a:ea typeface="+mn-ea"/>
              </a:rPr>
              <a:t>日</a:t>
            </a:r>
            <a:r>
              <a:rPr lang="en-US" altLang="ja-JP" sz="1400" b="0" dirty="0">
                <a:latin typeface="+mn-ea"/>
                <a:ea typeface="+mn-ea"/>
              </a:rPr>
              <a:t>(2005</a:t>
            </a:r>
            <a:r>
              <a:rPr lang="ja-JP" altLang="en-US" sz="1400" b="0" dirty="0">
                <a:latin typeface="+mn-ea"/>
                <a:ea typeface="+mn-ea"/>
              </a:rPr>
              <a:t>年物価水準）以下で生活者</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1990</a:t>
            </a:r>
            <a:r>
              <a:rPr lang="ja-JP" altLang="en-US" sz="1400" b="0" dirty="0">
                <a:latin typeface="+mn-ea"/>
                <a:ea typeface="+mn-ea"/>
              </a:rPr>
              <a:t>年</a:t>
            </a:r>
            <a:r>
              <a:rPr lang="en-US" altLang="ja-JP" sz="1400" b="0" dirty="0">
                <a:latin typeface="+mn-ea"/>
                <a:ea typeface="+mn-ea"/>
              </a:rPr>
              <a:t>19.3</a:t>
            </a:r>
            <a:r>
              <a:rPr lang="ja-JP" altLang="en-US" sz="1400" b="0" dirty="0">
                <a:latin typeface="+mn-ea"/>
                <a:ea typeface="+mn-ea"/>
              </a:rPr>
              <a:t>億人⇒</a:t>
            </a:r>
            <a:r>
              <a:rPr lang="en-US" altLang="ja-JP" sz="1400" b="0" dirty="0">
                <a:latin typeface="+mn-ea"/>
                <a:ea typeface="+mn-ea"/>
              </a:rPr>
              <a:t>2015</a:t>
            </a:r>
            <a:r>
              <a:rPr lang="ja-JP" altLang="en-US" sz="1400" b="0" dirty="0">
                <a:latin typeface="+mn-ea"/>
                <a:ea typeface="+mn-ea"/>
              </a:rPr>
              <a:t>年　</a:t>
            </a:r>
            <a:r>
              <a:rPr lang="en-US" altLang="ja-JP" sz="1400" b="0" dirty="0">
                <a:latin typeface="+mn-ea"/>
                <a:ea typeface="+mn-ea"/>
              </a:rPr>
              <a:t>8.4</a:t>
            </a:r>
            <a:r>
              <a:rPr lang="ja-JP" altLang="en-US" sz="1400" b="0" dirty="0">
                <a:latin typeface="+mn-ea"/>
                <a:ea typeface="+mn-ea"/>
              </a:rPr>
              <a:t>億人</a:t>
            </a:r>
            <a:endParaRPr lang="en-US" altLang="ja-JP" sz="1400" b="0" dirty="0">
              <a:latin typeface="+mn-ea"/>
              <a:ea typeface="+mn-ea"/>
            </a:endParaRPr>
          </a:p>
          <a:p>
            <a:pPr eaLnBrk="1" hangingPunct="1">
              <a:spcBef>
                <a:spcPct val="0"/>
              </a:spcBef>
              <a:buFontTx/>
              <a:buNone/>
              <a:defRPr/>
            </a:pPr>
            <a:r>
              <a:rPr lang="ja-JP" altLang="en-US" sz="1050" b="0" dirty="0">
                <a:solidFill>
                  <a:srgbClr val="FF0000"/>
                </a:solidFill>
                <a:latin typeface="+mn-ea"/>
                <a:ea typeface="+mn-ea"/>
              </a:rPr>
              <a:t>　　　</a:t>
            </a:r>
            <a:r>
              <a:rPr lang="ja-JP" altLang="en-US" sz="1050" dirty="0">
                <a:solidFill>
                  <a:srgbClr val="FF0000"/>
                </a:solidFill>
                <a:latin typeface="+mn-ea"/>
                <a:ea typeface="+mn-ea"/>
              </a:rPr>
              <a:t>　（国際貧困ラインは</a:t>
            </a:r>
            <a:r>
              <a:rPr lang="en-US" altLang="ja-JP" sz="1050" dirty="0">
                <a:solidFill>
                  <a:srgbClr val="FF0000"/>
                </a:solidFill>
                <a:latin typeface="+mn-ea"/>
                <a:ea typeface="+mn-ea"/>
              </a:rPr>
              <a:t>2015</a:t>
            </a:r>
            <a:r>
              <a:rPr lang="ja-JP" altLang="en-US" sz="1050" dirty="0">
                <a:solidFill>
                  <a:srgbClr val="FF0000"/>
                </a:solidFill>
                <a:latin typeface="+mn-ea"/>
                <a:ea typeface="+mn-ea"/>
              </a:rPr>
              <a:t>年に１．９ドル</a:t>
            </a:r>
            <a:r>
              <a:rPr lang="en-US" altLang="ja-JP" sz="1050" dirty="0">
                <a:solidFill>
                  <a:srgbClr val="FF0000"/>
                </a:solidFill>
                <a:latin typeface="+mn-ea"/>
                <a:ea typeface="+mn-ea"/>
              </a:rPr>
              <a:t>/</a:t>
            </a:r>
            <a:r>
              <a:rPr lang="ja-JP" altLang="en-US" sz="1050" dirty="0">
                <a:solidFill>
                  <a:srgbClr val="FF0000"/>
                </a:solidFill>
                <a:latin typeface="+mn-ea"/>
                <a:ea typeface="+mn-ea"/>
              </a:rPr>
              <a:t>日に改定</a:t>
            </a:r>
            <a:r>
              <a:rPr lang="en-US" altLang="ja-JP" sz="1050" dirty="0">
                <a:solidFill>
                  <a:srgbClr val="FF0000"/>
                </a:solidFill>
                <a:latin typeface="+mn-ea"/>
                <a:ea typeface="+mn-ea"/>
              </a:rPr>
              <a:t>)</a:t>
            </a:r>
          </a:p>
          <a:p>
            <a:pPr eaLnBrk="1" hangingPunct="1">
              <a:spcBef>
                <a:spcPct val="0"/>
              </a:spcBef>
              <a:buFontTx/>
              <a:buNone/>
              <a:defRPr/>
            </a:pPr>
            <a:r>
              <a:rPr lang="ja-JP" altLang="en-US" sz="1400" b="0" dirty="0">
                <a:latin typeface="+mn-ea"/>
                <a:ea typeface="+mn-ea"/>
              </a:rPr>
              <a:t>　　開発途上国における割合も４７％から１４％へ改善</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しかしサハラ以南のアフリカでは人口の４１％を占めている。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後発開発途上国への開発支援が課題。</a:t>
            </a:r>
          </a:p>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ＳＤＧ</a:t>
            </a:r>
            <a:r>
              <a:rPr lang="en-US" altLang="ja-JP" sz="1400" dirty="0">
                <a:solidFill>
                  <a:srgbClr val="FF0000"/>
                </a:solidFill>
                <a:latin typeface="+mn-ea"/>
                <a:ea typeface="+mn-ea"/>
              </a:rPr>
              <a:t>s</a:t>
            </a:r>
            <a:r>
              <a:rPr lang="ja-JP" altLang="en-US" sz="1400" dirty="0">
                <a:solidFill>
                  <a:srgbClr val="FF0000"/>
                </a:solidFill>
                <a:latin typeface="+mn-ea"/>
                <a:ea typeface="+mn-ea"/>
              </a:rPr>
              <a:t>目標１</a:t>
            </a:r>
            <a:r>
              <a:rPr lang="ja-JP" altLang="en-US" sz="1400" b="0" dirty="0">
                <a:latin typeface="+mn-ea"/>
                <a:ea typeface="+mn-ea"/>
              </a:rPr>
              <a:t>⇒あらゆる場所であらゆる形態の貧困を撲滅する。</a:t>
            </a:r>
          </a:p>
        </p:txBody>
      </p:sp>
      <p:sp>
        <p:nvSpPr>
          <p:cNvPr id="77838" name="Line 28">
            <a:extLst>
              <a:ext uri="{FF2B5EF4-FFF2-40B4-BE49-F238E27FC236}">
                <a16:creationId xmlns:a16="http://schemas.microsoft.com/office/drawing/2014/main" id="{7589D87E-BB51-2BE3-C222-43723D1F8888}"/>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66571" name="図 1">
            <a:extLst>
              <a:ext uri="{FF2B5EF4-FFF2-40B4-BE49-F238E27FC236}">
                <a16:creationId xmlns:a16="http://schemas.microsoft.com/office/drawing/2014/main" id="{A7FC8554-8ACD-E373-D0EC-8EDFD1FFF9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6713" y="166688"/>
            <a:ext cx="379412"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2" name="図 10">
            <a:extLst>
              <a:ext uri="{FF2B5EF4-FFF2-40B4-BE49-F238E27FC236}">
                <a16:creationId xmlns:a16="http://schemas.microsoft.com/office/drawing/2014/main" id="{490F32DE-FF68-92E6-63AE-5AFA6E43973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3588" y="166688"/>
            <a:ext cx="377825"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43" name="正方形/長方形 3">
            <a:extLst>
              <a:ext uri="{FF2B5EF4-FFF2-40B4-BE49-F238E27FC236}">
                <a16:creationId xmlns:a16="http://schemas.microsoft.com/office/drawing/2014/main" id="{680A411B-A62E-E13B-8DEB-A02056732A78}"/>
              </a:ext>
            </a:extLst>
          </p:cNvPr>
          <p:cNvSpPr>
            <a:spLocks noChangeArrowheads="1"/>
          </p:cNvSpPr>
          <p:nvPr/>
        </p:nvSpPr>
        <p:spPr bwMode="auto">
          <a:xfrm>
            <a:off x="7094538" y="4087813"/>
            <a:ext cx="1920875"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国連ミレニアム開発目標報告</a:t>
            </a:r>
            <a:r>
              <a:rPr lang="en-US" altLang="ja-JP" sz="800" dirty="0">
                <a:latin typeface="+mn-ea"/>
                <a:ea typeface="+mn-ea"/>
              </a:rPr>
              <a:t>2015</a:t>
            </a:r>
          </a:p>
        </p:txBody>
      </p:sp>
      <p:sp>
        <p:nvSpPr>
          <p:cNvPr id="77851" name="AutoShape 25">
            <a:extLst>
              <a:ext uri="{FF2B5EF4-FFF2-40B4-BE49-F238E27FC236}">
                <a16:creationId xmlns:a16="http://schemas.microsoft.com/office/drawing/2014/main" id="{C3A97FD5-8283-2A8D-A07B-400426EF2E61}"/>
              </a:ext>
            </a:extLst>
          </p:cNvPr>
          <p:cNvSpPr>
            <a:spLocks noChangeArrowheads="1"/>
          </p:cNvSpPr>
          <p:nvPr/>
        </p:nvSpPr>
        <p:spPr bwMode="auto">
          <a:xfrm>
            <a:off x="34925" y="2671763"/>
            <a:ext cx="2305050" cy="247650"/>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7852" name="Text Box 26">
            <a:extLst>
              <a:ext uri="{FF2B5EF4-FFF2-40B4-BE49-F238E27FC236}">
                <a16:creationId xmlns:a16="http://schemas.microsoft.com/office/drawing/2014/main" id="{CC6E6AF1-33F5-818D-7CDE-A827733D9D42}"/>
              </a:ext>
            </a:extLst>
          </p:cNvPr>
          <p:cNvSpPr txBox="1">
            <a:spLocks noChangeArrowheads="1"/>
          </p:cNvSpPr>
          <p:nvPr/>
        </p:nvSpPr>
        <p:spPr bwMode="auto">
          <a:xfrm>
            <a:off x="34925" y="2600325"/>
            <a:ext cx="230505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世界の格差構造</a:t>
            </a:r>
          </a:p>
        </p:txBody>
      </p:sp>
      <p:sp>
        <p:nvSpPr>
          <p:cNvPr id="77853" name="Text Box 27">
            <a:extLst>
              <a:ext uri="{FF2B5EF4-FFF2-40B4-BE49-F238E27FC236}">
                <a16:creationId xmlns:a16="http://schemas.microsoft.com/office/drawing/2014/main" id="{35B36324-60DC-4F4A-2B27-03BF5154B50C}"/>
              </a:ext>
            </a:extLst>
          </p:cNvPr>
          <p:cNvSpPr txBox="1">
            <a:spLocks noChangeArrowheads="1"/>
          </p:cNvSpPr>
          <p:nvPr/>
        </p:nvSpPr>
        <p:spPr bwMode="auto">
          <a:xfrm>
            <a:off x="6350" y="2903538"/>
            <a:ext cx="6148388"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 2020</a:t>
            </a:r>
            <a:r>
              <a:rPr lang="ja-JP" altLang="en-US" sz="1400" b="0" dirty="0">
                <a:solidFill>
                  <a:srgbClr val="0000FF"/>
                </a:solidFill>
                <a:latin typeface="+mn-ea"/>
                <a:ea typeface="+mn-ea"/>
              </a:rPr>
              <a:t>年</a:t>
            </a:r>
            <a:r>
              <a:rPr lang="en-US" altLang="ja-JP" sz="1400" b="0" dirty="0">
                <a:solidFill>
                  <a:srgbClr val="0000FF"/>
                </a:solidFill>
                <a:latin typeface="+mn-ea"/>
                <a:ea typeface="+mn-ea"/>
              </a:rPr>
              <a:t>3</a:t>
            </a:r>
            <a:r>
              <a:rPr lang="ja-JP" altLang="en-US" sz="1400" b="0" dirty="0">
                <a:solidFill>
                  <a:srgbClr val="0000FF"/>
                </a:solidFill>
                <a:latin typeface="+mn-ea"/>
                <a:ea typeface="+mn-ea"/>
              </a:rPr>
              <a:t>月～</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a:t>
            </a:r>
            <a:r>
              <a:rPr lang="en-US" altLang="ja-JP" sz="1400" b="0" dirty="0">
                <a:solidFill>
                  <a:srgbClr val="0000FF"/>
                </a:solidFill>
                <a:latin typeface="+mn-ea"/>
                <a:ea typeface="+mn-ea"/>
              </a:rPr>
              <a:t>3</a:t>
            </a:r>
            <a:r>
              <a:rPr lang="ja-JP" altLang="en-US" sz="1400" b="0" dirty="0">
                <a:solidFill>
                  <a:srgbClr val="0000FF"/>
                </a:solidFill>
                <a:latin typeface="+mn-ea"/>
                <a:ea typeface="+mn-ea"/>
              </a:rPr>
              <a:t>月の</a:t>
            </a:r>
            <a:r>
              <a:rPr lang="en-US" altLang="ja-JP" sz="1400" b="0" dirty="0">
                <a:solidFill>
                  <a:srgbClr val="0000FF"/>
                </a:solidFill>
                <a:latin typeface="+mn-ea"/>
                <a:ea typeface="+mn-ea"/>
              </a:rPr>
              <a:t>2</a:t>
            </a:r>
            <a:r>
              <a:rPr lang="ja-JP" altLang="en-US" sz="1400" b="0" dirty="0">
                <a:solidFill>
                  <a:srgbClr val="0000FF"/>
                </a:solidFill>
                <a:latin typeface="+mn-ea"/>
                <a:ea typeface="+mn-ea"/>
              </a:rPr>
              <a:t>年間で</a:t>
            </a:r>
            <a:r>
              <a:rPr lang="en-US" altLang="ja-JP" sz="1400" b="0" dirty="0">
                <a:solidFill>
                  <a:srgbClr val="0000FF"/>
                </a:solidFill>
                <a:latin typeface="+mn-ea"/>
                <a:ea typeface="+mn-ea"/>
              </a:rPr>
              <a:t>10</a:t>
            </a:r>
            <a:r>
              <a:rPr lang="ja-JP" altLang="en-US" sz="1400" b="0" dirty="0">
                <a:solidFill>
                  <a:srgbClr val="0000FF"/>
                </a:solidFill>
                <a:latin typeface="+mn-ea"/>
                <a:ea typeface="+mn-ea"/>
              </a:rPr>
              <a:t>億ﾄﾞﾙ</a:t>
            </a:r>
            <a:r>
              <a:rPr lang="en-US" altLang="ja-JP" sz="1400" b="0" dirty="0">
                <a:solidFill>
                  <a:srgbClr val="0000FF"/>
                </a:solidFill>
                <a:latin typeface="+mn-ea"/>
                <a:ea typeface="+mn-ea"/>
              </a:rPr>
              <a:t>/</a:t>
            </a:r>
            <a:r>
              <a:rPr lang="ja-JP" altLang="en-US" sz="1400" b="0" dirty="0">
                <a:solidFill>
                  <a:srgbClr val="0000FF"/>
                </a:solidFill>
                <a:latin typeface="+mn-ea"/>
                <a:ea typeface="+mn-ea"/>
              </a:rPr>
              <a:t>ﾎﾟﾝﾄﾞ</a:t>
            </a:r>
            <a:r>
              <a:rPr lang="en-US" altLang="ja-JP" sz="1400" b="0" dirty="0">
                <a:solidFill>
                  <a:srgbClr val="0000FF"/>
                </a:solidFill>
                <a:latin typeface="+mn-ea"/>
                <a:ea typeface="+mn-ea"/>
              </a:rPr>
              <a:t>/</a:t>
            </a:r>
            <a:r>
              <a:rPr lang="ja-JP" altLang="en-US" sz="1400" b="0" dirty="0">
                <a:solidFill>
                  <a:srgbClr val="0000FF"/>
                </a:solidFill>
                <a:latin typeface="+mn-ea"/>
                <a:ea typeface="+mn-ea"/>
              </a:rPr>
              <a:t>ﾕｰﾛ以上の</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資産を有する富豪（ビリオネア）が新たに</a:t>
            </a:r>
            <a:r>
              <a:rPr lang="en-US" altLang="ja-JP" sz="1400" b="0" dirty="0">
                <a:solidFill>
                  <a:srgbClr val="0000FF"/>
                </a:solidFill>
                <a:latin typeface="+mn-ea"/>
                <a:ea typeface="+mn-ea"/>
              </a:rPr>
              <a:t>573</a:t>
            </a:r>
            <a:r>
              <a:rPr lang="ja-JP" altLang="en-US" sz="1400" b="0" dirty="0">
                <a:solidFill>
                  <a:srgbClr val="0000FF"/>
                </a:solidFill>
                <a:latin typeface="+mn-ea"/>
                <a:ea typeface="+mn-ea"/>
              </a:rPr>
              <a:t>人誕生し</a:t>
            </a:r>
            <a:r>
              <a:rPr lang="en-US" altLang="ja-JP" sz="1400" b="0" dirty="0">
                <a:solidFill>
                  <a:srgbClr val="0000FF"/>
                </a:solidFill>
                <a:latin typeface="+mn-ea"/>
                <a:ea typeface="+mn-ea"/>
              </a:rPr>
              <a:t>2668</a:t>
            </a:r>
            <a:r>
              <a:rPr lang="ja-JP" altLang="en-US" sz="1400" b="0" dirty="0">
                <a:solidFill>
                  <a:srgbClr val="0000FF"/>
                </a:solidFill>
                <a:latin typeface="+mn-ea"/>
                <a:ea typeface="+mn-ea"/>
              </a:rPr>
              <a:t>人となり、</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世界のＧＤＰの</a:t>
            </a:r>
            <a:r>
              <a:rPr lang="en-US" altLang="ja-JP" sz="1400" b="0" dirty="0">
                <a:solidFill>
                  <a:srgbClr val="0000FF"/>
                </a:solidFill>
                <a:latin typeface="+mn-ea"/>
                <a:ea typeface="+mn-ea"/>
              </a:rPr>
              <a:t>13.9</a:t>
            </a:r>
            <a:r>
              <a:rPr lang="ja-JP" altLang="en-US" sz="1400" b="0" dirty="0">
                <a:solidFill>
                  <a:srgbClr val="0000FF"/>
                </a:solidFill>
                <a:latin typeface="+mn-ea"/>
                <a:ea typeface="+mn-ea"/>
              </a:rPr>
              <a:t>％</a:t>
            </a:r>
            <a:r>
              <a:rPr lang="en-US" altLang="ja-JP" sz="1400" b="0" dirty="0">
                <a:solidFill>
                  <a:srgbClr val="0000FF"/>
                </a:solidFill>
                <a:latin typeface="+mn-ea"/>
                <a:ea typeface="+mn-ea"/>
              </a:rPr>
              <a:t>(12.7</a:t>
            </a:r>
            <a:r>
              <a:rPr lang="ja-JP" altLang="en-US" sz="1400" b="0" dirty="0">
                <a:solidFill>
                  <a:srgbClr val="0000FF"/>
                </a:solidFill>
                <a:latin typeface="+mn-ea"/>
                <a:ea typeface="+mn-ea"/>
              </a:rPr>
              <a:t>兆ドル）を所有する。</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世界で最も裕福な</a:t>
            </a:r>
            <a:r>
              <a:rPr lang="en-US" altLang="ja-JP" sz="1400" b="0" dirty="0">
                <a:solidFill>
                  <a:srgbClr val="0000FF"/>
                </a:solidFill>
                <a:latin typeface="+mn-ea"/>
                <a:ea typeface="+mn-ea"/>
              </a:rPr>
              <a:t>10</a:t>
            </a:r>
            <a:r>
              <a:rPr lang="ja-JP" altLang="en-US" sz="1400" b="0" dirty="0">
                <a:solidFill>
                  <a:srgbClr val="0000FF"/>
                </a:solidFill>
                <a:latin typeface="+mn-ea"/>
                <a:ea typeface="+mn-ea"/>
              </a:rPr>
              <a:t>人の資産は貧困層</a:t>
            </a:r>
            <a:r>
              <a:rPr lang="en-US" altLang="ja-JP" sz="1400" b="0" dirty="0">
                <a:solidFill>
                  <a:srgbClr val="0000FF"/>
                </a:solidFill>
                <a:latin typeface="+mn-ea"/>
                <a:ea typeface="+mn-ea"/>
              </a:rPr>
              <a:t>31</a:t>
            </a:r>
            <a:r>
              <a:rPr lang="ja-JP" altLang="en-US" sz="1400" b="0" dirty="0">
                <a:solidFill>
                  <a:srgbClr val="0000FF"/>
                </a:solidFill>
                <a:latin typeface="+mn-ea"/>
                <a:ea typeface="+mn-ea"/>
              </a:rPr>
              <a:t>億人分を上回る。</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●富裕層の所得の伸びは、貧困層よりも速い。（格差拡大）</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●ジニ係数（</a:t>
            </a:r>
            <a:r>
              <a:rPr lang="ja-JP" altLang="en-US" sz="1400" dirty="0">
                <a:latin typeface="+mn-ea"/>
                <a:ea typeface="+mn-ea"/>
              </a:rPr>
              <a:t>国ごとに所得格差を表す指標）</a:t>
            </a:r>
            <a:r>
              <a:rPr lang="ja-JP" altLang="en-US" sz="1400" b="0" dirty="0">
                <a:latin typeface="+mn-ea"/>
                <a:ea typeface="+mn-ea"/>
              </a:rPr>
              <a:t>で表すと年々格差が広がっている。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格差が最も大きい国はアメリカ、小さい国は北欧諸国、日本は０．３３で大きい</a:t>
            </a:r>
          </a:p>
        </p:txBody>
      </p:sp>
      <p:sp>
        <p:nvSpPr>
          <p:cNvPr id="77855" name="AutoShape 25">
            <a:extLst>
              <a:ext uri="{FF2B5EF4-FFF2-40B4-BE49-F238E27FC236}">
                <a16:creationId xmlns:a16="http://schemas.microsoft.com/office/drawing/2014/main" id="{8BE4A012-F2C8-0FD0-C878-282F0909346B}"/>
              </a:ext>
            </a:extLst>
          </p:cNvPr>
          <p:cNvSpPr>
            <a:spLocks noChangeArrowheads="1"/>
          </p:cNvSpPr>
          <p:nvPr/>
        </p:nvSpPr>
        <p:spPr bwMode="auto">
          <a:xfrm>
            <a:off x="73025" y="4579938"/>
            <a:ext cx="2305050" cy="247650"/>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7856" name="Text Box 26">
            <a:extLst>
              <a:ext uri="{FF2B5EF4-FFF2-40B4-BE49-F238E27FC236}">
                <a16:creationId xmlns:a16="http://schemas.microsoft.com/office/drawing/2014/main" id="{68B4AA79-9347-8AE7-4B17-3CE876F3232B}"/>
              </a:ext>
            </a:extLst>
          </p:cNvPr>
          <p:cNvSpPr txBox="1">
            <a:spLocks noChangeArrowheads="1"/>
          </p:cNvSpPr>
          <p:nvPr/>
        </p:nvSpPr>
        <p:spPr bwMode="auto">
          <a:xfrm>
            <a:off x="73025" y="4508500"/>
            <a:ext cx="230505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生活の質</a:t>
            </a:r>
          </a:p>
        </p:txBody>
      </p:sp>
      <p:sp>
        <p:nvSpPr>
          <p:cNvPr id="77857" name="Text Box 27">
            <a:extLst>
              <a:ext uri="{FF2B5EF4-FFF2-40B4-BE49-F238E27FC236}">
                <a16:creationId xmlns:a16="http://schemas.microsoft.com/office/drawing/2014/main" id="{5358CFD2-0F9B-FB00-2867-D16F1A74926F}"/>
              </a:ext>
            </a:extLst>
          </p:cNvPr>
          <p:cNvSpPr txBox="1">
            <a:spLocks noChangeArrowheads="1"/>
          </p:cNvSpPr>
          <p:nvPr/>
        </p:nvSpPr>
        <p:spPr bwMode="auto">
          <a:xfrm>
            <a:off x="6350" y="4794250"/>
            <a:ext cx="4565650" cy="20304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ＯＥＣＤレポート「</a:t>
            </a:r>
            <a:r>
              <a:rPr lang="en-US" altLang="ja-JP" sz="1400" b="0" dirty="0">
                <a:latin typeface="+mn-ea"/>
                <a:ea typeface="+mn-ea"/>
              </a:rPr>
              <a:t>How's Life?2020</a:t>
            </a:r>
            <a:r>
              <a:rPr lang="ja-JP" altLang="en-US" sz="1400" b="0" dirty="0">
                <a:latin typeface="+mn-ea"/>
                <a:ea typeface="+mn-ea"/>
              </a:rPr>
              <a:t>」によると、</a:t>
            </a:r>
          </a:p>
          <a:p>
            <a:pPr eaLnBrk="1" hangingPunct="1">
              <a:spcBef>
                <a:spcPct val="0"/>
              </a:spcBef>
              <a:buFontTx/>
              <a:buNone/>
              <a:defRPr/>
            </a:pPr>
            <a:r>
              <a:rPr lang="ja-JP" altLang="en-US" sz="1400" b="0" dirty="0">
                <a:latin typeface="+mn-ea"/>
                <a:ea typeface="+mn-ea"/>
              </a:rPr>
              <a:t>・多くの点で生活は良くなりましたが、国によって異なる。</a:t>
            </a:r>
          </a:p>
          <a:p>
            <a:pPr eaLnBrk="1" hangingPunct="1">
              <a:spcBef>
                <a:spcPct val="0"/>
              </a:spcBef>
              <a:buFontTx/>
              <a:buNone/>
              <a:defRPr/>
            </a:pPr>
            <a:r>
              <a:rPr lang="ja-JP" altLang="en-US" sz="1400" b="0" dirty="0">
                <a:latin typeface="+mn-ea"/>
                <a:ea typeface="+mn-ea"/>
              </a:rPr>
              <a:t>・不安定、断絶、絶望よる幸福度の不平等。</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・自然、経済、社会システムのリスクが将来の幸福度を</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脅かしている。</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「Ｈｏｗ</a:t>
            </a:r>
            <a:r>
              <a:rPr lang="en-US" altLang="ja-JP" sz="1400" b="0" dirty="0">
                <a:latin typeface="+mn-ea"/>
                <a:ea typeface="+mn-ea"/>
              </a:rPr>
              <a:t>’</a:t>
            </a:r>
            <a:r>
              <a:rPr lang="ja-JP" altLang="en-US" sz="1400" b="0" dirty="0">
                <a:latin typeface="+mn-ea"/>
                <a:ea typeface="+mn-ea"/>
              </a:rPr>
              <a:t>ｓ　</a:t>
            </a:r>
            <a:r>
              <a:rPr lang="en-US" altLang="ja-JP" sz="1400" b="0" dirty="0">
                <a:latin typeface="+mn-ea"/>
                <a:ea typeface="+mn-ea"/>
              </a:rPr>
              <a:t>Life?</a:t>
            </a:r>
            <a:r>
              <a:rPr lang="ja-JP" altLang="en-US" sz="1400" b="0" dirty="0">
                <a:latin typeface="+mn-ea"/>
                <a:ea typeface="+mn-ea"/>
              </a:rPr>
              <a:t>」１１項目　</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①住宅　②所得　③雇用④社会とのつながり⑤教育と技能</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⑥環境の質⑦市民生活とガバナンス⑧健康状態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⑨主観的幸福⑩個人の安全⑪仕事と生活のバランス</a:t>
            </a:r>
          </a:p>
        </p:txBody>
      </p:sp>
      <p:sp>
        <p:nvSpPr>
          <p:cNvPr id="8" name="テキスト ボックス 7">
            <a:extLst>
              <a:ext uri="{FF2B5EF4-FFF2-40B4-BE49-F238E27FC236}">
                <a16:creationId xmlns:a16="http://schemas.microsoft.com/office/drawing/2014/main" id="{31EABBCD-9034-7DD8-0C8E-B62A6B4B4D5C}"/>
              </a:ext>
            </a:extLst>
          </p:cNvPr>
          <p:cNvSpPr txBox="1"/>
          <p:nvPr/>
        </p:nvSpPr>
        <p:spPr>
          <a:xfrm>
            <a:off x="5076825" y="6604000"/>
            <a:ext cx="3281363" cy="276225"/>
          </a:xfrm>
          <a:prstGeom prst="rect">
            <a:avLst/>
          </a:prstGeom>
          <a:noFill/>
        </p:spPr>
        <p:txBody>
          <a:bodyPr>
            <a:spAutoFit/>
          </a:bodyPr>
          <a:lstStyle/>
          <a:p>
            <a:pPr eaLnBrk="1" hangingPunct="1">
              <a:defRPr/>
            </a:pPr>
            <a:r>
              <a:rPr lang="ja-JP" altLang="en-US" sz="1200" b="0" dirty="0">
                <a:latin typeface="+mn-ea"/>
                <a:ea typeface="+mn-ea"/>
              </a:rPr>
              <a:t>０→完全な平等状態　　　１→格差が大きい。</a:t>
            </a:r>
          </a:p>
        </p:txBody>
      </p:sp>
      <p:pic>
        <p:nvPicPr>
          <p:cNvPr id="66582" name="図 4">
            <a:extLst>
              <a:ext uri="{FF2B5EF4-FFF2-40B4-BE49-F238E27FC236}">
                <a16:creationId xmlns:a16="http://schemas.microsoft.com/office/drawing/2014/main" id="{8466DD01-B4BF-EE51-C1BC-D9CEB95643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16463" y="4665663"/>
            <a:ext cx="4427537" cy="190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83" name="図 6">
            <a:extLst>
              <a:ext uri="{FF2B5EF4-FFF2-40B4-BE49-F238E27FC236}">
                <a16:creationId xmlns:a16="http://schemas.microsoft.com/office/drawing/2014/main" id="{1C8D6994-65A2-85F5-4FDF-BBF43363E76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18225" y="677863"/>
            <a:ext cx="2997200" cy="164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84" name="図 13">
            <a:extLst>
              <a:ext uri="{FF2B5EF4-FFF2-40B4-BE49-F238E27FC236}">
                <a16:creationId xmlns:a16="http://schemas.microsoft.com/office/drawing/2014/main" id="{8D192472-8ADB-123E-1399-8A40E6D5DEC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18225" y="2346325"/>
            <a:ext cx="2868613" cy="174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正方形/長方形 3">
            <a:extLst>
              <a:ext uri="{FF2B5EF4-FFF2-40B4-BE49-F238E27FC236}">
                <a16:creationId xmlns:a16="http://schemas.microsoft.com/office/drawing/2014/main" id="{B2658204-9474-4378-C80D-68787A91392B}"/>
              </a:ext>
            </a:extLst>
          </p:cNvPr>
          <p:cNvSpPr>
            <a:spLocks noChangeArrowheads="1"/>
          </p:cNvSpPr>
          <p:nvPr/>
        </p:nvSpPr>
        <p:spPr bwMode="auto">
          <a:xfrm>
            <a:off x="5940425" y="2397125"/>
            <a:ext cx="454025"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800" dirty="0">
                <a:latin typeface="+mn-ea"/>
                <a:ea typeface="+mn-ea"/>
              </a:rPr>
              <a:t>(</a:t>
            </a:r>
            <a:r>
              <a:rPr lang="ja-JP" altLang="en-US" sz="800" dirty="0">
                <a:latin typeface="+mn-ea"/>
                <a:ea typeface="+mn-ea"/>
              </a:rPr>
              <a:t>億人</a:t>
            </a:r>
            <a:r>
              <a:rPr lang="en-US" altLang="ja-JP" sz="800" dirty="0">
                <a:latin typeface="+mn-ea"/>
                <a:ea typeface="+mn-ea"/>
              </a:rPr>
              <a: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図 5">
            <a:extLst>
              <a:ext uri="{FF2B5EF4-FFF2-40B4-BE49-F238E27FC236}">
                <a16:creationId xmlns:a16="http://schemas.microsoft.com/office/drawing/2014/main" id="{72FB1FBD-BEDC-558B-053E-9DDD5B63E498}"/>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24338" y="3641725"/>
            <a:ext cx="4772025" cy="303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1" name="AutoShape 25">
            <a:extLst>
              <a:ext uri="{FF2B5EF4-FFF2-40B4-BE49-F238E27FC236}">
                <a16:creationId xmlns:a16="http://schemas.microsoft.com/office/drawing/2014/main" id="{9818B427-C450-E94E-F559-68F12A145BA1}"/>
              </a:ext>
            </a:extLst>
          </p:cNvPr>
          <p:cNvSpPr>
            <a:spLocks noChangeArrowheads="1"/>
          </p:cNvSpPr>
          <p:nvPr/>
        </p:nvSpPr>
        <p:spPr bwMode="auto">
          <a:xfrm>
            <a:off x="73025" y="44450"/>
            <a:ext cx="2338388" cy="360363"/>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9882" name="Text Box 26">
            <a:extLst>
              <a:ext uri="{FF2B5EF4-FFF2-40B4-BE49-F238E27FC236}">
                <a16:creationId xmlns:a16="http://schemas.microsoft.com/office/drawing/2014/main" id="{F2251EA1-39FD-A9C8-8588-2B870B089AEF}"/>
              </a:ext>
            </a:extLst>
          </p:cNvPr>
          <p:cNvSpPr txBox="1">
            <a:spLocks noChangeArrowheads="1"/>
          </p:cNvSpPr>
          <p:nvPr/>
        </p:nvSpPr>
        <p:spPr bwMode="auto">
          <a:xfrm>
            <a:off x="36513" y="44450"/>
            <a:ext cx="2284412"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日本の食料自給率</a:t>
            </a:r>
          </a:p>
        </p:txBody>
      </p:sp>
      <p:sp>
        <p:nvSpPr>
          <p:cNvPr id="79883" name="Text Box 27">
            <a:extLst>
              <a:ext uri="{FF2B5EF4-FFF2-40B4-BE49-F238E27FC236}">
                <a16:creationId xmlns:a16="http://schemas.microsoft.com/office/drawing/2014/main" id="{CDE9645E-4BDE-99F9-83AB-2378E398A566}"/>
              </a:ext>
            </a:extLst>
          </p:cNvPr>
          <p:cNvSpPr txBox="1">
            <a:spLocks noChangeArrowheads="1"/>
          </p:cNvSpPr>
          <p:nvPr/>
        </p:nvSpPr>
        <p:spPr bwMode="auto">
          <a:xfrm>
            <a:off x="26988" y="439738"/>
            <a:ext cx="4852987"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●2000</a:t>
            </a:r>
            <a:r>
              <a:rPr lang="ja-JP" altLang="en-US" sz="1400" b="0" dirty="0">
                <a:latin typeface="+mn-ea"/>
                <a:ea typeface="+mn-ea"/>
              </a:rPr>
              <a:t>年以降カロリーベースで約</a:t>
            </a:r>
            <a:r>
              <a:rPr lang="en-US" altLang="ja-JP" sz="1400" b="0" dirty="0">
                <a:latin typeface="+mn-ea"/>
                <a:ea typeface="+mn-ea"/>
              </a:rPr>
              <a:t>40</a:t>
            </a:r>
            <a:r>
              <a:rPr lang="ja-JP" altLang="en-US" sz="1400" b="0" dirty="0">
                <a:latin typeface="+mn-ea"/>
                <a:ea typeface="+mn-ea"/>
              </a:rPr>
              <a:t>％以下で推移</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2018</a:t>
            </a:r>
            <a:r>
              <a:rPr lang="ja-JP" altLang="en-US" sz="1400" b="0" dirty="0">
                <a:latin typeface="+mn-ea"/>
                <a:ea typeface="+mn-ea"/>
              </a:rPr>
              <a:t>年カロリーベースで３８％</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1993</a:t>
            </a:r>
            <a:r>
              <a:rPr lang="ja-JP" altLang="en-US" sz="1400" b="0" dirty="0">
                <a:latin typeface="+mn-ea"/>
                <a:ea typeface="+mn-ea"/>
              </a:rPr>
              <a:t>年の米凶作で３７％以来</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●食生活　米食　⇒　パン、麺類等の小麦</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●獣鳥肉、乳、乳製品の需要増加</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●生産額ベースでも６６％と低水準</a:t>
            </a:r>
          </a:p>
        </p:txBody>
      </p:sp>
      <p:sp>
        <p:nvSpPr>
          <p:cNvPr id="79884" name="AutoShape 25">
            <a:extLst>
              <a:ext uri="{FF2B5EF4-FFF2-40B4-BE49-F238E27FC236}">
                <a16:creationId xmlns:a16="http://schemas.microsoft.com/office/drawing/2014/main" id="{26025D2B-E74A-42A7-C4E9-6546E5964CA3}"/>
              </a:ext>
            </a:extLst>
          </p:cNvPr>
          <p:cNvSpPr>
            <a:spLocks noChangeArrowheads="1"/>
          </p:cNvSpPr>
          <p:nvPr/>
        </p:nvSpPr>
        <p:spPr bwMode="auto">
          <a:xfrm>
            <a:off x="71438" y="2333625"/>
            <a:ext cx="2338387" cy="360363"/>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79885" name="Text Box 26">
            <a:extLst>
              <a:ext uri="{FF2B5EF4-FFF2-40B4-BE49-F238E27FC236}">
                <a16:creationId xmlns:a16="http://schemas.microsoft.com/office/drawing/2014/main" id="{17B067A6-E8A4-FF5E-4060-4872CE201796}"/>
              </a:ext>
            </a:extLst>
          </p:cNvPr>
          <p:cNvSpPr txBox="1">
            <a:spLocks noChangeArrowheads="1"/>
          </p:cNvSpPr>
          <p:nvPr/>
        </p:nvSpPr>
        <p:spPr bwMode="auto">
          <a:xfrm>
            <a:off x="34925" y="2333625"/>
            <a:ext cx="228441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自給率を上げるために</a:t>
            </a:r>
          </a:p>
        </p:txBody>
      </p:sp>
      <p:sp>
        <p:nvSpPr>
          <p:cNvPr id="79886" name="Text Box 27">
            <a:extLst>
              <a:ext uri="{FF2B5EF4-FFF2-40B4-BE49-F238E27FC236}">
                <a16:creationId xmlns:a16="http://schemas.microsoft.com/office/drawing/2014/main" id="{44822212-1B1A-3540-8043-18B12452DDDD}"/>
              </a:ext>
            </a:extLst>
          </p:cNvPr>
          <p:cNvSpPr txBox="1">
            <a:spLocks noChangeArrowheads="1"/>
          </p:cNvSpPr>
          <p:nvPr/>
        </p:nvSpPr>
        <p:spPr bwMode="auto">
          <a:xfrm>
            <a:off x="41275" y="2814638"/>
            <a:ext cx="4530725" cy="35401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2030</a:t>
            </a:r>
            <a:r>
              <a:rPr lang="ja-JP" altLang="en-US" sz="1400" b="0" dirty="0">
                <a:latin typeface="+mn-ea"/>
                <a:ea typeface="+mn-ea"/>
              </a:rPr>
              <a:t>年目標</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ja-JP" altLang="en-US" sz="1400" dirty="0">
                <a:solidFill>
                  <a:srgbClr val="0000FF"/>
                </a:solidFill>
                <a:latin typeface="+mn-ea"/>
                <a:ea typeface="+mn-ea"/>
              </a:rPr>
              <a:t>・カロリーベース　４５％</a:t>
            </a:r>
            <a:endParaRPr lang="en-US" altLang="ja-JP" sz="140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　　・生産額ベース　 ７５％</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●FOOD</a:t>
            </a:r>
            <a:r>
              <a:rPr lang="ja-JP" altLang="en-US" sz="1400" b="0" dirty="0">
                <a:latin typeface="+mn-ea"/>
                <a:ea typeface="+mn-ea"/>
              </a:rPr>
              <a:t>　</a:t>
            </a:r>
            <a:r>
              <a:rPr lang="en-US" altLang="ja-JP" sz="1400" b="0" dirty="0">
                <a:latin typeface="+mn-ea"/>
                <a:ea typeface="+mn-ea"/>
              </a:rPr>
              <a:t>ACTION</a:t>
            </a:r>
            <a:r>
              <a:rPr lang="ja-JP" altLang="en-US" sz="1400" b="0" dirty="0">
                <a:latin typeface="+mn-ea"/>
                <a:ea typeface="+mn-ea"/>
              </a:rPr>
              <a:t>　</a:t>
            </a:r>
            <a:r>
              <a:rPr lang="en-US" altLang="ja-JP" sz="1400" b="0" dirty="0">
                <a:latin typeface="+mn-ea"/>
                <a:ea typeface="+mn-ea"/>
              </a:rPr>
              <a:t>NIPPON</a:t>
            </a:r>
          </a:p>
          <a:p>
            <a:pPr eaLnBrk="1" hangingPunct="1">
              <a:spcBef>
                <a:spcPct val="0"/>
              </a:spcBef>
              <a:buFontTx/>
              <a:buNone/>
              <a:defRPr/>
            </a:pPr>
            <a:r>
              <a:rPr lang="ja-JP" altLang="en-US" sz="1400" b="0" dirty="0">
                <a:latin typeface="+mn-ea"/>
                <a:ea typeface="+mn-ea"/>
              </a:rPr>
              <a:t>●地産地消</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⇒地域で採れたものをその地域で消費</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●旬産旬消</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⇒栄養豊富な</a:t>
            </a:r>
            <a:r>
              <a:rPr lang="en-US" altLang="ja-JP" sz="1400" b="0" dirty="0">
                <a:latin typeface="+mn-ea"/>
                <a:ea typeface="+mn-ea"/>
              </a:rPr>
              <a:t>｢</a:t>
            </a:r>
            <a:r>
              <a:rPr lang="ja-JP" altLang="en-US" sz="1400" b="0" dirty="0">
                <a:latin typeface="+mn-ea"/>
                <a:ea typeface="+mn-ea"/>
              </a:rPr>
              <a:t>旬</a:t>
            </a:r>
            <a:r>
              <a:rPr lang="en-US" altLang="ja-JP" sz="1400" b="0" dirty="0">
                <a:latin typeface="+mn-ea"/>
                <a:ea typeface="+mn-ea"/>
              </a:rPr>
              <a:t>｣</a:t>
            </a:r>
            <a:r>
              <a:rPr lang="ja-JP" altLang="en-US" sz="1400" b="0" dirty="0">
                <a:latin typeface="+mn-ea"/>
                <a:ea typeface="+mn-ea"/>
              </a:rPr>
              <a:t>な食材を</a:t>
            </a:r>
            <a:r>
              <a:rPr lang="en-US" altLang="ja-JP" sz="1400" b="0" dirty="0">
                <a:latin typeface="+mn-ea"/>
                <a:ea typeface="+mn-ea"/>
              </a:rPr>
              <a:t>｢</a:t>
            </a:r>
            <a:r>
              <a:rPr lang="ja-JP" altLang="en-US" sz="1400" b="0" dirty="0">
                <a:latin typeface="+mn-ea"/>
                <a:ea typeface="+mn-ea"/>
              </a:rPr>
              <a:t>旬</a:t>
            </a:r>
            <a:r>
              <a:rPr lang="en-US" altLang="ja-JP" sz="1400" b="0" dirty="0">
                <a:latin typeface="+mn-ea"/>
                <a:ea typeface="+mn-ea"/>
              </a:rPr>
              <a:t>｣</a:t>
            </a:r>
            <a:r>
              <a:rPr lang="ja-JP" altLang="en-US" sz="1400" b="0" dirty="0">
                <a:latin typeface="+mn-ea"/>
                <a:ea typeface="+mn-ea"/>
              </a:rPr>
              <a:t>な時期に消費</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●食育</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●和食文化の継承</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●食品ロスの削減</a:t>
            </a: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農業体験、農泊などを通じて、農業・農村を知り</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触れる機会を拡大する必要がある。</a:t>
            </a: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p:txBody>
      </p:sp>
      <p:sp>
        <p:nvSpPr>
          <p:cNvPr id="79887" name="Text Box 7">
            <a:extLst>
              <a:ext uri="{FF2B5EF4-FFF2-40B4-BE49-F238E27FC236}">
                <a16:creationId xmlns:a16="http://schemas.microsoft.com/office/drawing/2014/main" id="{2C1BE36A-AF0A-92EE-ECB3-F879658C492C}"/>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p54</a:t>
            </a:r>
          </a:p>
        </p:txBody>
      </p:sp>
      <p:sp>
        <p:nvSpPr>
          <p:cNvPr id="22" name="テキスト ボックス 21">
            <a:extLst>
              <a:ext uri="{FF2B5EF4-FFF2-40B4-BE49-F238E27FC236}">
                <a16:creationId xmlns:a16="http://schemas.microsoft.com/office/drawing/2014/main" id="{ECA6A273-AB9C-AFCF-5AB2-A577A9B9D8C3}"/>
              </a:ext>
            </a:extLst>
          </p:cNvPr>
          <p:cNvSpPr txBox="1"/>
          <p:nvPr/>
        </p:nvSpPr>
        <p:spPr>
          <a:xfrm>
            <a:off x="5219700" y="6642100"/>
            <a:ext cx="3894138" cy="215900"/>
          </a:xfrm>
          <a:prstGeom prst="rect">
            <a:avLst/>
          </a:prstGeom>
          <a:noFill/>
        </p:spPr>
        <p:txBody>
          <a:bodyPr>
            <a:spAutoFit/>
          </a:bodyPr>
          <a:lstStyle/>
          <a:p>
            <a:pPr algn="r">
              <a:defRPr/>
            </a:pPr>
            <a:r>
              <a:rPr lang="ja-JP" altLang="en-US" sz="800" b="0" dirty="0">
                <a:latin typeface="+mn-ea"/>
                <a:ea typeface="+mn-ea"/>
              </a:rPr>
              <a:t>資料：農林水産省『総合食料自給率（カロリー・生産額）、品目別自給率等』より作成</a:t>
            </a:r>
          </a:p>
        </p:txBody>
      </p:sp>
      <p:pic>
        <p:nvPicPr>
          <p:cNvPr id="68621" name="図 2">
            <a:extLst>
              <a:ext uri="{FF2B5EF4-FFF2-40B4-BE49-F238E27FC236}">
                <a16:creationId xmlns:a16="http://schemas.microsoft.com/office/drawing/2014/main" id="{EC46B977-B254-2088-9D27-2E2012C8BDCC}"/>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038600" y="463550"/>
            <a:ext cx="5070475" cy="281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テキスト ボックス 3">
            <a:extLst>
              <a:ext uri="{FF2B5EF4-FFF2-40B4-BE49-F238E27FC236}">
                <a16:creationId xmlns:a16="http://schemas.microsoft.com/office/drawing/2014/main" id="{61603C4C-5A34-9FFD-FE47-C47FCA8236B5}"/>
              </a:ext>
            </a:extLst>
          </p:cNvPr>
          <p:cNvSpPr txBox="1"/>
          <p:nvPr/>
        </p:nvSpPr>
        <p:spPr>
          <a:xfrm>
            <a:off x="8137525" y="2928938"/>
            <a:ext cx="952500" cy="215900"/>
          </a:xfrm>
          <a:prstGeom prst="rect">
            <a:avLst/>
          </a:prstGeom>
          <a:noFill/>
        </p:spPr>
        <p:txBody>
          <a:bodyPr>
            <a:spAutoFit/>
          </a:bodyPr>
          <a:lstStyle/>
          <a:p>
            <a:pPr algn="r">
              <a:defRPr/>
            </a:pPr>
            <a:r>
              <a:rPr lang="ja-JP" altLang="en-US" sz="800" b="0" dirty="0">
                <a:latin typeface="+mn-ea"/>
                <a:ea typeface="+mn-ea"/>
              </a:rPr>
              <a:t>出典：関東農政局</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3">
            <a:extLst>
              <a:ext uri="{FF2B5EF4-FFF2-40B4-BE49-F238E27FC236}">
                <a16:creationId xmlns:a16="http://schemas.microsoft.com/office/drawing/2014/main" id="{E70B915C-26B0-62B0-7D29-DDEFBBD94B48}"/>
              </a:ext>
            </a:extLst>
          </p:cNvPr>
          <p:cNvGrpSpPr>
            <a:grpSpLocks/>
          </p:cNvGrpSpPr>
          <p:nvPr/>
        </p:nvGrpSpPr>
        <p:grpSpPr bwMode="auto">
          <a:xfrm>
            <a:off x="250825" y="0"/>
            <a:ext cx="6049963" cy="457200"/>
            <a:chOff x="3696" y="210"/>
            <a:chExt cx="1951" cy="195"/>
          </a:xfrm>
        </p:grpSpPr>
        <p:sp>
          <p:nvSpPr>
            <p:cNvPr id="84017" name="Text Box 4">
              <a:extLst>
                <a:ext uri="{FF2B5EF4-FFF2-40B4-BE49-F238E27FC236}">
                  <a16:creationId xmlns:a16="http://schemas.microsoft.com/office/drawing/2014/main" id="{9B6A775F-0158-8000-D719-444C3A09DAFC}"/>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2400">
                  <a:latin typeface="+mn-ea"/>
                  <a:ea typeface="+mn-ea"/>
                </a:rPr>
                <a:t>第３章 </a:t>
              </a:r>
            </a:p>
          </p:txBody>
        </p:sp>
        <p:sp>
          <p:nvSpPr>
            <p:cNvPr id="84018" name="Text Box 5">
              <a:extLst>
                <a:ext uri="{FF2B5EF4-FFF2-40B4-BE49-F238E27FC236}">
                  <a16:creationId xmlns:a16="http://schemas.microsoft.com/office/drawing/2014/main" id="{4683442E-E1B0-6349-C560-C4A602044D3C}"/>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400" b="0">
                  <a:latin typeface="+mn-ea"/>
                  <a:ea typeface="+mn-ea"/>
                </a:rPr>
                <a:t>環境問題を知る　</a:t>
              </a:r>
            </a:p>
          </p:txBody>
        </p:sp>
      </p:grpSp>
      <p:sp>
        <p:nvSpPr>
          <p:cNvPr id="83971" name="Text Box 6">
            <a:extLst>
              <a:ext uri="{FF2B5EF4-FFF2-40B4-BE49-F238E27FC236}">
                <a16:creationId xmlns:a16="http://schemas.microsoft.com/office/drawing/2014/main" id="{60688E51-61E4-8CDF-77AD-9D5F895E18CB}"/>
              </a:ext>
            </a:extLst>
          </p:cNvPr>
          <p:cNvSpPr txBox="1">
            <a:spLocks noChangeArrowheads="1"/>
          </p:cNvSpPr>
          <p:nvPr/>
        </p:nvSpPr>
        <p:spPr bwMode="auto">
          <a:xfrm>
            <a:off x="755650" y="98742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72" name="Text Box 7">
            <a:extLst>
              <a:ext uri="{FF2B5EF4-FFF2-40B4-BE49-F238E27FC236}">
                <a16:creationId xmlns:a16="http://schemas.microsoft.com/office/drawing/2014/main" id="{EEEFE224-EE2A-7D36-361E-204B94215D54}"/>
              </a:ext>
            </a:extLst>
          </p:cNvPr>
          <p:cNvSpPr txBox="1">
            <a:spLocks noChangeArrowheads="1"/>
          </p:cNvSpPr>
          <p:nvPr/>
        </p:nvSpPr>
        <p:spPr bwMode="auto">
          <a:xfrm>
            <a:off x="1476375" y="9810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地球温暖化の科学的側面</a:t>
            </a:r>
          </a:p>
        </p:txBody>
      </p:sp>
      <p:sp>
        <p:nvSpPr>
          <p:cNvPr id="83973" name="Text Box 8">
            <a:extLst>
              <a:ext uri="{FF2B5EF4-FFF2-40B4-BE49-F238E27FC236}">
                <a16:creationId xmlns:a16="http://schemas.microsoft.com/office/drawing/2014/main" id="{7619C595-F886-ECC6-16E0-A179B3CF8886}"/>
              </a:ext>
            </a:extLst>
          </p:cNvPr>
          <p:cNvSpPr txBox="1">
            <a:spLocks noChangeArrowheads="1"/>
          </p:cNvSpPr>
          <p:nvPr/>
        </p:nvSpPr>
        <p:spPr bwMode="auto">
          <a:xfrm>
            <a:off x="755650" y="141922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74" name="Text Box 9">
            <a:extLst>
              <a:ext uri="{FF2B5EF4-FFF2-40B4-BE49-F238E27FC236}">
                <a16:creationId xmlns:a16="http://schemas.microsoft.com/office/drawing/2014/main" id="{6D287FDB-C540-73B9-AD58-35071E0EDF80}"/>
              </a:ext>
            </a:extLst>
          </p:cNvPr>
          <p:cNvSpPr txBox="1">
            <a:spLocks noChangeArrowheads="1"/>
          </p:cNvSpPr>
          <p:nvPr/>
        </p:nvSpPr>
        <p:spPr bwMode="auto">
          <a:xfrm>
            <a:off x="1476375" y="1412875"/>
            <a:ext cx="58324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地球温暖化対策－緩和策と対応策</a:t>
            </a:r>
          </a:p>
        </p:txBody>
      </p:sp>
      <p:sp>
        <p:nvSpPr>
          <p:cNvPr id="83975" name="Text Box 10">
            <a:extLst>
              <a:ext uri="{FF2B5EF4-FFF2-40B4-BE49-F238E27FC236}">
                <a16:creationId xmlns:a16="http://schemas.microsoft.com/office/drawing/2014/main" id="{3F34DFCC-93D6-5DB3-6A7E-9B09DE35688B}"/>
              </a:ext>
            </a:extLst>
          </p:cNvPr>
          <p:cNvSpPr txBox="1">
            <a:spLocks noChangeArrowheads="1"/>
          </p:cNvSpPr>
          <p:nvPr/>
        </p:nvSpPr>
        <p:spPr bwMode="auto">
          <a:xfrm>
            <a:off x="755650" y="183832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76" name="Text Box 11">
            <a:extLst>
              <a:ext uri="{FF2B5EF4-FFF2-40B4-BE49-F238E27FC236}">
                <a16:creationId xmlns:a16="http://schemas.microsoft.com/office/drawing/2014/main" id="{EBDBFF8E-97E4-FEAF-3394-AF92DC05BC6B}"/>
              </a:ext>
            </a:extLst>
          </p:cNvPr>
          <p:cNvSpPr txBox="1">
            <a:spLocks noChangeArrowheads="1"/>
          </p:cNvSpPr>
          <p:nvPr/>
        </p:nvSpPr>
        <p:spPr bwMode="auto">
          <a:xfrm>
            <a:off x="1476375" y="18319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地球温暖化問題に関する国際的な取組み</a:t>
            </a:r>
          </a:p>
        </p:txBody>
      </p:sp>
      <p:sp>
        <p:nvSpPr>
          <p:cNvPr id="83977" name="Text Box 12">
            <a:extLst>
              <a:ext uri="{FF2B5EF4-FFF2-40B4-BE49-F238E27FC236}">
                <a16:creationId xmlns:a16="http://schemas.microsoft.com/office/drawing/2014/main" id="{3D7DCBA0-831B-4201-EFA1-47E32FE31FF1}"/>
              </a:ext>
            </a:extLst>
          </p:cNvPr>
          <p:cNvSpPr txBox="1">
            <a:spLocks noChangeArrowheads="1"/>
          </p:cNvSpPr>
          <p:nvPr/>
        </p:nvSpPr>
        <p:spPr bwMode="auto">
          <a:xfrm>
            <a:off x="755650" y="228441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78" name="Text Box 13">
            <a:extLst>
              <a:ext uri="{FF2B5EF4-FFF2-40B4-BE49-F238E27FC236}">
                <a16:creationId xmlns:a16="http://schemas.microsoft.com/office/drawing/2014/main" id="{E215F803-0394-06ED-2D65-152714A39EC2}"/>
              </a:ext>
            </a:extLst>
          </p:cNvPr>
          <p:cNvSpPr txBox="1">
            <a:spLocks noChangeArrowheads="1"/>
          </p:cNvSpPr>
          <p:nvPr/>
        </p:nvSpPr>
        <p:spPr bwMode="auto">
          <a:xfrm>
            <a:off x="1476375" y="227806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日本の地球温暖化対策（国の制度）</a:t>
            </a:r>
          </a:p>
        </p:txBody>
      </p:sp>
      <p:sp>
        <p:nvSpPr>
          <p:cNvPr id="83979" name="Text Box 14">
            <a:extLst>
              <a:ext uri="{FF2B5EF4-FFF2-40B4-BE49-F238E27FC236}">
                <a16:creationId xmlns:a16="http://schemas.microsoft.com/office/drawing/2014/main" id="{3393F0E9-BE2A-FF3F-0515-DBB981BDD901}"/>
              </a:ext>
            </a:extLst>
          </p:cNvPr>
          <p:cNvSpPr txBox="1">
            <a:spLocks noChangeArrowheads="1"/>
          </p:cNvSpPr>
          <p:nvPr/>
        </p:nvSpPr>
        <p:spPr bwMode="auto">
          <a:xfrm>
            <a:off x="755650" y="271621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80" name="Text Box 15">
            <a:extLst>
              <a:ext uri="{FF2B5EF4-FFF2-40B4-BE49-F238E27FC236}">
                <a16:creationId xmlns:a16="http://schemas.microsoft.com/office/drawing/2014/main" id="{6F489C79-7F0B-6216-BF13-60FCD225F4B5}"/>
              </a:ext>
            </a:extLst>
          </p:cNvPr>
          <p:cNvSpPr txBox="1">
            <a:spLocks noChangeArrowheads="1"/>
          </p:cNvSpPr>
          <p:nvPr/>
        </p:nvSpPr>
        <p:spPr bwMode="auto">
          <a:xfrm>
            <a:off x="1476375" y="2709863"/>
            <a:ext cx="76676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日本の地球温暖化対策</a:t>
            </a:r>
            <a:r>
              <a:rPr lang="ja-JP" altLang="en-US" sz="1600" b="0" dirty="0">
                <a:latin typeface="+mn-ea"/>
                <a:ea typeface="+mn-ea"/>
              </a:rPr>
              <a:t>（地方自治体・国民運動の展開）</a:t>
            </a:r>
          </a:p>
        </p:txBody>
      </p:sp>
      <p:sp>
        <p:nvSpPr>
          <p:cNvPr id="83981" name="Text Box 16">
            <a:extLst>
              <a:ext uri="{FF2B5EF4-FFF2-40B4-BE49-F238E27FC236}">
                <a16:creationId xmlns:a16="http://schemas.microsoft.com/office/drawing/2014/main" id="{8796339A-A259-8F7C-5338-8C8E896A6FD2}"/>
              </a:ext>
            </a:extLst>
          </p:cNvPr>
          <p:cNvSpPr txBox="1">
            <a:spLocks noChangeArrowheads="1"/>
          </p:cNvSpPr>
          <p:nvPr/>
        </p:nvSpPr>
        <p:spPr bwMode="auto">
          <a:xfrm>
            <a:off x="179388" y="555625"/>
            <a:ext cx="936625"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82" name="Text Box 17">
            <a:extLst>
              <a:ext uri="{FF2B5EF4-FFF2-40B4-BE49-F238E27FC236}">
                <a16:creationId xmlns:a16="http://schemas.microsoft.com/office/drawing/2014/main" id="{356D0D8E-B190-9B6F-D801-069C3D17AF40}"/>
              </a:ext>
            </a:extLst>
          </p:cNvPr>
          <p:cNvSpPr txBox="1">
            <a:spLocks noChangeArrowheads="1"/>
          </p:cNvSpPr>
          <p:nvPr/>
        </p:nvSpPr>
        <p:spPr bwMode="auto">
          <a:xfrm>
            <a:off x="1042988" y="54927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83983" name="Text Box 18">
            <a:extLst>
              <a:ext uri="{FF2B5EF4-FFF2-40B4-BE49-F238E27FC236}">
                <a16:creationId xmlns:a16="http://schemas.microsoft.com/office/drawing/2014/main" id="{7395B66C-CED6-CF34-2F85-AA524C938B60}"/>
              </a:ext>
            </a:extLst>
          </p:cNvPr>
          <p:cNvSpPr txBox="1">
            <a:spLocks noChangeArrowheads="1"/>
          </p:cNvSpPr>
          <p:nvPr/>
        </p:nvSpPr>
        <p:spPr bwMode="auto">
          <a:xfrm>
            <a:off x="755650" y="41433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84" name="Text Box 19">
            <a:extLst>
              <a:ext uri="{FF2B5EF4-FFF2-40B4-BE49-F238E27FC236}">
                <a16:creationId xmlns:a16="http://schemas.microsoft.com/office/drawing/2014/main" id="{C9FC2C02-779D-46B5-503D-C98752DC4DAC}"/>
              </a:ext>
            </a:extLst>
          </p:cNvPr>
          <p:cNvSpPr txBox="1">
            <a:spLocks noChangeArrowheads="1"/>
          </p:cNvSpPr>
          <p:nvPr/>
        </p:nvSpPr>
        <p:spPr bwMode="auto">
          <a:xfrm>
            <a:off x="1476375" y="41370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エネルギーと環境のかかわり</a:t>
            </a:r>
          </a:p>
        </p:txBody>
      </p:sp>
      <p:sp>
        <p:nvSpPr>
          <p:cNvPr id="83985" name="Text Box 20">
            <a:extLst>
              <a:ext uri="{FF2B5EF4-FFF2-40B4-BE49-F238E27FC236}">
                <a16:creationId xmlns:a16="http://schemas.microsoft.com/office/drawing/2014/main" id="{28A3AC2E-E3A7-746B-9571-558D44DC655E}"/>
              </a:ext>
            </a:extLst>
          </p:cNvPr>
          <p:cNvSpPr txBox="1">
            <a:spLocks noChangeArrowheads="1"/>
          </p:cNvSpPr>
          <p:nvPr/>
        </p:nvSpPr>
        <p:spPr bwMode="auto">
          <a:xfrm>
            <a:off x="755650" y="45751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86" name="Text Box 21">
            <a:extLst>
              <a:ext uri="{FF2B5EF4-FFF2-40B4-BE49-F238E27FC236}">
                <a16:creationId xmlns:a16="http://schemas.microsoft.com/office/drawing/2014/main" id="{91B77B7F-FDB8-0DA2-E084-2C7435E8BFE4}"/>
              </a:ext>
            </a:extLst>
          </p:cNvPr>
          <p:cNvSpPr txBox="1">
            <a:spLocks noChangeArrowheads="1"/>
          </p:cNvSpPr>
          <p:nvPr/>
        </p:nvSpPr>
        <p:spPr bwMode="auto">
          <a:xfrm>
            <a:off x="1476375" y="45688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エネルギーの動向</a:t>
            </a:r>
          </a:p>
        </p:txBody>
      </p:sp>
      <p:sp>
        <p:nvSpPr>
          <p:cNvPr id="83987" name="Text Box 22">
            <a:extLst>
              <a:ext uri="{FF2B5EF4-FFF2-40B4-BE49-F238E27FC236}">
                <a16:creationId xmlns:a16="http://schemas.microsoft.com/office/drawing/2014/main" id="{F56EEC7E-E5B7-BB7C-93A0-F5B7CC46EF35}"/>
              </a:ext>
            </a:extLst>
          </p:cNvPr>
          <p:cNvSpPr txBox="1">
            <a:spLocks noChangeArrowheads="1"/>
          </p:cNvSpPr>
          <p:nvPr/>
        </p:nvSpPr>
        <p:spPr bwMode="auto">
          <a:xfrm>
            <a:off x="755650" y="50069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88" name="Text Box 23">
            <a:extLst>
              <a:ext uri="{FF2B5EF4-FFF2-40B4-BE49-F238E27FC236}">
                <a16:creationId xmlns:a16="http://schemas.microsoft.com/office/drawing/2014/main" id="{0CEC1DD5-A227-3BD3-6782-A060AEA4613B}"/>
              </a:ext>
            </a:extLst>
          </p:cNvPr>
          <p:cNvSpPr txBox="1">
            <a:spLocks noChangeArrowheads="1"/>
          </p:cNvSpPr>
          <p:nvPr/>
        </p:nvSpPr>
        <p:spPr bwMode="auto">
          <a:xfrm>
            <a:off x="1476375" y="50006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日本のエネルギー政策</a:t>
            </a:r>
          </a:p>
        </p:txBody>
      </p:sp>
      <p:sp>
        <p:nvSpPr>
          <p:cNvPr id="83989" name="Text Box 24">
            <a:extLst>
              <a:ext uri="{FF2B5EF4-FFF2-40B4-BE49-F238E27FC236}">
                <a16:creationId xmlns:a16="http://schemas.microsoft.com/office/drawing/2014/main" id="{58A2824D-20C3-12AF-13F0-B017A4588AC1}"/>
              </a:ext>
            </a:extLst>
          </p:cNvPr>
          <p:cNvSpPr txBox="1">
            <a:spLocks noChangeArrowheads="1"/>
          </p:cNvSpPr>
          <p:nvPr/>
        </p:nvSpPr>
        <p:spPr bwMode="auto">
          <a:xfrm>
            <a:off x="755650" y="54387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90" name="Text Box 25">
            <a:extLst>
              <a:ext uri="{FF2B5EF4-FFF2-40B4-BE49-F238E27FC236}">
                <a16:creationId xmlns:a16="http://schemas.microsoft.com/office/drawing/2014/main" id="{32D0C89C-FF3C-1AEA-FA09-607BB0C3604F}"/>
              </a:ext>
            </a:extLst>
          </p:cNvPr>
          <p:cNvSpPr txBox="1">
            <a:spLocks noChangeArrowheads="1"/>
          </p:cNvSpPr>
          <p:nvPr/>
        </p:nvSpPr>
        <p:spPr bwMode="auto">
          <a:xfrm>
            <a:off x="1476375" y="54324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エネルギー供給源の種類と特性</a:t>
            </a:r>
          </a:p>
        </p:txBody>
      </p:sp>
      <p:sp>
        <p:nvSpPr>
          <p:cNvPr id="83991" name="Text Box 26">
            <a:extLst>
              <a:ext uri="{FF2B5EF4-FFF2-40B4-BE49-F238E27FC236}">
                <a16:creationId xmlns:a16="http://schemas.microsoft.com/office/drawing/2014/main" id="{01E7A4C8-E2B5-2C26-245E-416B9676D86E}"/>
              </a:ext>
            </a:extLst>
          </p:cNvPr>
          <p:cNvSpPr txBox="1">
            <a:spLocks noChangeArrowheads="1"/>
          </p:cNvSpPr>
          <p:nvPr/>
        </p:nvSpPr>
        <p:spPr bwMode="auto">
          <a:xfrm>
            <a:off x="755650" y="58705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92" name="Text Box 27">
            <a:extLst>
              <a:ext uri="{FF2B5EF4-FFF2-40B4-BE49-F238E27FC236}">
                <a16:creationId xmlns:a16="http://schemas.microsoft.com/office/drawing/2014/main" id="{58BBFB99-0E4C-AD3D-DEF7-BAB026C86A98}"/>
              </a:ext>
            </a:extLst>
          </p:cNvPr>
          <p:cNvSpPr txBox="1">
            <a:spLocks noChangeArrowheads="1"/>
          </p:cNvSpPr>
          <p:nvPr/>
        </p:nvSpPr>
        <p:spPr bwMode="auto">
          <a:xfrm>
            <a:off x="1476375" y="58642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再生可能エネルギー</a:t>
            </a:r>
          </a:p>
        </p:txBody>
      </p:sp>
      <p:sp>
        <p:nvSpPr>
          <p:cNvPr id="83993" name="Text Box 28">
            <a:extLst>
              <a:ext uri="{FF2B5EF4-FFF2-40B4-BE49-F238E27FC236}">
                <a16:creationId xmlns:a16="http://schemas.microsoft.com/office/drawing/2014/main" id="{54BED8F2-074D-D0EA-C097-9B54AA057316}"/>
              </a:ext>
            </a:extLst>
          </p:cNvPr>
          <p:cNvSpPr txBox="1">
            <a:spLocks noChangeArrowheads="1"/>
          </p:cNvSpPr>
          <p:nvPr/>
        </p:nvSpPr>
        <p:spPr bwMode="auto">
          <a:xfrm>
            <a:off x="179388" y="3698875"/>
            <a:ext cx="936625"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94" name="Text Box 29">
            <a:extLst>
              <a:ext uri="{FF2B5EF4-FFF2-40B4-BE49-F238E27FC236}">
                <a16:creationId xmlns:a16="http://schemas.microsoft.com/office/drawing/2014/main" id="{CB9DB94D-B4B5-CB13-32E5-2483E465ED9A}"/>
              </a:ext>
            </a:extLst>
          </p:cNvPr>
          <p:cNvSpPr txBox="1">
            <a:spLocks noChangeArrowheads="1"/>
          </p:cNvSpPr>
          <p:nvPr/>
        </p:nvSpPr>
        <p:spPr bwMode="auto">
          <a:xfrm>
            <a:off x="1042988" y="369252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83995" name="Text Box 30">
            <a:extLst>
              <a:ext uri="{FF2B5EF4-FFF2-40B4-BE49-F238E27FC236}">
                <a16:creationId xmlns:a16="http://schemas.microsoft.com/office/drawing/2014/main" id="{E5E548FC-711A-7A68-81CA-5FFC6ADDB409}"/>
              </a:ext>
            </a:extLst>
          </p:cNvPr>
          <p:cNvSpPr txBox="1">
            <a:spLocks noChangeArrowheads="1"/>
          </p:cNvSpPr>
          <p:nvPr/>
        </p:nvSpPr>
        <p:spPr bwMode="auto">
          <a:xfrm>
            <a:off x="755650" y="63023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96" name="Text Box 31">
            <a:extLst>
              <a:ext uri="{FF2B5EF4-FFF2-40B4-BE49-F238E27FC236}">
                <a16:creationId xmlns:a16="http://schemas.microsoft.com/office/drawing/2014/main" id="{524F7AAB-8C84-60DC-430C-0DB30673CBA2}"/>
              </a:ext>
            </a:extLst>
          </p:cNvPr>
          <p:cNvSpPr txBox="1">
            <a:spLocks noChangeArrowheads="1"/>
          </p:cNvSpPr>
          <p:nvPr/>
        </p:nvSpPr>
        <p:spPr bwMode="auto">
          <a:xfrm>
            <a:off x="1476375" y="62960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省エネルギー対策と技術</a:t>
            </a:r>
          </a:p>
        </p:txBody>
      </p:sp>
      <p:sp>
        <p:nvSpPr>
          <p:cNvPr id="83997" name="Text Box 32">
            <a:extLst>
              <a:ext uri="{FF2B5EF4-FFF2-40B4-BE49-F238E27FC236}">
                <a16:creationId xmlns:a16="http://schemas.microsoft.com/office/drawing/2014/main" id="{C5CFC09B-0138-A5BA-9453-CF40A98E7EB1}"/>
              </a:ext>
            </a:extLst>
          </p:cNvPr>
          <p:cNvSpPr txBox="1">
            <a:spLocks noChangeArrowheads="1"/>
          </p:cNvSpPr>
          <p:nvPr/>
        </p:nvSpPr>
        <p:spPr bwMode="auto">
          <a:xfrm>
            <a:off x="755650" y="313372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83998" name="Text Box 33">
            <a:extLst>
              <a:ext uri="{FF2B5EF4-FFF2-40B4-BE49-F238E27FC236}">
                <a16:creationId xmlns:a16="http://schemas.microsoft.com/office/drawing/2014/main" id="{CE5D3155-A9F7-0BF9-D377-93FFFF437F71}"/>
              </a:ext>
            </a:extLst>
          </p:cNvPr>
          <p:cNvSpPr txBox="1">
            <a:spLocks noChangeArrowheads="1"/>
          </p:cNvSpPr>
          <p:nvPr/>
        </p:nvSpPr>
        <p:spPr bwMode="auto">
          <a:xfrm>
            <a:off x="1476375" y="31273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脱炭素社会をめざして</a:t>
            </a:r>
          </a:p>
        </p:txBody>
      </p:sp>
      <p:sp>
        <p:nvSpPr>
          <p:cNvPr id="83999" name="Text Box 36">
            <a:extLst>
              <a:ext uri="{FF2B5EF4-FFF2-40B4-BE49-F238E27FC236}">
                <a16:creationId xmlns:a16="http://schemas.microsoft.com/office/drawing/2014/main" id="{553F3D98-CD95-AF95-E302-50AA88A68321}"/>
              </a:ext>
            </a:extLst>
          </p:cNvPr>
          <p:cNvSpPr txBox="1">
            <a:spLocks noChangeArrowheads="1"/>
          </p:cNvSpPr>
          <p:nvPr/>
        </p:nvSpPr>
        <p:spPr bwMode="auto">
          <a:xfrm>
            <a:off x="830263" y="1004888"/>
            <a:ext cx="8636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84000" name="Text Box 37">
            <a:extLst>
              <a:ext uri="{FF2B5EF4-FFF2-40B4-BE49-F238E27FC236}">
                <a16:creationId xmlns:a16="http://schemas.microsoft.com/office/drawing/2014/main" id="{5591AB94-1F6F-B7DD-2527-FB63ED63D459}"/>
              </a:ext>
            </a:extLst>
          </p:cNvPr>
          <p:cNvSpPr txBox="1">
            <a:spLocks noChangeArrowheads="1"/>
          </p:cNvSpPr>
          <p:nvPr/>
        </p:nvSpPr>
        <p:spPr bwMode="auto">
          <a:xfrm>
            <a:off x="827088" y="1438275"/>
            <a:ext cx="7207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84001" name="Text Box 38">
            <a:extLst>
              <a:ext uri="{FF2B5EF4-FFF2-40B4-BE49-F238E27FC236}">
                <a16:creationId xmlns:a16="http://schemas.microsoft.com/office/drawing/2014/main" id="{35DDC3C4-2681-19DF-8106-4B12891F3CF8}"/>
              </a:ext>
            </a:extLst>
          </p:cNvPr>
          <p:cNvSpPr txBox="1">
            <a:spLocks noChangeArrowheads="1"/>
          </p:cNvSpPr>
          <p:nvPr/>
        </p:nvSpPr>
        <p:spPr bwMode="auto">
          <a:xfrm>
            <a:off x="827088" y="1863725"/>
            <a:ext cx="6477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84002" name="Text Box 39">
            <a:extLst>
              <a:ext uri="{FF2B5EF4-FFF2-40B4-BE49-F238E27FC236}">
                <a16:creationId xmlns:a16="http://schemas.microsoft.com/office/drawing/2014/main" id="{327F0ED2-53CE-BD58-1D0F-42570AF791A3}"/>
              </a:ext>
            </a:extLst>
          </p:cNvPr>
          <p:cNvSpPr txBox="1">
            <a:spLocks noChangeArrowheads="1"/>
          </p:cNvSpPr>
          <p:nvPr/>
        </p:nvSpPr>
        <p:spPr bwMode="auto">
          <a:xfrm>
            <a:off x="827088" y="2714625"/>
            <a:ext cx="576262"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０５</a:t>
            </a:r>
          </a:p>
        </p:txBody>
      </p:sp>
      <p:sp>
        <p:nvSpPr>
          <p:cNvPr id="84003" name="Text Box 40">
            <a:extLst>
              <a:ext uri="{FF2B5EF4-FFF2-40B4-BE49-F238E27FC236}">
                <a16:creationId xmlns:a16="http://schemas.microsoft.com/office/drawing/2014/main" id="{5727BA53-9844-F61B-E16C-478708561193}"/>
              </a:ext>
            </a:extLst>
          </p:cNvPr>
          <p:cNvSpPr txBox="1">
            <a:spLocks noChangeArrowheads="1"/>
          </p:cNvSpPr>
          <p:nvPr/>
        </p:nvSpPr>
        <p:spPr bwMode="auto">
          <a:xfrm>
            <a:off x="827088" y="2289175"/>
            <a:ext cx="649287"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
        <p:nvSpPr>
          <p:cNvPr id="84004" name="Text Box 41">
            <a:extLst>
              <a:ext uri="{FF2B5EF4-FFF2-40B4-BE49-F238E27FC236}">
                <a16:creationId xmlns:a16="http://schemas.microsoft.com/office/drawing/2014/main" id="{432A0B9B-5063-EFA1-6727-1A4049AED128}"/>
              </a:ext>
            </a:extLst>
          </p:cNvPr>
          <p:cNvSpPr txBox="1">
            <a:spLocks noChangeArrowheads="1"/>
          </p:cNvSpPr>
          <p:nvPr/>
        </p:nvSpPr>
        <p:spPr bwMode="auto">
          <a:xfrm>
            <a:off x="827088" y="3140075"/>
            <a:ext cx="6477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０６</a:t>
            </a:r>
          </a:p>
        </p:txBody>
      </p:sp>
      <p:sp>
        <p:nvSpPr>
          <p:cNvPr id="84005" name="Text Box 42">
            <a:extLst>
              <a:ext uri="{FF2B5EF4-FFF2-40B4-BE49-F238E27FC236}">
                <a16:creationId xmlns:a16="http://schemas.microsoft.com/office/drawing/2014/main" id="{A1B6C416-8863-4DC3-610F-ED68FAEDCBC9}"/>
              </a:ext>
            </a:extLst>
          </p:cNvPr>
          <p:cNvSpPr txBox="1">
            <a:spLocks noChangeArrowheads="1"/>
          </p:cNvSpPr>
          <p:nvPr/>
        </p:nvSpPr>
        <p:spPr bwMode="auto">
          <a:xfrm>
            <a:off x="830263" y="4156075"/>
            <a:ext cx="8636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84006" name="Text Box 43">
            <a:extLst>
              <a:ext uri="{FF2B5EF4-FFF2-40B4-BE49-F238E27FC236}">
                <a16:creationId xmlns:a16="http://schemas.microsoft.com/office/drawing/2014/main" id="{6699920F-3B67-4CD2-DA59-9311EF2B0CEC}"/>
              </a:ext>
            </a:extLst>
          </p:cNvPr>
          <p:cNvSpPr txBox="1">
            <a:spLocks noChangeArrowheads="1"/>
          </p:cNvSpPr>
          <p:nvPr/>
        </p:nvSpPr>
        <p:spPr bwMode="auto">
          <a:xfrm>
            <a:off x="827088" y="4589463"/>
            <a:ext cx="7207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84007" name="Text Box 44">
            <a:extLst>
              <a:ext uri="{FF2B5EF4-FFF2-40B4-BE49-F238E27FC236}">
                <a16:creationId xmlns:a16="http://schemas.microsoft.com/office/drawing/2014/main" id="{C9F521EE-CA44-B15A-112E-D7245069DD10}"/>
              </a:ext>
            </a:extLst>
          </p:cNvPr>
          <p:cNvSpPr txBox="1">
            <a:spLocks noChangeArrowheads="1"/>
          </p:cNvSpPr>
          <p:nvPr/>
        </p:nvSpPr>
        <p:spPr bwMode="auto">
          <a:xfrm>
            <a:off x="827088" y="5014913"/>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84008" name="Text Box 45">
            <a:extLst>
              <a:ext uri="{FF2B5EF4-FFF2-40B4-BE49-F238E27FC236}">
                <a16:creationId xmlns:a16="http://schemas.microsoft.com/office/drawing/2014/main" id="{17AD1892-CBF4-E11A-3671-50D5C2D179F6}"/>
              </a:ext>
            </a:extLst>
          </p:cNvPr>
          <p:cNvSpPr txBox="1">
            <a:spLocks noChangeArrowheads="1"/>
          </p:cNvSpPr>
          <p:nvPr/>
        </p:nvSpPr>
        <p:spPr bwMode="auto">
          <a:xfrm>
            <a:off x="827088" y="5865813"/>
            <a:ext cx="576262"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０５</a:t>
            </a:r>
          </a:p>
        </p:txBody>
      </p:sp>
      <p:sp>
        <p:nvSpPr>
          <p:cNvPr id="84009" name="Text Box 46">
            <a:extLst>
              <a:ext uri="{FF2B5EF4-FFF2-40B4-BE49-F238E27FC236}">
                <a16:creationId xmlns:a16="http://schemas.microsoft.com/office/drawing/2014/main" id="{0B4F6A7B-5699-C9D5-1F34-F10FC4F75856}"/>
              </a:ext>
            </a:extLst>
          </p:cNvPr>
          <p:cNvSpPr txBox="1">
            <a:spLocks noChangeArrowheads="1"/>
          </p:cNvSpPr>
          <p:nvPr/>
        </p:nvSpPr>
        <p:spPr bwMode="auto">
          <a:xfrm>
            <a:off x="827088" y="5440363"/>
            <a:ext cx="64928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
        <p:nvSpPr>
          <p:cNvPr id="84010" name="Text Box 47">
            <a:extLst>
              <a:ext uri="{FF2B5EF4-FFF2-40B4-BE49-F238E27FC236}">
                <a16:creationId xmlns:a16="http://schemas.microsoft.com/office/drawing/2014/main" id="{06E68452-32F2-A089-8D29-850AC559BE4B}"/>
              </a:ext>
            </a:extLst>
          </p:cNvPr>
          <p:cNvSpPr txBox="1">
            <a:spLocks noChangeArrowheads="1"/>
          </p:cNvSpPr>
          <p:nvPr/>
        </p:nvSpPr>
        <p:spPr bwMode="auto">
          <a:xfrm>
            <a:off x="827088" y="6291263"/>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０６</a:t>
            </a:r>
          </a:p>
        </p:txBody>
      </p:sp>
      <p:sp>
        <p:nvSpPr>
          <p:cNvPr id="84011" name="Text Box 49">
            <a:extLst>
              <a:ext uri="{FF2B5EF4-FFF2-40B4-BE49-F238E27FC236}">
                <a16:creationId xmlns:a16="http://schemas.microsoft.com/office/drawing/2014/main" id="{D3A43C1A-257A-AB10-9012-68936FEFDBAA}"/>
              </a:ext>
            </a:extLst>
          </p:cNvPr>
          <p:cNvSpPr txBox="1">
            <a:spLocks noChangeArrowheads="1"/>
          </p:cNvSpPr>
          <p:nvPr/>
        </p:nvSpPr>
        <p:spPr bwMode="auto">
          <a:xfrm>
            <a:off x="1042988" y="549275"/>
            <a:ext cx="62642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地球温暖化と脱炭素社会</a:t>
            </a:r>
          </a:p>
        </p:txBody>
      </p:sp>
      <p:sp>
        <p:nvSpPr>
          <p:cNvPr id="84012" name="Text Box 50">
            <a:extLst>
              <a:ext uri="{FF2B5EF4-FFF2-40B4-BE49-F238E27FC236}">
                <a16:creationId xmlns:a16="http://schemas.microsoft.com/office/drawing/2014/main" id="{EBFEE807-10C5-5562-6D90-466CEF2D2972}"/>
              </a:ext>
            </a:extLst>
          </p:cNvPr>
          <p:cNvSpPr txBox="1">
            <a:spLocks noChangeArrowheads="1"/>
          </p:cNvSpPr>
          <p:nvPr/>
        </p:nvSpPr>
        <p:spPr bwMode="auto">
          <a:xfrm>
            <a:off x="1042988" y="3705225"/>
            <a:ext cx="26638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エネルギー</a:t>
            </a:r>
          </a:p>
        </p:txBody>
      </p:sp>
      <p:sp>
        <p:nvSpPr>
          <p:cNvPr id="84013" name="Text Box 51">
            <a:extLst>
              <a:ext uri="{FF2B5EF4-FFF2-40B4-BE49-F238E27FC236}">
                <a16:creationId xmlns:a16="http://schemas.microsoft.com/office/drawing/2014/main" id="{5E632900-51F1-9EED-772F-C05083D58FE4}"/>
              </a:ext>
            </a:extLst>
          </p:cNvPr>
          <p:cNvSpPr txBox="1">
            <a:spLocks noChangeArrowheads="1"/>
          </p:cNvSpPr>
          <p:nvPr/>
        </p:nvSpPr>
        <p:spPr bwMode="auto">
          <a:xfrm>
            <a:off x="250825" y="549275"/>
            <a:ext cx="12239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３－１</a:t>
            </a:r>
          </a:p>
        </p:txBody>
      </p:sp>
      <p:sp>
        <p:nvSpPr>
          <p:cNvPr id="84014" name="Text Box 52">
            <a:extLst>
              <a:ext uri="{FF2B5EF4-FFF2-40B4-BE49-F238E27FC236}">
                <a16:creationId xmlns:a16="http://schemas.microsoft.com/office/drawing/2014/main" id="{299CE47E-36A7-DC96-3456-F478EC16D43C}"/>
              </a:ext>
            </a:extLst>
          </p:cNvPr>
          <p:cNvSpPr txBox="1">
            <a:spLocks noChangeArrowheads="1"/>
          </p:cNvSpPr>
          <p:nvPr/>
        </p:nvSpPr>
        <p:spPr bwMode="auto">
          <a:xfrm>
            <a:off x="250825" y="3705225"/>
            <a:ext cx="11525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３－２</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Text Box 7">
            <a:extLst>
              <a:ext uri="{FF2B5EF4-FFF2-40B4-BE49-F238E27FC236}">
                <a16:creationId xmlns:a16="http://schemas.microsoft.com/office/drawing/2014/main" id="{CF9259D8-FC54-3D83-0823-BD4BB53CD23B}"/>
              </a:ext>
            </a:extLst>
          </p:cNvPr>
          <p:cNvSpPr txBox="1">
            <a:spLocks noChangeArrowheads="1"/>
          </p:cNvSpPr>
          <p:nvPr/>
        </p:nvSpPr>
        <p:spPr bwMode="auto">
          <a:xfrm>
            <a:off x="7848600" y="0"/>
            <a:ext cx="1295400"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P12</a:t>
            </a:r>
            <a:r>
              <a:rPr lang="ja-JP" altLang="en-US" sz="1200" b="0">
                <a:latin typeface="+mn-ea"/>
                <a:ea typeface="+mn-ea"/>
              </a:rPr>
              <a:t>～</a:t>
            </a:r>
            <a:r>
              <a:rPr lang="en-US" altLang="ja-JP" sz="1200" b="0" dirty="0">
                <a:latin typeface="+mn-ea"/>
                <a:ea typeface="+mn-ea"/>
              </a:rPr>
              <a:t>p13</a:t>
            </a:r>
          </a:p>
        </p:txBody>
      </p:sp>
      <p:sp>
        <p:nvSpPr>
          <p:cNvPr id="24580" name="Text Box 8">
            <a:extLst>
              <a:ext uri="{FF2B5EF4-FFF2-40B4-BE49-F238E27FC236}">
                <a16:creationId xmlns:a16="http://schemas.microsoft.com/office/drawing/2014/main" id="{C0A067F1-AEF8-BF1A-E8AD-83E736B3133E}"/>
              </a:ext>
            </a:extLst>
          </p:cNvPr>
          <p:cNvSpPr txBox="1">
            <a:spLocks noChangeArrowheads="1"/>
          </p:cNvSpPr>
          <p:nvPr/>
        </p:nvSpPr>
        <p:spPr bwMode="auto">
          <a:xfrm>
            <a:off x="179388" y="18891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０１</a:t>
            </a:r>
          </a:p>
        </p:txBody>
      </p:sp>
      <p:sp>
        <p:nvSpPr>
          <p:cNvPr id="24581" name="Text Box 9">
            <a:extLst>
              <a:ext uri="{FF2B5EF4-FFF2-40B4-BE49-F238E27FC236}">
                <a16:creationId xmlns:a16="http://schemas.microsoft.com/office/drawing/2014/main" id="{BC10C99F-E7A1-8DC7-59F1-99328838B992}"/>
              </a:ext>
            </a:extLst>
          </p:cNvPr>
          <p:cNvSpPr txBox="1">
            <a:spLocks noChangeArrowheads="1"/>
          </p:cNvSpPr>
          <p:nvPr/>
        </p:nvSpPr>
        <p:spPr bwMode="auto">
          <a:xfrm>
            <a:off x="884238" y="73025"/>
            <a:ext cx="56165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環境とは何か、環境問題とは何か　</a:t>
            </a:r>
          </a:p>
        </p:txBody>
      </p:sp>
      <p:sp>
        <p:nvSpPr>
          <p:cNvPr id="24582" name="Text Box 17">
            <a:extLst>
              <a:ext uri="{FF2B5EF4-FFF2-40B4-BE49-F238E27FC236}">
                <a16:creationId xmlns:a16="http://schemas.microsoft.com/office/drawing/2014/main" id="{8C6F0DB3-1121-35F6-242C-C8157BB21280}"/>
              </a:ext>
            </a:extLst>
          </p:cNvPr>
          <p:cNvSpPr txBox="1">
            <a:spLocks noChangeArrowheads="1"/>
          </p:cNvSpPr>
          <p:nvPr/>
        </p:nvSpPr>
        <p:spPr bwMode="auto">
          <a:xfrm>
            <a:off x="34925" y="1052513"/>
            <a:ext cx="88582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b="0" dirty="0">
                <a:latin typeface="+mn-ea"/>
                <a:ea typeface="+mn-ea"/>
              </a:rPr>
              <a:t>人間及び人間社会を取り巻く人間以外の生物、生態系、そして山、川、海、大気などの自然そのもの。</a:t>
            </a:r>
          </a:p>
        </p:txBody>
      </p:sp>
      <p:sp>
        <p:nvSpPr>
          <p:cNvPr id="24583" name="Text Box 19">
            <a:extLst>
              <a:ext uri="{FF2B5EF4-FFF2-40B4-BE49-F238E27FC236}">
                <a16:creationId xmlns:a16="http://schemas.microsoft.com/office/drawing/2014/main" id="{031F6617-0A7F-4F98-D3E5-BB2F97E4EC8C}"/>
              </a:ext>
            </a:extLst>
          </p:cNvPr>
          <p:cNvSpPr txBox="1">
            <a:spLocks noChangeArrowheads="1"/>
          </p:cNvSpPr>
          <p:nvPr/>
        </p:nvSpPr>
        <p:spPr bwMode="auto">
          <a:xfrm>
            <a:off x="106363" y="5922963"/>
            <a:ext cx="8931275" cy="8318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b="0" dirty="0">
                <a:solidFill>
                  <a:srgbClr val="0000FF"/>
                </a:solidFill>
                <a:latin typeface="+mn-ea"/>
                <a:ea typeface="+mn-ea"/>
              </a:rPr>
              <a:t>地球環境問題は、さまざまな事象が相互に結びつき、一連の問題群を形成します。</a:t>
            </a:r>
          </a:p>
          <a:p>
            <a:pPr eaLnBrk="1" hangingPunct="1">
              <a:spcBef>
                <a:spcPct val="0"/>
              </a:spcBef>
              <a:buFontTx/>
              <a:buNone/>
              <a:defRPr/>
            </a:pPr>
            <a:r>
              <a:rPr lang="ja-JP" altLang="en-US" sz="1600" b="0" dirty="0">
                <a:solidFill>
                  <a:srgbClr val="0000FF"/>
                </a:solidFill>
                <a:latin typeface="+mn-ea"/>
                <a:ea typeface="+mn-ea"/>
              </a:rPr>
              <a:t>地表付近のオゾン汚染（光化学オキシダント）が</a:t>
            </a:r>
            <a:r>
              <a:rPr lang="en-US" altLang="ja-JP" sz="1600" b="0" dirty="0">
                <a:solidFill>
                  <a:srgbClr val="0000FF"/>
                </a:solidFill>
                <a:latin typeface="+mn-ea"/>
                <a:ea typeface="+mn-ea"/>
              </a:rPr>
              <a:t>､</a:t>
            </a:r>
            <a:r>
              <a:rPr lang="ja-JP" altLang="en-US" sz="1600" b="0" dirty="0">
                <a:solidFill>
                  <a:srgbClr val="0000FF"/>
                </a:solidFill>
                <a:latin typeface="+mn-ea"/>
                <a:ea typeface="+mn-ea"/>
              </a:rPr>
              <a:t>大気汚染のみならず地球温暖化を促進し</a:t>
            </a:r>
            <a:r>
              <a:rPr lang="en-US" altLang="ja-JP" sz="1600" b="0" dirty="0">
                <a:solidFill>
                  <a:srgbClr val="0000FF"/>
                </a:solidFill>
                <a:latin typeface="+mn-ea"/>
                <a:ea typeface="+mn-ea"/>
              </a:rPr>
              <a:t>､</a:t>
            </a:r>
            <a:r>
              <a:rPr lang="ja-JP" altLang="en-US" sz="1600" b="0" dirty="0">
                <a:solidFill>
                  <a:srgbClr val="0000FF"/>
                </a:solidFill>
                <a:latin typeface="+mn-ea"/>
                <a:ea typeface="+mn-ea"/>
              </a:rPr>
              <a:t>環境汚染や地球温暖化が生物多様性を脅かしています。</a:t>
            </a:r>
          </a:p>
        </p:txBody>
      </p:sp>
      <p:graphicFrame>
        <p:nvGraphicFramePr>
          <p:cNvPr id="42004" name="Group 20">
            <a:extLst>
              <a:ext uri="{FF2B5EF4-FFF2-40B4-BE49-F238E27FC236}">
                <a16:creationId xmlns:a16="http://schemas.microsoft.com/office/drawing/2014/main" id="{D3959B04-F094-D43A-9BAC-E59E70137B06}"/>
              </a:ext>
            </a:extLst>
          </p:cNvPr>
          <p:cNvGraphicFramePr>
            <a:graphicFrameLocks noGrp="1"/>
          </p:cNvGraphicFramePr>
          <p:nvPr/>
        </p:nvGraphicFramePr>
        <p:xfrm>
          <a:off x="188913" y="2357438"/>
          <a:ext cx="8785225" cy="3565527"/>
        </p:xfrm>
        <a:graphic>
          <a:graphicData uri="http://schemas.openxmlformats.org/drawingml/2006/table">
            <a:tbl>
              <a:tblPr/>
              <a:tblGrid>
                <a:gridCol w="2214562">
                  <a:extLst>
                    <a:ext uri="{9D8B030D-6E8A-4147-A177-3AD203B41FA5}">
                      <a16:colId xmlns:a16="http://schemas.microsoft.com/office/drawing/2014/main" val="20000"/>
                    </a:ext>
                  </a:extLst>
                </a:gridCol>
                <a:gridCol w="3027363">
                  <a:extLst>
                    <a:ext uri="{9D8B030D-6E8A-4147-A177-3AD203B41FA5}">
                      <a16:colId xmlns:a16="http://schemas.microsoft.com/office/drawing/2014/main" val="20001"/>
                    </a:ext>
                  </a:extLst>
                </a:gridCol>
                <a:gridCol w="3543300">
                  <a:extLst>
                    <a:ext uri="{9D8B030D-6E8A-4147-A177-3AD203B41FA5}">
                      <a16:colId xmlns:a16="http://schemas.microsoft.com/office/drawing/2014/main" val="20002"/>
                    </a:ext>
                  </a:extLst>
                </a:gridCol>
              </a:tblGrid>
              <a:tr h="30480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環境問題の種別</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地球</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環境問題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地域</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環境問題</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5238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大気系の環境問題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地球温暖化、　オゾン層の破壊、</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酸性雨、　黄砂、　越境大気汚染、</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大気汚染、</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ヒートアイランド問題</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051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水環境系の環境問題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海洋汚染、淡水資源問題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水質汚濁</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9051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地盤／土壌の環境問題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砂漠化</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土壌汚染、　地盤沈下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238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生態系にかかわる問題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生物の多様性の減少、　野生生物の保護、</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森林（特に熱帯林）の減少</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生物の多様性の減少、　自然環境との共生、　景観、　里地里山･田園地帯の保全</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238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途上地域等に普遍的に顕在化している問題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途上国の環境</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公害）問題、</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有害廃棄物の越境移動</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8418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国際協調の下での取組みが不可欠の問題</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世界遺産、　南極の環境保全</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9051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地域の生活環境保全</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廃棄物問題、騒音、振動、悪臭、光害、電磁波</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333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その他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化学物質問題、放射性物質による環境リスク問題、放射性廃棄物の処理</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8"/>
                  </a:ext>
                </a:extLst>
              </a:tr>
            </a:tbl>
          </a:graphicData>
        </a:graphic>
      </p:graphicFrame>
      <p:sp>
        <p:nvSpPr>
          <p:cNvPr id="24626" name="Text Box 63">
            <a:extLst>
              <a:ext uri="{FF2B5EF4-FFF2-40B4-BE49-F238E27FC236}">
                <a16:creationId xmlns:a16="http://schemas.microsoft.com/office/drawing/2014/main" id="{05BE2834-6A57-24D7-B68B-D712599AC383}"/>
              </a:ext>
            </a:extLst>
          </p:cNvPr>
          <p:cNvSpPr txBox="1">
            <a:spLocks noChangeArrowheads="1"/>
          </p:cNvSpPr>
          <p:nvPr/>
        </p:nvSpPr>
        <p:spPr bwMode="auto">
          <a:xfrm>
            <a:off x="0" y="692150"/>
            <a:ext cx="1368425" cy="276999"/>
          </a:xfrm>
          <a:prstGeom prst="rect">
            <a:avLst/>
          </a:prstGeom>
          <a:solidFill>
            <a:srgbClr val="FFFF00"/>
          </a:solidFill>
          <a:ln w="3175">
            <a:solidFill>
              <a:srgbClr val="FF0000"/>
            </a:solidFill>
            <a:miter lim="800000"/>
            <a:headEnd/>
            <a:tailEnd/>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200" b="0">
              <a:latin typeface="+mn-ea"/>
              <a:ea typeface="+mn-ea"/>
            </a:endParaRPr>
          </a:p>
        </p:txBody>
      </p:sp>
      <p:sp>
        <p:nvSpPr>
          <p:cNvPr id="24627" name="Text Box 64">
            <a:extLst>
              <a:ext uri="{FF2B5EF4-FFF2-40B4-BE49-F238E27FC236}">
                <a16:creationId xmlns:a16="http://schemas.microsoft.com/office/drawing/2014/main" id="{B8A4936B-8917-7CCF-76C1-22526C013EB5}"/>
              </a:ext>
            </a:extLst>
          </p:cNvPr>
          <p:cNvSpPr txBox="1">
            <a:spLocks noChangeArrowheads="1"/>
          </p:cNvSpPr>
          <p:nvPr/>
        </p:nvSpPr>
        <p:spPr bwMode="auto">
          <a:xfrm>
            <a:off x="0" y="1412875"/>
            <a:ext cx="1368425" cy="276999"/>
          </a:xfrm>
          <a:prstGeom prst="rect">
            <a:avLst/>
          </a:prstGeom>
          <a:solidFill>
            <a:srgbClr val="FFFF00"/>
          </a:solidFill>
          <a:ln w="3175">
            <a:solidFill>
              <a:srgbClr val="FF0000"/>
            </a:solidFill>
            <a:miter lim="800000"/>
            <a:headEnd/>
            <a:tailEnd/>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200" b="0">
              <a:latin typeface="+mn-ea"/>
              <a:ea typeface="+mn-ea"/>
            </a:endParaRPr>
          </a:p>
        </p:txBody>
      </p:sp>
      <p:sp>
        <p:nvSpPr>
          <p:cNvPr id="24629" name="Text Box 66">
            <a:extLst>
              <a:ext uri="{FF2B5EF4-FFF2-40B4-BE49-F238E27FC236}">
                <a16:creationId xmlns:a16="http://schemas.microsoft.com/office/drawing/2014/main" id="{99A1927F-A402-1296-AEDB-657C43A2BF06}"/>
              </a:ext>
            </a:extLst>
          </p:cNvPr>
          <p:cNvSpPr txBox="1">
            <a:spLocks noChangeArrowheads="1"/>
          </p:cNvSpPr>
          <p:nvPr/>
        </p:nvSpPr>
        <p:spPr bwMode="auto">
          <a:xfrm>
            <a:off x="-9129" y="667792"/>
            <a:ext cx="1209829"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環境とは</a:t>
            </a:r>
          </a:p>
        </p:txBody>
      </p:sp>
      <p:sp>
        <p:nvSpPr>
          <p:cNvPr id="24630" name="Text Box 67">
            <a:extLst>
              <a:ext uri="{FF2B5EF4-FFF2-40B4-BE49-F238E27FC236}">
                <a16:creationId xmlns:a16="http://schemas.microsoft.com/office/drawing/2014/main" id="{CF51894D-AFFD-42EA-532E-B66210F40124}"/>
              </a:ext>
            </a:extLst>
          </p:cNvPr>
          <p:cNvSpPr txBox="1">
            <a:spLocks noChangeArrowheads="1"/>
          </p:cNvSpPr>
          <p:nvPr/>
        </p:nvSpPr>
        <p:spPr bwMode="auto">
          <a:xfrm>
            <a:off x="-9129" y="1382097"/>
            <a:ext cx="1368426"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環境問題とは</a:t>
            </a:r>
          </a:p>
        </p:txBody>
      </p:sp>
      <p:sp>
        <p:nvSpPr>
          <p:cNvPr id="24631" name="Text Box 68">
            <a:extLst>
              <a:ext uri="{FF2B5EF4-FFF2-40B4-BE49-F238E27FC236}">
                <a16:creationId xmlns:a16="http://schemas.microsoft.com/office/drawing/2014/main" id="{F72F7A42-5258-B8C6-E341-9F2258F616B7}"/>
              </a:ext>
            </a:extLst>
          </p:cNvPr>
          <p:cNvSpPr txBox="1">
            <a:spLocks noChangeArrowheads="1"/>
          </p:cNvSpPr>
          <p:nvPr/>
        </p:nvSpPr>
        <p:spPr bwMode="auto">
          <a:xfrm>
            <a:off x="1619250" y="692150"/>
            <a:ext cx="39608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solidFill>
                  <a:srgbClr val="FF0000"/>
                </a:solidFill>
                <a:latin typeface="+mn-ea"/>
                <a:ea typeface="+mn-ea"/>
              </a:rPr>
              <a:t>＜人類の存続の基盤　</a:t>
            </a:r>
            <a:r>
              <a:rPr lang="ja-JP" altLang="en-US" sz="1200" b="0" dirty="0">
                <a:latin typeface="+mn-ea"/>
                <a:ea typeface="+mn-ea"/>
              </a:rPr>
              <a:t>環境基本法第３条</a:t>
            </a:r>
            <a:r>
              <a:rPr lang="ja-JP" altLang="en-US" sz="1800" b="0" dirty="0">
                <a:solidFill>
                  <a:srgbClr val="FF0000"/>
                </a:solidFill>
                <a:latin typeface="+mn-ea"/>
                <a:ea typeface="+mn-ea"/>
              </a:rPr>
              <a:t>＞</a:t>
            </a:r>
          </a:p>
        </p:txBody>
      </p:sp>
      <p:sp>
        <p:nvSpPr>
          <p:cNvPr id="24633" name="Line 70">
            <a:extLst>
              <a:ext uri="{FF2B5EF4-FFF2-40B4-BE49-F238E27FC236}">
                <a16:creationId xmlns:a16="http://schemas.microsoft.com/office/drawing/2014/main" id="{49ABE01A-B625-6AB8-43C5-46A48C0A196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 name="Text Box 68">
            <a:extLst>
              <a:ext uri="{FF2B5EF4-FFF2-40B4-BE49-F238E27FC236}">
                <a16:creationId xmlns:a16="http://schemas.microsoft.com/office/drawing/2014/main" id="{6E0F7D04-1227-22D4-EBCF-8738AF681B85}"/>
              </a:ext>
            </a:extLst>
          </p:cNvPr>
          <p:cNvSpPr txBox="1">
            <a:spLocks noChangeArrowheads="1"/>
          </p:cNvSpPr>
          <p:nvPr/>
        </p:nvSpPr>
        <p:spPr bwMode="auto">
          <a:xfrm>
            <a:off x="1619250" y="1474788"/>
            <a:ext cx="6553200"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solidFill>
                  <a:srgbClr val="FF0000"/>
                </a:solidFill>
                <a:latin typeface="+mn-ea"/>
                <a:ea typeface="+mn-ea"/>
              </a:rPr>
              <a:t>＜環境の復元能力を超えた開発など＞</a:t>
            </a:r>
          </a:p>
        </p:txBody>
      </p:sp>
      <p:sp>
        <p:nvSpPr>
          <p:cNvPr id="5" name="Text Box 19">
            <a:extLst>
              <a:ext uri="{FF2B5EF4-FFF2-40B4-BE49-F238E27FC236}">
                <a16:creationId xmlns:a16="http://schemas.microsoft.com/office/drawing/2014/main" id="{D0875603-6B34-3B1C-6CA2-F34E5EA83CAB}"/>
              </a:ext>
            </a:extLst>
          </p:cNvPr>
          <p:cNvSpPr txBox="1">
            <a:spLocks noChangeArrowheads="1"/>
          </p:cNvSpPr>
          <p:nvPr/>
        </p:nvSpPr>
        <p:spPr bwMode="auto">
          <a:xfrm>
            <a:off x="34925" y="1773238"/>
            <a:ext cx="8931275"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b="0" dirty="0">
                <a:latin typeface="+mn-ea"/>
                <a:ea typeface="+mn-ea"/>
              </a:rPr>
              <a:t>　人間の活動により、地球を構成する大気、水、土壌、生態系に重大な変化が生じ、わたしたちの生存基盤そのものを危ういものにしていること。</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図 2">
            <a:extLst>
              <a:ext uri="{FF2B5EF4-FFF2-40B4-BE49-F238E27FC236}">
                <a16:creationId xmlns:a16="http://schemas.microsoft.com/office/drawing/2014/main" id="{FFD57331-F388-1F6F-A5AA-B63BDA87C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3848100"/>
            <a:ext cx="3273425" cy="2389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0" name="Text Box 7">
            <a:extLst>
              <a:ext uri="{FF2B5EF4-FFF2-40B4-BE49-F238E27FC236}">
                <a16:creationId xmlns:a16="http://schemas.microsoft.com/office/drawing/2014/main" id="{D9490A0E-BD42-3234-A8B7-4491BD09C458}"/>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P56</a:t>
            </a:r>
            <a:r>
              <a:rPr lang="ja-JP" altLang="en-US" sz="1200" b="0" dirty="0">
                <a:latin typeface="+mn-ea"/>
                <a:ea typeface="+mn-ea"/>
              </a:rPr>
              <a:t>～</a:t>
            </a:r>
            <a:r>
              <a:rPr lang="en-US" altLang="ja-JP" sz="1200" b="0" dirty="0">
                <a:latin typeface="+mn-ea"/>
                <a:ea typeface="+mn-ea"/>
              </a:rPr>
              <a:t>P59</a:t>
            </a:r>
          </a:p>
        </p:txBody>
      </p:sp>
      <p:sp>
        <p:nvSpPr>
          <p:cNvPr id="86021" name="Text Box 8">
            <a:extLst>
              <a:ext uri="{FF2B5EF4-FFF2-40B4-BE49-F238E27FC236}">
                <a16:creationId xmlns:a16="http://schemas.microsoft.com/office/drawing/2014/main" id="{62063D74-ED2D-BA89-5105-A5A435997CFF}"/>
              </a:ext>
            </a:extLst>
          </p:cNvPr>
          <p:cNvSpPr txBox="1">
            <a:spLocks noChangeArrowheads="1"/>
          </p:cNvSpPr>
          <p:nvPr/>
        </p:nvSpPr>
        <p:spPr bwMode="auto">
          <a:xfrm>
            <a:off x="1906588" y="117475"/>
            <a:ext cx="46101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地球温暖化の科学的側面　</a:t>
            </a:r>
          </a:p>
        </p:txBody>
      </p:sp>
      <p:sp>
        <p:nvSpPr>
          <p:cNvPr id="86022" name="Text Box 9">
            <a:extLst>
              <a:ext uri="{FF2B5EF4-FFF2-40B4-BE49-F238E27FC236}">
                <a16:creationId xmlns:a16="http://schemas.microsoft.com/office/drawing/2014/main" id="{2E834066-6F59-1932-0D7A-4B7FF76F2F62}"/>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86023" name="Text Box 10">
            <a:extLst>
              <a:ext uri="{FF2B5EF4-FFF2-40B4-BE49-F238E27FC236}">
                <a16:creationId xmlns:a16="http://schemas.microsoft.com/office/drawing/2014/main" id="{9AB1F512-807C-4BE1-C980-ACCDA57A13DE}"/>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86024" name="AutoShape 11">
            <a:extLst>
              <a:ext uri="{FF2B5EF4-FFF2-40B4-BE49-F238E27FC236}">
                <a16:creationId xmlns:a16="http://schemas.microsoft.com/office/drawing/2014/main" id="{1BD7B350-B80E-B1B5-D872-75406A0C9186}"/>
              </a:ext>
            </a:extLst>
          </p:cNvPr>
          <p:cNvSpPr>
            <a:spLocks noChangeArrowheads="1"/>
          </p:cNvSpPr>
          <p:nvPr/>
        </p:nvSpPr>
        <p:spPr bwMode="auto">
          <a:xfrm>
            <a:off x="6356350" y="3705225"/>
            <a:ext cx="2557463" cy="936625"/>
          </a:xfrm>
          <a:prstGeom prst="roundRect">
            <a:avLst>
              <a:gd name="adj" fmla="val 16662"/>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大気中にあり、地表から放射された赤外線の一部を吸収し</a:t>
            </a:r>
            <a:r>
              <a:rPr lang="en-US" altLang="ja-JP" sz="1200" b="0" dirty="0">
                <a:latin typeface="+mn-ea"/>
                <a:ea typeface="+mn-ea"/>
              </a:rPr>
              <a:t>､</a:t>
            </a:r>
            <a:r>
              <a:rPr lang="ja-JP" altLang="en-US" sz="1200" b="0" dirty="0">
                <a:latin typeface="+mn-ea"/>
                <a:ea typeface="+mn-ea"/>
              </a:rPr>
              <a:t>再び地表に戻すことで地球の温度を上げる働きをする気体の総称。</a:t>
            </a:r>
          </a:p>
        </p:txBody>
      </p:sp>
      <p:sp>
        <p:nvSpPr>
          <p:cNvPr id="86025" name="AutoShape 12">
            <a:extLst>
              <a:ext uri="{FF2B5EF4-FFF2-40B4-BE49-F238E27FC236}">
                <a16:creationId xmlns:a16="http://schemas.microsoft.com/office/drawing/2014/main" id="{2271985A-44AB-3324-29B2-D8422BC0EC5B}"/>
              </a:ext>
            </a:extLst>
          </p:cNvPr>
          <p:cNvSpPr>
            <a:spLocks noChangeArrowheads="1"/>
          </p:cNvSpPr>
          <p:nvPr/>
        </p:nvSpPr>
        <p:spPr bwMode="auto">
          <a:xfrm>
            <a:off x="6645275" y="3359150"/>
            <a:ext cx="1924050" cy="339725"/>
          </a:xfrm>
          <a:prstGeom prst="roundRect">
            <a:avLst>
              <a:gd name="adj" fmla="val 16676"/>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dirty="0">
                <a:solidFill>
                  <a:schemeClr val="bg1"/>
                </a:solidFill>
                <a:latin typeface="+mn-ea"/>
                <a:ea typeface="+mn-ea"/>
              </a:rPr>
              <a:t>温室効果ガス（ＧＨＧ）</a:t>
            </a:r>
          </a:p>
        </p:txBody>
      </p:sp>
      <p:sp>
        <p:nvSpPr>
          <p:cNvPr id="86026" name="AutoShape 13">
            <a:extLst>
              <a:ext uri="{FF2B5EF4-FFF2-40B4-BE49-F238E27FC236}">
                <a16:creationId xmlns:a16="http://schemas.microsoft.com/office/drawing/2014/main" id="{6B9A0782-F4FA-82EF-C5AE-7A3AA3BDB0D2}"/>
              </a:ext>
            </a:extLst>
          </p:cNvPr>
          <p:cNvSpPr>
            <a:spLocks noChangeArrowheads="1"/>
          </p:cNvSpPr>
          <p:nvPr/>
        </p:nvSpPr>
        <p:spPr bwMode="auto">
          <a:xfrm>
            <a:off x="6356350" y="5084763"/>
            <a:ext cx="2624138" cy="1665287"/>
          </a:xfrm>
          <a:prstGeom prst="roundRect">
            <a:avLst>
              <a:gd name="adj" fmla="val 16667"/>
            </a:avLst>
          </a:prstGeom>
          <a:solidFill>
            <a:srgbClr val="FFCCFF"/>
          </a:solidFill>
          <a:ln>
            <a:noFill/>
          </a:ln>
          <a:effectLst>
            <a:outerShdw dist="635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温室効果ガスの地球温暖化に影響する度合いを、</a:t>
            </a:r>
            <a:r>
              <a:rPr lang="ja-JP" altLang="en-US" sz="1200" dirty="0">
                <a:latin typeface="+mn-ea"/>
                <a:ea typeface="+mn-ea"/>
              </a:rPr>
              <a:t>二酸化炭素を１</a:t>
            </a:r>
            <a:r>
              <a:rPr lang="ja-JP" altLang="en-US" sz="1200" b="0" dirty="0">
                <a:latin typeface="+mn-ea"/>
                <a:ea typeface="+mn-ea"/>
              </a:rPr>
              <a:t>として比較し表した数値。</a:t>
            </a:r>
          </a:p>
          <a:p>
            <a:pPr eaLnBrk="1" hangingPunct="1">
              <a:spcBef>
                <a:spcPct val="0"/>
              </a:spcBef>
              <a:buFontTx/>
              <a:buNone/>
              <a:defRPr/>
            </a:pPr>
            <a:r>
              <a:rPr lang="ja-JP" altLang="en-US" sz="1200" dirty="0">
                <a:solidFill>
                  <a:srgbClr val="FF0000"/>
                </a:solidFill>
                <a:latin typeface="+mn-ea"/>
                <a:ea typeface="+mn-ea"/>
              </a:rPr>
              <a:t>メタン 　　　　     　　　</a:t>
            </a:r>
            <a:r>
              <a:rPr lang="en-US" altLang="ja-JP" sz="1200" dirty="0">
                <a:solidFill>
                  <a:srgbClr val="FF0000"/>
                </a:solidFill>
                <a:latin typeface="+mn-ea"/>
                <a:ea typeface="+mn-ea"/>
              </a:rPr>
              <a:t>25</a:t>
            </a:r>
            <a:r>
              <a:rPr lang="ja-JP" altLang="en-US" sz="1200" dirty="0">
                <a:solidFill>
                  <a:srgbClr val="FF0000"/>
                </a:solidFill>
                <a:latin typeface="+mn-ea"/>
                <a:ea typeface="+mn-ea"/>
              </a:rPr>
              <a:t>倍</a:t>
            </a:r>
          </a:p>
          <a:p>
            <a:pPr eaLnBrk="1" hangingPunct="1">
              <a:spcBef>
                <a:spcPct val="0"/>
              </a:spcBef>
              <a:buFontTx/>
              <a:buNone/>
              <a:defRPr/>
            </a:pPr>
            <a:r>
              <a:rPr lang="ja-JP" altLang="en-US" sz="1200" dirty="0">
                <a:solidFill>
                  <a:srgbClr val="FF0000"/>
                </a:solidFill>
                <a:latin typeface="+mn-ea"/>
                <a:ea typeface="+mn-ea"/>
              </a:rPr>
              <a:t>一酸化二窒素　　   </a:t>
            </a:r>
            <a:r>
              <a:rPr lang="en-US" altLang="ja-JP" sz="1200" dirty="0">
                <a:solidFill>
                  <a:srgbClr val="FF0000"/>
                </a:solidFill>
                <a:latin typeface="+mn-ea"/>
                <a:ea typeface="+mn-ea"/>
              </a:rPr>
              <a:t>298</a:t>
            </a:r>
            <a:r>
              <a:rPr lang="ja-JP" altLang="en-US" sz="1200" dirty="0">
                <a:solidFill>
                  <a:srgbClr val="FF0000"/>
                </a:solidFill>
                <a:latin typeface="+mn-ea"/>
                <a:ea typeface="+mn-ea"/>
              </a:rPr>
              <a:t>倍</a:t>
            </a:r>
          </a:p>
          <a:p>
            <a:pPr eaLnBrk="1" hangingPunct="1">
              <a:spcBef>
                <a:spcPct val="0"/>
              </a:spcBef>
              <a:buFontTx/>
              <a:buNone/>
              <a:defRPr/>
            </a:pPr>
            <a:r>
              <a:rPr lang="ja-JP" altLang="en-US" sz="1200" b="0" dirty="0">
                <a:latin typeface="+mn-ea"/>
                <a:ea typeface="+mn-ea"/>
              </a:rPr>
              <a:t>フロン類　　千倍～数万倍</a:t>
            </a:r>
          </a:p>
          <a:p>
            <a:pPr eaLnBrk="1" hangingPunct="1">
              <a:spcBef>
                <a:spcPct val="0"/>
              </a:spcBef>
              <a:buFontTx/>
              <a:buNone/>
              <a:defRPr/>
            </a:pPr>
            <a:r>
              <a:rPr lang="ja-JP" altLang="en-US" sz="1200" b="0" dirty="0">
                <a:latin typeface="+mn-ea"/>
                <a:ea typeface="+mn-ea"/>
              </a:rPr>
              <a:t>六フッ化硫黄 　　</a:t>
            </a:r>
            <a:r>
              <a:rPr lang="en-US" altLang="ja-JP" sz="1200" b="0" dirty="0">
                <a:latin typeface="+mn-ea"/>
                <a:ea typeface="+mn-ea"/>
              </a:rPr>
              <a:t>22800</a:t>
            </a:r>
            <a:r>
              <a:rPr lang="ja-JP" altLang="en-US" sz="1200" b="0" dirty="0">
                <a:latin typeface="+mn-ea"/>
                <a:ea typeface="+mn-ea"/>
              </a:rPr>
              <a:t>倍</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三フッ化窒素　　 </a:t>
            </a:r>
            <a:r>
              <a:rPr lang="en-US" altLang="ja-JP" sz="1200" b="0" dirty="0">
                <a:latin typeface="+mn-ea"/>
                <a:ea typeface="+mn-ea"/>
              </a:rPr>
              <a:t>17200</a:t>
            </a:r>
            <a:r>
              <a:rPr lang="ja-JP" altLang="en-US" sz="1200" b="0" dirty="0">
                <a:latin typeface="+mn-ea"/>
                <a:ea typeface="+mn-ea"/>
              </a:rPr>
              <a:t>倍</a:t>
            </a:r>
          </a:p>
        </p:txBody>
      </p:sp>
      <p:sp>
        <p:nvSpPr>
          <p:cNvPr id="86027" name="AutoShape 14">
            <a:extLst>
              <a:ext uri="{FF2B5EF4-FFF2-40B4-BE49-F238E27FC236}">
                <a16:creationId xmlns:a16="http://schemas.microsoft.com/office/drawing/2014/main" id="{441C5BC0-59FD-A792-E51E-17BBEC6D4958}"/>
              </a:ext>
            </a:extLst>
          </p:cNvPr>
          <p:cNvSpPr>
            <a:spLocks noChangeArrowheads="1"/>
          </p:cNvSpPr>
          <p:nvPr/>
        </p:nvSpPr>
        <p:spPr bwMode="auto">
          <a:xfrm>
            <a:off x="6610350" y="4778375"/>
            <a:ext cx="2116138" cy="306388"/>
          </a:xfrm>
          <a:prstGeom prst="roundRect">
            <a:avLst>
              <a:gd name="adj" fmla="val 16685"/>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86028" name="Rectangle 15">
            <a:extLst>
              <a:ext uri="{FF2B5EF4-FFF2-40B4-BE49-F238E27FC236}">
                <a16:creationId xmlns:a16="http://schemas.microsoft.com/office/drawing/2014/main" id="{35AAD4D0-D616-60AF-2635-C4108A737892}"/>
              </a:ext>
            </a:extLst>
          </p:cNvPr>
          <p:cNvSpPr>
            <a:spLocks noChangeArrowheads="1"/>
          </p:cNvSpPr>
          <p:nvPr/>
        </p:nvSpPr>
        <p:spPr bwMode="auto">
          <a:xfrm>
            <a:off x="179388" y="692150"/>
            <a:ext cx="8964612" cy="50482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地球温暖化は人類が大量の化石燃料を消費してきたことが主な原因であり、気温上昇だけでなく気候変動</a:t>
            </a:r>
            <a:endParaRPr lang="en-US" altLang="ja-JP" sz="1400" dirty="0">
              <a:latin typeface="+mn-ea"/>
              <a:ea typeface="+mn-ea"/>
            </a:endParaRPr>
          </a:p>
          <a:p>
            <a:pPr eaLnBrk="1" hangingPunct="1">
              <a:spcBef>
                <a:spcPct val="0"/>
              </a:spcBef>
              <a:buFontTx/>
              <a:buNone/>
              <a:defRPr/>
            </a:pPr>
            <a:r>
              <a:rPr lang="ja-JP" altLang="en-US" sz="1400" dirty="0">
                <a:latin typeface="+mn-ea"/>
                <a:ea typeface="+mn-ea"/>
              </a:rPr>
              <a:t>をもたらします。この影響は多方面にわたり、人類も深刻な損害を受けることが予測されています。</a:t>
            </a:r>
          </a:p>
        </p:txBody>
      </p:sp>
      <p:sp>
        <p:nvSpPr>
          <p:cNvPr id="86029" name="AutoShape 18">
            <a:extLst>
              <a:ext uri="{FF2B5EF4-FFF2-40B4-BE49-F238E27FC236}">
                <a16:creationId xmlns:a16="http://schemas.microsoft.com/office/drawing/2014/main" id="{5A5E08D2-E217-1160-4289-9A22DE0A02F3}"/>
              </a:ext>
            </a:extLst>
          </p:cNvPr>
          <p:cNvSpPr>
            <a:spLocks noChangeArrowheads="1"/>
          </p:cNvSpPr>
          <p:nvPr/>
        </p:nvSpPr>
        <p:spPr bwMode="auto">
          <a:xfrm>
            <a:off x="34925" y="1196975"/>
            <a:ext cx="3194050" cy="336550"/>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86030" name="Text Box 25">
            <a:extLst>
              <a:ext uri="{FF2B5EF4-FFF2-40B4-BE49-F238E27FC236}">
                <a16:creationId xmlns:a16="http://schemas.microsoft.com/office/drawing/2014/main" id="{812605F9-4465-C950-CDFC-DCE6C09B42CE}"/>
              </a:ext>
            </a:extLst>
          </p:cNvPr>
          <p:cNvSpPr txBox="1">
            <a:spLocks noChangeArrowheads="1"/>
          </p:cNvSpPr>
          <p:nvPr/>
        </p:nvSpPr>
        <p:spPr bwMode="auto">
          <a:xfrm>
            <a:off x="34925" y="1196975"/>
            <a:ext cx="3241675"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地球温暖化の原因とメカニズム</a:t>
            </a:r>
          </a:p>
        </p:txBody>
      </p:sp>
      <p:sp>
        <p:nvSpPr>
          <p:cNvPr id="86031" name="Text Box 26">
            <a:extLst>
              <a:ext uri="{FF2B5EF4-FFF2-40B4-BE49-F238E27FC236}">
                <a16:creationId xmlns:a16="http://schemas.microsoft.com/office/drawing/2014/main" id="{B7E6CC77-5E26-46B1-1BB0-B5FBA9E3FF97}"/>
              </a:ext>
            </a:extLst>
          </p:cNvPr>
          <p:cNvSpPr txBox="1">
            <a:spLocks noChangeArrowheads="1"/>
          </p:cNvSpPr>
          <p:nvPr/>
        </p:nvSpPr>
        <p:spPr bwMode="auto">
          <a:xfrm>
            <a:off x="6569075" y="4746625"/>
            <a:ext cx="237331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zh-CN" altLang="en-US" sz="1400" b="0" dirty="0">
                <a:solidFill>
                  <a:schemeClr val="bg1"/>
                </a:solidFill>
                <a:latin typeface="+mn-ea"/>
                <a:ea typeface="+mn-ea"/>
              </a:rPr>
              <a:t> 地球温暖化係数</a:t>
            </a:r>
            <a:r>
              <a:rPr lang="ja-JP" altLang="en-US" sz="1400" b="0" dirty="0">
                <a:solidFill>
                  <a:schemeClr val="bg1"/>
                </a:solidFill>
                <a:latin typeface="+mn-ea"/>
                <a:ea typeface="+mn-ea"/>
              </a:rPr>
              <a:t>（ＧＷＰ）</a:t>
            </a:r>
          </a:p>
        </p:txBody>
      </p:sp>
      <p:sp>
        <p:nvSpPr>
          <p:cNvPr id="86033" name="Text Box 29">
            <a:extLst>
              <a:ext uri="{FF2B5EF4-FFF2-40B4-BE49-F238E27FC236}">
                <a16:creationId xmlns:a16="http://schemas.microsoft.com/office/drawing/2014/main" id="{79B2A2AF-2CA6-C6BC-7B66-5B3994597A27}"/>
              </a:ext>
            </a:extLst>
          </p:cNvPr>
          <p:cNvSpPr txBox="1">
            <a:spLocks noChangeArrowheads="1"/>
          </p:cNvSpPr>
          <p:nvPr/>
        </p:nvSpPr>
        <p:spPr bwMode="auto">
          <a:xfrm>
            <a:off x="0" y="1552575"/>
            <a:ext cx="9144000"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ja-JP" sz="1400" b="0" dirty="0">
                <a:latin typeface="+mn-ea"/>
                <a:ea typeface="+mn-ea"/>
              </a:rPr>
              <a:t>大気中の温室効果ガス(GHG)</a:t>
            </a:r>
            <a:r>
              <a:rPr lang="ja-JP" altLang="en-US" sz="1400" b="0" dirty="0">
                <a:latin typeface="+mn-ea"/>
                <a:ea typeface="+mn-ea"/>
              </a:rPr>
              <a:t>は、太陽光によって暖められた地表から宇宙へ逃げていく熱（赤外線）の一部を吸収し、再び地表に戻す。ＧＨＧが一定量あることで地球の平均気温約１５℃にたもたれてきた。　（ＧＨＧが無いと</a:t>
            </a:r>
            <a:r>
              <a:rPr lang="ja-JP" altLang="en-US" sz="1400" b="0" dirty="0">
                <a:solidFill>
                  <a:srgbClr val="FF0000"/>
                </a:solidFill>
                <a:latin typeface="+mn-ea"/>
                <a:ea typeface="+mn-ea"/>
              </a:rPr>
              <a:t>氷点下１８℃）</a:t>
            </a:r>
            <a:endParaRPr lang="en-US" altLang="ja-JP" sz="1400" b="0" dirty="0">
              <a:solidFill>
                <a:srgbClr val="FF0000"/>
              </a:solidFill>
              <a:latin typeface="+mn-ea"/>
              <a:ea typeface="+mn-ea"/>
            </a:endParaRPr>
          </a:p>
          <a:p>
            <a:pPr eaLnBrk="1" hangingPunct="1">
              <a:spcBef>
                <a:spcPct val="0"/>
              </a:spcBef>
              <a:buFontTx/>
              <a:buNone/>
              <a:defRPr/>
            </a:pPr>
            <a:r>
              <a:rPr lang="ja-JP" altLang="ja-JP" sz="1400" b="0" dirty="0">
                <a:latin typeface="+mn-ea"/>
                <a:ea typeface="+mn-ea"/>
              </a:rPr>
              <a:t>産業革命</a:t>
            </a:r>
            <a:r>
              <a:rPr lang="ja-JP" altLang="en-US" sz="1400" b="0" dirty="0">
                <a:latin typeface="+mn-ea"/>
                <a:ea typeface="+mn-ea"/>
              </a:rPr>
              <a:t>以降、</a:t>
            </a:r>
            <a:r>
              <a:rPr lang="ja-JP" altLang="ja-JP" sz="1400" b="0" dirty="0">
                <a:latin typeface="+mn-ea"/>
                <a:ea typeface="+mn-ea"/>
              </a:rPr>
              <a:t>化石燃料大量消費</a:t>
            </a:r>
            <a:r>
              <a:rPr lang="ja-JP" altLang="en-US" sz="1400" b="0" dirty="0">
                <a:latin typeface="+mn-ea"/>
                <a:ea typeface="+mn-ea"/>
              </a:rPr>
              <a:t>により、</a:t>
            </a:r>
            <a:r>
              <a:rPr lang="ja-JP" altLang="ja-JP" sz="1400" b="0" dirty="0">
                <a:latin typeface="+mn-ea"/>
                <a:ea typeface="+mn-ea"/>
              </a:rPr>
              <a:t>ＣＯ2などのGHG</a:t>
            </a:r>
            <a:r>
              <a:rPr lang="ja-JP" altLang="en-US" sz="1400" b="0" dirty="0">
                <a:latin typeface="+mn-ea"/>
                <a:ea typeface="+mn-ea"/>
              </a:rPr>
              <a:t>が</a:t>
            </a:r>
            <a:r>
              <a:rPr lang="ja-JP" altLang="ja-JP" sz="1400" b="0" dirty="0">
                <a:latin typeface="+mn-ea"/>
                <a:ea typeface="+mn-ea"/>
              </a:rPr>
              <a:t>大量排出</a:t>
            </a:r>
            <a:r>
              <a:rPr lang="ja-JP" altLang="en-US" sz="1400" b="0" dirty="0">
                <a:latin typeface="+mn-ea"/>
                <a:ea typeface="+mn-ea"/>
              </a:rPr>
              <a:t>され</a:t>
            </a:r>
            <a:r>
              <a:rPr lang="ja-JP" altLang="ja-JP" sz="1400" b="0" dirty="0">
                <a:latin typeface="+mn-ea"/>
                <a:ea typeface="+mn-ea"/>
              </a:rPr>
              <a:t>大気中のGHG濃度上昇</a:t>
            </a:r>
            <a:r>
              <a:rPr lang="ja-JP" altLang="en-US" sz="1400" b="0" dirty="0">
                <a:latin typeface="+mn-ea"/>
                <a:ea typeface="+mn-ea"/>
              </a:rPr>
              <a:t>した。</a:t>
            </a:r>
          </a:p>
          <a:p>
            <a:pPr eaLnBrk="1" hangingPunct="1">
              <a:spcBef>
                <a:spcPct val="0"/>
              </a:spcBef>
              <a:buFontTx/>
              <a:buNone/>
              <a:defRPr/>
            </a:pPr>
            <a:r>
              <a:rPr lang="ja-JP" altLang="en-US" sz="1400" b="0" dirty="0">
                <a:latin typeface="+mn-ea"/>
                <a:ea typeface="+mn-ea"/>
              </a:rPr>
              <a:t>                   　産業革命以前　　　　　</a:t>
            </a:r>
            <a:r>
              <a:rPr lang="en-US" altLang="ja-JP" sz="1400" b="0" dirty="0">
                <a:latin typeface="+mn-ea"/>
                <a:ea typeface="+mn-ea"/>
              </a:rPr>
              <a:t>2020</a:t>
            </a:r>
            <a:r>
              <a:rPr lang="ja-JP" altLang="en-US" sz="1400" b="0" dirty="0">
                <a:latin typeface="+mn-ea"/>
                <a:ea typeface="+mn-ea"/>
              </a:rPr>
              <a:t>年　　　　</a:t>
            </a:r>
          </a:p>
          <a:p>
            <a:pPr eaLnBrk="1" hangingPunct="1">
              <a:spcBef>
                <a:spcPct val="0"/>
              </a:spcBef>
              <a:buFontTx/>
              <a:buNone/>
              <a:defRPr/>
            </a:pPr>
            <a:r>
              <a:rPr lang="ja-JP" altLang="en-US" sz="1400" b="0" dirty="0">
                <a:latin typeface="+mn-ea"/>
                <a:ea typeface="+mn-ea"/>
              </a:rPr>
              <a:t>ＣＯ</a:t>
            </a:r>
            <a:r>
              <a:rPr lang="en-US" altLang="ja-JP" sz="1400" b="0" dirty="0">
                <a:latin typeface="+mn-ea"/>
                <a:ea typeface="+mn-ea"/>
              </a:rPr>
              <a:t>2</a:t>
            </a:r>
            <a:r>
              <a:rPr lang="ja-JP" altLang="en-US" sz="1400" b="0" dirty="0">
                <a:latin typeface="+mn-ea"/>
                <a:ea typeface="+mn-ea"/>
              </a:rPr>
              <a:t>濃度　　 　　約２８０</a:t>
            </a:r>
            <a:r>
              <a:rPr lang="en-US" altLang="ja-JP" sz="1400" b="0" dirty="0">
                <a:latin typeface="+mn-ea"/>
                <a:ea typeface="+mn-ea"/>
              </a:rPr>
              <a:t>ppm</a:t>
            </a:r>
            <a:r>
              <a:rPr lang="ja-JP" altLang="en-US" sz="1400" b="0" dirty="0">
                <a:latin typeface="+mn-ea"/>
                <a:ea typeface="+mn-ea"/>
              </a:rPr>
              <a:t>　　　 ４１３</a:t>
            </a:r>
            <a:r>
              <a:rPr lang="en-US" altLang="ja-JP" sz="1400" b="0" dirty="0">
                <a:latin typeface="+mn-ea"/>
                <a:ea typeface="+mn-ea"/>
              </a:rPr>
              <a:t>.</a:t>
            </a:r>
            <a:r>
              <a:rPr lang="ja-JP" altLang="en-US" sz="1400" b="0" dirty="0">
                <a:latin typeface="+mn-ea"/>
                <a:ea typeface="+mn-ea"/>
              </a:rPr>
              <a:t>２</a:t>
            </a:r>
            <a:r>
              <a:rPr lang="en-US" altLang="ja-JP" sz="1400" b="0" dirty="0">
                <a:latin typeface="+mn-ea"/>
                <a:ea typeface="+mn-ea"/>
              </a:rPr>
              <a:t> ppm(</a:t>
            </a:r>
            <a:r>
              <a:rPr lang="ja-JP" altLang="en-US" sz="1400" b="0" dirty="0">
                <a:latin typeface="+mn-ea"/>
                <a:ea typeface="+mn-ea"/>
              </a:rPr>
              <a:t>約１．５倍</a:t>
            </a:r>
            <a:r>
              <a:rPr lang="en-US" altLang="ja-JP" sz="1400" b="0" dirty="0">
                <a:latin typeface="+mn-ea"/>
                <a:ea typeface="+mn-ea"/>
              </a:rPr>
              <a:t>)</a:t>
            </a:r>
            <a:r>
              <a:rPr lang="ja-JP" altLang="en-US" sz="1400" b="0" dirty="0">
                <a:latin typeface="+mn-ea"/>
                <a:ea typeface="+mn-ea"/>
              </a:rPr>
              <a:t>     　 </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メタン濃度　　　　約０</a:t>
            </a:r>
            <a:r>
              <a:rPr lang="en-US" altLang="ja-JP" sz="1400" b="0" dirty="0">
                <a:latin typeface="+mn-ea"/>
                <a:ea typeface="+mn-ea"/>
              </a:rPr>
              <a:t>.</a:t>
            </a:r>
            <a:r>
              <a:rPr lang="ja-JP" altLang="en-US" sz="1400" b="0" dirty="0">
                <a:latin typeface="+mn-ea"/>
                <a:ea typeface="+mn-ea"/>
              </a:rPr>
              <a:t>７２</a:t>
            </a:r>
            <a:r>
              <a:rPr lang="en-US" altLang="ja-JP" sz="1400" b="0" dirty="0">
                <a:latin typeface="+mn-ea"/>
                <a:ea typeface="+mn-ea"/>
              </a:rPr>
              <a:t>ppm </a:t>
            </a:r>
            <a:r>
              <a:rPr lang="ja-JP" altLang="en-US" sz="1400" b="0" dirty="0">
                <a:latin typeface="+mn-ea"/>
                <a:ea typeface="+mn-ea"/>
              </a:rPr>
              <a:t>　    　１</a:t>
            </a:r>
            <a:r>
              <a:rPr lang="en-US" altLang="ja-JP" sz="1400" b="0" dirty="0">
                <a:latin typeface="+mn-ea"/>
                <a:ea typeface="+mn-ea"/>
              </a:rPr>
              <a:t>.</a:t>
            </a:r>
            <a:r>
              <a:rPr lang="ja-JP" altLang="en-US" sz="1400" b="0" dirty="0">
                <a:latin typeface="+mn-ea"/>
                <a:ea typeface="+mn-ea"/>
              </a:rPr>
              <a:t>８９</a:t>
            </a:r>
            <a:r>
              <a:rPr lang="en-US" altLang="ja-JP" sz="1400" b="0" dirty="0">
                <a:latin typeface="+mn-ea"/>
                <a:ea typeface="+mn-ea"/>
              </a:rPr>
              <a:t> ppm(</a:t>
            </a:r>
            <a:r>
              <a:rPr lang="ja-JP" altLang="en-US" sz="1400" b="0" dirty="0">
                <a:latin typeface="+mn-ea"/>
                <a:ea typeface="+mn-ea"/>
              </a:rPr>
              <a:t>約２．６倍</a:t>
            </a:r>
            <a:r>
              <a:rPr lang="en-US" altLang="ja-JP" sz="1400" b="0" dirty="0">
                <a:latin typeface="+mn-ea"/>
                <a:ea typeface="+mn-ea"/>
              </a:rPr>
              <a:t>) </a:t>
            </a:r>
            <a:r>
              <a:rPr lang="ja-JP" altLang="en-US" sz="1400" b="0" dirty="0">
                <a:latin typeface="+mn-ea"/>
                <a:ea typeface="+mn-ea"/>
              </a:rPr>
              <a:t>　</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ＧＨＧ濃度上昇にともない、地球の平均気温は産業革命前と比べて１．０９℃上昇した。（ＩＰＣＣ第６次報告）</a:t>
            </a:r>
          </a:p>
        </p:txBody>
      </p:sp>
      <p:sp>
        <p:nvSpPr>
          <p:cNvPr id="86036" name="Line 36">
            <a:extLst>
              <a:ext uri="{FF2B5EF4-FFF2-40B4-BE49-F238E27FC236}">
                <a16:creationId xmlns:a16="http://schemas.microsoft.com/office/drawing/2014/main" id="{DEF204BD-5460-650A-3651-AAC62FD1C8C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74769" name="図 7">
            <a:extLst>
              <a:ext uri="{FF2B5EF4-FFF2-40B4-BE49-F238E27FC236}">
                <a16:creationId xmlns:a16="http://schemas.microsoft.com/office/drawing/2014/main" id="{DE5F6E03-5DFB-7864-553C-447A3349BF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2275" y="188913"/>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70" name="図 13">
            <a:extLst>
              <a:ext uri="{FF2B5EF4-FFF2-40B4-BE49-F238E27FC236}">
                <a16:creationId xmlns:a16="http://schemas.microsoft.com/office/drawing/2014/main" id="{4F5EA183-463B-8C13-520A-C8379DD7A2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24063" y="190500"/>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9" name="テキスト ボックス 1">
            <a:extLst>
              <a:ext uri="{FF2B5EF4-FFF2-40B4-BE49-F238E27FC236}">
                <a16:creationId xmlns:a16="http://schemas.microsoft.com/office/drawing/2014/main" id="{FA528A39-0DA8-D00A-EF85-9B786EB92728}"/>
              </a:ext>
            </a:extLst>
          </p:cNvPr>
          <p:cNvSpPr txBox="1">
            <a:spLocks noChangeArrowheads="1"/>
          </p:cNvSpPr>
          <p:nvPr/>
        </p:nvSpPr>
        <p:spPr bwMode="auto">
          <a:xfrm>
            <a:off x="312738" y="6637338"/>
            <a:ext cx="3024187"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環境省地球環境局</a:t>
            </a:r>
            <a:r>
              <a:rPr lang="en-US" altLang="ja-JP" sz="800" dirty="0">
                <a:latin typeface="+mn-ea"/>
                <a:ea typeface="+mn-ea"/>
              </a:rPr>
              <a:t>『</a:t>
            </a:r>
            <a:r>
              <a:rPr lang="ja-JP" altLang="en-US" sz="800" dirty="0">
                <a:latin typeface="+mn-ea"/>
                <a:ea typeface="+mn-ea"/>
              </a:rPr>
              <a:t>地球温暖化の影響・適応情報資料集</a:t>
            </a:r>
            <a:r>
              <a:rPr lang="en-US" altLang="ja-JP" sz="800" dirty="0">
                <a:latin typeface="+mn-ea"/>
                <a:ea typeface="+mn-ea"/>
              </a:rPr>
              <a:t>』</a:t>
            </a:r>
          </a:p>
        </p:txBody>
      </p:sp>
      <p:sp>
        <p:nvSpPr>
          <p:cNvPr id="86040" name="Text Box 8">
            <a:extLst>
              <a:ext uri="{FF2B5EF4-FFF2-40B4-BE49-F238E27FC236}">
                <a16:creationId xmlns:a16="http://schemas.microsoft.com/office/drawing/2014/main" id="{899501A6-4455-AC1C-70BD-834EEE8EF848}"/>
              </a:ext>
            </a:extLst>
          </p:cNvPr>
          <p:cNvSpPr txBox="1">
            <a:spLocks noChangeArrowheads="1"/>
          </p:cNvSpPr>
          <p:nvPr/>
        </p:nvSpPr>
        <p:spPr bwMode="auto">
          <a:xfrm>
            <a:off x="669925" y="3554413"/>
            <a:ext cx="227330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latin typeface="+mn-ea"/>
                <a:ea typeface="+mn-ea"/>
              </a:rPr>
              <a:t>温室効果のメカニズム　</a:t>
            </a:r>
          </a:p>
        </p:txBody>
      </p:sp>
      <p:sp>
        <p:nvSpPr>
          <p:cNvPr id="74773" name="テキスト ボックス 34">
            <a:extLst>
              <a:ext uri="{FF2B5EF4-FFF2-40B4-BE49-F238E27FC236}">
                <a16:creationId xmlns:a16="http://schemas.microsoft.com/office/drawing/2014/main" id="{1FEAD22F-7631-0DB5-EEE3-024519AC532F}"/>
              </a:ext>
            </a:extLst>
          </p:cNvPr>
          <p:cNvSpPr txBox="1">
            <a:spLocks noChangeArrowheads="1"/>
          </p:cNvSpPr>
          <p:nvPr/>
        </p:nvSpPr>
        <p:spPr bwMode="auto">
          <a:xfrm>
            <a:off x="0" y="6237288"/>
            <a:ext cx="3527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b="0">
                <a:solidFill>
                  <a:srgbClr val="000000"/>
                </a:solidFill>
                <a:latin typeface="Times New Roman" panose="02020603050405020304" pitchFamily="18" charset="0"/>
              </a:rPr>
              <a:t>太陽からのエネルギーで地表が暖まる｡地表から放射される熱を温室効果ガスが吸収･再放射して大気が暖まる(温室効果)。</a:t>
            </a:r>
          </a:p>
        </p:txBody>
      </p:sp>
      <p:pic>
        <p:nvPicPr>
          <p:cNvPr id="74776" name="図 1">
            <a:extLst>
              <a:ext uri="{FF2B5EF4-FFF2-40B4-BE49-F238E27FC236}">
                <a16:creationId xmlns:a16="http://schemas.microsoft.com/office/drawing/2014/main" id="{570789D9-3EA2-27D4-1F1E-EA9DE990AF1A}"/>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71863" y="3740150"/>
            <a:ext cx="2520950" cy="249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7">
            <a:extLst>
              <a:ext uri="{FF2B5EF4-FFF2-40B4-BE49-F238E27FC236}">
                <a16:creationId xmlns:a16="http://schemas.microsoft.com/office/drawing/2014/main" id="{5D1A30AA-66D4-27CE-0491-73ED90B92303}"/>
              </a:ext>
            </a:extLst>
          </p:cNvPr>
          <p:cNvSpPr txBox="1">
            <a:spLocks noChangeArrowheads="1"/>
          </p:cNvSpPr>
          <p:nvPr/>
        </p:nvSpPr>
        <p:spPr bwMode="auto">
          <a:xfrm>
            <a:off x="-49213" y="985838"/>
            <a:ext cx="9121776"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solidFill>
                  <a:srgbClr val="0000FF"/>
                </a:solidFill>
                <a:latin typeface="+mn-ea"/>
                <a:ea typeface="+mn-ea"/>
              </a:rPr>
              <a:t>ＩＰＣＣ第６次評価報告書　⇒　</a:t>
            </a:r>
            <a:r>
              <a:rPr lang="ja-JP" altLang="en-US" sz="1400" u="sng" dirty="0">
                <a:solidFill>
                  <a:srgbClr val="0000FF"/>
                </a:solidFill>
                <a:effectLst>
                  <a:outerShdw blurRad="38100" dist="38100" dir="2700000" algn="tl">
                    <a:srgbClr val="C0C0C0"/>
                  </a:outerShdw>
                </a:effectLst>
                <a:latin typeface="+mn-ea"/>
                <a:ea typeface="+mn-ea"/>
              </a:rPr>
              <a:t>人間の影響が大気、海洋及び陸域を温暖化させてきたことは疑う余地がない！</a:t>
            </a:r>
            <a:endParaRPr lang="en-US" altLang="ja-JP" sz="1400" b="0" dirty="0">
              <a:solidFill>
                <a:srgbClr val="0000FF"/>
              </a:solidFill>
              <a:latin typeface="+mn-ea"/>
              <a:ea typeface="+mn-ea"/>
            </a:endParaRPr>
          </a:p>
        </p:txBody>
      </p:sp>
      <p:sp>
        <p:nvSpPr>
          <p:cNvPr id="88068" name="Text Box 8">
            <a:extLst>
              <a:ext uri="{FF2B5EF4-FFF2-40B4-BE49-F238E27FC236}">
                <a16:creationId xmlns:a16="http://schemas.microsoft.com/office/drawing/2014/main" id="{ADA702B2-176A-3B61-DEE1-3B50CFA98190}"/>
              </a:ext>
            </a:extLst>
          </p:cNvPr>
          <p:cNvSpPr txBox="1">
            <a:spLocks noChangeArrowheads="1"/>
          </p:cNvSpPr>
          <p:nvPr/>
        </p:nvSpPr>
        <p:spPr bwMode="auto">
          <a:xfrm>
            <a:off x="2540000" y="85725"/>
            <a:ext cx="4176713" cy="457200"/>
          </a:xfrm>
          <a:prstGeom prst="rect">
            <a:avLst/>
          </a:prstGeom>
          <a:noFill/>
          <a:ln>
            <a:noFill/>
          </a:ln>
        </p:spPr>
        <p:txBody>
          <a:bodyPr wrap="none"/>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地球温暖化の科学的側面　</a:t>
            </a:r>
          </a:p>
        </p:txBody>
      </p:sp>
      <p:sp>
        <p:nvSpPr>
          <p:cNvPr id="88069" name="Text Box 9">
            <a:extLst>
              <a:ext uri="{FF2B5EF4-FFF2-40B4-BE49-F238E27FC236}">
                <a16:creationId xmlns:a16="http://schemas.microsoft.com/office/drawing/2014/main" id="{2DFBF088-F225-0524-DC3B-558566F53405}"/>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88070" name="Text Box 10">
            <a:extLst>
              <a:ext uri="{FF2B5EF4-FFF2-40B4-BE49-F238E27FC236}">
                <a16:creationId xmlns:a16="http://schemas.microsoft.com/office/drawing/2014/main" id="{77002CCB-7F75-1DD5-A910-A0178A9646DB}"/>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117767" name="AutoShape 14">
            <a:extLst>
              <a:ext uri="{FF2B5EF4-FFF2-40B4-BE49-F238E27FC236}">
                <a16:creationId xmlns:a16="http://schemas.microsoft.com/office/drawing/2014/main" id="{9D77E051-4456-4F55-423B-19B91D601991}"/>
              </a:ext>
            </a:extLst>
          </p:cNvPr>
          <p:cNvSpPr>
            <a:spLocks noChangeArrowheads="1"/>
          </p:cNvSpPr>
          <p:nvPr/>
        </p:nvSpPr>
        <p:spPr bwMode="auto">
          <a:xfrm>
            <a:off x="7938" y="1370013"/>
            <a:ext cx="3276600" cy="279400"/>
          </a:xfrm>
          <a:prstGeom prst="roundRect">
            <a:avLst>
              <a:gd name="adj" fmla="val 16657"/>
            </a:avLst>
          </a:prstGeom>
          <a:solidFill>
            <a:srgbClr val="FFFF00"/>
          </a:solidFill>
          <a:ln w="9525">
            <a:solidFill>
              <a:srgbClr val="FF9900"/>
            </a:solidFill>
            <a:round/>
            <a:headEnd/>
            <a:tailEnd/>
          </a:ln>
        </p:spPr>
        <p:txBody>
          <a:bodyPr anchor="ctr">
            <a:spAutoFit/>
          </a:bodyPr>
          <a:lstStyle>
            <a:lvl1pPr eaLnBrk="0" hangingPunct="0">
              <a:defRPr kumimoji="1" b="1">
                <a:solidFill>
                  <a:schemeClr val="tx1"/>
                </a:solidFill>
                <a:latin typeface="Arial" panose="020B0604020202020204" pitchFamily="34" charset="0"/>
                <a:ea typeface="ＭＳ Ｐゴシック" panose="020B0600070205080204" pitchFamily="50" charset="-128"/>
              </a:defRPr>
            </a:lvl1pPr>
            <a:lvl2pPr eaLnBrk="0" hangingPunct="0">
              <a:defRPr kumimoji="1" b="1">
                <a:solidFill>
                  <a:schemeClr val="tx1"/>
                </a:solidFill>
                <a:latin typeface="Arial" panose="020B0604020202020204" pitchFamily="34" charset="0"/>
                <a:ea typeface="ＭＳ Ｐゴシック" panose="020B0600070205080204" pitchFamily="50" charset="-128"/>
              </a:defRPr>
            </a:lvl2pPr>
            <a:lvl3pPr eaLnBrk="0" hangingPunct="0">
              <a:defRPr kumimoji="1" b="1">
                <a:solidFill>
                  <a:schemeClr val="tx1"/>
                </a:solidFill>
                <a:latin typeface="Arial" panose="020B0604020202020204" pitchFamily="34" charset="0"/>
                <a:ea typeface="ＭＳ Ｐゴシック" panose="020B0600070205080204" pitchFamily="50" charset="-128"/>
              </a:defRPr>
            </a:lvl3pPr>
            <a:lvl4pPr eaLnBrk="0" hangingPunct="0">
              <a:defRPr kumimoji="1" b="1">
                <a:solidFill>
                  <a:schemeClr val="tx1"/>
                </a:solidFill>
                <a:latin typeface="Arial" panose="020B0604020202020204" pitchFamily="34" charset="0"/>
                <a:ea typeface="ＭＳ Ｐゴシック" panose="020B0600070205080204" pitchFamily="50" charset="-128"/>
              </a:defRPr>
            </a:lvl4pPr>
            <a:lvl5pPr eaLnBrk="0" hangingPunct="0">
              <a:defRPr kumimoji="1" b="1">
                <a:solidFill>
                  <a:schemeClr val="tx1"/>
                </a:solidFill>
                <a:latin typeface="Arial" panose="020B0604020202020204" pitchFamily="34" charset="0"/>
                <a:ea typeface="ＭＳ Ｐゴシック" panose="020B0600070205080204" pitchFamily="50" charset="-128"/>
              </a:defRPr>
            </a:lvl5pPr>
            <a:lvl6pP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ja-JP" u="sng">
              <a:solidFill>
                <a:srgbClr val="FF0000"/>
              </a:solidFill>
              <a:effectLst>
                <a:outerShdw blurRad="38100" dist="38100" dir="2700000" algn="tl">
                  <a:srgbClr val="000000"/>
                </a:outerShdw>
              </a:effectLst>
              <a:latin typeface="+mn-ea"/>
              <a:ea typeface="+mn-ea"/>
            </a:endParaRPr>
          </a:p>
        </p:txBody>
      </p:sp>
      <p:sp>
        <p:nvSpPr>
          <p:cNvPr id="117768" name="Text Box 46">
            <a:extLst>
              <a:ext uri="{FF2B5EF4-FFF2-40B4-BE49-F238E27FC236}">
                <a16:creationId xmlns:a16="http://schemas.microsoft.com/office/drawing/2014/main" id="{3735FA2B-4C4A-4CBE-95D6-DDF445B570D8}"/>
              </a:ext>
            </a:extLst>
          </p:cNvPr>
          <p:cNvSpPr txBox="1">
            <a:spLocks noChangeArrowheads="1"/>
          </p:cNvSpPr>
          <p:nvPr/>
        </p:nvSpPr>
        <p:spPr>
          <a:xfrm>
            <a:off x="0" y="1341438"/>
            <a:ext cx="3276600" cy="336550"/>
          </a:xfrm>
          <a:prstGeom prst="rect">
            <a:avLst/>
          </a:prstGeom>
          <a:noFill/>
          <a:ln>
            <a:noFill/>
          </a:ln>
          <a:effectLst/>
        </p:spPr>
        <p:txBody>
          <a:bodyPr>
            <a:spAutoFit/>
          </a:bodyPr>
          <a:lstStyle/>
          <a:p>
            <a:pPr eaLnBrk="1" hangingPunct="1">
              <a:defRPr/>
            </a:pPr>
            <a:r>
              <a:rPr lang="ja-JP" altLang="en-US" sz="1600" dirty="0">
                <a:latin typeface="+mn-ea"/>
                <a:ea typeface="+mn-ea"/>
              </a:rPr>
              <a:t>気候変動に関する自然科学的知見</a:t>
            </a:r>
          </a:p>
        </p:txBody>
      </p:sp>
      <p:sp>
        <p:nvSpPr>
          <p:cNvPr id="88076" name="Text Box 50">
            <a:extLst>
              <a:ext uri="{FF2B5EF4-FFF2-40B4-BE49-F238E27FC236}">
                <a16:creationId xmlns:a16="http://schemas.microsoft.com/office/drawing/2014/main" id="{4D55EFA2-99B5-EA43-1F43-F68354BD711B}"/>
              </a:ext>
            </a:extLst>
          </p:cNvPr>
          <p:cNvSpPr txBox="1">
            <a:spLocks noChangeArrowheads="1"/>
          </p:cNvSpPr>
          <p:nvPr/>
        </p:nvSpPr>
        <p:spPr bwMode="auto">
          <a:xfrm>
            <a:off x="36513" y="3321050"/>
            <a:ext cx="9004300"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・適応には限界に達しているものもあるが、さまざまな制約、主として財政面、ガナバンス、制度面及び政策面の</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制約に対処することによって克服することが可能である。</a:t>
            </a:r>
          </a:p>
          <a:p>
            <a:pPr eaLnBrk="1" hangingPunct="1">
              <a:spcBef>
                <a:spcPct val="0"/>
              </a:spcBef>
              <a:buFontTx/>
              <a:buNone/>
              <a:defRPr/>
            </a:pPr>
            <a:r>
              <a:rPr lang="ja-JP" altLang="en-US" sz="1400" b="0" dirty="0">
                <a:solidFill>
                  <a:srgbClr val="0000FF"/>
                </a:solidFill>
                <a:latin typeface="+mn-ea"/>
                <a:ea typeface="+mn-ea"/>
              </a:rPr>
              <a:t>・エネルギー部門全体を通してＧＨＧ排出量を削減するには、化石燃料使用全般の大幅削減、低排出エネルギー源の</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導入、代替エネルギーキャリアヘの転換、及びエネルギー効率と省エネルギーなどの大規模の転換を必要とする。</a:t>
            </a:r>
          </a:p>
        </p:txBody>
      </p:sp>
      <p:sp>
        <p:nvSpPr>
          <p:cNvPr id="88077" name="Line 60">
            <a:extLst>
              <a:ext uri="{FF2B5EF4-FFF2-40B4-BE49-F238E27FC236}">
                <a16:creationId xmlns:a16="http://schemas.microsoft.com/office/drawing/2014/main" id="{5CFB1076-D8C6-3012-5BB2-CF1AC568D113}"/>
              </a:ext>
            </a:extLst>
          </p:cNvPr>
          <p:cNvSpPr>
            <a:spLocks noChangeShapeType="1"/>
          </p:cNvSpPr>
          <p:nvPr/>
        </p:nvSpPr>
        <p:spPr bwMode="auto">
          <a:xfrm>
            <a:off x="-22225" y="641350"/>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88085" name="Text Box 49">
            <a:extLst>
              <a:ext uri="{FF2B5EF4-FFF2-40B4-BE49-F238E27FC236}">
                <a16:creationId xmlns:a16="http://schemas.microsoft.com/office/drawing/2014/main" id="{7E213E9B-AAC5-43C4-429D-CAC83262C203}"/>
              </a:ext>
            </a:extLst>
          </p:cNvPr>
          <p:cNvSpPr txBox="1">
            <a:spLocks noChangeArrowheads="1"/>
          </p:cNvSpPr>
          <p:nvPr/>
        </p:nvSpPr>
        <p:spPr bwMode="auto">
          <a:xfrm>
            <a:off x="165100" y="4756150"/>
            <a:ext cx="1931988" cy="2619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dirty="0">
                <a:latin typeface="+mn-ea"/>
                <a:ea typeface="+mn-ea"/>
              </a:rPr>
              <a:t>異常気象の発生頻度の予測</a:t>
            </a:r>
          </a:p>
        </p:txBody>
      </p:sp>
      <p:pic>
        <p:nvPicPr>
          <p:cNvPr id="76811" name="図 7">
            <a:extLst>
              <a:ext uri="{FF2B5EF4-FFF2-40B4-BE49-F238E27FC236}">
                <a16:creationId xmlns:a16="http://schemas.microsoft.com/office/drawing/2014/main" id="{F6B49319-F385-F6AA-6E20-4F8D4AAC46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188913"/>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12" name="図 13">
            <a:extLst>
              <a:ext uri="{FF2B5EF4-FFF2-40B4-BE49-F238E27FC236}">
                <a16:creationId xmlns:a16="http://schemas.microsoft.com/office/drawing/2014/main" id="{AAF84E45-B5B9-06DA-7490-25E35FBA0C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613" y="190500"/>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 Box 7">
            <a:extLst>
              <a:ext uri="{FF2B5EF4-FFF2-40B4-BE49-F238E27FC236}">
                <a16:creationId xmlns:a16="http://schemas.microsoft.com/office/drawing/2014/main" id="{02215188-97A5-1936-1BCA-55E050899DE1}"/>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P56</a:t>
            </a:r>
            <a:r>
              <a:rPr lang="ja-JP" altLang="en-US" sz="1200" b="0" dirty="0">
                <a:latin typeface="+mn-ea"/>
                <a:ea typeface="+mn-ea"/>
              </a:rPr>
              <a:t>～</a:t>
            </a:r>
            <a:r>
              <a:rPr lang="en-US" altLang="ja-JP" sz="1200" b="0" dirty="0">
                <a:latin typeface="+mn-ea"/>
                <a:ea typeface="+mn-ea"/>
              </a:rPr>
              <a:t>P59</a:t>
            </a:r>
          </a:p>
        </p:txBody>
      </p:sp>
      <p:pic>
        <p:nvPicPr>
          <p:cNvPr id="76815" name="図 5">
            <a:extLst>
              <a:ext uri="{FF2B5EF4-FFF2-40B4-BE49-F238E27FC236}">
                <a16:creationId xmlns:a16="http://schemas.microsoft.com/office/drawing/2014/main" id="{8FA33BF9-02AE-1A5C-7777-835F0EE683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4900613"/>
            <a:ext cx="4448175" cy="193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16" name="テキスト ボックス 7">
            <a:extLst>
              <a:ext uri="{FF2B5EF4-FFF2-40B4-BE49-F238E27FC236}">
                <a16:creationId xmlns:a16="http://schemas.microsoft.com/office/drawing/2014/main" id="{8C3780B2-242B-C392-E1F5-F24EDD9924AE}"/>
              </a:ext>
            </a:extLst>
          </p:cNvPr>
          <p:cNvSpPr txBox="1">
            <a:spLocks noChangeArrowheads="1"/>
          </p:cNvSpPr>
          <p:nvPr/>
        </p:nvSpPr>
        <p:spPr bwMode="auto">
          <a:xfrm>
            <a:off x="4983163" y="4773613"/>
            <a:ext cx="36004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a:t>1850年から1900年を基準とした世界平均気温の変化</a:t>
            </a:r>
          </a:p>
        </p:txBody>
      </p:sp>
      <p:sp>
        <p:nvSpPr>
          <p:cNvPr id="76817" name="テキスト ボックス 8">
            <a:extLst>
              <a:ext uri="{FF2B5EF4-FFF2-40B4-BE49-F238E27FC236}">
                <a16:creationId xmlns:a16="http://schemas.microsoft.com/office/drawing/2014/main" id="{B498B59C-16F1-17EB-EFDC-D402D62DE606}"/>
              </a:ext>
            </a:extLst>
          </p:cNvPr>
          <p:cNvSpPr txBox="1">
            <a:spLocks noChangeArrowheads="1"/>
          </p:cNvSpPr>
          <p:nvPr/>
        </p:nvSpPr>
        <p:spPr bwMode="auto">
          <a:xfrm>
            <a:off x="7418388" y="6284913"/>
            <a:ext cx="14224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900"/>
              <a:t>出典：ＩＰＣＣ第</a:t>
            </a:r>
            <a:r>
              <a:rPr lang="en-US" altLang="ja-JP" sz="900"/>
              <a:t>6</a:t>
            </a:r>
            <a:r>
              <a:rPr lang="ja-JP" altLang="en-US" sz="900"/>
              <a:t>次報告</a:t>
            </a:r>
          </a:p>
        </p:txBody>
      </p:sp>
      <p:pic>
        <p:nvPicPr>
          <p:cNvPr id="76818" name="図 10">
            <a:extLst>
              <a:ext uri="{FF2B5EF4-FFF2-40B4-BE49-F238E27FC236}">
                <a16:creationId xmlns:a16="http://schemas.microsoft.com/office/drawing/2014/main" id="{E54A4B32-E5C8-4F7F-E565-A47EC44EC6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800" y="5170488"/>
            <a:ext cx="3968750"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19" name="テキスト ボックス 13">
            <a:extLst>
              <a:ext uri="{FF2B5EF4-FFF2-40B4-BE49-F238E27FC236}">
                <a16:creationId xmlns:a16="http://schemas.microsoft.com/office/drawing/2014/main" id="{69B11532-A85C-6980-32CE-364062E2BA0C}"/>
              </a:ext>
            </a:extLst>
          </p:cNvPr>
          <p:cNvSpPr txBox="1">
            <a:spLocks noChangeArrowheads="1"/>
          </p:cNvSpPr>
          <p:nvPr/>
        </p:nvSpPr>
        <p:spPr bwMode="auto">
          <a:xfrm>
            <a:off x="1866900" y="6586538"/>
            <a:ext cx="21526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900"/>
              <a:t>出所：ＩＰＣＣ第</a:t>
            </a:r>
            <a:r>
              <a:rPr lang="en-US" altLang="ja-JP" sz="900"/>
              <a:t>6</a:t>
            </a:r>
            <a:r>
              <a:rPr lang="ja-JP" altLang="en-US" sz="900"/>
              <a:t>次報告に基づき作成</a:t>
            </a:r>
          </a:p>
        </p:txBody>
      </p:sp>
      <p:sp>
        <p:nvSpPr>
          <p:cNvPr id="4" name="テキスト ボックス 3">
            <a:extLst>
              <a:ext uri="{FF2B5EF4-FFF2-40B4-BE49-F238E27FC236}">
                <a16:creationId xmlns:a16="http://schemas.microsoft.com/office/drawing/2014/main" id="{768CF0A3-8F2D-4190-C3AC-A570BBA9D7B5}"/>
              </a:ext>
            </a:extLst>
          </p:cNvPr>
          <p:cNvSpPr txBox="1"/>
          <p:nvPr/>
        </p:nvSpPr>
        <p:spPr>
          <a:xfrm>
            <a:off x="-44450" y="641350"/>
            <a:ext cx="9166225" cy="307975"/>
          </a:xfrm>
          <a:prstGeom prst="rect">
            <a:avLst/>
          </a:prstGeom>
          <a:noFill/>
        </p:spPr>
        <p:txBody>
          <a:bodyPr>
            <a:spAutoFit/>
          </a:bodyPr>
          <a:lstStyle/>
          <a:p>
            <a:pPr eaLnBrk="1" hangingPunct="1">
              <a:defRPr/>
            </a:pPr>
            <a:r>
              <a:rPr lang="ja-JP" altLang="en-US" sz="1400" b="0" dirty="0">
                <a:latin typeface="+mn-ea"/>
                <a:ea typeface="+mn-ea"/>
              </a:rPr>
              <a:t>ＩＰＣＣ（</a:t>
            </a:r>
            <a:r>
              <a:rPr lang="en-US" altLang="ja-JP" sz="1400" b="0" dirty="0">
                <a:latin typeface="+mn-ea"/>
                <a:ea typeface="+mn-ea"/>
              </a:rPr>
              <a:t>Intergovernmental Panel on Climate Change</a:t>
            </a:r>
            <a:r>
              <a:rPr lang="ja-JP" altLang="en-US" sz="1400" b="0" dirty="0">
                <a:latin typeface="+mn-ea"/>
                <a:ea typeface="+mn-ea"/>
              </a:rPr>
              <a:t>） </a:t>
            </a:r>
            <a:r>
              <a:rPr lang="en-US" altLang="ja-JP" sz="1400" b="0" dirty="0">
                <a:latin typeface="+mn-ea"/>
                <a:ea typeface="+mn-ea"/>
              </a:rPr>
              <a:t>1988</a:t>
            </a:r>
            <a:r>
              <a:rPr lang="ja-JP" altLang="en-US" sz="1400" b="0" dirty="0">
                <a:latin typeface="+mn-ea"/>
                <a:ea typeface="+mn-ea"/>
              </a:rPr>
              <a:t>年世界気象機関（</a:t>
            </a:r>
            <a:r>
              <a:rPr lang="en-US" altLang="ja-JP" sz="1400" b="0" dirty="0">
                <a:latin typeface="+mn-ea"/>
                <a:ea typeface="+mn-ea"/>
              </a:rPr>
              <a:t>WMO</a:t>
            </a:r>
            <a:r>
              <a:rPr lang="ja-JP" altLang="en-US" sz="1400" b="0" dirty="0">
                <a:latin typeface="+mn-ea"/>
                <a:ea typeface="+mn-ea"/>
              </a:rPr>
              <a:t>）と国連環境計画（</a:t>
            </a:r>
            <a:r>
              <a:rPr lang="en-US" altLang="ja-JP" sz="1400" b="0" dirty="0">
                <a:latin typeface="+mn-ea"/>
                <a:ea typeface="+mn-ea"/>
              </a:rPr>
              <a:t>UNEP</a:t>
            </a:r>
            <a:r>
              <a:rPr lang="ja-JP" altLang="en-US" sz="1400" b="0" dirty="0">
                <a:latin typeface="+mn-ea"/>
                <a:ea typeface="+mn-ea"/>
              </a:rPr>
              <a:t>）により設立</a:t>
            </a:r>
          </a:p>
        </p:txBody>
      </p:sp>
      <p:sp>
        <p:nvSpPr>
          <p:cNvPr id="6" name="Text Box 47">
            <a:extLst>
              <a:ext uri="{FF2B5EF4-FFF2-40B4-BE49-F238E27FC236}">
                <a16:creationId xmlns:a16="http://schemas.microsoft.com/office/drawing/2014/main" id="{06CFE785-F8C2-07A4-FA67-DD68CA2ADCFF}"/>
              </a:ext>
            </a:extLst>
          </p:cNvPr>
          <p:cNvSpPr txBox="1">
            <a:spLocks noChangeArrowheads="1"/>
          </p:cNvSpPr>
          <p:nvPr/>
        </p:nvSpPr>
        <p:spPr bwMode="auto">
          <a:xfrm>
            <a:off x="11113" y="1779588"/>
            <a:ext cx="9121775" cy="11699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 2022</a:t>
            </a:r>
            <a:r>
              <a:rPr lang="ja-JP" altLang="en-US" sz="1400" b="0" dirty="0">
                <a:solidFill>
                  <a:srgbClr val="0000FF"/>
                </a:solidFill>
                <a:latin typeface="+mn-ea"/>
                <a:ea typeface="+mn-ea"/>
              </a:rPr>
              <a:t>年西ヨーロッパで記録的な猛暑や大規模な山火事が発生。パキスタンでは国土の</a:t>
            </a:r>
            <a:r>
              <a:rPr lang="en-US" altLang="ja-JP" sz="1400" b="0" dirty="0">
                <a:solidFill>
                  <a:srgbClr val="0000FF"/>
                </a:solidFill>
                <a:latin typeface="+mn-ea"/>
                <a:ea typeface="+mn-ea"/>
              </a:rPr>
              <a:t>1/3</a:t>
            </a:r>
            <a:r>
              <a:rPr lang="ja-JP" altLang="en-US" sz="1400" b="0" dirty="0">
                <a:solidFill>
                  <a:srgbClr val="0000FF"/>
                </a:solidFill>
                <a:latin typeface="+mn-ea"/>
                <a:ea typeface="+mn-ea"/>
              </a:rPr>
              <a:t>が水没する大洪水</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●極端な高温、高頻度の豪雨、干ばつなどの極端現象の頻度と強度が増加、大規模な損失と損害を引き起こしている。</a:t>
            </a:r>
          </a:p>
          <a:p>
            <a:pPr eaLnBrk="1" hangingPunct="1">
              <a:spcBef>
                <a:spcPct val="0"/>
              </a:spcBef>
              <a:buFontTx/>
              <a:buNone/>
              <a:defRPr/>
            </a:pPr>
            <a:r>
              <a:rPr lang="ja-JP" altLang="en-US" sz="1400" b="0" dirty="0">
                <a:solidFill>
                  <a:srgbClr val="0000FF"/>
                </a:solidFill>
                <a:latin typeface="+mn-ea"/>
                <a:ea typeface="+mn-ea"/>
              </a:rPr>
              <a:t>●地球温暖化が、</a:t>
            </a:r>
            <a:r>
              <a:rPr lang="en-US" altLang="ja-JP" sz="1400" b="0" dirty="0">
                <a:solidFill>
                  <a:srgbClr val="0000FF"/>
                </a:solidFill>
                <a:latin typeface="+mn-ea"/>
                <a:ea typeface="+mn-ea"/>
              </a:rPr>
              <a:t>1.</a:t>
            </a:r>
            <a:r>
              <a:rPr lang="ja-JP" altLang="en-US" sz="1400" b="0" dirty="0">
                <a:solidFill>
                  <a:srgbClr val="0000FF"/>
                </a:solidFill>
                <a:latin typeface="+mn-ea"/>
                <a:ea typeface="+mn-ea"/>
              </a:rPr>
              <a:t>５℃を超える場合、現状や</a:t>
            </a:r>
            <a:r>
              <a:rPr lang="en-US" altLang="ja-JP" sz="1400" b="0" dirty="0">
                <a:solidFill>
                  <a:srgbClr val="0000FF"/>
                </a:solidFill>
                <a:latin typeface="+mn-ea"/>
                <a:ea typeface="+mn-ea"/>
              </a:rPr>
              <a:t>1.5°C</a:t>
            </a:r>
            <a:r>
              <a:rPr lang="ja-JP" altLang="en-US" sz="1400" b="0" dirty="0">
                <a:solidFill>
                  <a:srgbClr val="0000FF"/>
                </a:solidFill>
                <a:latin typeface="+mn-ea"/>
                <a:ea typeface="+mn-ea"/>
              </a:rPr>
              <a:t>以下に留まる場合と比ぺて、一層深刻なリスクに直面する。</a:t>
            </a: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a:t>
            </a:r>
            <a:r>
              <a:rPr lang="ja-JP" altLang="en-US" sz="1400" b="0" dirty="0">
                <a:solidFill>
                  <a:srgbClr val="0000FF"/>
                </a:solidFill>
                <a:latin typeface="+mn-ea"/>
                <a:ea typeface="+mn-ea"/>
              </a:rPr>
              <a:t>国が決定する貢献</a:t>
            </a:r>
            <a:r>
              <a:rPr lang="en-US" altLang="ja-JP" sz="1400" b="0" dirty="0">
                <a:solidFill>
                  <a:srgbClr val="0000FF"/>
                </a:solidFill>
                <a:latin typeface="+mn-ea"/>
                <a:ea typeface="+mn-ea"/>
              </a:rPr>
              <a:t>(</a:t>
            </a:r>
            <a:r>
              <a:rPr lang="ja-JP" altLang="en-US" sz="1400" b="0" dirty="0">
                <a:solidFill>
                  <a:srgbClr val="0000FF"/>
                </a:solidFill>
                <a:latin typeface="+mn-ea"/>
                <a:ea typeface="+mn-ea"/>
              </a:rPr>
              <a:t>ＮＤＣｓ</a:t>
            </a:r>
            <a:r>
              <a:rPr lang="en-US" altLang="ja-JP" sz="1400" b="0" dirty="0">
                <a:solidFill>
                  <a:srgbClr val="0000FF"/>
                </a:solidFill>
                <a:latin typeface="+mn-ea"/>
                <a:ea typeface="+mn-ea"/>
              </a:rPr>
              <a:t>)｣</a:t>
            </a:r>
            <a:r>
              <a:rPr lang="ja-JP" altLang="en-US" sz="1400" b="0" dirty="0">
                <a:solidFill>
                  <a:srgbClr val="0000FF"/>
                </a:solidFill>
                <a:latin typeface="+mn-ea"/>
                <a:ea typeface="+mn-ea"/>
              </a:rPr>
              <a:t>の</a:t>
            </a:r>
            <a:r>
              <a:rPr lang="en-US" altLang="ja-JP" sz="1400" b="0" dirty="0">
                <a:solidFill>
                  <a:srgbClr val="0000FF"/>
                </a:solidFill>
                <a:latin typeface="+mn-ea"/>
                <a:ea typeface="+mn-ea"/>
              </a:rPr>
              <a:t>2030</a:t>
            </a:r>
            <a:r>
              <a:rPr lang="ja-JP" altLang="en-US" sz="1400" b="0" dirty="0">
                <a:solidFill>
                  <a:srgbClr val="0000FF"/>
                </a:solidFill>
                <a:latin typeface="+mn-ea"/>
                <a:ea typeface="+mn-ea"/>
              </a:rPr>
              <a:t>年世界全体のＧＨＧ排出量では、</a:t>
            </a:r>
            <a:r>
              <a:rPr lang="en-US" altLang="ja-JP" sz="1400" b="0" dirty="0">
                <a:solidFill>
                  <a:srgbClr val="0000FF"/>
                </a:solidFill>
                <a:latin typeface="+mn-ea"/>
                <a:ea typeface="+mn-ea"/>
              </a:rPr>
              <a:t>21</a:t>
            </a:r>
            <a:r>
              <a:rPr lang="ja-JP" altLang="en-US" sz="1400" b="0" dirty="0">
                <a:solidFill>
                  <a:srgbClr val="0000FF"/>
                </a:solidFill>
                <a:latin typeface="+mn-ea"/>
                <a:ea typeface="+mn-ea"/>
              </a:rPr>
              <a:t>世紀中に</a:t>
            </a:r>
            <a:r>
              <a:rPr lang="en-US" altLang="ja-JP" sz="1400" b="0" dirty="0">
                <a:solidFill>
                  <a:srgbClr val="0000FF"/>
                </a:solidFill>
                <a:latin typeface="+mn-ea"/>
                <a:ea typeface="+mn-ea"/>
              </a:rPr>
              <a:t>1.5</a:t>
            </a:r>
            <a:r>
              <a:rPr lang="ja-JP" altLang="en-US" sz="1400" b="0" dirty="0">
                <a:solidFill>
                  <a:srgbClr val="0000FF"/>
                </a:solidFill>
                <a:latin typeface="+mn-ea"/>
                <a:ea typeface="+mn-ea"/>
              </a:rPr>
              <a:t>℃を超える可能性が高い。</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ＧＨＧ排出を大幅に減少しない限り、</a:t>
            </a:r>
            <a:r>
              <a:rPr lang="en-US" altLang="ja-JP" sz="1400" b="0" dirty="0">
                <a:solidFill>
                  <a:srgbClr val="0000FF"/>
                </a:solidFill>
                <a:latin typeface="+mn-ea"/>
                <a:ea typeface="+mn-ea"/>
              </a:rPr>
              <a:t>21</a:t>
            </a:r>
            <a:r>
              <a:rPr lang="ja-JP" altLang="en-US" sz="1400" b="0" dirty="0">
                <a:solidFill>
                  <a:srgbClr val="0000FF"/>
                </a:solidFill>
                <a:latin typeface="+mn-ea"/>
                <a:ea typeface="+mn-ea"/>
              </a:rPr>
              <a:t>世紀中に２℃以上の地球温暖化が生じてしまうことが予測されています。</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Text Box 7">
            <a:extLst>
              <a:ext uri="{FF2B5EF4-FFF2-40B4-BE49-F238E27FC236}">
                <a16:creationId xmlns:a16="http://schemas.microsoft.com/office/drawing/2014/main" id="{DB069034-8404-0535-8C32-DC2CBFD8DDD4}"/>
              </a:ext>
            </a:extLst>
          </p:cNvPr>
          <p:cNvSpPr txBox="1">
            <a:spLocks noChangeArrowheads="1"/>
          </p:cNvSpPr>
          <p:nvPr/>
        </p:nvSpPr>
        <p:spPr bwMode="auto">
          <a:xfrm>
            <a:off x="8172450" y="0"/>
            <a:ext cx="900113"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P60</a:t>
            </a:r>
            <a:r>
              <a:rPr lang="ja-JP" altLang="en-US" sz="1200" b="0" dirty="0">
                <a:latin typeface="+mn-ea"/>
                <a:ea typeface="+mn-ea"/>
              </a:rPr>
              <a:t>～</a:t>
            </a:r>
            <a:r>
              <a:rPr lang="en-US" altLang="ja-JP" sz="1200" b="0" dirty="0">
                <a:latin typeface="+mn-ea"/>
                <a:ea typeface="+mn-ea"/>
              </a:rPr>
              <a:t>P61</a:t>
            </a:r>
          </a:p>
        </p:txBody>
      </p:sp>
      <p:sp>
        <p:nvSpPr>
          <p:cNvPr id="91140" name="Text Box 8">
            <a:extLst>
              <a:ext uri="{FF2B5EF4-FFF2-40B4-BE49-F238E27FC236}">
                <a16:creationId xmlns:a16="http://schemas.microsoft.com/office/drawing/2014/main" id="{5516BD81-9291-308A-EB66-D02C476BEAAA}"/>
              </a:ext>
            </a:extLst>
          </p:cNvPr>
          <p:cNvSpPr txBox="1">
            <a:spLocks noChangeArrowheads="1"/>
          </p:cNvSpPr>
          <p:nvPr/>
        </p:nvSpPr>
        <p:spPr bwMode="auto">
          <a:xfrm>
            <a:off x="2124075" y="96838"/>
            <a:ext cx="61198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地球温暖化対策－緩和策と適応策　</a:t>
            </a:r>
          </a:p>
        </p:txBody>
      </p:sp>
      <p:sp>
        <p:nvSpPr>
          <p:cNvPr id="91141" name="Text Box 9">
            <a:extLst>
              <a:ext uri="{FF2B5EF4-FFF2-40B4-BE49-F238E27FC236}">
                <a16:creationId xmlns:a16="http://schemas.microsoft.com/office/drawing/2014/main" id="{51A32BF4-BE8D-77E7-07B8-A306A5B41995}"/>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91142" name="Text Box 10">
            <a:extLst>
              <a:ext uri="{FF2B5EF4-FFF2-40B4-BE49-F238E27FC236}">
                <a16:creationId xmlns:a16="http://schemas.microsoft.com/office/drawing/2014/main" id="{EFC21F4D-5E87-38E3-192E-E6EC47F8110D}"/>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91143" name="Rectangle 11">
            <a:extLst>
              <a:ext uri="{FF2B5EF4-FFF2-40B4-BE49-F238E27FC236}">
                <a16:creationId xmlns:a16="http://schemas.microsoft.com/office/drawing/2014/main" id="{9AFC0EB6-BF7E-0469-6BE3-EED956F01CEF}"/>
              </a:ext>
            </a:extLst>
          </p:cNvPr>
          <p:cNvSpPr>
            <a:spLocks noChangeArrowheads="1"/>
          </p:cNvSpPr>
          <p:nvPr/>
        </p:nvSpPr>
        <p:spPr bwMode="auto">
          <a:xfrm>
            <a:off x="179388" y="639763"/>
            <a:ext cx="8785225" cy="57785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地球温暖化対策は、まず温室効果ガス（ＧＨＧ）の排出削減、吸収源の保全を推進し、</a:t>
            </a:r>
          </a:p>
          <a:p>
            <a:pPr eaLnBrk="1" hangingPunct="1">
              <a:spcBef>
                <a:spcPct val="0"/>
              </a:spcBef>
              <a:buFontTx/>
              <a:buNone/>
              <a:defRPr/>
            </a:pPr>
            <a:r>
              <a:rPr lang="ja-JP" altLang="en-US" sz="1600" dirty="0">
                <a:latin typeface="+mn-ea"/>
                <a:ea typeface="+mn-ea"/>
              </a:rPr>
              <a:t>進行を食止める「緩和策」が重要。あわせて温暖化影響に備えた「適応策」も重要。　　</a:t>
            </a:r>
          </a:p>
        </p:txBody>
      </p:sp>
      <p:sp>
        <p:nvSpPr>
          <p:cNvPr id="91144" name="Rectangle 12">
            <a:extLst>
              <a:ext uri="{FF2B5EF4-FFF2-40B4-BE49-F238E27FC236}">
                <a16:creationId xmlns:a16="http://schemas.microsoft.com/office/drawing/2014/main" id="{18FB46F4-52ED-0CFB-0C35-605916D88CEC}"/>
              </a:ext>
            </a:extLst>
          </p:cNvPr>
          <p:cNvSpPr>
            <a:spLocks noChangeArrowheads="1"/>
          </p:cNvSpPr>
          <p:nvPr/>
        </p:nvSpPr>
        <p:spPr bwMode="auto">
          <a:xfrm>
            <a:off x="0" y="1468438"/>
            <a:ext cx="9107488" cy="1600200"/>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日本のＧＨＧの約</a:t>
            </a:r>
            <a:r>
              <a:rPr lang="en-US" altLang="ja-JP" sz="1400" b="0" dirty="0">
                <a:solidFill>
                  <a:srgbClr val="0000FF"/>
                </a:solidFill>
                <a:latin typeface="+mn-ea"/>
                <a:ea typeface="+mn-ea"/>
              </a:rPr>
              <a:t>91</a:t>
            </a:r>
            <a:r>
              <a:rPr lang="ja-JP" altLang="en-US" sz="1400" b="0" dirty="0">
                <a:solidFill>
                  <a:srgbClr val="0000FF"/>
                </a:solidFill>
                <a:latin typeface="+mn-ea"/>
                <a:ea typeface="+mn-ea"/>
              </a:rPr>
              <a:t>％はＣＯ</a:t>
            </a:r>
            <a:r>
              <a:rPr lang="en-US" altLang="ja-JP" sz="1400" b="0" dirty="0">
                <a:solidFill>
                  <a:srgbClr val="0000FF"/>
                </a:solidFill>
                <a:latin typeface="+mn-ea"/>
                <a:ea typeface="+mn-ea"/>
              </a:rPr>
              <a:t>2</a:t>
            </a:r>
            <a:r>
              <a:rPr lang="ja-JP" altLang="en-US" sz="1400" b="0" dirty="0">
                <a:solidFill>
                  <a:srgbClr val="0000FF"/>
                </a:solidFill>
                <a:latin typeface="+mn-ea"/>
                <a:ea typeface="+mn-ea"/>
              </a:rPr>
              <a:t>、その</a:t>
            </a:r>
            <a:r>
              <a:rPr lang="en-US" altLang="ja-JP" sz="1400" b="0" dirty="0">
                <a:solidFill>
                  <a:srgbClr val="0000FF"/>
                </a:solidFill>
                <a:latin typeface="+mn-ea"/>
                <a:ea typeface="+mn-ea"/>
              </a:rPr>
              <a:t>84</a:t>
            </a:r>
            <a:r>
              <a:rPr lang="ja-JP" altLang="en-US" sz="1400" b="0" dirty="0">
                <a:solidFill>
                  <a:srgbClr val="0000FF"/>
                </a:solidFill>
                <a:latin typeface="+mn-ea"/>
                <a:ea typeface="+mn-ea"/>
              </a:rPr>
              <a:t>％</a:t>
            </a:r>
            <a:r>
              <a:rPr lang="en-US" altLang="ja-JP" sz="1400" b="0" dirty="0">
                <a:solidFill>
                  <a:srgbClr val="0000FF"/>
                </a:solidFill>
                <a:latin typeface="+mn-ea"/>
                <a:ea typeface="+mn-ea"/>
              </a:rPr>
              <a:t>(2020</a:t>
            </a:r>
            <a:r>
              <a:rPr lang="ja-JP" altLang="en-US" sz="1400" b="0" dirty="0">
                <a:solidFill>
                  <a:srgbClr val="0000FF"/>
                </a:solidFill>
                <a:latin typeface="+mn-ea"/>
                <a:ea typeface="+mn-ea"/>
              </a:rPr>
              <a:t>年度</a:t>
            </a:r>
            <a:r>
              <a:rPr lang="en-US" altLang="ja-JP" sz="1400" b="0" dirty="0">
                <a:solidFill>
                  <a:srgbClr val="0000FF"/>
                </a:solidFill>
                <a:latin typeface="+mn-ea"/>
                <a:ea typeface="+mn-ea"/>
              </a:rPr>
              <a:t>)</a:t>
            </a:r>
            <a:r>
              <a:rPr lang="ja-JP" altLang="en-US" sz="1400" b="0" dirty="0">
                <a:solidFill>
                  <a:srgbClr val="0000FF"/>
                </a:solidFill>
                <a:latin typeface="+mn-ea"/>
                <a:ea typeface="+mn-ea"/>
              </a:rPr>
              <a:t>はエネルギー起源</a:t>
            </a:r>
          </a:p>
          <a:p>
            <a:pPr eaLnBrk="1" hangingPunct="1">
              <a:spcBef>
                <a:spcPct val="0"/>
              </a:spcBef>
              <a:buFontTx/>
              <a:buNone/>
              <a:defRPr/>
            </a:pPr>
            <a:r>
              <a:rPr lang="ja-JP" altLang="en-US" sz="1400" b="0" dirty="0">
                <a:latin typeface="+mn-ea"/>
                <a:ea typeface="+mn-ea"/>
              </a:rPr>
              <a:t>●エネルギー供給段階　　低炭素ｴﾈﾙｷﾞｰの拡充</a:t>
            </a:r>
            <a:r>
              <a:rPr lang="en-US" altLang="ja-JP" sz="1400" b="0" dirty="0">
                <a:latin typeface="+mn-ea"/>
                <a:ea typeface="+mn-ea"/>
              </a:rPr>
              <a:t>(</a:t>
            </a:r>
            <a:r>
              <a:rPr lang="ja-JP" altLang="en-US" sz="1400" b="0" dirty="0">
                <a:latin typeface="+mn-ea"/>
                <a:ea typeface="+mn-ea"/>
              </a:rPr>
              <a:t>太陽光</a:t>
            </a:r>
            <a:r>
              <a:rPr lang="en-US" altLang="ja-JP" sz="1400" b="0" dirty="0">
                <a:latin typeface="+mn-ea"/>
                <a:ea typeface="+mn-ea"/>
              </a:rPr>
              <a:t>､</a:t>
            </a:r>
            <a:r>
              <a:rPr lang="ja-JP" altLang="en-US" sz="1400" b="0" dirty="0">
                <a:latin typeface="+mn-ea"/>
                <a:ea typeface="+mn-ea"/>
              </a:rPr>
              <a:t>風力</a:t>
            </a:r>
            <a:r>
              <a:rPr lang="en-US" altLang="ja-JP" sz="1400" b="0" dirty="0">
                <a:latin typeface="+mn-ea"/>
                <a:ea typeface="+mn-ea"/>
              </a:rPr>
              <a:t>､</a:t>
            </a:r>
            <a:r>
              <a:rPr lang="ja-JP" altLang="en-US" sz="1400" b="0" dirty="0">
                <a:latin typeface="+mn-ea"/>
                <a:ea typeface="+mn-ea"/>
              </a:rPr>
              <a:t>ﾊﾞｲｵﾏｽ等･安全確保された原子力）</a:t>
            </a:r>
          </a:p>
          <a:p>
            <a:pPr eaLnBrk="1" hangingPunct="1">
              <a:spcBef>
                <a:spcPct val="0"/>
              </a:spcBef>
              <a:buFontTx/>
              <a:buNone/>
              <a:defRPr/>
            </a:pPr>
            <a:r>
              <a:rPr lang="ja-JP" altLang="en-US" sz="1400" b="0" dirty="0">
                <a:latin typeface="+mn-ea"/>
                <a:ea typeface="+mn-ea"/>
              </a:rPr>
              <a:t>●エネルギー利用段階　　高効率化</a:t>
            </a:r>
            <a:r>
              <a:rPr lang="en-US" altLang="ja-JP" sz="1400" b="0" dirty="0">
                <a:latin typeface="+mn-ea"/>
                <a:ea typeface="+mn-ea"/>
              </a:rPr>
              <a:t>(</a:t>
            </a:r>
            <a:r>
              <a:rPr lang="ja-JP" altLang="en-US" sz="1400" b="0" dirty="0">
                <a:latin typeface="+mn-ea"/>
                <a:ea typeface="+mn-ea"/>
              </a:rPr>
              <a:t>省エネ･ﾄｯﾌﾟﾗﾝﾅｰ制度･ｴｺﾄﾞﾗｲﾌﾞ･ｶｰﾎﾞﾝﾌｯﾄﾌﾟﾘﾝﾄ･炭素税</a:t>
            </a:r>
            <a:r>
              <a:rPr lang="en-US" altLang="ja-JP" sz="1400" b="0" dirty="0">
                <a:latin typeface="+mn-ea"/>
                <a:ea typeface="+mn-ea"/>
              </a:rPr>
              <a:t>)</a:t>
            </a:r>
            <a:endParaRPr lang="ja-JP" altLang="en-US" sz="1400" b="0" dirty="0">
              <a:latin typeface="+mn-ea"/>
              <a:ea typeface="+mn-ea"/>
            </a:endParaRPr>
          </a:p>
          <a:p>
            <a:pPr eaLnBrk="1" hangingPunct="1">
              <a:spcBef>
                <a:spcPct val="0"/>
              </a:spcBef>
              <a:buFontTx/>
              <a:buNone/>
              <a:defRPr/>
            </a:pPr>
            <a:r>
              <a:rPr lang="ja-JP" altLang="en-US" sz="1400" b="0" dirty="0">
                <a:latin typeface="+mn-ea"/>
                <a:ea typeface="+mn-ea"/>
              </a:rPr>
              <a:t>●森林・吸収源対策　　　  健全な森林整備、適切な管理・保全</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●ＣＯ</a:t>
            </a:r>
            <a:r>
              <a:rPr lang="en-US" altLang="ja-JP" sz="1400" b="0" dirty="0">
                <a:latin typeface="+mn-ea"/>
                <a:ea typeface="+mn-ea"/>
              </a:rPr>
              <a:t>2</a:t>
            </a:r>
            <a:r>
              <a:rPr lang="ja-JP" altLang="en-US" sz="1400" b="0" dirty="0">
                <a:latin typeface="+mn-ea"/>
                <a:ea typeface="+mn-ea"/>
              </a:rPr>
              <a:t>の固定化　　　　　　 </a:t>
            </a:r>
            <a:r>
              <a:rPr lang="en-US" altLang="ja-JP" sz="1400" b="0" dirty="0">
                <a:latin typeface="+mn-ea"/>
                <a:ea typeface="+mn-ea"/>
              </a:rPr>
              <a:t>CCS(</a:t>
            </a:r>
            <a:r>
              <a:rPr lang="en-US" altLang="ja-JP" sz="1000" b="0" dirty="0">
                <a:latin typeface="+mn-ea"/>
                <a:ea typeface="+mn-ea"/>
              </a:rPr>
              <a:t>Carbon Capture and Storage</a:t>
            </a:r>
            <a:r>
              <a:rPr lang="en-US" altLang="ja-JP" sz="1400" b="0" dirty="0">
                <a:latin typeface="+mn-ea"/>
                <a:ea typeface="+mn-ea"/>
              </a:rPr>
              <a:t>)CO</a:t>
            </a:r>
            <a:r>
              <a:rPr lang="en-US" altLang="ja-JP" sz="1000" b="0" dirty="0">
                <a:latin typeface="+mn-ea"/>
                <a:ea typeface="+mn-ea"/>
              </a:rPr>
              <a:t>2</a:t>
            </a:r>
            <a:r>
              <a:rPr lang="ja-JP" altLang="en-US" sz="1400" b="0" dirty="0">
                <a:latin typeface="+mn-ea"/>
                <a:ea typeface="+mn-ea"/>
              </a:rPr>
              <a:t>を分離回収し炭素貯留（地中深部・海洋）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CCU</a:t>
            </a:r>
            <a:r>
              <a:rPr lang="ja-JP" altLang="en-US" sz="1400" b="0" dirty="0">
                <a:latin typeface="+mn-ea"/>
                <a:ea typeface="+mn-ea"/>
              </a:rPr>
              <a:t>（</a:t>
            </a:r>
            <a:r>
              <a:rPr lang="en-US" altLang="ja-JP" sz="1000" b="0" dirty="0">
                <a:latin typeface="+mn-ea"/>
                <a:ea typeface="+mn-ea"/>
              </a:rPr>
              <a:t>Carbon Capture and Use</a:t>
            </a:r>
            <a:r>
              <a:rPr lang="ja-JP" altLang="en-US" sz="1400" b="0" dirty="0">
                <a:latin typeface="+mn-ea"/>
                <a:ea typeface="+mn-ea"/>
              </a:rPr>
              <a:t>）</a:t>
            </a:r>
            <a:r>
              <a:rPr lang="en-US" altLang="ja-JP" sz="1400" b="0" dirty="0">
                <a:latin typeface="+mn-ea"/>
                <a:ea typeface="+mn-ea"/>
              </a:rPr>
              <a:t>CO</a:t>
            </a:r>
            <a:r>
              <a:rPr lang="en-US" altLang="ja-JP" sz="1000" b="0" dirty="0">
                <a:latin typeface="+mn-ea"/>
                <a:ea typeface="+mn-ea"/>
              </a:rPr>
              <a:t>2</a:t>
            </a:r>
            <a:r>
              <a:rPr lang="ja-JP" altLang="en-US" sz="1400" b="0" dirty="0">
                <a:latin typeface="+mn-ea"/>
                <a:ea typeface="+mn-ea"/>
              </a:rPr>
              <a:t>をバイオ燃料の原料となる藻類の培養などに利用</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●その他のＧＨＧ対策　    非ｴﾈﾙｷﾞｰ起源のＣＯ</a:t>
            </a:r>
            <a:r>
              <a:rPr lang="en-US" altLang="ja-JP" sz="1400" b="0" dirty="0">
                <a:latin typeface="+mn-ea"/>
                <a:ea typeface="+mn-ea"/>
              </a:rPr>
              <a:t>2</a:t>
            </a:r>
            <a:r>
              <a:rPr lang="ja-JP" altLang="en-US" sz="1400" b="0" dirty="0">
                <a:latin typeface="+mn-ea"/>
                <a:ea typeface="+mn-ea"/>
              </a:rPr>
              <a:t>削減対策･代替フロン対策</a:t>
            </a:r>
          </a:p>
        </p:txBody>
      </p:sp>
      <p:sp>
        <p:nvSpPr>
          <p:cNvPr id="91145" name="AutoShape 13">
            <a:extLst>
              <a:ext uri="{FF2B5EF4-FFF2-40B4-BE49-F238E27FC236}">
                <a16:creationId xmlns:a16="http://schemas.microsoft.com/office/drawing/2014/main" id="{4ED53CA9-1B9C-7B08-6A9B-74EF7B814F3A}"/>
              </a:ext>
            </a:extLst>
          </p:cNvPr>
          <p:cNvSpPr>
            <a:spLocks noChangeArrowheads="1"/>
          </p:cNvSpPr>
          <p:nvPr/>
        </p:nvSpPr>
        <p:spPr bwMode="auto">
          <a:xfrm>
            <a:off x="0" y="1246188"/>
            <a:ext cx="1907704" cy="306387"/>
          </a:xfrm>
          <a:prstGeom prst="roundRect">
            <a:avLst>
              <a:gd name="adj" fmla="val 16671"/>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dirty="0">
              <a:latin typeface="+mn-ea"/>
              <a:ea typeface="+mn-ea"/>
            </a:endParaRPr>
          </a:p>
        </p:txBody>
      </p:sp>
      <p:sp>
        <p:nvSpPr>
          <p:cNvPr id="91146" name="AutoShape 16">
            <a:extLst>
              <a:ext uri="{FF2B5EF4-FFF2-40B4-BE49-F238E27FC236}">
                <a16:creationId xmlns:a16="http://schemas.microsoft.com/office/drawing/2014/main" id="{7653F7F8-E1E2-0597-C59C-F08E0F39EC55}"/>
              </a:ext>
            </a:extLst>
          </p:cNvPr>
          <p:cNvSpPr>
            <a:spLocks noChangeArrowheads="1"/>
          </p:cNvSpPr>
          <p:nvPr/>
        </p:nvSpPr>
        <p:spPr bwMode="auto">
          <a:xfrm>
            <a:off x="0" y="3119438"/>
            <a:ext cx="1907704" cy="306387"/>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dirty="0">
              <a:latin typeface="+mn-ea"/>
              <a:ea typeface="+mn-ea"/>
            </a:endParaRPr>
          </a:p>
        </p:txBody>
      </p:sp>
      <p:sp>
        <p:nvSpPr>
          <p:cNvPr id="91147" name="Text Box 21">
            <a:extLst>
              <a:ext uri="{FF2B5EF4-FFF2-40B4-BE49-F238E27FC236}">
                <a16:creationId xmlns:a16="http://schemas.microsoft.com/office/drawing/2014/main" id="{18C1A3BE-147E-BF86-A2C9-D079821B00CD}"/>
              </a:ext>
            </a:extLst>
          </p:cNvPr>
          <p:cNvSpPr txBox="1">
            <a:spLocks noChangeArrowheads="1"/>
          </p:cNvSpPr>
          <p:nvPr/>
        </p:nvSpPr>
        <p:spPr bwMode="auto">
          <a:xfrm>
            <a:off x="11113" y="1217612"/>
            <a:ext cx="1836737"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緩和策</a:t>
            </a:r>
            <a:r>
              <a:rPr lang="en-US" altLang="ja-JP" sz="1600" dirty="0">
                <a:latin typeface="+mn-ea"/>
                <a:ea typeface="+mn-ea"/>
              </a:rPr>
              <a:t>(mitigation)</a:t>
            </a:r>
            <a:endParaRPr lang="ja-JP" altLang="en-US" sz="1600" dirty="0">
              <a:latin typeface="+mn-ea"/>
              <a:ea typeface="+mn-ea"/>
            </a:endParaRPr>
          </a:p>
        </p:txBody>
      </p:sp>
      <p:sp>
        <p:nvSpPr>
          <p:cNvPr id="91148" name="Text Box 22">
            <a:extLst>
              <a:ext uri="{FF2B5EF4-FFF2-40B4-BE49-F238E27FC236}">
                <a16:creationId xmlns:a16="http://schemas.microsoft.com/office/drawing/2014/main" id="{2F121D09-E99E-266B-C42C-6DB6F5176FD5}"/>
              </a:ext>
            </a:extLst>
          </p:cNvPr>
          <p:cNvSpPr txBox="1">
            <a:spLocks noChangeArrowheads="1"/>
          </p:cNvSpPr>
          <p:nvPr/>
        </p:nvSpPr>
        <p:spPr bwMode="auto">
          <a:xfrm>
            <a:off x="11113" y="3068638"/>
            <a:ext cx="2014537"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適応策</a:t>
            </a:r>
            <a:r>
              <a:rPr lang="en-US" altLang="ja-JP" sz="1600" dirty="0">
                <a:latin typeface="+mn-ea"/>
                <a:ea typeface="+mn-ea"/>
              </a:rPr>
              <a:t>(adaptation)</a:t>
            </a:r>
            <a:endParaRPr lang="ja-JP" altLang="en-US" sz="1600" dirty="0">
              <a:latin typeface="+mn-ea"/>
              <a:ea typeface="+mn-ea"/>
            </a:endParaRPr>
          </a:p>
        </p:txBody>
      </p:sp>
      <p:sp>
        <p:nvSpPr>
          <p:cNvPr id="91149" name="Text Box 23">
            <a:extLst>
              <a:ext uri="{FF2B5EF4-FFF2-40B4-BE49-F238E27FC236}">
                <a16:creationId xmlns:a16="http://schemas.microsoft.com/office/drawing/2014/main" id="{6AE2223F-7DBB-F2CD-E2BE-F2D6091A7D62}"/>
              </a:ext>
            </a:extLst>
          </p:cNvPr>
          <p:cNvSpPr txBox="1">
            <a:spLocks noChangeArrowheads="1"/>
          </p:cNvSpPr>
          <p:nvPr/>
        </p:nvSpPr>
        <p:spPr bwMode="auto">
          <a:xfrm>
            <a:off x="-36513" y="3429000"/>
            <a:ext cx="9144001"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緩和策を最大限行なっても、気候変化は完全には抑制できない。</a:t>
            </a:r>
          </a:p>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脆弱性」を把握</a:t>
            </a:r>
            <a:r>
              <a:rPr lang="ja-JP" altLang="en-US" sz="1400" b="0" dirty="0">
                <a:latin typeface="+mn-ea"/>
                <a:ea typeface="+mn-ea"/>
              </a:rPr>
              <a:t>し、地域特性にあった対策を進めて</a:t>
            </a:r>
            <a:r>
              <a:rPr lang="ja-JP" altLang="en-US" sz="1400" dirty="0">
                <a:solidFill>
                  <a:srgbClr val="FF0000"/>
                </a:solidFill>
                <a:latin typeface="+mn-ea"/>
                <a:ea typeface="+mn-ea"/>
              </a:rPr>
              <a:t>レジリエンス</a:t>
            </a:r>
            <a:r>
              <a:rPr lang="en-US" altLang="ja-JP" sz="1400" dirty="0">
                <a:solidFill>
                  <a:srgbClr val="FF0000"/>
                </a:solidFill>
                <a:latin typeface="+mn-ea"/>
                <a:ea typeface="+mn-ea"/>
              </a:rPr>
              <a:t>(</a:t>
            </a:r>
            <a:r>
              <a:rPr lang="ja-JP" altLang="en-US" sz="1400" dirty="0">
                <a:solidFill>
                  <a:srgbClr val="FF0000"/>
                </a:solidFill>
                <a:latin typeface="+mn-ea"/>
                <a:ea typeface="+mn-ea"/>
              </a:rPr>
              <a:t>強靭性</a:t>
            </a:r>
            <a:r>
              <a:rPr lang="en-US" altLang="ja-JP" sz="1400" b="0" dirty="0">
                <a:latin typeface="+mn-ea"/>
                <a:ea typeface="+mn-ea"/>
              </a:rPr>
              <a:t>)</a:t>
            </a:r>
            <a:r>
              <a:rPr lang="ja-JP" altLang="en-US" sz="1400" b="0" dirty="0">
                <a:latin typeface="+mn-ea"/>
                <a:ea typeface="+mn-ea"/>
              </a:rPr>
              <a:t>を増加させることが重要。</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気候変動適応法（</a:t>
            </a:r>
            <a:r>
              <a:rPr lang="en-US" altLang="ja-JP" sz="1400" b="0" dirty="0">
                <a:latin typeface="+mn-ea"/>
                <a:ea typeface="+mn-ea"/>
              </a:rPr>
              <a:t>2018</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、国が</a:t>
            </a:r>
            <a:r>
              <a:rPr lang="en-US" altLang="ja-JP" sz="1400" b="0" dirty="0">
                <a:latin typeface="+mn-ea"/>
                <a:ea typeface="+mn-ea"/>
              </a:rPr>
              <a:t>5</a:t>
            </a:r>
            <a:r>
              <a:rPr lang="ja-JP" altLang="en-US" sz="1400" b="0" dirty="0">
                <a:latin typeface="+mn-ea"/>
                <a:ea typeface="+mn-ea"/>
              </a:rPr>
              <a:t>年毎に気候変動影響評価。自治体レベルで適応計画策定努力。</a:t>
            </a:r>
            <a:endParaRPr lang="en-US" altLang="ja-JP" sz="1400" b="0" dirty="0">
              <a:latin typeface="+mn-ea"/>
              <a:ea typeface="+mn-ea"/>
            </a:endParaRPr>
          </a:p>
          <a:p>
            <a:pPr eaLnBrk="1" hangingPunct="1">
              <a:spcBef>
                <a:spcPct val="0"/>
              </a:spcBef>
              <a:buFontTx/>
              <a:buNone/>
              <a:defRPr/>
            </a:pPr>
            <a:r>
              <a:rPr lang="ja-JP" altLang="en-US" sz="1400" dirty="0"/>
              <a:t>気候変動適応情報プラットフォームによって情報発信。</a:t>
            </a:r>
            <a:endParaRPr lang="en-US" altLang="ja-JP" sz="1400" dirty="0"/>
          </a:p>
        </p:txBody>
      </p:sp>
      <p:graphicFrame>
        <p:nvGraphicFramePr>
          <p:cNvPr id="108635" name="Group 91">
            <a:extLst>
              <a:ext uri="{FF2B5EF4-FFF2-40B4-BE49-F238E27FC236}">
                <a16:creationId xmlns:a16="http://schemas.microsoft.com/office/drawing/2014/main" id="{4C9A6A32-4E5C-45D4-A2D2-1BEF3A5C4728}"/>
              </a:ext>
            </a:extLst>
          </p:cNvPr>
          <p:cNvGraphicFramePr>
            <a:graphicFrameLocks noGrp="1"/>
          </p:cNvGraphicFramePr>
          <p:nvPr/>
        </p:nvGraphicFramePr>
        <p:xfrm>
          <a:off x="33338" y="4400550"/>
          <a:ext cx="6588125" cy="2193936"/>
        </p:xfrm>
        <a:graphic>
          <a:graphicData uri="http://schemas.openxmlformats.org/drawingml/2006/table">
            <a:tbl>
              <a:tblPr/>
              <a:tblGrid>
                <a:gridCol w="1691655">
                  <a:extLst>
                    <a:ext uri="{9D8B030D-6E8A-4147-A177-3AD203B41FA5}">
                      <a16:colId xmlns:a16="http://schemas.microsoft.com/office/drawing/2014/main" val="20000"/>
                    </a:ext>
                  </a:extLst>
                </a:gridCol>
                <a:gridCol w="4896470">
                  <a:extLst>
                    <a:ext uri="{9D8B030D-6E8A-4147-A177-3AD203B41FA5}">
                      <a16:colId xmlns:a16="http://schemas.microsoft.com/office/drawing/2014/main" val="20001"/>
                    </a:ext>
                  </a:extLst>
                </a:gridCol>
              </a:tblGrid>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対策部門</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対策内容</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農林水産業</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高温耐性の水稲・果樹の品種開発、病害虫の適切な防除</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自然災害</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堤防等防災施設の整備、ハザードマップ・避難行動計画の策定・訓練</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水環境・水資源</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生活排水などの排水対策、渇水対策のための行動計画の策定</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自然生態系</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モニタリングによる生態系の変化の把握、国立公園等の管理の推進</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健康</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熱中症の予防法の普及啓発、感染症媒介蚊の発生防止</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産業・経済活動</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気候変動影響評価、損害保険などによる取組促進、適応技術の開発</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2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国民生活・都市生活</a:t>
                      </a:r>
                    </a:p>
                  </a:txBody>
                  <a:tcPr marL="91439" marR="91439"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インフラ、ライフライン</a:t>
                      </a:r>
                      <a:r>
                        <a:rPr kumimoji="1" lang="en-US" altLang="ja-JP"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発電所など</a:t>
                      </a:r>
                      <a:r>
                        <a:rPr kumimoji="1" lang="en-US" altLang="ja-JP"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の強靭化、港湾の事業継続計画</a:t>
                      </a:r>
                      <a:r>
                        <a:rPr kumimoji="1" lang="en-US" altLang="ja-JP"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(BCP)</a:t>
                      </a:r>
                      <a:r>
                        <a:rPr kumimoji="1" lang="ja-JP" altLang="en-US" sz="11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の策定</a:t>
                      </a:r>
                    </a:p>
                  </a:txBody>
                  <a:tcPr marL="91439" marR="91439"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91179" name="Line 92">
            <a:extLst>
              <a:ext uri="{FF2B5EF4-FFF2-40B4-BE49-F238E27FC236}">
                <a16:creationId xmlns:a16="http://schemas.microsoft.com/office/drawing/2014/main" id="{8DC35E79-6613-BDC7-4451-D9DDE3C97EAA}"/>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78891" name="図 7">
            <a:extLst>
              <a:ext uri="{FF2B5EF4-FFF2-40B4-BE49-F238E27FC236}">
                <a16:creationId xmlns:a16="http://schemas.microsoft.com/office/drawing/2014/main" id="{39F8483C-16F4-CDDE-34BF-E04DBAED5D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8625" y="177800"/>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92" name="図 13">
            <a:extLst>
              <a:ext uri="{FF2B5EF4-FFF2-40B4-BE49-F238E27FC236}">
                <a16:creationId xmlns:a16="http://schemas.microsoft.com/office/drawing/2014/main" id="{C13A7193-4EE8-E4C9-FB80-E3418A457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7400" y="195263"/>
            <a:ext cx="3524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93" name="図 15">
            <a:extLst>
              <a:ext uri="{FF2B5EF4-FFF2-40B4-BE49-F238E27FC236}">
                <a16:creationId xmlns:a16="http://schemas.microsoft.com/office/drawing/2014/main" id="{5E312433-A5ED-00BF-A35D-2EF673C0A9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5700" y="187325"/>
            <a:ext cx="350838"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83" name="正方形/長方形 1">
            <a:extLst>
              <a:ext uri="{FF2B5EF4-FFF2-40B4-BE49-F238E27FC236}">
                <a16:creationId xmlns:a16="http://schemas.microsoft.com/office/drawing/2014/main" id="{40116D3D-E626-5AFB-ECDD-44EEE1257DED}"/>
              </a:ext>
            </a:extLst>
          </p:cNvPr>
          <p:cNvSpPr>
            <a:spLocks noChangeArrowheads="1"/>
          </p:cNvSpPr>
          <p:nvPr/>
        </p:nvSpPr>
        <p:spPr bwMode="auto">
          <a:xfrm>
            <a:off x="4086225" y="6611938"/>
            <a:ext cx="2573338"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800">
                <a:latin typeface="+mn-ea"/>
                <a:ea typeface="+mn-ea"/>
              </a:rPr>
              <a:t>出典：気候変動への適応計画</a:t>
            </a:r>
            <a:r>
              <a:rPr lang="en-US" altLang="ja-JP" sz="800">
                <a:latin typeface="+mn-ea"/>
                <a:ea typeface="+mn-ea"/>
              </a:rPr>
              <a:t>(</a:t>
            </a:r>
            <a:r>
              <a:rPr lang="ja-JP" altLang="en-US" sz="800">
                <a:latin typeface="+mn-ea"/>
                <a:ea typeface="+mn-ea"/>
              </a:rPr>
              <a:t>閣議決定</a:t>
            </a:r>
            <a:r>
              <a:rPr lang="en-US" altLang="ja-JP" sz="800">
                <a:latin typeface="+mn-ea"/>
                <a:ea typeface="+mn-ea"/>
              </a:rPr>
              <a:t>2015)</a:t>
            </a:r>
          </a:p>
        </p:txBody>
      </p:sp>
      <p:sp>
        <p:nvSpPr>
          <p:cNvPr id="91184" name="AutoShape 11">
            <a:extLst>
              <a:ext uri="{FF2B5EF4-FFF2-40B4-BE49-F238E27FC236}">
                <a16:creationId xmlns:a16="http://schemas.microsoft.com/office/drawing/2014/main" id="{D16ECF72-03C9-23B2-2ECA-A7D93EFD5C7C}"/>
              </a:ext>
            </a:extLst>
          </p:cNvPr>
          <p:cNvSpPr>
            <a:spLocks noChangeArrowheads="1"/>
          </p:cNvSpPr>
          <p:nvPr/>
        </p:nvSpPr>
        <p:spPr bwMode="auto">
          <a:xfrm>
            <a:off x="6659563" y="4802188"/>
            <a:ext cx="2305050" cy="1874837"/>
          </a:xfrm>
          <a:prstGeom prst="roundRect">
            <a:avLst>
              <a:gd name="adj" fmla="val 7635"/>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あらゆる関連施策に気候変動適応を盛り込む等の基本戦略や。農林水産業の対策等を示した気候変動適応計画を枠組みとして法制化したもの。</a:t>
            </a:r>
            <a:r>
              <a:rPr lang="en-US" altLang="ja-JP" sz="1400" b="0" dirty="0">
                <a:latin typeface="+mn-ea"/>
                <a:ea typeface="+mn-ea"/>
              </a:rPr>
              <a:t>2018</a:t>
            </a:r>
            <a:r>
              <a:rPr lang="ja-JP" altLang="en-US" sz="1400" b="0" dirty="0">
                <a:latin typeface="+mn-ea"/>
                <a:ea typeface="+mn-ea"/>
              </a:rPr>
              <a:t>年</a:t>
            </a:r>
            <a:r>
              <a:rPr lang="en-US" altLang="ja-JP" sz="1400" b="0" dirty="0">
                <a:latin typeface="+mn-ea"/>
                <a:ea typeface="+mn-ea"/>
              </a:rPr>
              <a:t>6</a:t>
            </a:r>
            <a:r>
              <a:rPr lang="ja-JP" altLang="en-US" sz="1400" b="0" dirty="0">
                <a:latin typeface="+mn-ea"/>
                <a:ea typeface="+mn-ea"/>
              </a:rPr>
              <a:t>月公布。</a:t>
            </a:r>
            <a:r>
              <a:rPr lang="en-US" altLang="ja-JP" sz="1400" b="0" dirty="0">
                <a:latin typeface="+mn-ea"/>
                <a:ea typeface="+mn-ea"/>
              </a:rPr>
              <a:t>2021</a:t>
            </a:r>
            <a:r>
              <a:rPr lang="ja-JP" altLang="en-US" sz="1400" b="0" dirty="0">
                <a:latin typeface="+mn-ea"/>
                <a:ea typeface="+mn-ea"/>
              </a:rPr>
              <a:t>年改訂。</a:t>
            </a:r>
          </a:p>
        </p:txBody>
      </p:sp>
      <p:sp>
        <p:nvSpPr>
          <p:cNvPr id="91185" name="AutoShape 12">
            <a:extLst>
              <a:ext uri="{FF2B5EF4-FFF2-40B4-BE49-F238E27FC236}">
                <a16:creationId xmlns:a16="http://schemas.microsoft.com/office/drawing/2014/main" id="{A9D8CE18-E23D-B9C9-39C5-D8D9DDD74A80}"/>
              </a:ext>
            </a:extLst>
          </p:cNvPr>
          <p:cNvSpPr>
            <a:spLocks noChangeArrowheads="1"/>
          </p:cNvSpPr>
          <p:nvPr/>
        </p:nvSpPr>
        <p:spPr bwMode="auto">
          <a:xfrm>
            <a:off x="7067550" y="4500563"/>
            <a:ext cx="1560513" cy="341312"/>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zh-TW" altLang="en-US" sz="1400">
                <a:solidFill>
                  <a:schemeClr val="bg1"/>
                </a:solidFill>
                <a:latin typeface="+mn-ea"/>
                <a:ea typeface="+mn-ea"/>
              </a:rPr>
              <a:t>気候変動適応法 </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 Box 8">
            <a:extLst>
              <a:ext uri="{FF2B5EF4-FFF2-40B4-BE49-F238E27FC236}">
                <a16:creationId xmlns:a16="http://schemas.microsoft.com/office/drawing/2014/main" id="{4658AB27-B537-A8B9-5A4E-F24DCB18B033}"/>
              </a:ext>
            </a:extLst>
          </p:cNvPr>
          <p:cNvSpPr txBox="1">
            <a:spLocks noChangeArrowheads="1"/>
          </p:cNvSpPr>
          <p:nvPr/>
        </p:nvSpPr>
        <p:spPr bwMode="auto">
          <a:xfrm>
            <a:off x="8343900" y="-14288"/>
            <a:ext cx="800100" cy="276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P62</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p65</a:t>
            </a:r>
          </a:p>
        </p:txBody>
      </p:sp>
      <p:sp>
        <p:nvSpPr>
          <p:cNvPr id="93189" name="Text Box 9">
            <a:extLst>
              <a:ext uri="{FF2B5EF4-FFF2-40B4-BE49-F238E27FC236}">
                <a16:creationId xmlns:a16="http://schemas.microsoft.com/office/drawing/2014/main" id="{0082F38B-CE54-4B0F-8DA5-87CEF79AEED3}"/>
              </a:ext>
            </a:extLst>
          </p:cNvPr>
          <p:cNvSpPr txBox="1">
            <a:spLocks noChangeArrowheads="1"/>
          </p:cNvSpPr>
          <p:nvPr/>
        </p:nvSpPr>
        <p:spPr bwMode="auto">
          <a:xfrm>
            <a:off x="2344738" y="76200"/>
            <a:ext cx="5775325" cy="4603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400" dirty="0">
                <a:latin typeface="+mn-ea"/>
                <a:ea typeface="+mn-ea"/>
              </a:rPr>
              <a:t>地球温暖化問題に関する国際的な取組み　</a:t>
            </a:r>
          </a:p>
        </p:txBody>
      </p:sp>
      <p:sp>
        <p:nvSpPr>
          <p:cNvPr id="93190" name="Text Box 10">
            <a:extLst>
              <a:ext uri="{FF2B5EF4-FFF2-40B4-BE49-F238E27FC236}">
                <a16:creationId xmlns:a16="http://schemas.microsoft.com/office/drawing/2014/main" id="{2830BAAC-99AC-CCE6-9940-2D61201E35C2}"/>
              </a:ext>
            </a:extLst>
          </p:cNvPr>
          <p:cNvSpPr txBox="1">
            <a:spLocks noChangeArrowheads="1"/>
          </p:cNvSpPr>
          <p:nvPr/>
        </p:nvSpPr>
        <p:spPr bwMode="auto">
          <a:xfrm>
            <a:off x="723900" y="150813"/>
            <a:ext cx="68421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93191" name="Text Box 11">
            <a:extLst>
              <a:ext uri="{FF2B5EF4-FFF2-40B4-BE49-F238E27FC236}">
                <a16:creationId xmlns:a16="http://schemas.microsoft.com/office/drawing/2014/main" id="{7FBCA19E-F63B-5C6B-898A-F52ED76697D3}"/>
              </a:ext>
            </a:extLst>
          </p:cNvPr>
          <p:cNvSpPr txBox="1">
            <a:spLocks noChangeArrowheads="1"/>
          </p:cNvSpPr>
          <p:nvPr/>
        </p:nvSpPr>
        <p:spPr bwMode="auto">
          <a:xfrm>
            <a:off x="34925" y="150813"/>
            <a:ext cx="83185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93192" name="Rectangle 12">
            <a:extLst>
              <a:ext uri="{FF2B5EF4-FFF2-40B4-BE49-F238E27FC236}">
                <a16:creationId xmlns:a16="http://schemas.microsoft.com/office/drawing/2014/main" id="{30AD4691-DCE9-54DE-4498-1BFDE420CCC9}"/>
              </a:ext>
            </a:extLst>
          </p:cNvPr>
          <p:cNvSpPr>
            <a:spLocks noChangeArrowheads="1"/>
          </p:cNvSpPr>
          <p:nvPr/>
        </p:nvSpPr>
        <p:spPr bwMode="auto">
          <a:xfrm>
            <a:off x="-36513" y="890588"/>
            <a:ext cx="5761038" cy="738187"/>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●大気中のＧＨＧ濃度を安定化させることを究極目標に掲げた。</a:t>
            </a:r>
          </a:p>
          <a:p>
            <a:pPr eaLnBrk="1" hangingPunct="1">
              <a:spcBef>
                <a:spcPct val="0"/>
              </a:spcBef>
              <a:buFontTx/>
              <a:buNone/>
              <a:defRPr/>
            </a:pPr>
            <a:r>
              <a:rPr lang="ja-JP" altLang="en-US" sz="1400" b="0" dirty="0">
                <a:latin typeface="+mn-ea"/>
                <a:ea typeface="+mn-ea"/>
              </a:rPr>
              <a:t>●温室効果ガス排出・吸収状況の目録（</a:t>
            </a:r>
            <a:r>
              <a:rPr lang="en-US" altLang="ja-JP" sz="1400" b="0" dirty="0">
                <a:latin typeface="+mn-ea"/>
                <a:ea typeface="+mn-ea"/>
              </a:rPr>
              <a:t>GHG</a:t>
            </a:r>
            <a:r>
              <a:rPr lang="ja-JP" altLang="en-US" sz="1400" b="0" dirty="0">
                <a:latin typeface="+mn-ea"/>
                <a:ea typeface="+mn-ea"/>
              </a:rPr>
              <a:t>ｲﾝﾍﾞｽﾄﾘ）の作成と報告。</a:t>
            </a:r>
          </a:p>
          <a:p>
            <a:pPr eaLnBrk="1" hangingPunct="1">
              <a:spcBef>
                <a:spcPct val="0"/>
              </a:spcBef>
              <a:buFontTx/>
              <a:buNone/>
              <a:defRPr/>
            </a:pPr>
            <a:r>
              <a:rPr lang="ja-JP" altLang="en-US" sz="1400" b="0" dirty="0">
                <a:latin typeface="+mn-ea"/>
                <a:ea typeface="+mn-ea"/>
              </a:rPr>
              <a:t>●途上国への技術移転や資金支援を行う義務。</a:t>
            </a:r>
            <a:endParaRPr lang="en-US" altLang="ja-JP" sz="1400" b="0" dirty="0">
              <a:latin typeface="+mn-ea"/>
              <a:ea typeface="+mn-ea"/>
            </a:endParaRPr>
          </a:p>
        </p:txBody>
      </p:sp>
      <p:sp>
        <p:nvSpPr>
          <p:cNvPr id="93193" name="AutoShape 13">
            <a:extLst>
              <a:ext uri="{FF2B5EF4-FFF2-40B4-BE49-F238E27FC236}">
                <a16:creationId xmlns:a16="http://schemas.microsoft.com/office/drawing/2014/main" id="{0E12C234-B23E-3457-8545-8E2802F8CE8C}"/>
              </a:ext>
            </a:extLst>
          </p:cNvPr>
          <p:cNvSpPr>
            <a:spLocks noChangeArrowheads="1"/>
          </p:cNvSpPr>
          <p:nvPr/>
        </p:nvSpPr>
        <p:spPr bwMode="auto">
          <a:xfrm>
            <a:off x="0" y="669925"/>
            <a:ext cx="4967288" cy="212725"/>
          </a:xfrm>
          <a:prstGeom prst="roundRect">
            <a:avLst>
              <a:gd name="adj" fmla="val 1662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000">
              <a:latin typeface="+mn-ea"/>
              <a:ea typeface="+mn-ea"/>
            </a:endParaRPr>
          </a:p>
        </p:txBody>
      </p:sp>
      <p:sp>
        <p:nvSpPr>
          <p:cNvPr id="93196" name="Text Box 25">
            <a:extLst>
              <a:ext uri="{FF2B5EF4-FFF2-40B4-BE49-F238E27FC236}">
                <a16:creationId xmlns:a16="http://schemas.microsoft.com/office/drawing/2014/main" id="{E678B181-EBF5-1FA3-673D-03F90BD22C2B}"/>
              </a:ext>
            </a:extLst>
          </p:cNvPr>
          <p:cNvSpPr txBox="1">
            <a:spLocks noChangeArrowheads="1"/>
          </p:cNvSpPr>
          <p:nvPr/>
        </p:nvSpPr>
        <p:spPr bwMode="auto">
          <a:xfrm>
            <a:off x="0" y="600075"/>
            <a:ext cx="5076825"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zh-TW" altLang="en-US" sz="1600" dirty="0">
                <a:latin typeface="+mn-ea"/>
                <a:ea typeface="+mn-ea"/>
              </a:rPr>
              <a:t>国連気候変動枠組条約採択</a:t>
            </a:r>
            <a:r>
              <a:rPr lang="en-US" altLang="ja-JP" sz="1600" dirty="0">
                <a:latin typeface="+mn-ea"/>
                <a:ea typeface="+mn-ea"/>
              </a:rPr>
              <a:t>(1992</a:t>
            </a:r>
            <a:r>
              <a:rPr lang="ja-JP" altLang="en-US" sz="1600" dirty="0">
                <a:latin typeface="+mn-ea"/>
                <a:ea typeface="+mn-ea"/>
              </a:rPr>
              <a:t>年採択</a:t>
            </a:r>
            <a:r>
              <a:rPr lang="en-US" altLang="ja-JP" sz="1600" dirty="0">
                <a:latin typeface="+mn-ea"/>
                <a:ea typeface="+mn-ea"/>
              </a:rPr>
              <a:t>､1994</a:t>
            </a:r>
            <a:r>
              <a:rPr lang="ja-JP" altLang="en-US" sz="1600" dirty="0">
                <a:latin typeface="+mn-ea"/>
                <a:ea typeface="+mn-ea"/>
              </a:rPr>
              <a:t>年発行</a:t>
            </a:r>
            <a:r>
              <a:rPr lang="en-US" altLang="ja-JP" sz="1600" dirty="0">
                <a:latin typeface="+mn-ea"/>
                <a:ea typeface="+mn-ea"/>
              </a:rPr>
              <a:t>)</a:t>
            </a:r>
            <a:r>
              <a:rPr lang="ja-JP" altLang="en-US" sz="1600" dirty="0">
                <a:latin typeface="+mn-ea"/>
                <a:ea typeface="+mn-ea"/>
              </a:rPr>
              <a:t>　　</a:t>
            </a:r>
            <a:endParaRPr lang="ja-JP" altLang="en-US" sz="1400" dirty="0">
              <a:latin typeface="+mn-ea"/>
              <a:ea typeface="+mn-ea"/>
            </a:endParaRPr>
          </a:p>
        </p:txBody>
      </p:sp>
      <p:sp>
        <p:nvSpPr>
          <p:cNvPr id="93199" name="Text Box 34">
            <a:extLst>
              <a:ext uri="{FF2B5EF4-FFF2-40B4-BE49-F238E27FC236}">
                <a16:creationId xmlns:a16="http://schemas.microsoft.com/office/drawing/2014/main" id="{67FDF9CB-369A-292D-7E29-AF13D6B4B8CB}"/>
              </a:ext>
            </a:extLst>
          </p:cNvPr>
          <p:cNvSpPr txBox="1">
            <a:spLocks noChangeArrowheads="1"/>
          </p:cNvSpPr>
          <p:nvPr/>
        </p:nvSpPr>
        <p:spPr bwMode="auto">
          <a:xfrm>
            <a:off x="-36513" y="2185988"/>
            <a:ext cx="5545138"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●第一約束期間</a:t>
            </a:r>
            <a:r>
              <a:rPr lang="en-US" altLang="ja-JP" sz="1400" b="0" dirty="0">
                <a:latin typeface="+mn-ea"/>
                <a:ea typeface="+mn-ea"/>
              </a:rPr>
              <a:t>2008</a:t>
            </a:r>
            <a:r>
              <a:rPr lang="ja-JP" altLang="en-US" sz="1400" b="0" dirty="0">
                <a:latin typeface="+mn-ea"/>
                <a:ea typeface="+mn-ea"/>
              </a:rPr>
              <a:t>年～</a:t>
            </a:r>
            <a:r>
              <a:rPr lang="en-US" altLang="ja-JP" sz="1400" b="0" dirty="0">
                <a:latin typeface="+mn-ea"/>
                <a:ea typeface="+mn-ea"/>
              </a:rPr>
              <a:t>2012</a:t>
            </a:r>
            <a:r>
              <a:rPr lang="ja-JP" altLang="en-US" sz="1400" b="0" dirty="0">
                <a:latin typeface="+mn-ea"/>
                <a:ea typeface="+mn-ea"/>
              </a:rPr>
              <a:t>年</a:t>
            </a:r>
            <a:r>
              <a:rPr lang="en-US" altLang="ja-JP" sz="1400" b="0" dirty="0">
                <a:latin typeface="+mn-ea"/>
                <a:ea typeface="+mn-ea"/>
              </a:rPr>
              <a:t>GHG1990</a:t>
            </a:r>
            <a:r>
              <a:rPr lang="ja-JP" altLang="en-US" sz="1400" b="0" dirty="0">
                <a:latin typeface="+mn-ea"/>
                <a:ea typeface="+mn-ea"/>
              </a:rPr>
              <a:t>年比</a:t>
            </a:r>
            <a:r>
              <a:rPr lang="en-US" altLang="ja-JP" sz="1400" b="0" dirty="0">
                <a:latin typeface="+mn-ea"/>
                <a:ea typeface="+mn-ea"/>
              </a:rPr>
              <a:t>5.2</a:t>
            </a:r>
            <a:r>
              <a:rPr lang="ja-JP" altLang="en-US" sz="1400" b="0" dirty="0">
                <a:latin typeface="+mn-ea"/>
                <a:ea typeface="+mn-ea"/>
              </a:rPr>
              <a:t>％削減</a:t>
            </a:r>
            <a:r>
              <a:rPr lang="en-US" altLang="ja-JP" sz="1100" b="0" dirty="0">
                <a:latin typeface="+mn-ea"/>
                <a:ea typeface="+mn-ea"/>
              </a:rPr>
              <a:t>(</a:t>
            </a:r>
            <a:r>
              <a:rPr lang="ja-JP" altLang="en-US" sz="1100" b="0" dirty="0">
                <a:latin typeface="+mn-ea"/>
                <a:ea typeface="+mn-ea"/>
              </a:rPr>
              <a:t>日本は６％）</a:t>
            </a:r>
          </a:p>
          <a:p>
            <a:pPr eaLnBrk="1" hangingPunct="1">
              <a:spcBef>
                <a:spcPct val="0"/>
              </a:spcBef>
              <a:buFontTx/>
              <a:buNone/>
              <a:defRPr/>
            </a:pPr>
            <a:r>
              <a:rPr lang="ja-JP" altLang="en-US" sz="1400" b="0" dirty="0">
                <a:latin typeface="+mn-ea"/>
                <a:ea typeface="+mn-ea"/>
              </a:rPr>
              <a:t>●京都メカニズム</a:t>
            </a:r>
            <a:r>
              <a:rPr lang="ja-JP" altLang="en-US" sz="1200" b="0" dirty="0">
                <a:latin typeface="+mn-ea"/>
                <a:ea typeface="+mn-ea"/>
              </a:rPr>
              <a:t>（・ＪＩ共同実施・ＣＤＭｸﾘｰﾝ開発ﾒｶﾆｽﾞﾑ・ＥＴ排出量取引）</a:t>
            </a:r>
          </a:p>
          <a:p>
            <a:pPr eaLnBrk="1" hangingPunct="1">
              <a:spcBef>
                <a:spcPct val="0"/>
              </a:spcBef>
              <a:buFontTx/>
              <a:buNone/>
              <a:defRPr/>
            </a:pPr>
            <a:r>
              <a:rPr lang="ja-JP" altLang="en-US" sz="1400" b="0" dirty="0">
                <a:latin typeface="+mn-ea"/>
                <a:ea typeface="+mn-ea"/>
              </a:rPr>
              <a:t>●</a:t>
            </a:r>
            <a:r>
              <a:rPr lang="en-US" altLang="ja-JP" sz="1400" dirty="0">
                <a:solidFill>
                  <a:srgbClr val="FF0000"/>
                </a:solidFill>
                <a:latin typeface="+mn-ea"/>
                <a:ea typeface="+mn-ea"/>
              </a:rPr>
              <a:t>2013</a:t>
            </a:r>
            <a:r>
              <a:rPr lang="ja-JP" altLang="en-US" sz="1400" dirty="0">
                <a:solidFill>
                  <a:srgbClr val="FF0000"/>
                </a:solidFill>
                <a:latin typeface="+mn-ea"/>
                <a:ea typeface="+mn-ea"/>
              </a:rPr>
              <a:t>～</a:t>
            </a:r>
            <a:r>
              <a:rPr lang="en-US" altLang="ja-JP" sz="1400" dirty="0">
                <a:solidFill>
                  <a:srgbClr val="FF0000"/>
                </a:solidFill>
                <a:latin typeface="+mn-ea"/>
                <a:ea typeface="+mn-ea"/>
              </a:rPr>
              <a:t>2020</a:t>
            </a:r>
            <a:r>
              <a:rPr lang="ja-JP" altLang="en-US" sz="1400" b="0" dirty="0">
                <a:latin typeface="+mn-ea"/>
                <a:ea typeface="+mn-ea"/>
              </a:rPr>
              <a:t>年の第ニ約束期間⇒日本不参加</a:t>
            </a:r>
          </a:p>
        </p:txBody>
      </p:sp>
      <p:sp>
        <p:nvSpPr>
          <p:cNvPr id="93204" name="Text Box 46">
            <a:extLst>
              <a:ext uri="{FF2B5EF4-FFF2-40B4-BE49-F238E27FC236}">
                <a16:creationId xmlns:a16="http://schemas.microsoft.com/office/drawing/2014/main" id="{C9D95A75-6E8D-8F30-3EE6-F44C9A372785}"/>
              </a:ext>
            </a:extLst>
          </p:cNvPr>
          <p:cNvSpPr txBox="1">
            <a:spLocks noChangeArrowheads="1"/>
          </p:cNvSpPr>
          <p:nvPr/>
        </p:nvSpPr>
        <p:spPr bwMode="auto">
          <a:xfrm>
            <a:off x="74613" y="115888"/>
            <a:ext cx="792162"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solidFill>
                  <a:schemeClr val="bg1"/>
                </a:solidFill>
                <a:latin typeface="+mn-ea"/>
                <a:ea typeface="+mn-ea"/>
              </a:rPr>
              <a:t>３－１</a:t>
            </a:r>
          </a:p>
        </p:txBody>
      </p:sp>
      <p:sp>
        <p:nvSpPr>
          <p:cNvPr id="93205" name="Line 53">
            <a:extLst>
              <a:ext uri="{FF2B5EF4-FFF2-40B4-BE49-F238E27FC236}">
                <a16:creationId xmlns:a16="http://schemas.microsoft.com/office/drawing/2014/main" id="{C678B2B8-62CF-F24A-CF01-9F33B280A56A}"/>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80908" name="図 7">
            <a:extLst>
              <a:ext uri="{FF2B5EF4-FFF2-40B4-BE49-F238E27FC236}">
                <a16:creationId xmlns:a16="http://schemas.microsoft.com/office/drawing/2014/main" id="{428255AD-74CD-5679-7959-B3DD99EF18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0975" y="17145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9" name="図 13">
            <a:extLst>
              <a:ext uri="{FF2B5EF4-FFF2-40B4-BE49-F238E27FC236}">
                <a16:creationId xmlns:a16="http://schemas.microsoft.com/office/drawing/2014/main" id="{9EF39452-7563-7723-36BB-976CD692E0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3713" y="18097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10" name="図 17">
            <a:extLst>
              <a:ext uri="{FF2B5EF4-FFF2-40B4-BE49-F238E27FC236}">
                <a16:creationId xmlns:a16="http://schemas.microsoft.com/office/drawing/2014/main" id="{516E7C40-F12A-2064-08C5-D6EACE948C9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51050" y="180975"/>
            <a:ext cx="29686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AutoShape 22">
            <a:extLst>
              <a:ext uri="{FF2B5EF4-FFF2-40B4-BE49-F238E27FC236}">
                <a16:creationId xmlns:a16="http://schemas.microsoft.com/office/drawing/2014/main" id="{ECF7B2D1-1CF6-A115-E136-7F88A170F12E}"/>
              </a:ext>
            </a:extLst>
          </p:cNvPr>
          <p:cNvSpPr>
            <a:spLocks noChangeArrowheads="1"/>
          </p:cNvSpPr>
          <p:nvPr/>
        </p:nvSpPr>
        <p:spPr bwMode="auto">
          <a:xfrm>
            <a:off x="41275" y="1911350"/>
            <a:ext cx="4926013" cy="271463"/>
          </a:xfrm>
          <a:prstGeom prst="roundRect">
            <a:avLst>
              <a:gd name="adj" fmla="val 1663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000">
                <a:solidFill>
                  <a:srgbClr val="FF0000"/>
                </a:solidFill>
                <a:latin typeface="+mn-ea"/>
                <a:ea typeface="+mn-ea"/>
              </a:rPr>
              <a:t>　</a:t>
            </a:r>
          </a:p>
        </p:txBody>
      </p:sp>
      <p:sp>
        <p:nvSpPr>
          <p:cNvPr id="35" name="Text Box 26">
            <a:extLst>
              <a:ext uri="{FF2B5EF4-FFF2-40B4-BE49-F238E27FC236}">
                <a16:creationId xmlns:a16="http://schemas.microsoft.com/office/drawing/2014/main" id="{688AF289-2817-6F16-90ED-855640BE44C1}"/>
              </a:ext>
            </a:extLst>
          </p:cNvPr>
          <p:cNvSpPr txBox="1">
            <a:spLocks noChangeArrowheads="1"/>
          </p:cNvSpPr>
          <p:nvPr/>
        </p:nvSpPr>
        <p:spPr bwMode="auto">
          <a:xfrm>
            <a:off x="34925" y="1852613"/>
            <a:ext cx="4932363"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ＣＯＰ</a:t>
            </a:r>
            <a:r>
              <a:rPr lang="en-US" altLang="ja-JP" sz="1600" dirty="0">
                <a:latin typeface="+mn-ea"/>
                <a:ea typeface="+mn-ea"/>
              </a:rPr>
              <a:t>3</a:t>
            </a:r>
            <a:r>
              <a:rPr lang="ja-JP" altLang="en-US" sz="1600" dirty="0">
                <a:latin typeface="+mn-ea"/>
                <a:ea typeface="+mn-ea"/>
              </a:rPr>
              <a:t>　京都議定書</a:t>
            </a:r>
            <a:r>
              <a:rPr lang="en-US" altLang="ja-JP" sz="1600" dirty="0">
                <a:latin typeface="+mn-ea"/>
                <a:ea typeface="+mn-ea"/>
              </a:rPr>
              <a:t>(1997</a:t>
            </a:r>
            <a:r>
              <a:rPr lang="ja-JP" altLang="en-US" sz="1600" dirty="0">
                <a:latin typeface="+mn-ea"/>
                <a:ea typeface="+mn-ea"/>
              </a:rPr>
              <a:t>年採択</a:t>
            </a:r>
            <a:r>
              <a:rPr lang="en-US" altLang="ja-JP" sz="1600" dirty="0">
                <a:latin typeface="+mn-ea"/>
                <a:ea typeface="+mn-ea"/>
              </a:rPr>
              <a:t>､2005</a:t>
            </a:r>
            <a:r>
              <a:rPr lang="ja-JP" altLang="en-US" sz="1600" dirty="0">
                <a:latin typeface="+mn-ea"/>
                <a:ea typeface="+mn-ea"/>
              </a:rPr>
              <a:t>年発行</a:t>
            </a:r>
            <a:r>
              <a:rPr lang="en-US" altLang="ja-JP" sz="1600" dirty="0">
                <a:latin typeface="+mn-ea"/>
                <a:ea typeface="+mn-ea"/>
              </a:rPr>
              <a:t>)</a:t>
            </a:r>
            <a:r>
              <a:rPr lang="ja-JP" altLang="en-US" sz="1600" dirty="0">
                <a:latin typeface="+mn-ea"/>
                <a:ea typeface="+mn-ea"/>
              </a:rPr>
              <a:t>　　</a:t>
            </a:r>
          </a:p>
        </p:txBody>
      </p:sp>
      <p:sp>
        <p:nvSpPr>
          <p:cNvPr id="28" name="AutoShape 22">
            <a:extLst>
              <a:ext uri="{FF2B5EF4-FFF2-40B4-BE49-F238E27FC236}">
                <a16:creationId xmlns:a16="http://schemas.microsoft.com/office/drawing/2014/main" id="{5669154A-DD4B-5F40-5040-24ABA733580F}"/>
              </a:ext>
            </a:extLst>
          </p:cNvPr>
          <p:cNvSpPr>
            <a:spLocks noChangeArrowheads="1"/>
          </p:cNvSpPr>
          <p:nvPr/>
        </p:nvSpPr>
        <p:spPr bwMode="auto">
          <a:xfrm>
            <a:off x="74613" y="3235325"/>
            <a:ext cx="2903537" cy="273050"/>
          </a:xfrm>
          <a:prstGeom prst="roundRect">
            <a:avLst>
              <a:gd name="adj" fmla="val 1663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000">
                <a:solidFill>
                  <a:srgbClr val="FF0000"/>
                </a:solidFill>
                <a:latin typeface="+mn-ea"/>
                <a:ea typeface="+mn-ea"/>
              </a:rPr>
              <a:t>　</a:t>
            </a:r>
          </a:p>
        </p:txBody>
      </p:sp>
      <p:sp>
        <p:nvSpPr>
          <p:cNvPr id="29" name="Text Box 26">
            <a:extLst>
              <a:ext uri="{FF2B5EF4-FFF2-40B4-BE49-F238E27FC236}">
                <a16:creationId xmlns:a16="http://schemas.microsoft.com/office/drawing/2014/main" id="{00862DA1-9DAF-273C-72F8-9677FEE1EC4A}"/>
              </a:ext>
            </a:extLst>
          </p:cNvPr>
          <p:cNvSpPr txBox="1">
            <a:spLocks noChangeArrowheads="1"/>
          </p:cNvSpPr>
          <p:nvPr/>
        </p:nvSpPr>
        <p:spPr bwMode="auto">
          <a:xfrm>
            <a:off x="41275" y="3181350"/>
            <a:ext cx="309086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普遍的な気候変動対策の前進</a:t>
            </a:r>
          </a:p>
        </p:txBody>
      </p:sp>
      <p:sp>
        <p:nvSpPr>
          <p:cNvPr id="32" name="Rectangle 12">
            <a:extLst>
              <a:ext uri="{FF2B5EF4-FFF2-40B4-BE49-F238E27FC236}">
                <a16:creationId xmlns:a16="http://schemas.microsoft.com/office/drawing/2014/main" id="{A7117B1F-4A7F-DA2E-91D5-AE913673EE9D}"/>
              </a:ext>
            </a:extLst>
          </p:cNvPr>
          <p:cNvSpPr>
            <a:spLocks noChangeArrowheads="1"/>
          </p:cNvSpPr>
          <p:nvPr/>
        </p:nvSpPr>
        <p:spPr bwMode="auto">
          <a:xfrm>
            <a:off x="-36513" y="3481388"/>
            <a:ext cx="5003801" cy="739775"/>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2010</a:t>
            </a:r>
            <a:r>
              <a:rPr lang="ja-JP" altLang="en-US" sz="1400" b="0" dirty="0">
                <a:latin typeface="+mn-ea"/>
                <a:ea typeface="+mn-ea"/>
              </a:rPr>
              <a:t>年カンクン合意⇒各国が</a:t>
            </a:r>
            <a:r>
              <a:rPr lang="en-US" altLang="ja-JP" sz="1400" b="0" dirty="0">
                <a:latin typeface="+mn-ea"/>
                <a:ea typeface="+mn-ea"/>
              </a:rPr>
              <a:t>2020</a:t>
            </a:r>
            <a:r>
              <a:rPr lang="ja-JP" altLang="en-US" sz="1400" b="0" dirty="0">
                <a:latin typeface="+mn-ea"/>
                <a:ea typeface="+mn-ea"/>
              </a:rPr>
              <a:t>年までの削減目標を表明。</a:t>
            </a:r>
          </a:p>
          <a:p>
            <a:pPr eaLnBrk="1" hangingPunct="1">
              <a:spcBef>
                <a:spcPct val="0"/>
              </a:spcBef>
              <a:buFontTx/>
              <a:buNone/>
              <a:defRPr/>
            </a:pPr>
            <a:r>
              <a:rPr lang="ja-JP" altLang="en-US" sz="1400" b="0" dirty="0">
                <a:latin typeface="+mn-ea"/>
                <a:ea typeface="+mn-ea"/>
              </a:rPr>
              <a:t>●途上国内における適切な緩和行動（ＮＡＭＡ）の合意。</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・測定・報告・検証</a:t>
            </a:r>
            <a:r>
              <a:rPr lang="en-US" altLang="ja-JP" sz="1400" b="0" dirty="0">
                <a:latin typeface="+mn-ea"/>
                <a:ea typeface="+mn-ea"/>
              </a:rPr>
              <a:t>(MRV)</a:t>
            </a:r>
            <a:r>
              <a:rPr lang="ja-JP" altLang="en-US" sz="1400" b="0" dirty="0">
                <a:latin typeface="+mn-ea"/>
                <a:ea typeface="+mn-ea"/>
              </a:rPr>
              <a:t>のルールを定める</a:t>
            </a:r>
            <a:endParaRPr lang="en-US" altLang="ja-JP" sz="1400" b="0" dirty="0">
              <a:latin typeface="+mn-ea"/>
              <a:ea typeface="+mn-ea"/>
            </a:endParaRPr>
          </a:p>
        </p:txBody>
      </p:sp>
      <p:sp>
        <p:nvSpPr>
          <p:cNvPr id="80917" name="テキスト ボックス 11">
            <a:extLst>
              <a:ext uri="{FF2B5EF4-FFF2-40B4-BE49-F238E27FC236}">
                <a16:creationId xmlns:a16="http://schemas.microsoft.com/office/drawing/2014/main" id="{7CA28EAA-9FDC-D743-3F52-13DE5FB1AF08}"/>
              </a:ext>
            </a:extLst>
          </p:cNvPr>
          <p:cNvSpPr txBox="1">
            <a:spLocks noChangeArrowheads="1"/>
          </p:cNvSpPr>
          <p:nvPr/>
        </p:nvSpPr>
        <p:spPr bwMode="auto">
          <a:xfrm>
            <a:off x="5567363" y="692150"/>
            <a:ext cx="31765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t>世界のエネルギー起源</a:t>
            </a:r>
            <a:r>
              <a:rPr lang="en-US" altLang="ja-JP" sz="1200"/>
              <a:t>CO2</a:t>
            </a:r>
            <a:r>
              <a:rPr lang="ja-JP" altLang="en-US" sz="1200"/>
              <a:t>排出量（</a:t>
            </a:r>
            <a:r>
              <a:rPr lang="en-US" altLang="ja-JP" sz="1200"/>
              <a:t>2019</a:t>
            </a:r>
            <a:r>
              <a:rPr lang="ja-JP" altLang="en-US" sz="1200"/>
              <a:t>年）</a:t>
            </a:r>
          </a:p>
        </p:txBody>
      </p:sp>
      <p:pic>
        <p:nvPicPr>
          <p:cNvPr id="80918" name="図 15">
            <a:extLst>
              <a:ext uri="{FF2B5EF4-FFF2-40B4-BE49-F238E27FC236}">
                <a16:creationId xmlns:a16="http://schemas.microsoft.com/office/drawing/2014/main" id="{99D3F21A-E463-DF21-DB17-A991D0B242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75263" y="1179513"/>
            <a:ext cx="3833812"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AutoShape 22">
            <a:extLst>
              <a:ext uri="{FF2B5EF4-FFF2-40B4-BE49-F238E27FC236}">
                <a16:creationId xmlns:a16="http://schemas.microsoft.com/office/drawing/2014/main" id="{4A9D045F-8480-A7C4-B8B5-20F4E2D5004E}"/>
              </a:ext>
            </a:extLst>
          </p:cNvPr>
          <p:cNvSpPr>
            <a:spLocks noChangeArrowheads="1"/>
          </p:cNvSpPr>
          <p:nvPr/>
        </p:nvSpPr>
        <p:spPr bwMode="auto">
          <a:xfrm>
            <a:off x="101600" y="4457700"/>
            <a:ext cx="4367213" cy="273050"/>
          </a:xfrm>
          <a:prstGeom prst="roundRect">
            <a:avLst>
              <a:gd name="adj" fmla="val 1663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000">
                <a:solidFill>
                  <a:srgbClr val="FF0000"/>
                </a:solidFill>
                <a:latin typeface="+mn-ea"/>
                <a:ea typeface="+mn-ea"/>
              </a:rPr>
              <a:t>　</a:t>
            </a:r>
          </a:p>
        </p:txBody>
      </p:sp>
      <p:sp>
        <p:nvSpPr>
          <p:cNvPr id="18" name="Text Box 26">
            <a:extLst>
              <a:ext uri="{FF2B5EF4-FFF2-40B4-BE49-F238E27FC236}">
                <a16:creationId xmlns:a16="http://schemas.microsoft.com/office/drawing/2014/main" id="{9CFF4537-7F01-32D6-7C77-8A1ABF7465BE}"/>
              </a:ext>
            </a:extLst>
          </p:cNvPr>
          <p:cNvSpPr txBox="1">
            <a:spLocks noChangeArrowheads="1"/>
          </p:cNvSpPr>
          <p:nvPr/>
        </p:nvSpPr>
        <p:spPr bwMode="auto">
          <a:xfrm>
            <a:off x="68263" y="4403725"/>
            <a:ext cx="46482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600" dirty="0">
                <a:latin typeface="+mn-ea"/>
                <a:ea typeface="+mn-ea"/>
              </a:rPr>
              <a:t>COP21</a:t>
            </a:r>
            <a:r>
              <a:rPr lang="ja-JP" altLang="en-US" sz="1600" dirty="0">
                <a:latin typeface="+mn-ea"/>
                <a:ea typeface="+mn-ea"/>
              </a:rPr>
              <a:t>　パリ協定</a:t>
            </a:r>
            <a:r>
              <a:rPr lang="en-US" altLang="ja-JP" sz="1600" dirty="0">
                <a:latin typeface="+mn-ea"/>
                <a:ea typeface="+mn-ea"/>
              </a:rPr>
              <a:t>(2015</a:t>
            </a:r>
            <a:r>
              <a:rPr lang="ja-JP" altLang="en-US" sz="1600" dirty="0">
                <a:latin typeface="+mn-ea"/>
                <a:ea typeface="+mn-ea"/>
              </a:rPr>
              <a:t>年採択、</a:t>
            </a:r>
            <a:r>
              <a:rPr lang="en-US" altLang="ja-JP" sz="1600" dirty="0">
                <a:latin typeface="+mn-ea"/>
                <a:ea typeface="+mn-ea"/>
              </a:rPr>
              <a:t>2016</a:t>
            </a:r>
            <a:r>
              <a:rPr lang="ja-JP" altLang="en-US" sz="1600" dirty="0">
                <a:latin typeface="+mn-ea"/>
                <a:ea typeface="+mn-ea"/>
              </a:rPr>
              <a:t>年発効）</a:t>
            </a:r>
          </a:p>
        </p:txBody>
      </p:sp>
      <p:graphicFrame>
        <p:nvGraphicFramePr>
          <p:cNvPr id="21" name="表 20">
            <a:extLst>
              <a:ext uri="{FF2B5EF4-FFF2-40B4-BE49-F238E27FC236}">
                <a16:creationId xmlns:a16="http://schemas.microsoft.com/office/drawing/2014/main" id="{CC89F300-DDCE-8F94-5DEB-631948A79985}"/>
              </a:ext>
            </a:extLst>
          </p:cNvPr>
          <p:cNvGraphicFramePr>
            <a:graphicFrameLocks noGrp="1"/>
          </p:cNvGraphicFramePr>
          <p:nvPr/>
        </p:nvGraphicFramePr>
        <p:xfrm>
          <a:off x="179388" y="4808538"/>
          <a:ext cx="6913562" cy="1803399"/>
        </p:xfrm>
        <a:graphic>
          <a:graphicData uri="http://schemas.openxmlformats.org/drawingml/2006/table">
            <a:tbl>
              <a:tblPr/>
              <a:tblGrid>
                <a:gridCol w="1016800">
                  <a:extLst>
                    <a:ext uri="{9D8B030D-6E8A-4147-A177-3AD203B41FA5}">
                      <a16:colId xmlns:a16="http://schemas.microsoft.com/office/drawing/2014/main" val="20000"/>
                    </a:ext>
                  </a:extLst>
                </a:gridCol>
                <a:gridCol w="5896762">
                  <a:extLst>
                    <a:ext uri="{9D8B030D-6E8A-4147-A177-3AD203B41FA5}">
                      <a16:colId xmlns:a16="http://schemas.microsoft.com/office/drawing/2014/main" val="20001"/>
                    </a:ext>
                  </a:extLst>
                </a:gridCol>
              </a:tblGrid>
              <a:tr h="228389">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内容</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28389">
                <a:tc>
                  <a:txBody>
                    <a:bodyPr/>
                    <a:lstStyle/>
                    <a:p>
                      <a:pPr algn="l" fontAlgn="ctr"/>
                      <a:r>
                        <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rPr>
                        <a:t>2℃</a:t>
                      </a: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目標</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平均気温上昇を産業革命前と比較し、</a:t>
                      </a:r>
                      <a:r>
                        <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より低く、</a:t>
                      </a:r>
                      <a:r>
                        <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rPr>
                        <a:t>1.5℃</a:t>
                      </a: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に抑える努力をする。</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8389">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緩和策</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rPr>
                        <a:t>2030</a:t>
                      </a: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年までのＧＨＧ排出削減目標を提出し、国内対策を実施する。</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8389">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長期戦略</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今世紀後半までの脱炭素型成長シナリオを示す。</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8389">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適応策</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気候変動の悪影響に対する適応能力を高める計画を策定。</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28389">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被害と損害</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適応できる範囲を超える気候変動の損失を、救済措置する国際枠組。</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33065">
                <a:tc>
                  <a:txBody>
                    <a:bodyPr/>
                    <a:lstStyle/>
                    <a:p>
                      <a:pPr algn="l"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透明性制度</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年に一度、隔年透明性報告書（</a:t>
                      </a:r>
                      <a:r>
                        <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rPr>
                        <a:t>BTR</a:t>
                      </a: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）を提出し、</a:t>
                      </a:r>
                      <a:r>
                        <a:rPr lang="en-US" altLang="ja-JP" sz="1400" b="0" i="0" u="none" strike="noStrike" dirty="0">
                          <a:solidFill>
                            <a:srgbClr val="000000"/>
                          </a:solidFill>
                          <a:effectLst/>
                          <a:latin typeface="ＭＳ Ｐゴシック" panose="020B0600070205080204" pitchFamily="50" charset="-128"/>
                          <a:ea typeface="ＭＳ Ｐゴシック" panose="020B0600070205080204" pitchFamily="50" charset="-128"/>
                        </a:rPr>
                        <a:t>NDC</a:t>
                      </a:r>
                      <a:r>
                        <a:rPr lang="ja-JP" alt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rPr>
                        <a:t>の進捗状況やＧＨＧインベントリによる排出量の報告を行い、国際的なレビューを受ける。</a:t>
                      </a:r>
                    </a:p>
                  </a:txBody>
                  <a:tcPr marL="6351" marR="6351" marT="63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2" name="AutoShape 11">
            <a:extLst>
              <a:ext uri="{FF2B5EF4-FFF2-40B4-BE49-F238E27FC236}">
                <a16:creationId xmlns:a16="http://schemas.microsoft.com/office/drawing/2014/main" id="{D78D0960-4C25-CBD2-5F96-DF3A1CA7D3FD}"/>
              </a:ext>
            </a:extLst>
          </p:cNvPr>
          <p:cNvSpPr>
            <a:spLocks noChangeArrowheads="1"/>
          </p:cNvSpPr>
          <p:nvPr/>
        </p:nvSpPr>
        <p:spPr bwMode="auto">
          <a:xfrm>
            <a:off x="7164388" y="4802188"/>
            <a:ext cx="1800225" cy="1866900"/>
          </a:xfrm>
          <a:prstGeom prst="roundRect">
            <a:avLst>
              <a:gd name="adj" fmla="val 16667"/>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（温室効果ガス排出・吸収状況の目録）</a:t>
            </a:r>
            <a:endParaRPr lang="en-US" altLang="ja-JP" sz="1200" b="0" dirty="0">
              <a:latin typeface="+mn-ea"/>
              <a:ea typeface="+mn-ea"/>
            </a:endParaRPr>
          </a:p>
          <a:p>
            <a:pPr eaLnBrk="1" hangingPunct="1">
              <a:spcBef>
                <a:spcPct val="0"/>
              </a:spcBef>
              <a:buFontTx/>
              <a:buNone/>
              <a:defRPr/>
            </a:pP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あらゆる関連施策一国が</a:t>
            </a:r>
            <a:r>
              <a:rPr lang="en-US" altLang="ja-JP" sz="1200" b="0" dirty="0">
                <a:latin typeface="+mn-ea"/>
                <a:ea typeface="+mn-ea"/>
              </a:rPr>
              <a:t>1</a:t>
            </a:r>
            <a:r>
              <a:rPr lang="ja-JP" altLang="en-US" sz="1200" b="0" dirty="0">
                <a:latin typeface="+mn-ea"/>
                <a:ea typeface="+mn-ea"/>
              </a:rPr>
              <a:t>年間に排出・吸収する温室効果ガスの量を取りまとめたデータのこと</a:t>
            </a:r>
          </a:p>
        </p:txBody>
      </p:sp>
      <p:sp>
        <p:nvSpPr>
          <p:cNvPr id="3" name="AutoShape 12">
            <a:extLst>
              <a:ext uri="{FF2B5EF4-FFF2-40B4-BE49-F238E27FC236}">
                <a16:creationId xmlns:a16="http://schemas.microsoft.com/office/drawing/2014/main" id="{003D3169-4B48-6D9D-3220-ECCE0440DEF0}"/>
              </a:ext>
            </a:extLst>
          </p:cNvPr>
          <p:cNvSpPr>
            <a:spLocks noChangeArrowheads="1"/>
          </p:cNvSpPr>
          <p:nvPr/>
        </p:nvSpPr>
        <p:spPr bwMode="auto">
          <a:xfrm>
            <a:off x="7283450" y="4560888"/>
            <a:ext cx="1554163" cy="339725"/>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dirty="0">
                <a:solidFill>
                  <a:schemeClr val="bg1"/>
                </a:solidFill>
                <a:latin typeface="+mn-ea"/>
                <a:ea typeface="+mn-ea"/>
              </a:rPr>
              <a:t>ＧＨＧインベントリ</a:t>
            </a:r>
            <a:endParaRPr lang="zh-TW" altLang="en-US" sz="1400" dirty="0">
              <a:solidFill>
                <a:schemeClr val="bg1"/>
              </a:solidFill>
              <a:latin typeface="+mn-ea"/>
              <a:ea typeface="+mn-ea"/>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42" name="AutoShape 49">
            <a:extLst>
              <a:ext uri="{FF2B5EF4-FFF2-40B4-BE49-F238E27FC236}">
                <a16:creationId xmlns:a16="http://schemas.microsoft.com/office/drawing/2014/main" id="{2E319899-CE31-4903-3171-B20B2CD70A46}"/>
              </a:ext>
            </a:extLst>
          </p:cNvPr>
          <p:cNvSpPr>
            <a:spLocks noChangeArrowheads="1"/>
          </p:cNvSpPr>
          <p:nvPr/>
        </p:nvSpPr>
        <p:spPr bwMode="auto">
          <a:xfrm>
            <a:off x="7938" y="5408613"/>
            <a:ext cx="5508625" cy="273050"/>
          </a:xfrm>
          <a:prstGeom prst="roundRect">
            <a:avLst>
              <a:gd name="adj" fmla="val 1663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000">
                <a:solidFill>
                  <a:srgbClr val="FF0000"/>
                </a:solidFill>
                <a:latin typeface="+mn-ea"/>
                <a:ea typeface="+mn-ea"/>
              </a:rPr>
              <a:t>　</a:t>
            </a:r>
          </a:p>
        </p:txBody>
      </p:sp>
      <p:sp>
        <p:nvSpPr>
          <p:cNvPr id="95243" name="Text Box 52">
            <a:extLst>
              <a:ext uri="{FF2B5EF4-FFF2-40B4-BE49-F238E27FC236}">
                <a16:creationId xmlns:a16="http://schemas.microsoft.com/office/drawing/2014/main" id="{F0D003AB-DB46-DE73-A2F2-FA15B57505AC}"/>
              </a:ext>
            </a:extLst>
          </p:cNvPr>
          <p:cNvSpPr txBox="1">
            <a:spLocks noChangeArrowheads="1"/>
          </p:cNvSpPr>
          <p:nvPr/>
        </p:nvSpPr>
        <p:spPr bwMode="auto">
          <a:xfrm>
            <a:off x="-4763" y="5654675"/>
            <a:ext cx="8993188" cy="11684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途上国の省エネや再エネ導入推進に、日本の脱炭素技術等を提供する「</a:t>
            </a:r>
            <a:r>
              <a:rPr lang="ja-JP" altLang="en-US" sz="1400" b="0" dirty="0">
                <a:solidFill>
                  <a:srgbClr val="FF0000"/>
                </a:solidFill>
                <a:latin typeface="+mn-ea"/>
                <a:ea typeface="+mn-ea"/>
              </a:rPr>
              <a:t>協力的アプローチ</a:t>
            </a:r>
            <a:r>
              <a:rPr lang="ja-JP" altLang="en-US" sz="1400" b="0" dirty="0">
                <a:latin typeface="+mn-ea"/>
                <a:ea typeface="+mn-ea"/>
              </a:rPr>
              <a:t>」と呼ばれている、相手国で</a:t>
            </a:r>
            <a:r>
              <a:rPr lang="ja-JP" altLang="en-US" sz="1400" b="0" dirty="0">
                <a:solidFill>
                  <a:srgbClr val="FF0000"/>
                </a:solidFill>
                <a:latin typeface="+mn-ea"/>
                <a:ea typeface="+mn-ea"/>
              </a:rPr>
              <a:t>実現した排出削減・吸収量を炭素クレジット化し、自国の削減目標の達成に利用できる。</a:t>
            </a:r>
          </a:p>
          <a:p>
            <a:pPr eaLnBrk="1" hangingPunct="1">
              <a:spcBef>
                <a:spcPct val="0"/>
              </a:spcBef>
              <a:buFontTx/>
              <a:buNone/>
              <a:defRPr/>
            </a:pPr>
            <a:r>
              <a:rPr lang="ja-JP" altLang="en-US" sz="1400" b="0" dirty="0">
                <a:latin typeface="+mn-ea"/>
                <a:ea typeface="+mn-ea"/>
              </a:rPr>
              <a:t>日本は、</a:t>
            </a:r>
            <a:r>
              <a:rPr lang="en-US" altLang="ja-JP" sz="1400" b="0" dirty="0">
                <a:latin typeface="+mn-ea"/>
                <a:ea typeface="+mn-ea"/>
              </a:rPr>
              <a:t>2022</a:t>
            </a:r>
            <a:r>
              <a:rPr lang="ja-JP" altLang="en-US" sz="1400" b="0" dirty="0">
                <a:latin typeface="+mn-ea"/>
                <a:ea typeface="+mn-ea"/>
              </a:rPr>
              <a:t>年</a:t>
            </a:r>
            <a:r>
              <a:rPr lang="en-US" altLang="ja-JP" sz="1400" b="0" dirty="0">
                <a:latin typeface="+mn-ea"/>
                <a:ea typeface="+mn-ea"/>
              </a:rPr>
              <a:t>10</a:t>
            </a:r>
            <a:r>
              <a:rPr lang="ja-JP" altLang="en-US" sz="1400" b="0" dirty="0">
                <a:latin typeface="+mn-ea"/>
                <a:ea typeface="+mn-ea"/>
              </a:rPr>
              <a:t>月現在、</a:t>
            </a:r>
            <a:r>
              <a:rPr lang="en-US" altLang="ja-JP" sz="1400" b="0" dirty="0">
                <a:solidFill>
                  <a:srgbClr val="0000FF"/>
                </a:solidFill>
                <a:latin typeface="+mn-ea"/>
                <a:ea typeface="+mn-ea"/>
              </a:rPr>
              <a:t>23</a:t>
            </a:r>
            <a:r>
              <a:rPr lang="ja-JP" altLang="en-US" sz="1400" b="0" dirty="0">
                <a:solidFill>
                  <a:srgbClr val="0000FF"/>
                </a:solidFill>
                <a:latin typeface="+mn-ea"/>
                <a:ea typeface="+mn-ea"/>
              </a:rPr>
              <a:t>か国</a:t>
            </a:r>
            <a:r>
              <a:rPr lang="ja-JP" altLang="en-US" sz="1400" b="0" dirty="0">
                <a:latin typeface="+mn-ea"/>
                <a:ea typeface="+mn-ea"/>
              </a:rPr>
              <a:t>のパートナー国と協定を結んでいる。（</a:t>
            </a:r>
            <a:r>
              <a:rPr lang="en-US" altLang="ja-JP" sz="1400" b="0" dirty="0">
                <a:latin typeface="+mn-ea"/>
                <a:ea typeface="+mn-ea"/>
              </a:rPr>
              <a:t>2025</a:t>
            </a:r>
            <a:r>
              <a:rPr lang="ja-JP" altLang="en-US" sz="1400" b="0" dirty="0">
                <a:latin typeface="+mn-ea"/>
                <a:ea typeface="+mn-ea"/>
              </a:rPr>
              <a:t>年</a:t>
            </a:r>
            <a:r>
              <a:rPr lang="en-US" altLang="ja-JP" sz="1400" b="0" dirty="0">
                <a:latin typeface="+mn-ea"/>
                <a:ea typeface="+mn-ea"/>
              </a:rPr>
              <a:t>30</a:t>
            </a:r>
            <a:r>
              <a:rPr lang="ja-JP" altLang="en-US" sz="1400" b="0" dirty="0">
                <a:latin typeface="+mn-ea"/>
                <a:ea typeface="+mn-ea"/>
              </a:rPr>
              <a:t>か国に増やす目標）。</a:t>
            </a:r>
          </a:p>
          <a:p>
            <a:pPr eaLnBrk="1" hangingPunct="1">
              <a:spcBef>
                <a:spcPct val="0"/>
              </a:spcBef>
              <a:buFontTx/>
              <a:buNone/>
              <a:defRPr/>
            </a:pPr>
            <a:r>
              <a:rPr lang="ja-JP" altLang="en-US" sz="1400" b="0" dirty="0">
                <a:latin typeface="+mn-ea"/>
                <a:ea typeface="+mn-ea"/>
              </a:rPr>
              <a:t>・持続可能な開発メカニズム⇒締約国会議の管理の下で炭素クレジットを用いて緩和と持続可能な開発の支援を行う</a:t>
            </a:r>
          </a:p>
          <a:p>
            <a:pPr eaLnBrk="1" hangingPunct="1">
              <a:spcBef>
                <a:spcPct val="0"/>
              </a:spcBef>
              <a:buFontTx/>
              <a:buNone/>
              <a:defRPr/>
            </a:pPr>
            <a:r>
              <a:rPr lang="ja-JP" altLang="en-US" sz="1400" b="0" dirty="0">
                <a:latin typeface="+mn-ea"/>
                <a:ea typeface="+mn-ea"/>
              </a:rPr>
              <a:t>・緩和、適応、資金、技術移転、能力構築などを「非市場アプローチ」を用いて支援する仕組みも規定されています。</a:t>
            </a:r>
          </a:p>
        </p:txBody>
      </p:sp>
      <p:sp>
        <p:nvSpPr>
          <p:cNvPr id="95244" name="Text Box 50">
            <a:extLst>
              <a:ext uri="{FF2B5EF4-FFF2-40B4-BE49-F238E27FC236}">
                <a16:creationId xmlns:a16="http://schemas.microsoft.com/office/drawing/2014/main" id="{9E868510-8BE8-7EF0-0B08-FC9A25F5798D}"/>
              </a:ext>
            </a:extLst>
          </p:cNvPr>
          <p:cNvSpPr txBox="1">
            <a:spLocks noChangeArrowheads="1"/>
          </p:cNvSpPr>
          <p:nvPr/>
        </p:nvSpPr>
        <p:spPr bwMode="auto">
          <a:xfrm>
            <a:off x="12700" y="5373688"/>
            <a:ext cx="59404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二国間クレジット制度（ＪＣＭ：</a:t>
            </a:r>
            <a:r>
              <a:rPr lang="en-US" altLang="ja-JP" sz="1600" dirty="0">
                <a:latin typeface="+mn-ea"/>
                <a:ea typeface="+mn-ea"/>
              </a:rPr>
              <a:t>Joint Crediting Mechanism)</a:t>
            </a:r>
            <a:r>
              <a:rPr lang="ja-JP" altLang="en-US" sz="1600" dirty="0">
                <a:latin typeface="+mn-ea"/>
                <a:ea typeface="+mn-ea"/>
              </a:rPr>
              <a:t>　　</a:t>
            </a:r>
          </a:p>
        </p:txBody>
      </p:sp>
      <p:sp>
        <p:nvSpPr>
          <p:cNvPr id="2" name="AutoShape 13">
            <a:extLst>
              <a:ext uri="{FF2B5EF4-FFF2-40B4-BE49-F238E27FC236}">
                <a16:creationId xmlns:a16="http://schemas.microsoft.com/office/drawing/2014/main" id="{2EAB339A-3FB3-29A9-3194-1946F3E3BAEB}"/>
              </a:ext>
            </a:extLst>
          </p:cNvPr>
          <p:cNvSpPr>
            <a:spLocks noChangeArrowheads="1"/>
          </p:cNvSpPr>
          <p:nvPr/>
        </p:nvSpPr>
        <p:spPr bwMode="auto">
          <a:xfrm>
            <a:off x="12700" y="42863"/>
            <a:ext cx="6359525" cy="322262"/>
          </a:xfrm>
          <a:prstGeom prst="roundRect">
            <a:avLst>
              <a:gd name="adj" fmla="val 1662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000">
              <a:latin typeface="+mn-ea"/>
              <a:ea typeface="+mn-ea"/>
            </a:endParaRPr>
          </a:p>
        </p:txBody>
      </p:sp>
      <p:sp>
        <p:nvSpPr>
          <p:cNvPr id="3" name="Text Box 25">
            <a:extLst>
              <a:ext uri="{FF2B5EF4-FFF2-40B4-BE49-F238E27FC236}">
                <a16:creationId xmlns:a16="http://schemas.microsoft.com/office/drawing/2014/main" id="{C468732C-5DF8-2F57-A1F9-90FD28687258}"/>
              </a:ext>
            </a:extLst>
          </p:cNvPr>
          <p:cNvSpPr txBox="1">
            <a:spLocks noChangeArrowheads="1"/>
          </p:cNvSpPr>
          <p:nvPr/>
        </p:nvSpPr>
        <p:spPr bwMode="auto">
          <a:xfrm>
            <a:off x="0" y="26988"/>
            <a:ext cx="6186488"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2021</a:t>
            </a:r>
            <a:r>
              <a:rPr lang="ja-JP" altLang="en-US" sz="1600" dirty="0">
                <a:latin typeface="+mn-ea"/>
                <a:ea typeface="+mn-ea"/>
              </a:rPr>
              <a:t>年ＣＯＰ２６グラスゴー気候合意（今世紀中の脱炭素社会構築）</a:t>
            </a:r>
            <a:endParaRPr lang="ja-JP" altLang="en-US" sz="1400" dirty="0">
              <a:latin typeface="+mn-ea"/>
              <a:ea typeface="+mn-ea"/>
            </a:endParaRPr>
          </a:p>
        </p:txBody>
      </p:sp>
      <p:sp>
        <p:nvSpPr>
          <p:cNvPr id="82951" name="テキスト ボックス 6">
            <a:extLst>
              <a:ext uri="{FF2B5EF4-FFF2-40B4-BE49-F238E27FC236}">
                <a16:creationId xmlns:a16="http://schemas.microsoft.com/office/drawing/2014/main" id="{6B32C05C-23FB-5D10-795B-13E9723FD38A}"/>
              </a:ext>
            </a:extLst>
          </p:cNvPr>
          <p:cNvSpPr txBox="1">
            <a:spLocks noChangeArrowheads="1"/>
          </p:cNvSpPr>
          <p:nvPr/>
        </p:nvSpPr>
        <p:spPr bwMode="auto">
          <a:xfrm>
            <a:off x="12700" y="365125"/>
            <a:ext cx="8813800"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dirty="0">
                <a:solidFill>
                  <a:srgbClr val="0000FF"/>
                </a:solidFill>
              </a:rPr>
              <a:t>●国際交渉に影響を与えた科学的知見</a:t>
            </a:r>
          </a:p>
          <a:p>
            <a:pPr>
              <a:spcBef>
                <a:spcPct val="0"/>
              </a:spcBef>
              <a:buFontTx/>
              <a:buNone/>
            </a:pPr>
            <a:r>
              <a:rPr lang="ja-JP" altLang="en-US" sz="1400" b="0" dirty="0">
                <a:solidFill>
                  <a:srgbClr val="0000FF"/>
                </a:solidFill>
              </a:rPr>
              <a:t> ・パリ協定に基づき、各国が表明した削減目標を積み上げたとしても、２℃目標の達成には十分でない。</a:t>
            </a:r>
          </a:p>
          <a:p>
            <a:pPr>
              <a:spcBef>
                <a:spcPct val="0"/>
              </a:spcBef>
              <a:buFontTx/>
              <a:buNone/>
            </a:pPr>
            <a:r>
              <a:rPr lang="ja-JP" altLang="en-US" sz="1400" b="0" dirty="0">
                <a:solidFill>
                  <a:srgbClr val="0000FF"/>
                </a:solidFill>
              </a:rPr>
              <a:t> ・ＩＰＣＣの「第６次評価報告書」(2021年）によれば、今後進められる経済開発の方向性は、「2020から2030年の</a:t>
            </a:r>
            <a:endParaRPr lang="en-US" altLang="ja-JP" sz="1400" b="0" dirty="0">
              <a:solidFill>
                <a:srgbClr val="0000FF"/>
              </a:solidFill>
            </a:endParaRPr>
          </a:p>
          <a:p>
            <a:pPr>
              <a:spcBef>
                <a:spcPct val="0"/>
              </a:spcBef>
              <a:buFontTx/>
              <a:buNone/>
            </a:pPr>
            <a:r>
              <a:rPr lang="ja-JP" altLang="en-US" sz="1400" b="0" dirty="0">
                <a:solidFill>
                  <a:srgbClr val="0000FF"/>
                </a:solidFill>
              </a:rPr>
              <a:t>　10年間は決定的に重要な10年(criticaldecade)であると指摘。</a:t>
            </a:r>
          </a:p>
          <a:p>
            <a:pPr>
              <a:spcBef>
                <a:spcPct val="0"/>
              </a:spcBef>
              <a:buFontTx/>
              <a:buNone/>
            </a:pPr>
            <a:r>
              <a:rPr lang="ja-JP" altLang="en-US" sz="1400" b="0" dirty="0">
                <a:solidFill>
                  <a:srgbClr val="0000FF"/>
                </a:solidFill>
              </a:rPr>
              <a:t>●1.5℃目標の追求と各国によるＧＨＧ削減交渉の引き上げ</a:t>
            </a:r>
          </a:p>
          <a:p>
            <a:pPr>
              <a:spcBef>
                <a:spcPct val="0"/>
              </a:spcBef>
              <a:buFontTx/>
              <a:buNone/>
            </a:pPr>
            <a:r>
              <a:rPr lang="ja-JP" altLang="en-US" sz="1400" b="0" dirty="0">
                <a:solidFill>
                  <a:srgbClr val="0000FF"/>
                </a:solidFill>
              </a:rPr>
              <a:t> ・米国のパリ協定復帰宣言</a:t>
            </a:r>
          </a:p>
          <a:p>
            <a:pPr>
              <a:spcBef>
                <a:spcPct val="0"/>
              </a:spcBef>
              <a:buFontTx/>
              <a:buNone/>
            </a:pPr>
            <a:r>
              <a:rPr lang="ja-JP" altLang="en-US" sz="1400" b="0" dirty="0">
                <a:solidFill>
                  <a:srgbClr val="0000FF"/>
                </a:solidFill>
              </a:rPr>
              <a:t> ・多くの国が2030年までのＮＤＣの目標引き上げと、長期戦略におけるネットゼ囗排出を宣言。</a:t>
            </a:r>
          </a:p>
          <a:p>
            <a:pPr>
              <a:spcBef>
                <a:spcPct val="0"/>
              </a:spcBef>
              <a:buFontTx/>
              <a:buNone/>
            </a:pPr>
            <a:r>
              <a:rPr lang="ja-JP" altLang="en-US" sz="1400" b="0" dirty="0">
                <a:solidFill>
                  <a:srgbClr val="0000FF"/>
                </a:solidFill>
              </a:rPr>
              <a:t> ・1.5℃目標を目指すことが明記。</a:t>
            </a:r>
          </a:p>
          <a:p>
            <a:pPr>
              <a:spcBef>
                <a:spcPct val="0"/>
              </a:spcBef>
              <a:buFontTx/>
              <a:buNone/>
            </a:pPr>
            <a:r>
              <a:rPr lang="ja-JP" altLang="en-US" sz="1400" b="0" dirty="0">
                <a:solidFill>
                  <a:srgbClr val="0000FF"/>
                </a:solidFill>
              </a:rPr>
              <a:t> ・石炭火力発電所の段階的廃止（フェーズアウト）⇒　表現を弱める段階的削減（フェーズダウン）に修正合意</a:t>
            </a:r>
            <a:endParaRPr lang="en-US" altLang="ja-JP" sz="1400" b="0" dirty="0">
              <a:solidFill>
                <a:srgbClr val="0000FF"/>
              </a:solidFill>
            </a:endParaRPr>
          </a:p>
          <a:p>
            <a:pPr>
              <a:spcBef>
                <a:spcPct val="0"/>
              </a:spcBef>
              <a:buFontTx/>
              <a:buNone/>
            </a:pPr>
            <a:r>
              <a:rPr lang="ja-JP" altLang="en-US" sz="1400" b="0" dirty="0">
                <a:solidFill>
                  <a:srgbClr val="0000FF"/>
                </a:solidFill>
              </a:rPr>
              <a:t>　（中国・インドなどに配慮）</a:t>
            </a:r>
          </a:p>
        </p:txBody>
      </p:sp>
      <p:graphicFrame>
        <p:nvGraphicFramePr>
          <p:cNvPr id="4" name="表 3">
            <a:extLst>
              <a:ext uri="{FF2B5EF4-FFF2-40B4-BE49-F238E27FC236}">
                <a16:creationId xmlns:a16="http://schemas.microsoft.com/office/drawing/2014/main" id="{4465D342-38DF-BC4F-B6C6-E9D9ACDF1D83}"/>
              </a:ext>
            </a:extLst>
          </p:cNvPr>
          <p:cNvGraphicFramePr>
            <a:graphicFrameLocks noGrp="1"/>
          </p:cNvGraphicFramePr>
          <p:nvPr/>
        </p:nvGraphicFramePr>
        <p:xfrm>
          <a:off x="468313" y="2830513"/>
          <a:ext cx="7775575" cy="2571750"/>
        </p:xfrm>
        <a:graphic>
          <a:graphicData uri="http://schemas.openxmlformats.org/drawingml/2006/table">
            <a:tbl>
              <a:tblPr/>
              <a:tblGrid>
                <a:gridCol w="816005">
                  <a:extLst>
                    <a:ext uri="{9D8B030D-6E8A-4147-A177-3AD203B41FA5}">
                      <a16:colId xmlns:a16="http://schemas.microsoft.com/office/drawing/2014/main" val="20000"/>
                    </a:ext>
                  </a:extLst>
                </a:gridCol>
                <a:gridCol w="2855390">
                  <a:extLst>
                    <a:ext uri="{9D8B030D-6E8A-4147-A177-3AD203B41FA5}">
                      <a16:colId xmlns:a16="http://schemas.microsoft.com/office/drawing/2014/main" val="20001"/>
                    </a:ext>
                  </a:extLst>
                </a:gridCol>
                <a:gridCol w="2935097">
                  <a:extLst>
                    <a:ext uri="{9D8B030D-6E8A-4147-A177-3AD203B41FA5}">
                      <a16:colId xmlns:a16="http://schemas.microsoft.com/office/drawing/2014/main" val="20002"/>
                    </a:ext>
                  </a:extLst>
                </a:gridCol>
                <a:gridCol w="1169083">
                  <a:extLst>
                    <a:ext uri="{9D8B030D-6E8A-4147-A177-3AD203B41FA5}">
                      <a16:colId xmlns:a16="http://schemas.microsoft.com/office/drawing/2014/main" val="20003"/>
                    </a:ext>
                  </a:extLst>
                </a:gridCol>
              </a:tblGrid>
              <a:tr h="158426">
                <a:tc rowSpan="2">
                  <a:txBody>
                    <a:bodyPr/>
                    <a:lstStyle/>
                    <a:p>
                      <a:pPr algn="ctr"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国・地域</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パリ協定発効時点</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グラスゴー気候合意後</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(2022</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11</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月）</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310863">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年目標</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ネットゼロ</a:t>
                      </a:r>
                      <a:b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排出達成目標年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8898">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日本</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年までにー</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26%</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 (2013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年度比）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ー</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46%</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(2013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年度比</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2050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8898">
                <a:tc>
                  <a:txBody>
                    <a:bodyPr/>
                    <a:lstStyle/>
                    <a:p>
                      <a:pPr algn="l" fontAlgn="ctr"/>
                      <a:r>
                        <a:rPr lang="en-US" sz="1000" b="0" i="0" u="none" strike="noStrike">
                          <a:solidFill>
                            <a:srgbClr val="000000"/>
                          </a:solidFill>
                          <a:effectLst/>
                          <a:latin typeface="游ゴシック" panose="020B0400000000000000" pitchFamily="50" charset="-128"/>
                          <a:ea typeface="游ゴシック" panose="020B0400000000000000" pitchFamily="50" charset="-128"/>
                        </a:rPr>
                        <a:t>ＥＵ</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年少なくともー</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40%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 (1990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ー</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55% </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(1990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2050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75879">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米国</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2025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26</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28%</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50% </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2050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88103">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ブラジル</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43%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50% </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2050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60128">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中国</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GDP</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あたり</a:t>
                      </a:r>
                      <a:r>
                        <a:rPr lang="en-US" altLang="ja-JP" sz="1000" b="0" i="0" u="none" strike="noStrike" dirty="0">
                          <a:solidFill>
                            <a:srgbClr val="FF0000"/>
                          </a:solidFill>
                          <a:effectLst/>
                          <a:latin typeface="游ゴシック" panose="020B0400000000000000" pitchFamily="50" charset="-128"/>
                          <a:ea typeface="游ゴシック" panose="020B0400000000000000" pitchFamily="50" charset="-128"/>
                        </a:rPr>
                        <a:t>C0</a:t>
                      </a:r>
                      <a:r>
                        <a:rPr lang="en-US" altLang="ja-JP" sz="800" b="0" i="0" u="none" strike="noStrike" dirty="0">
                          <a:solidFill>
                            <a:srgbClr val="FF0000"/>
                          </a:solidFill>
                          <a:effectLst/>
                          <a:latin typeface="游ゴシック" panose="020B0400000000000000" pitchFamily="50" charset="-128"/>
                          <a:ea typeface="游ゴシック" panose="020B0400000000000000" pitchFamily="50" charset="-128"/>
                        </a:rPr>
                        <a:t>2</a:t>
                      </a:r>
                      <a:r>
                        <a:rPr lang="ja-JP" altLang="en-US" sz="1000" b="0" i="0" u="none" strike="noStrike" dirty="0">
                          <a:solidFill>
                            <a:srgbClr val="FF0000"/>
                          </a:solidFill>
                          <a:effectLst/>
                          <a:latin typeface="游ゴシック" panose="020B0400000000000000" pitchFamily="50" charset="-128"/>
                          <a:ea typeface="游ゴシック" panose="020B0400000000000000" pitchFamily="50" charset="-128"/>
                        </a:rPr>
                        <a:t>排出量</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を</a:t>
                      </a:r>
                      <a:b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60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65% </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年度比）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GDP</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あたりの</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C0</a:t>
                      </a:r>
                      <a:r>
                        <a:rPr lang="en-US" altLang="ja-JP" sz="800" b="0" i="0" u="none" strike="noStrike" dirty="0">
                          <a:solidFill>
                            <a:srgbClr val="000000"/>
                          </a:solidFill>
                          <a:effectLst/>
                          <a:latin typeface="游ゴシック" panose="020B0400000000000000" pitchFamily="50" charset="-128"/>
                          <a:ea typeface="游ゴシック" panose="020B0400000000000000" pitchFamily="50" charset="-128"/>
                        </a:rPr>
                        <a:t>2</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排出を</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endPar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endParaRPr>
                    </a:p>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60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65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％以上</a:t>
                      </a:r>
                      <a:r>
                        <a:rPr lang="ja-JP" altLang="en-US" sz="1000" b="0" i="0" u="none" strike="noStrike" dirty="0">
                          <a:solidFill>
                            <a:srgbClr val="FF0000"/>
                          </a:solidFill>
                          <a:effectLst/>
                          <a:latin typeface="游ゴシック" panose="020B0400000000000000" pitchFamily="50" charset="-128"/>
                          <a:ea typeface="游ゴシック" panose="020B0400000000000000" pitchFamily="50" charset="-128"/>
                        </a:rPr>
                        <a:t>メタン等</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も取り組みに追加</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2060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89692">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ロシア</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(1990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 (2005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2060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10863">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インド</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　</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GDP</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あたり</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2005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年比－</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a:t>
                      </a: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35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％以上</a:t>
                      </a:r>
                      <a:b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b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2030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年までに</a:t>
                      </a:r>
                      <a:r>
                        <a:rPr lang="ja-JP" altLang="en-US" sz="1000" b="0" i="0" u="none" strike="noStrike" dirty="0">
                          <a:solidFill>
                            <a:srgbClr val="FF0000"/>
                          </a:solidFill>
                          <a:effectLst/>
                          <a:latin typeface="游ゴシック" panose="020B0400000000000000" pitchFamily="50" charset="-128"/>
                          <a:ea typeface="游ゴシック" panose="020B0400000000000000" pitchFamily="50" charset="-128"/>
                        </a:rPr>
                        <a:t>再エネ</a:t>
                      </a:r>
                      <a:r>
                        <a:rPr lang="en-US" altLang="ja-JP" sz="1000" b="0" i="0" u="none" strike="noStrike" dirty="0">
                          <a:solidFill>
                            <a:srgbClr val="FF0000"/>
                          </a:solidFill>
                          <a:effectLst/>
                          <a:latin typeface="游ゴシック" panose="020B0400000000000000" pitchFamily="50" charset="-128"/>
                          <a:ea typeface="游ゴシック" panose="020B0400000000000000" pitchFamily="50" charset="-128"/>
                        </a:rPr>
                        <a:t>50</a:t>
                      </a:r>
                      <a:r>
                        <a:rPr lang="ja-JP" altLang="en-US" sz="1000" b="0" i="0" u="none" strike="noStrike" dirty="0">
                          <a:solidFill>
                            <a:srgbClr val="FF0000"/>
                          </a:solidFill>
                          <a:effectLst/>
                          <a:latin typeface="游ゴシック" panose="020B0400000000000000" pitchFamily="50" charset="-128"/>
                          <a:ea typeface="游ゴシック" panose="020B0400000000000000" pitchFamily="50" charset="-128"/>
                        </a:rPr>
                        <a:t>％</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2070</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年</a:t>
                      </a:r>
                    </a:p>
                  </a:txBody>
                  <a:tcPr marL="5987" marR="5987" marT="598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3001" name="テキスト ボックス 5">
            <a:extLst>
              <a:ext uri="{FF2B5EF4-FFF2-40B4-BE49-F238E27FC236}">
                <a16:creationId xmlns:a16="http://schemas.microsoft.com/office/drawing/2014/main" id="{EBC26775-36AD-7909-AB04-94BEFD72C8B1}"/>
              </a:ext>
            </a:extLst>
          </p:cNvPr>
          <p:cNvSpPr txBox="1">
            <a:spLocks noChangeArrowheads="1"/>
          </p:cNvSpPr>
          <p:nvPr/>
        </p:nvSpPr>
        <p:spPr bwMode="auto">
          <a:xfrm>
            <a:off x="2201863" y="2495550"/>
            <a:ext cx="45894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800"/>
              <a:t>グラスゴー気候合意における各国の目標</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ボックス 23">
            <a:extLst>
              <a:ext uri="{FF2B5EF4-FFF2-40B4-BE49-F238E27FC236}">
                <a16:creationId xmlns:a16="http://schemas.microsoft.com/office/drawing/2014/main" id="{6B366FC4-7B53-CBF6-490D-A2AB456F8F6B}"/>
              </a:ext>
            </a:extLst>
          </p:cNvPr>
          <p:cNvSpPr txBox="1"/>
          <p:nvPr/>
        </p:nvSpPr>
        <p:spPr>
          <a:xfrm>
            <a:off x="-4763" y="4451350"/>
            <a:ext cx="9032876" cy="2122488"/>
          </a:xfrm>
          <a:prstGeom prst="rect">
            <a:avLst/>
          </a:prstGeom>
          <a:solidFill>
            <a:srgbClr val="FFFFFF"/>
          </a:solidFill>
          <a:ln w="12700">
            <a:noFill/>
          </a:ln>
        </p:spPr>
        <p:txBody>
          <a:bodyPr>
            <a:spAutoFit/>
          </a:bodyPr>
          <a:lstStyle/>
          <a:p>
            <a:pPr>
              <a:defRPr/>
            </a:pPr>
            <a:r>
              <a:rPr lang="ja-JP" altLang="en-US" sz="1200" b="0" dirty="0">
                <a:latin typeface="+mn-ea"/>
                <a:ea typeface="+mn-ea"/>
              </a:rPr>
              <a:t>地球温暖化対策推進法に基づく、ＧＨＧの排出抑制および吸収量の計画。</a:t>
            </a:r>
            <a:endParaRPr lang="en-US" altLang="ja-JP" sz="1200" b="0" dirty="0">
              <a:latin typeface="+mn-ea"/>
              <a:ea typeface="+mn-ea"/>
            </a:endParaRPr>
          </a:p>
          <a:p>
            <a:pPr>
              <a:defRPr/>
            </a:pPr>
            <a:r>
              <a:rPr lang="en-US" altLang="ja-JP" sz="1200" b="0" dirty="0">
                <a:solidFill>
                  <a:srgbClr val="FF0000"/>
                </a:solidFill>
                <a:latin typeface="+mn-ea"/>
                <a:ea typeface="+mn-ea"/>
              </a:rPr>
              <a:t>2030</a:t>
            </a:r>
            <a:r>
              <a:rPr lang="ja-JP" altLang="en-US" sz="1200" b="0" dirty="0">
                <a:solidFill>
                  <a:srgbClr val="FF0000"/>
                </a:solidFill>
                <a:latin typeface="+mn-ea"/>
                <a:ea typeface="+mn-ea"/>
              </a:rPr>
              <a:t>年度にＧＨＧ排出量を</a:t>
            </a:r>
            <a:r>
              <a:rPr lang="en-US" altLang="ja-JP" sz="1200" b="0" dirty="0">
                <a:solidFill>
                  <a:srgbClr val="FF0000"/>
                </a:solidFill>
                <a:latin typeface="+mn-ea"/>
                <a:ea typeface="+mn-ea"/>
              </a:rPr>
              <a:t>2013</a:t>
            </a:r>
            <a:r>
              <a:rPr lang="ja-JP" altLang="en-US" sz="1200" b="0" dirty="0">
                <a:solidFill>
                  <a:srgbClr val="FF0000"/>
                </a:solidFill>
                <a:latin typeface="+mn-ea"/>
                <a:ea typeface="+mn-ea"/>
              </a:rPr>
              <a:t>年度から</a:t>
            </a:r>
            <a:r>
              <a:rPr lang="en-US" altLang="ja-JP" sz="1200" b="0" dirty="0">
                <a:solidFill>
                  <a:srgbClr val="FF0000"/>
                </a:solidFill>
                <a:latin typeface="+mn-ea"/>
                <a:ea typeface="+mn-ea"/>
              </a:rPr>
              <a:t>46</a:t>
            </a:r>
            <a:r>
              <a:rPr lang="ja-JP" altLang="en-US" sz="1200" b="0" dirty="0">
                <a:solidFill>
                  <a:srgbClr val="FF0000"/>
                </a:solidFill>
                <a:latin typeface="+mn-ea"/>
                <a:ea typeface="+mn-ea"/>
              </a:rPr>
              <a:t>％削減する（中期目標）</a:t>
            </a:r>
            <a:r>
              <a:rPr lang="ja-JP" altLang="en-US" sz="1200" b="0" dirty="0">
                <a:latin typeface="+mn-ea"/>
                <a:ea typeface="+mn-ea"/>
              </a:rPr>
              <a:t>。さらに</a:t>
            </a:r>
            <a:r>
              <a:rPr lang="en-US" altLang="ja-JP" sz="1200" b="0" dirty="0">
                <a:latin typeface="+mn-ea"/>
                <a:ea typeface="+mn-ea"/>
              </a:rPr>
              <a:t>50</a:t>
            </a:r>
            <a:r>
              <a:rPr lang="ja-JP" altLang="en-US" sz="1200" b="0" dirty="0">
                <a:latin typeface="+mn-ea"/>
                <a:ea typeface="+mn-ea"/>
              </a:rPr>
              <a:t>％向けての挑戦も宣言した。</a:t>
            </a:r>
            <a:endParaRPr lang="en-US" altLang="ja-JP" sz="1200" b="0" dirty="0">
              <a:latin typeface="+mn-ea"/>
              <a:ea typeface="+mn-ea"/>
            </a:endParaRPr>
          </a:p>
          <a:p>
            <a:pPr>
              <a:defRPr/>
            </a:pPr>
            <a:r>
              <a:rPr lang="ja-JP" altLang="en-US" sz="1200" b="0" dirty="0">
                <a:solidFill>
                  <a:srgbClr val="0000FF"/>
                </a:solidFill>
                <a:latin typeface="+mn-ea"/>
                <a:ea typeface="+mn-ea"/>
              </a:rPr>
              <a:t>●再エネ・省エネ</a:t>
            </a:r>
          </a:p>
          <a:p>
            <a:pPr>
              <a:defRPr/>
            </a:pPr>
            <a:r>
              <a:rPr lang="ja-JP" altLang="en-US" sz="1200" b="0" dirty="0">
                <a:solidFill>
                  <a:srgbClr val="0000FF"/>
                </a:solidFill>
                <a:latin typeface="+mn-ea"/>
                <a:ea typeface="+mn-ea"/>
              </a:rPr>
              <a:t>　･改正温暖化対策推進法に基づき自治体が促進区域を設定→地域に裨益</a:t>
            </a:r>
            <a:r>
              <a:rPr lang="en-US" altLang="ja-JP" sz="1000" b="0" dirty="0">
                <a:latin typeface="+mn-ea"/>
                <a:ea typeface="+mn-ea"/>
              </a:rPr>
              <a:t>(</a:t>
            </a:r>
            <a:r>
              <a:rPr lang="ja-JP" altLang="en-US" sz="1000" b="0" dirty="0">
                <a:latin typeface="+mn-ea"/>
                <a:ea typeface="+mn-ea"/>
              </a:rPr>
              <a:t>ひえき：</a:t>
            </a:r>
            <a:r>
              <a:rPr lang="ja-JP" altLang="en-US" sz="1000" b="0" dirty="0">
                <a:latin typeface="arial" panose="020B0604020202020204" pitchFamily="34" charset="0"/>
              </a:rPr>
              <a:t>役に立つこと）</a:t>
            </a:r>
            <a:r>
              <a:rPr lang="ja-JP" altLang="en-US" sz="1200" b="0" dirty="0">
                <a:solidFill>
                  <a:srgbClr val="0000FF"/>
                </a:solidFill>
                <a:latin typeface="+mn-ea"/>
                <a:ea typeface="+mn-ea"/>
              </a:rPr>
              <a:t>する再エネ拡大（太陽光等）</a:t>
            </a:r>
          </a:p>
          <a:p>
            <a:pPr>
              <a:defRPr/>
            </a:pPr>
            <a:r>
              <a:rPr lang="ja-JP" altLang="en-US" sz="1200" b="0" dirty="0">
                <a:solidFill>
                  <a:srgbClr val="0000FF"/>
                </a:solidFill>
                <a:latin typeface="+mn-ea"/>
                <a:ea typeface="+mn-ea"/>
              </a:rPr>
              <a:t>　･住宅や建築物の省エネ基準への適合義務づけ拡大</a:t>
            </a:r>
          </a:p>
          <a:p>
            <a:pPr>
              <a:defRPr/>
            </a:pPr>
            <a:r>
              <a:rPr lang="ja-JP" altLang="en-US" sz="1200" b="0" dirty="0">
                <a:solidFill>
                  <a:srgbClr val="0000FF"/>
                </a:solidFill>
                <a:latin typeface="+mn-ea"/>
                <a:ea typeface="+mn-ea"/>
              </a:rPr>
              <a:t>●産業・運輸など</a:t>
            </a:r>
          </a:p>
          <a:p>
            <a:pPr>
              <a:defRPr/>
            </a:pPr>
            <a:r>
              <a:rPr lang="ja-JP" altLang="en-US" sz="1200" b="0" dirty="0">
                <a:solidFill>
                  <a:srgbClr val="0000FF"/>
                </a:solidFill>
                <a:latin typeface="+mn-ea"/>
                <a:ea typeface="+mn-ea"/>
              </a:rPr>
              <a:t>　･ </a:t>
            </a:r>
            <a:r>
              <a:rPr lang="en-US" altLang="ja-JP" sz="1200" b="0" dirty="0">
                <a:solidFill>
                  <a:srgbClr val="0000FF"/>
                </a:solidFill>
                <a:latin typeface="+mn-ea"/>
                <a:ea typeface="+mn-ea"/>
              </a:rPr>
              <a:t>2050</a:t>
            </a:r>
            <a:r>
              <a:rPr lang="ja-JP" altLang="en-US" sz="1200" b="0" dirty="0">
                <a:solidFill>
                  <a:srgbClr val="0000FF"/>
                </a:solidFill>
                <a:latin typeface="+mn-ea"/>
                <a:ea typeface="+mn-ea"/>
              </a:rPr>
              <a:t>年に向けたイノベーション支援→２兆円基金により、水素・蓄電池など重点分野の研究開発及び社会実装を支援</a:t>
            </a:r>
          </a:p>
          <a:p>
            <a:pPr>
              <a:defRPr/>
            </a:pPr>
            <a:r>
              <a:rPr lang="ja-JP" altLang="en-US" sz="1200" b="0" dirty="0">
                <a:solidFill>
                  <a:srgbClr val="0000FF"/>
                </a:solidFill>
                <a:latin typeface="+mn-ea"/>
                <a:ea typeface="+mn-ea"/>
              </a:rPr>
              <a:t>●データセンターの</a:t>
            </a:r>
            <a:r>
              <a:rPr lang="en-US" altLang="ja-JP" sz="1200" b="0" dirty="0">
                <a:solidFill>
                  <a:srgbClr val="0000FF"/>
                </a:solidFill>
                <a:latin typeface="+mn-ea"/>
                <a:ea typeface="+mn-ea"/>
              </a:rPr>
              <a:t>30</a:t>
            </a:r>
            <a:r>
              <a:rPr lang="ja-JP" altLang="en-US" sz="1200" b="0" dirty="0">
                <a:solidFill>
                  <a:srgbClr val="0000FF"/>
                </a:solidFill>
                <a:latin typeface="+mn-ea"/>
                <a:ea typeface="+mn-ea"/>
              </a:rPr>
              <a:t>％以上省エネに向けた研究開発・実証支援分野横断的取り組み</a:t>
            </a:r>
          </a:p>
          <a:p>
            <a:pPr>
              <a:defRPr/>
            </a:pPr>
            <a:r>
              <a:rPr lang="ja-JP" altLang="en-US" sz="1200" b="0" dirty="0">
                <a:solidFill>
                  <a:srgbClr val="0000FF"/>
                </a:solidFill>
                <a:latin typeface="+mn-ea"/>
                <a:ea typeface="+mn-ea"/>
              </a:rPr>
              <a:t>　･ </a:t>
            </a:r>
            <a:r>
              <a:rPr lang="en-US" altLang="ja-JP" sz="1200" b="0" dirty="0">
                <a:solidFill>
                  <a:srgbClr val="0000FF"/>
                </a:solidFill>
                <a:latin typeface="+mn-ea"/>
                <a:ea typeface="+mn-ea"/>
              </a:rPr>
              <a:t>2030</a:t>
            </a:r>
            <a:r>
              <a:rPr lang="ja-JP" altLang="en-US" sz="1200" b="0" dirty="0">
                <a:solidFill>
                  <a:srgbClr val="0000FF"/>
                </a:solidFill>
                <a:latin typeface="+mn-ea"/>
                <a:ea typeface="+mn-ea"/>
              </a:rPr>
              <a:t>年度までに</a:t>
            </a:r>
            <a:r>
              <a:rPr lang="en-US" altLang="ja-JP" sz="1200" b="0" dirty="0">
                <a:solidFill>
                  <a:srgbClr val="0000FF"/>
                </a:solidFill>
                <a:latin typeface="+mn-ea"/>
                <a:ea typeface="+mn-ea"/>
              </a:rPr>
              <a:t>100</a:t>
            </a:r>
            <a:r>
              <a:rPr lang="ja-JP" altLang="en-US" sz="1200" b="0" dirty="0">
                <a:solidFill>
                  <a:srgbClr val="0000FF"/>
                </a:solidFill>
                <a:latin typeface="+mn-ea"/>
                <a:ea typeface="+mn-ea"/>
              </a:rPr>
              <a:t>以上の「脱炭素先行地域」を創出（地域脱炭素ロードマップ）</a:t>
            </a:r>
          </a:p>
          <a:p>
            <a:pPr>
              <a:defRPr/>
            </a:pPr>
            <a:r>
              <a:rPr lang="ja-JP" altLang="en-US" sz="1200" b="0" dirty="0">
                <a:latin typeface="+mn-ea"/>
                <a:ea typeface="+mn-ea"/>
              </a:rPr>
              <a:t>●優れた脱炭素技術等を活用した、途上国等での排出削減</a:t>
            </a:r>
          </a:p>
          <a:p>
            <a:pPr>
              <a:defRPr/>
            </a:pPr>
            <a:r>
              <a:rPr lang="ja-JP" altLang="en-US" sz="1200" b="0" dirty="0">
                <a:latin typeface="+mn-ea"/>
                <a:ea typeface="+mn-ea"/>
              </a:rPr>
              <a:t>　・「二国間クレジット制度：ＪＣＭ」により地球規模での削減に貢献</a:t>
            </a:r>
          </a:p>
        </p:txBody>
      </p:sp>
      <p:sp>
        <p:nvSpPr>
          <p:cNvPr id="99331" name="Text Box 27">
            <a:extLst>
              <a:ext uri="{FF2B5EF4-FFF2-40B4-BE49-F238E27FC236}">
                <a16:creationId xmlns:a16="http://schemas.microsoft.com/office/drawing/2014/main" id="{3E92C4C9-3CB6-E84A-7316-1C0F9C0D92E3}"/>
              </a:ext>
            </a:extLst>
          </p:cNvPr>
          <p:cNvSpPr txBox="1">
            <a:spLocks noChangeArrowheads="1"/>
          </p:cNvSpPr>
          <p:nvPr/>
        </p:nvSpPr>
        <p:spPr bwMode="auto">
          <a:xfrm>
            <a:off x="0" y="1255713"/>
            <a:ext cx="7380288" cy="1754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国・地方公共団体・事業者・国民の責務・役割を明らかにしている。</a:t>
            </a:r>
          </a:p>
          <a:p>
            <a:pPr eaLnBrk="1" hangingPunct="1">
              <a:spcBef>
                <a:spcPct val="0"/>
              </a:spcBef>
              <a:buFontTx/>
              <a:buNone/>
              <a:defRPr/>
            </a:pPr>
            <a:r>
              <a:rPr lang="ja-JP" altLang="en-US" sz="1200" b="0" dirty="0">
                <a:latin typeface="+mn-ea"/>
                <a:ea typeface="+mn-ea"/>
              </a:rPr>
              <a:t>●地球温暖化対策計画の策定</a:t>
            </a:r>
          </a:p>
          <a:p>
            <a:pPr eaLnBrk="1" hangingPunct="1">
              <a:spcBef>
                <a:spcPct val="0"/>
              </a:spcBef>
              <a:buFontTx/>
              <a:buNone/>
              <a:defRPr/>
            </a:pPr>
            <a:r>
              <a:rPr lang="ja-JP" altLang="en-US" sz="1200" b="0" dirty="0">
                <a:latin typeface="+mn-ea"/>
                <a:ea typeface="+mn-ea"/>
              </a:rPr>
              <a:t>●温室効果ガス（ＧＨＧ）の排出の抑制等のための施策</a:t>
            </a:r>
          </a:p>
          <a:p>
            <a:pPr eaLnBrk="1" hangingPunct="1">
              <a:spcBef>
                <a:spcPct val="0"/>
              </a:spcBef>
              <a:buFontTx/>
              <a:buNone/>
              <a:defRPr/>
            </a:pPr>
            <a:r>
              <a:rPr lang="ja-JP" altLang="en-US" sz="1200" b="0" dirty="0">
                <a:latin typeface="+mn-ea"/>
                <a:ea typeface="+mn-ea"/>
              </a:rPr>
              <a:t>●国・地方自治体の実行計画の策定（自らの事業活動や区域から排出されるＧＨＧを削減する計画）</a:t>
            </a:r>
          </a:p>
          <a:p>
            <a:pPr eaLnBrk="1" hangingPunct="1">
              <a:spcBef>
                <a:spcPct val="0"/>
              </a:spcBef>
              <a:buFontTx/>
              <a:buNone/>
              <a:defRPr/>
            </a:pPr>
            <a:r>
              <a:rPr lang="ja-JP" altLang="en-US" sz="1200" b="0" dirty="0">
                <a:latin typeface="+mn-ea"/>
                <a:ea typeface="+mn-ea"/>
              </a:rPr>
              <a:t>●事業者による</a:t>
            </a:r>
            <a:r>
              <a:rPr lang="ja-JP" altLang="en-US" sz="1200" b="0" dirty="0">
                <a:solidFill>
                  <a:srgbClr val="FF0000"/>
                </a:solidFill>
                <a:latin typeface="+mn-ea"/>
                <a:ea typeface="+mn-ea"/>
              </a:rPr>
              <a:t>算定・報告・公表制度</a:t>
            </a:r>
            <a:r>
              <a:rPr lang="ja-JP" altLang="en-US" sz="1200" b="0" dirty="0">
                <a:latin typeface="+mn-ea"/>
                <a:ea typeface="+mn-ea"/>
              </a:rPr>
              <a:t>（一定規模の事業者は、ＧＨＧの排出を算定し、国に報告、公表）</a:t>
            </a:r>
          </a:p>
          <a:p>
            <a:pPr eaLnBrk="1" hangingPunct="1">
              <a:spcBef>
                <a:spcPct val="0"/>
              </a:spcBef>
              <a:buFontTx/>
              <a:buNone/>
              <a:defRPr/>
            </a:pPr>
            <a:r>
              <a:rPr lang="ja-JP" altLang="en-US" sz="1200" b="0" dirty="0">
                <a:latin typeface="+mn-ea"/>
                <a:ea typeface="+mn-ea"/>
              </a:rPr>
              <a:t>●国民レベルでの取り組みを促進するために普及啓発などを行う</a:t>
            </a:r>
            <a:r>
              <a:rPr lang="ja-JP" altLang="en-US" sz="1200" b="0" dirty="0">
                <a:solidFill>
                  <a:srgbClr val="FF0000"/>
                </a:solidFill>
                <a:latin typeface="+mn-ea"/>
                <a:ea typeface="+mn-ea"/>
              </a:rPr>
              <a:t>全国地球温暖化防止活動推進センター</a:t>
            </a:r>
          </a:p>
          <a:p>
            <a:pPr eaLnBrk="1" hangingPunct="1">
              <a:spcBef>
                <a:spcPct val="0"/>
              </a:spcBef>
              <a:buFontTx/>
              <a:buNone/>
              <a:defRPr/>
            </a:pPr>
            <a:r>
              <a:rPr lang="ja-JP" altLang="en-US" sz="1200" b="0" dirty="0">
                <a:latin typeface="+mn-ea"/>
                <a:ea typeface="+mn-ea"/>
              </a:rPr>
              <a:t>●地域での取り組みを推進するための</a:t>
            </a:r>
            <a:r>
              <a:rPr lang="ja-JP" altLang="en-US" sz="1200" b="0" dirty="0">
                <a:solidFill>
                  <a:srgbClr val="FF0000"/>
                </a:solidFill>
                <a:latin typeface="+mn-ea"/>
                <a:ea typeface="+mn-ea"/>
              </a:rPr>
              <a:t>地域地球温暖化防止活動推進センター</a:t>
            </a:r>
            <a:r>
              <a:rPr lang="ja-JP" altLang="en-US" sz="1200" b="0" dirty="0">
                <a:latin typeface="+mn-ea"/>
                <a:ea typeface="+mn-ea"/>
              </a:rPr>
              <a:t>を設置、</a:t>
            </a:r>
          </a:p>
          <a:p>
            <a:pPr eaLnBrk="1" hangingPunct="1">
              <a:spcBef>
                <a:spcPct val="0"/>
              </a:spcBef>
              <a:buFontTx/>
              <a:buNone/>
              <a:defRPr/>
            </a:pPr>
            <a:r>
              <a:rPr lang="ja-JP" altLang="en-US" sz="1200" b="0" dirty="0">
                <a:latin typeface="+mn-ea"/>
                <a:ea typeface="+mn-ea"/>
              </a:rPr>
              <a:t>●京都メカニズムの取引制度活用に関する</a:t>
            </a:r>
            <a:r>
              <a:rPr lang="ja-JP" altLang="en-US" sz="1200" b="0" dirty="0">
                <a:solidFill>
                  <a:srgbClr val="FF0000"/>
                </a:solidFill>
                <a:latin typeface="+mn-ea"/>
                <a:ea typeface="+mn-ea"/>
              </a:rPr>
              <a:t>国別登録簿（レジストリ）</a:t>
            </a:r>
          </a:p>
          <a:p>
            <a:pPr eaLnBrk="1" hangingPunct="1">
              <a:spcBef>
                <a:spcPct val="0"/>
              </a:spcBef>
              <a:buFontTx/>
              <a:buNone/>
              <a:defRPr/>
            </a:pPr>
            <a:r>
              <a:rPr lang="ja-JP" altLang="en-US" sz="1200" b="0" dirty="0">
                <a:latin typeface="+mn-ea"/>
                <a:ea typeface="+mn-ea"/>
              </a:rPr>
              <a:t>●ＧＨＧの排出がより少ない日常生活用品の普及促進　</a:t>
            </a:r>
          </a:p>
        </p:txBody>
      </p:sp>
      <p:sp>
        <p:nvSpPr>
          <p:cNvPr id="84996" name="Text Box 7">
            <a:extLst>
              <a:ext uri="{FF2B5EF4-FFF2-40B4-BE49-F238E27FC236}">
                <a16:creationId xmlns:a16="http://schemas.microsoft.com/office/drawing/2014/main" id="{EFD9DD25-527D-D62E-D290-C72ED6EF20D8}"/>
              </a:ext>
            </a:extLst>
          </p:cNvPr>
          <p:cNvSpPr txBox="1">
            <a:spLocks noChangeArrowheads="1"/>
          </p:cNvSpPr>
          <p:nvPr/>
        </p:nvSpPr>
        <p:spPr bwMode="auto">
          <a:xfrm>
            <a:off x="8243888" y="0"/>
            <a:ext cx="900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P66</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P69</a:t>
            </a:r>
          </a:p>
        </p:txBody>
      </p:sp>
      <p:sp>
        <p:nvSpPr>
          <p:cNvPr id="99335" name="Text Box 8">
            <a:extLst>
              <a:ext uri="{FF2B5EF4-FFF2-40B4-BE49-F238E27FC236}">
                <a16:creationId xmlns:a16="http://schemas.microsoft.com/office/drawing/2014/main" id="{BC4E4DE0-4EC7-DA81-72F4-D4519B532817}"/>
              </a:ext>
            </a:extLst>
          </p:cNvPr>
          <p:cNvSpPr txBox="1">
            <a:spLocks noChangeArrowheads="1"/>
          </p:cNvSpPr>
          <p:nvPr/>
        </p:nvSpPr>
        <p:spPr bwMode="auto">
          <a:xfrm>
            <a:off x="2376488" y="39688"/>
            <a:ext cx="621506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日本の地球温暖化対策（国の制度）　</a:t>
            </a:r>
          </a:p>
        </p:txBody>
      </p:sp>
      <p:sp>
        <p:nvSpPr>
          <p:cNvPr id="99336" name="Text Box 9">
            <a:extLst>
              <a:ext uri="{FF2B5EF4-FFF2-40B4-BE49-F238E27FC236}">
                <a16:creationId xmlns:a16="http://schemas.microsoft.com/office/drawing/2014/main" id="{62A0888A-2997-4999-40C1-55F8BCE94174}"/>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99337" name="Text Box 10">
            <a:extLst>
              <a:ext uri="{FF2B5EF4-FFF2-40B4-BE49-F238E27FC236}">
                <a16:creationId xmlns:a16="http://schemas.microsoft.com/office/drawing/2014/main" id="{0BB95E73-8B57-0F1D-AB22-B3D66F154A66}"/>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99339" name="AutoShape 13">
            <a:extLst>
              <a:ext uri="{FF2B5EF4-FFF2-40B4-BE49-F238E27FC236}">
                <a16:creationId xmlns:a16="http://schemas.microsoft.com/office/drawing/2014/main" id="{2E51A4F4-0DAB-B8EC-BB3A-B54CFD85E94F}"/>
              </a:ext>
            </a:extLst>
          </p:cNvPr>
          <p:cNvSpPr>
            <a:spLocks noChangeArrowheads="1"/>
          </p:cNvSpPr>
          <p:nvPr/>
        </p:nvSpPr>
        <p:spPr bwMode="auto">
          <a:xfrm>
            <a:off x="53975" y="1012825"/>
            <a:ext cx="3294063" cy="273050"/>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00">
                <a:solidFill>
                  <a:srgbClr val="FF0000"/>
                </a:solidFill>
                <a:latin typeface="+mn-ea"/>
                <a:ea typeface="+mn-ea"/>
              </a:rPr>
              <a:t>　</a:t>
            </a:r>
          </a:p>
        </p:txBody>
      </p:sp>
      <p:sp>
        <p:nvSpPr>
          <p:cNvPr id="99340" name="Text Box 23">
            <a:extLst>
              <a:ext uri="{FF2B5EF4-FFF2-40B4-BE49-F238E27FC236}">
                <a16:creationId xmlns:a16="http://schemas.microsoft.com/office/drawing/2014/main" id="{D3477EE3-5606-B78E-2C2D-375EA65D2D80}"/>
              </a:ext>
            </a:extLst>
          </p:cNvPr>
          <p:cNvSpPr txBox="1">
            <a:spLocks noChangeArrowheads="1"/>
          </p:cNvSpPr>
          <p:nvPr/>
        </p:nvSpPr>
        <p:spPr bwMode="auto">
          <a:xfrm>
            <a:off x="74613" y="995363"/>
            <a:ext cx="32734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地球温暖化対策推進法（１９９８年制定）</a:t>
            </a:r>
          </a:p>
        </p:txBody>
      </p:sp>
      <p:sp>
        <p:nvSpPr>
          <p:cNvPr id="99341" name="Line 207">
            <a:extLst>
              <a:ext uri="{FF2B5EF4-FFF2-40B4-BE49-F238E27FC236}">
                <a16:creationId xmlns:a16="http://schemas.microsoft.com/office/drawing/2014/main" id="{D3A38010-029A-852C-9C0F-D87A108EB5CC}"/>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85003" name="図 7">
            <a:extLst>
              <a:ext uri="{FF2B5EF4-FFF2-40B4-BE49-F238E27FC236}">
                <a16:creationId xmlns:a16="http://schemas.microsoft.com/office/drawing/2014/main" id="{C114099B-69BC-B80E-FD14-2A5E68E819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1463" y="20478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04" name="図 12">
            <a:extLst>
              <a:ext uri="{FF2B5EF4-FFF2-40B4-BE49-F238E27FC236}">
                <a16:creationId xmlns:a16="http://schemas.microsoft.com/office/drawing/2014/main" id="{F92FEF83-9A81-37A6-6B09-9EB6710D65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05" name="図 13">
            <a:extLst>
              <a:ext uri="{FF2B5EF4-FFF2-40B4-BE49-F238E27FC236}">
                <a16:creationId xmlns:a16="http://schemas.microsoft.com/office/drawing/2014/main" id="{19DD192A-FF2A-68E9-BF9A-E12A0A832D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06" name="図 17">
            <a:extLst>
              <a:ext uri="{FF2B5EF4-FFF2-40B4-BE49-F238E27FC236}">
                <a16:creationId xmlns:a16="http://schemas.microsoft.com/office/drawing/2014/main" id="{5579CD1D-59E8-3BD0-EC5E-0982B56F16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35225" y="209550"/>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417" name="AutoShape 13">
            <a:extLst>
              <a:ext uri="{FF2B5EF4-FFF2-40B4-BE49-F238E27FC236}">
                <a16:creationId xmlns:a16="http://schemas.microsoft.com/office/drawing/2014/main" id="{D5161218-E08C-3A6F-90FA-5338F3CBEA0D}"/>
              </a:ext>
            </a:extLst>
          </p:cNvPr>
          <p:cNvSpPr>
            <a:spLocks noChangeArrowheads="1"/>
          </p:cNvSpPr>
          <p:nvPr/>
        </p:nvSpPr>
        <p:spPr bwMode="auto">
          <a:xfrm>
            <a:off x="74613" y="4216400"/>
            <a:ext cx="1800225" cy="288925"/>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a:solidFill>
                  <a:srgbClr val="FF0000"/>
                </a:solidFill>
                <a:latin typeface="+mn-ea"/>
                <a:ea typeface="+mn-ea"/>
              </a:rPr>
              <a:t>　</a:t>
            </a:r>
          </a:p>
        </p:txBody>
      </p:sp>
      <p:sp>
        <p:nvSpPr>
          <p:cNvPr id="99418" name="Text Box 23">
            <a:extLst>
              <a:ext uri="{FF2B5EF4-FFF2-40B4-BE49-F238E27FC236}">
                <a16:creationId xmlns:a16="http://schemas.microsoft.com/office/drawing/2014/main" id="{1AFD9088-8591-D124-0CB0-6FECD85E7C56}"/>
              </a:ext>
            </a:extLst>
          </p:cNvPr>
          <p:cNvSpPr txBox="1">
            <a:spLocks noChangeArrowheads="1"/>
          </p:cNvSpPr>
          <p:nvPr/>
        </p:nvSpPr>
        <p:spPr bwMode="auto">
          <a:xfrm>
            <a:off x="115888" y="4198938"/>
            <a:ext cx="2125662" cy="3063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地球温暖化対策計画</a:t>
            </a:r>
          </a:p>
        </p:txBody>
      </p:sp>
      <p:sp>
        <p:nvSpPr>
          <p:cNvPr id="25" name="AutoShape 13">
            <a:extLst>
              <a:ext uri="{FF2B5EF4-FFF2-40B4-BE49-F238E27FC236}">
                <a16:creationId xmlns:a16="http://schemas.microsoft.com/office/drawing/2014/main" id="{7A528CAF-70F2-2CEA-2A4C-219DF38ABC19}"/>
              </a:ext>
            </a:extLst>
          </p:cNvPr>
          <p:cNvSpPr>
            <a:spLocks noChangeArrowheads="1"/>
          </p:cNvSpPr>
          <p:nvPr/>
        </p:nvSpPr>
        <p:spPr bwMode="auto">
          <a:xfrm>
            <a:off x="85725" y="3046413"/>
            <a:ext cx="1789113" cy="271462"/>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00">
                <a:solidFill>
                  <a:srgbClr val="FF0000"/>
                </a:solidFill>
                <a:latin typeface="+mn-ea"/>
                <a:ea typeface="+mn-ea"/>
              </a:rPr>
              <a:t>　</a:t>
            </a:r>
          </a:p>
        </p:txBody>
      </p:sp>
      <p:sp>
        <p:nvSpPr>
          <p:cNvPr id="26" name="Text Box 23">
            <a:extLst>
              <a:ext uri="{FF2B5EF4-FFF2-40B4-BE49-F238E27FC236}">
                <a16:creationId xmlns:a16="http://schemas.microsoft.com/office/drawing/2014/main" id="{D5D71A5B-1494-67F9-DE59-2E89633649F8}"/>
              </a:ext>
            </a:extLst>
          </p:cNvPr>
          <p:cNvSpPr txBox="1">
            <a:spLocks noChangeArrowheads="1"/>
          </p:cNvSpPr>
          <p:nvPr/>
        </p:nvSpPr>
        <p:spPr bwMode="auto">
          <a:xfrm>
            <a:off x="153988" y="3006725"/>
            <a:ext cx="1630362"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気候変動適応法</a:t>
            </a:r>
          </a:p>
        </p:txBody>
      </p:sp>
      <p:sp>
        <p:nvSpPr>
          <p:cNvPr id="85011" name="テキスト ボックス 6">
            <a:extLst>
              <a:ext uri="{FF2B5EF4-FFF2-40B4-BE49-F238E27FC236}">
                <a16:creationId xmlns:a16="http://schemas.microsoft.com/office/drawing/2014/main" id="{6DA473DC-A143-551D-025B-EBF8CFCC98FE}"/>
              </a:ext>
            </a:extLst>
          </p:cNvPr>
          <p:cNvSpPr txBox="1">
            <a:spLocks noChangeArrowheads="1"/>
          </p:cNvSpPr>
          <p:nvPr/>
        </p:nvSpPr>
        <p:spPr bwMode="auto">
          <a:xfrm>
            <a:off x="6350" y="503238"/>
            <a:ext cx="9137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a:t>日本の地球温暖化対策は、環境基本計画（６年毎に改定）と、地球温暖化対策推進法を中核として、温暖化対策の基本方針や具体的施策を策定し、それらの進捗を確認する仕組みを形成している。</a:t>
            </a:r>
          </a:p>
        </p:txBody>
      </p:sp>
      <p:sp>
        <p:nvSpPr>
          <p:cNvPr id="8" name="AutoShape 11">
            <a:extLst>
              <a:ext uri="{FF2B5EF4-FFF2-40B4-BE49-F238E27FC236}">
                <a16:creationId xmlns:a16="http://schemas.microsoft.com/office/drawing/2014/main" id="{D30224B4-31FA-4AB4-7CB9-8A7B6C32A470}"/>
              </a:ext>
            </a:extLst>
          </p:cNvPr>
          <p:cNvSpPr>
            <a:spLocks noChangeArrowheads="1"/>
          </p:cNvSpPr>
          <p:nvPr/>
        </p:nvSpPr>
        <p:spPr bwMode="auto">
          <a:xfrm>
            <a:off x="6911975" y="1319213"/>
            <a:ext cx="2160588" cy="1606550"/>
          </a:xfrm>
          <a:prstGeom prst="roundRect">
            <a:avLst>
              <a:gd name="adj" fmla="val 9920"/>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京都議定書の京都メカニズムの炭素クレジットを管理するために設置された目録で、国が管理する。</a:t>
            </a:r>
          </a:p>
          <a:p>
            <a:pPr eaLnBrk="1" hangingPunct="1">
              <a:spcBef>
                <a:spcPct val="0"/>
              </a:spcBef>
              <a:buFontTx/>
              <a:buNone/>
              <a:defRPr/>
            </a:pPr>
            <a:r>
              <a:rPr lang="ja-JP" altLang="en-US" sz="1200" b="0" dirty="0">
                <a:latin typeface="+mn-ea"/>
                <a:ea typeface="+mn-ea"/>
              </a:rPr>
              <a:t>民間事業者は目録の中に口座を開設し、他の事業者から購入したクレジットを移転することができる。</a:t>
            </a:r>
          </a:p>
        </p:txBody>
      </p:sp>
      <p:sp>
        <p:nvSpPr>
          <p:cNvPr id="9" name="AutoShape 12">
            <a:extLst>
              <a:ext uri="{FF2B5EF4-FFF2-40B4-BE49-F238E27FC236}">
                <a16:creationId xmlns:a16="http://schemas.microsoft.com/office/drawing/2014/main" id="{6FE9E51F-57C4-0BC5-F753-B609B6C01324}"/>
              </a:ext>
            </a:extLst>
          </p:cNvPr>
          <p:cNvSpPr>
            <a:spLocks noChangeArrowheads="1"/>
          </p:cNvSpPr>
          <p:nvPr/>
        </p:nvSpPr>
        <p:spPr bwMode="auto">
          <a:xfrm>
            <a:off x="7092950" y="981075"/>
            <a:ext cx="1800225" cy="339725"/>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dirty="0">
                <a:solidFill>
                  <a:schemeClr val="bg1"/>
                </a:solidFill>
                <a:latin typeface="+mn-ea"/>
                <a:ea typeface="+mn-ea"/>
              </a:rPr>
              <a:t>国別登録簿</a:t>
            </a:r>
            <a:r>
              <a:rPr lang="en-US" altLang="ja-JP" sz="1400" dirty="0">
                <a:solidFill>
                  <a:schemeClr val="bg1"/>
                </a:solidFill>
                <a:latin typeface="+mn-ea"/>
                <a:ea typeface="+mn-ea"/>
              </a:rPr>
              <a:t>(</a:t>
            </a:r>
            <a:r>
              <a:rPr lang="ja-JP" altLang="en-US" sz="1400" dirty="0">
                <a:solidFill>
                  <a:schemeClr val="bg1"/>
                </a:solidFill>
                <a:latin typeface="+mn-ea"/>
                <a:ea typeface="+mn-ea"/>
              </a:rPr>
              <a:t>ﾚｼﾞｽﾄﾘ</a:t>
            </a:r>
            <a:r>
              <a:rPr lang="en-US" altLang="ja-JP" sz="1400" dirty="0">
                <a:solidFill>
                  <a:schemeClr val="bg1"/>
                </a:solidFill>
                <a:latin typeface="+mn-ea"/>
                <a:ea typeface="+mn-ea"/>
              </a:rPr>
              <a:t>)</a:t>
            </a:r>
            <a:endParaRPr lang="zh-TW" altLang="en-US" sz="1400" dirty="0">
              <a:solidFill>
                <a:schemeClr val="bg1"/>
              </a:solidFill>
              <a:latin typeface="+mn-ea"/>
              <a:ea typeface="+mn-ea"/>
            </a:endParaRPr>
          </a:p>
        </p:txBody>
      </p:sp>
      <p:sp>
        <p:nvSpPr>
          <p:cNvPr id="85014" name="テキスト ボックス 10">
            <a:extLst>
              <a:ext uri="{FF2B5EF4-FFF2-40B4-BE49-F238E27FC236}">
                <a16:creationId xmlns:a16="http://schemas.microsoft.com/office/drawing/2014/main" id="{0E43EC49-DA92-43F8-DB6A-13EAF454E09F}"/>
              </a:ext>
            </a:extLst>
          </p:cNvPr>
          <p:cNvSpPr txBox="1">
            <a:spLocks noChangeArrowheads="1"/>
          </p:cNvSpPr>
          <p:nvPr/>
        </p:nvSpPr>
        <p:spPr bwMode="auto">
          <a:xfrm>
            <a:off x="-4763" y="3317875"/>
            <a:ext cx="88630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a:t>●適応の総合的推進　 ：気候変動適応計画の策定。気候変動影響評価を概ね５年ごとに行った上で改定</a:t>
            </a:r>
          </a:p>
          <a:p>
            <a:pPr>
              <a:spcBef>
                <a:spcPct val="0"/>
              </a:spcBef>
              <a:buFontTx/>
              <a:buNone/>
            </a:pPr>
            <a:r>
              <a:rPr lang="ja-JP" altLang="en-US" sz="1200" b="0"/>
              <a:t>●情報基盤の整備       ：気候変動適応情報プラットフォーム</a:t>
            </a:r>
          </a:p>
          <a:p>
            <a:pPr>
              <a:spcBef>
                <a:spcPct val="0"/>
              </a:spcBef>
              <a:buFontTx/>
              <a:buNone/>
            </a:pPr>
            <a:r>
              <a:rPr lang="ja-JP" altLang="en-US" sz="1200" b="0"/>
              <a:t>●地域での適応の強化：自治体でも気候変動適応計画の策定に努め、地域気候変動適応センターや広域協議会の設置し推進する。</a:t>
            </a:r>
          </a:p>
          <a:p>
            <a:pPr>
              <a:spcBef>
                <a:spcPct val="0"/>
              </a:spcBef>
              <a:buFontTx/>
              <a:buNone/>
            </a:pPr>
            <a:r>
              <a:rPr lang="ja-JP" altLang="en-US" sz="1200" b="0"/>
              <a:t>●適応の国際展開等   ：途上国の適応能力向上のための取り組みなど</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a:extLst>
              <a:ext uri="{FF2B5EF4-FFF2-40B4-BE49-F238E27FC236}">
                <a16:creationId xmlns:a16="http://schemas.microsoft.com/office/drawing/2014/main" id="{64FE2347-9B2B-36E7-802C-E1326D8F2D71}"/>
              </a:ext>
            </a:extLst>
          </p:cNvPr>
          <p:cNvGraphicFramePr>
            <a:graphicFrameLocks noGrp="1"/>
          </p:cNvGraphicFramePr>
          <p:nvPr/>
        </p:nvGraphicFramePr>
        <p:xfrm>
          <a:off x="0" y="0"/>
          <a:ext cx="9144000" cy="4856159"/>
        </p:xfrm>
        <a:graphic>
          <a:graphicData uri="http://schemas.openxmlformats.org/drawingml/2006/table">
            <a:tbl>
              <a:tblPr/>
              <a:tblGrid>
                <a:gridCol w="467544">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gridCol w="5508104">
                  <a:extLst>
                    <a:ext uri="{9D8B030D-6E8A-4147-A177-3AD203B41FA5}">
                      <a16:colId xmlns:a16="http://schemas.microsoft.com/office/drawing/2014/main" val="20002"/>
                    </a:ext>
                  </a:extLst>
                </a:gridCol>
              </a:tblGrid>
              <a:tr h="195080">
                <a:tc>
                  <a:txBody>
                    <a:bodyPr/>
                    <a:lstStyle/>
                    <a:p>
                      <a:pPr algn="ctr" fontAlgn="ctr"/>
                      <a:r>
                        <a:rPr lang="ja-JP" altLang="en-US" sz="1100" b="0" i="0" u="none" strike="noStrike" dirty="0">
                          <a:solidFill>
                            <a:schemeClr val="tx1"/>
                          </a:solidFill>
                          <a:effectLst/>
                          <a:latin typeface="+mn-ea"/>
                          <a:ea typeface="+mn-ea"/>
                        </a:rPr>
                        <a:t>年</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a:solidFill>
                            <a:schemeClr val="tx1"/>
                          </a:solidFill>
                          <a:effectLst/>
                          <a:latin typeface="+mn-ea"/>
                          <a:ea typeface="+mn-ea"/>
                        </a:rPr>
                        <a:t>温暖化対策の政策・法令</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effectLst/>
                          <a:latin typeface="+mn-ea"/>
                          <a:ea typeface="+mn-ea"/>
                        </a:rPr>
                        <a:t>法令概要・ポイント</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95080">
                <a:tc>
                  <a:txBody>
                    <a:bodyPr/>
                    <a:lstStyle/>
                    <a:p>
                      <a:pPr algn="ctr" fontAlgn="ctr"/>
                      <a:r>
                        <a:rPr lang="en-US" altLang="ja-JP" sz="1100" b="0" i="0" u="none" strike="noStrike" dirty="0">
                          <a:solidFill>
                            <a:schemeClr val="tx1"/>
                          </a:solidFill>
                          <a:effectLst/>
                          <a:latin typeface="+mn-ea"/>
                          <a:ea typeface="+mn-ea"/>
                        </a:rPr>
                        <a:t>1990</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地球温暖化防止行動計画 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日本で初めての取組み</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5080">
                <a:tc rowSpan="2">
                  <a:txBody>
                    <a:bodyPr/>
                    <a:lstStyle/>
                    <a:p>
                      <a:pPr algn="ctr" fontAlgn="ctr"/>
                      <a:r>
                        <a:rPr lang="en-US" altLang="ja-JP" sz="1100" b="0" i="0" u="none" strike="noStrike">
                          <a:solidFill>
                            <a:schemeClr val="tx1"/>
                          </a:solidFill>
                          <a:effectLst/>
                          <a:latin typeface="+mn-ea"/>
                          <a:ea typeface="+mn-ea"/>
                        </a:rPr>
                        <a:t>1998</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mn-ea"/>
                          <a:ea typeface="+mn-ea"/>
                        </a:rPr>
                        <a:t>地球温暖化対策推進大綱 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1100" b="0" i="0" u="none" strike="noStrike" dirty="0">
                          <a:solidFill>
                            <a:schemeClr val="tx1"/>
                          </a:solidFill>
                          <a:effectLst/>
                          <a:latin typeface="+mn-ea"/>
                          <a:ea typeface="+mn-ea"/>
                        </a:rPr>
                        <a:t>京都議定書履行のための政策パッケージ</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5080">
                <a:tc vMerge="1">
                  <a:txBody>
                    <a:bodyPr/>
                    <a:lstStyle/>
                    <a:p>
                      <a:endParaRPr kumimoji="1" lang="ja-JP" altLang="en-US"/>
                    </a:p>
                  </a:txBody>
                  <a:tcPr/>
                </a:tc>
                <a:tc>
                  <a:txBody>
                    <a:bodyPr/>
                    <a:lstStyle/>
                    <a:p>
                      <a:pPr algn="l" fontAlgn="ctr"/>
                      <a:r>
                        <a:rPr lang="ja-JP" altLang="en-US" sz="1100" b="1" i="0" u="none" strike="noStrike" dirty="0">
                          <a:solidFill>
                            <a:schemeClr val="tx1"/>
                          </a:solidFill>
                          <a:effectLst/>
                          <a:latin typeface="+mn-ea"/>
                          <a:ea typeface="+mn-ea"/>
                        </a:rPr>
                        <a:t>地球温暖化対策推進法 公布</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effectLst/>
                          <a:latin typeface="+mn-ea"/>
                          <a:ea typeface="+mn-ea"/>
                        </a:rPr>
                        <a:t>日本の温暖化対策の枠組み</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90491">
                <a:tc>
                  <a:txBody>
                    <a:bodyPr/>
                    <a:lstStyle/>
                    <a:p>
                      <a:pPr algn="ctr" fontAlgn="ctr"/>
                      <a:r>
                        <a:rPr lang="en-US" altLang="ja-JP" sz="1100" b="0" i="0" u="none" strike="noStrike">
                          <a:solidFill>
                            <a:schemeClr val="tx1"/>
                          </a:solidFill>
                          <a:effectLst/>
                          <a:latin typeface="+mn-ea"/>
                          <a:ea typeface="+mn-ea"/>
                        </a:rPr>
                        <a:t>2005</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chemeClr val="tx1"/>
                          </a:solidFill>
                          <a:effectLst/>
                          <a:latin typeface="+mn-ea"/>
                          <a:ea typeface="+mn-ea"/>
                        </a:rPr>
                        <a:t>2005</a:t>
                      </a:r>
                      <a:r>
                        <a:rPr lang="ja-JP" altLang="en-US" sz="1100" b="0" i="0" u="none" strike="noStrike" dirty="0">
                          <a:solidFill>
                            <a:schemeClr val="tx1"/>
                          </a:solidFill>
                          <a:effectLst/>
                          <a:latin typeface="+mn-ea"/>
                          <a:ea typeface="+mn-ea"/>
                        </a:rPr>
                        <a:t>地球温暖化対策推進法 改正</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defRPr/>
                      </a:pPr>
                      <a:r>
                        <a:rPr lang="ja-JP" altLang="en-US" sz="1100" b="0" i="0" u="none" strike="noStrike" dirty="0">
                          <a:solidFill>
                            <a:schemeClr val="tx1"/>
                          </a:solidFill>
                          <a:effectLst/>
                          <a:latin typeface="+mn-ea"/>
                          <a:ea typeface="+mn-ea"/>
                        </a:rPr>
                        <a:t>京都議定書達成への分野別目標と対応策・</a:t>
                      </a:r>
                      <a:r>
                        <a:rPr lang="zh-TW" altLang="en-US" sz="1100" b="0" i="0" u="none" strike="noStrike" dirty="0">
                          <a:solidFill>
                            <a:schemeClr val="tx1"/>
                          </a:solidFill>
                          <a:effectLst/>
                          <a:latin typeface="+mn-ea"/>
                          <a:ea typeface="+mn-ea"/>
                        </a:rPr>
                        <a:t>京都議定書目標達成計画策定</a:t>
                      </a:r>
                      <a:endParaRPr lang="ja-JP" altLang="en-US" sz="1100" b="0" i="0" u="none" strike="noStrike" dirty="0">
                        <a:solidFill>
                          <a:schemeClr val="tx1"/>
                        </a:solidFill>
                        <a:effectLst/>
                        <a:latin typeface="+mn-ea"/>
                        <a:ea typeface="+mn-ea"/>
                      </a:endParaRP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5080">
                <a:tc rowSpan="4">
                  <a:txBody>
                    <a:bodyPr/>
                    <a:lstStyle/>
                    <a:p>
                      <a:pPr algn="ctr" fontAlgn="ctr"/>
                      <a:r>
                        <a:rPr lang="en-US" altLang="ja-JP" sz="1100" b="0" i="0" u="none" strike="noStrike" dirty="0">
                          <a:solidFill>
                            <a:schemeClr val="tx1"/>
                          </a:solidFill>
                          <a:effectLst/>
                          <a:latin typeface="+mn-ea"/>
                          <a:ea typeface="+mn-ea"/>
                        </a:rPr>
                        <a:t>2012</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zh-TW" altLang="en-US" sz="1100" b="0" i="0" u="none" strike="noStrike" dirty="0">
                          <a:solidFill>
                            <a:schemeClr val="tx1"/>
                          </a:solidFill>
                          <a:effectLst/>
                          <a:latin typeface="+mn-ea"/>
                          <a:ea typeface="+mn-ea"/>
                        </a:rPr>
                        <a:t>第</a:t>
                      </a:r>
                      <a:r>
                        <a:rPr lang="en-US" altLang="zh-TW" sz="1100" b="0" i="0" u="none" strike="noStrike" dirty="0">
                          <a:solidFill>
                            <a:schemeClr val="tx1"/>
                          </a:solidFill>
                          <a:effectLst/>
                          <a:latin typeface="+mn-ea"/>
                          <a:ea typeface="+mn-ea"/>
                        </a:rPr>
                        <a:t>4</a:t>
                      </a:r>
                      <a:r>
                        <a:rPr lang="zh-TW" altLang="en-US" sz="1100" b="0" i="0" u="none" strike="noStrike" dirty="0">
                          <a:solidFill>
                            <a:schemeClr val="tx1"/>
                          </a:solidFill>
                          <a:effectLst/>
                          <a:latin typeface="+mn-ea"/>
                          <a:ea typeface="+mn-ea"/>
                        </a:rPr>
                        <a:t>次環境基本計画 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chemeClr val="tx1"/>
                          </a:solidFill>
                          <a:effectLst/>
                          <a:latin typeface="+mn-ea"/>
                          <a:ea typeface="+mn-ea"/>
                        </a:rPr>
                        <a:t>2050</a:t>
                      </a:r>
                      <a:r>
                        <a:rPr lang="ja-JP" altLang="en-US" sz="1100" b="0" i="0" u="none" strike="noStrike" dirty="0">
                          <a:solidFill>
                            <a:schemeClr val="tx1"/>
                          </a:solidFill>
                          <a:effectLst/>
                          <a:latin typeface="+mn-ea"/>
                          <a:ea typeface="+mn-ea"/>
                        </a:rPr>
                        <a:t>年の長期的目標の策定</a:t>
                      </a:r>
                      <a:r>
                        <a:rPr lang="en-US" altLang="ja-JP" sz="1100" b="0" i="0" u="none" strike="noStrike" dirty="0">
                          <a:solidFill>
                            <a:schemeClr val="tx1"/>
                          </a:solidFill>
                          <a:effectLst/>
                          <a:latin typeface="+mn-ea"/>
                          <a:ea typeface="+mn-ea"/>
                        </a:rPr>
                        <a:t>(80%</a:t>
                      </a:r>
                      <a:r>
                        <a:rPr lang="ja-JP" altLang="en-US" sz="1100" b="0" i="0" u="none" strike="noStrike" dirty="0">
                          <a:solidFill>
                            <a:schemeClr val="tx1"/>
                          </a:solidFill>
                          <a:effectLst/>
                          <a:latin typeface="+mn-ea"/>
                          <a:ea typeface="+mn-ea"/>
                        </a:rPr>
                        <a:t>排出削減を目指す</a:t>
                      </a:r>
                      <a:r>
                        <a:rPr lang="en-US" altLang="ja-JP" sz="1100" b="0" i="0" u="none" strike="noStrike" dirty="0">
                          <a:solidFill>
                            <a:schemeClr val="tx1"/>
                          </a:solidFill>
                          <a:effectLst/>
                          <a:latin typeface="+mn-ea"/>
                          <a:ea typeface="+mn-ea"/>
                        </a:rPr>
                        <a:t>)</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5080">
                <a:tc vMerge="1">
                  <a:txBody>
                    <a:bodyPr/>
                    <a:lstStyle/>
                    <a:p>
                      <a:endParaRPr kumimoji="1" lang="ja-JP" altLang="en-US"/>
                    </a:p>
                  </a:txBody>
                  <a:tcPr/>
                </a:tc>
                <a:tc>
                  <a:txBody>
                    <a:bodyPr/>
                    <a:lstStyle/>
                    <a:p>
                      <a:pPr algn="l" fontAlgn="ctr"/>
                      <a:r>
                        <a:rPr lang="ja-JP" altLang="en-US" sz="1100" b="0" i="0" u="none" strike="noStrike" dirty="0">
                          <a:solidFill>
                            <a:schemeClr val="tx1"/>
                          </a:solidFill>
                          <a:effectLst/>
                          <a:latin typeface="+mn-ea"/>
                          <a:ea typeface="+mn-ea"/>
                        </a:rPr>
                        <a:t>地球温暖化対策税の導入</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化石燃料に対して</a:t>
                      </a:r>
                      <a:r>
                        <a:rPr lang="en-US" altLang="ja-JP" sz="1100" b="0" i="0" u="none" strike="noStrike" dirty="0">
                          <a:solidFill>
                            <a:schemeClr val="tx1"/>
                          </a:solidFill>
                          <a:effectLst/>
                          <a:latin typeface="+mn-ea"/>
                          <a:ea typeface="+mn-ea"/>
                        </a:rPr>
                        <a:t>CO2</a:t>
                      </a:r>
                      <a:r>
                        <a:rPr lang="ja-JP" altLang="en-US" sz="1100" b="0" i="0" u="none" strike="noStrike" dirty="0">
                          <a:solidFill>
                            <a:schemeClr val="tx1"/>
                          </a:solidFill>
                          <a:effectLst/>
                          <a:latin typeface="+mn-ea"/>
                          <a:ea typeface="+mn-ea"/>
                        </a:rPr>
                        <a:t>排出量に応じて課税</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5080">
                <a:tc vMerge="1">
                  <a:txBody>
                    <a:bodyPr/>
                    <a:lstStyle/>
                    <a:p>
                      <a:endParaRPr kumimoji="1" lang="ja-JP" altLang="en-US"/>
                    </a:p>
                  </a:txBody>
                  <a:tcPr/>
                </a:tc>
                <a:tc>
                  <a:txBody>
                    <a:bodyPr/>
                    <a:lstStyle/>
                    <a:p>
                      <a:pPr algn="l" fontAlgn="ctr"/>
                      <a:r>
                        <a:rPr lang="ja-JP" altLang="en-US" sz="1100" b="1" i="0" u="none" strike="noStrike" dirty="0">
                          <a:solidFill>
                            <a:schemeClr val="tx1"/>
                          </a:solidFill>
                          <a:effectLst/>
                          <a:latin typeface="+mn-ea"/>
                          <a:ea typeface="+mn-ea"/>
                        </a:rPr>
                        <a:t>固定価格買い取り制度導入 </a:t>
                      </a:r>
                      <a:r>
                        <a:rPr lang="en-US" altLang="ja-JP" sz="1100" b="1" i="0" u="none" strike="noStrike" dirty="0">
                          <a:solidFill>
                            <a:schemeClr val="tx1"/>
                          </a:solidFill>
                          <a:effectLst/>
                          <a:latin typeface="+mn-ea"/>
                          <a:ea typeface="+mn-ea"/>
                        </a:rPr>
                        <a:t>(FIT)</a:t>
                      </a:r>
                      <a:endParaRPr lang="ja-JP" altLang="en-US" sz="1100" b="1" i="0" u="none" strike="noStrike" dirty="0">
                        <a:solidFill>
                          <a:schemeClr val="tx1"/>
                        </a:solidFill>
                        <a:effectLst/>
                        <a:latin typeface="+mn-ea"/>
                        <a:ea typeface="+mn-ea"/>
                      </a:endParaRP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effectLst/>
                          <a:latin typeface="+mn-ea"/>
                          <a:ea typeface="+mn-ea"/>
                        </a:rPr>
                        <a:t>再生可能エネルギーの固定価格買取を発電事業者に義務付ける制度</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195080">
                <a:tc vMerge="1">
                  <a:txBody>
                    <a:bodyPr/>
                    <a:lstStyle/>
                    <a:p>
                      <a:endParaRPr kumimoji="1" lang="ja-JP" altLang="en-US"/>
                    </a:p>
                  </a:txBody>
                  <a:tcPr/>
                </a:tc>
                <a:tc>
                  <a:txBody>
                    <a:bodyPr/>
                    <a:lstStyle/>
                    <a:p>
                      <a:pPr algn="l" fontAlgn="ctr"/>
                      <a:r>
                        <a:rPr lang="ja-JP" altLang="en-US" sz="1100" b="1" i="0" u="none" strike="noStrike" dirty="0">
                          <a:solidFill>
                            <a:schemeClr val="tx1"/>
                          </a:solidFill>
                          <a:effectLst/>
                          <a:latin typeface="+mn-ea"/>
                          <a:ea typeface="+mn-ea"/>
                        </a:rPr>
                        <a:t>エコまち法公布</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都市機能の中心部への集積や公共交通等の整備活用の推進</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93283">
                <a:tc>
                  <a:txBody>
                    <a:bodyPr/>
                    <a:lstStyle/>
                    <a:p>
                      <a:pPr algn="ctr" fontAlgn="ctr"/>
                      <a:r>
                        <a:rPr lang="en-US" altLang="ja-JP" sz="1100" b="0" i="0" u="none" strike="noStrike">
                          <a:solidFill>
                            <a:schemeClr val="tx1"/>
                          </a:solidFill>
                          <a:effectLst/>
                          <a:latin typeface="+mn-ea"/>
                          <a:ea typeface="+mn-ea"/>
                        </a:rPr>
                        <a:t>2013</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地球温暖化対策推進法改正</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京都議定書目標達成計画に替わり、国が地球温暖化対策計画を策定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00873">
                <a:tc rowSpan="2">
                  <a:txBody>
                    <a:bodyPr/>
                    <a:lstStyle/>
                    <a:p>
                      <a:pPr algn="ctr" fontAlgn="ctr"/>
                      <a:r>
                        <a:rPr lang="en-US" altLang="ja-JP" sz="1100" b="0" i="0" u="none" strike="noStrike">
                          <a:solidFill>
                            <a:schemeClr val="tx1"/>
                          </a:solidFill>
                          <a:effectLst/>
                          <a:latin typeface="+mn-ea"/>
                          <a:ea typeface="+mn-ea"/>
                        </a:rPr>
                        <a:t>2015</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chemeClr val="tx1"/>
                          </a:solidFill>
                          <a:effectLst/>
                          <a:latin typeface="+mn-ea"/>
                          <a:ea typeface="+mn-ea"/>
                        </a:rPr>
                        <a:t>2030</a:t>
                      </a:r>
                      <a:r>
                        <a:rPr lang="ja-JP" altLang="en-US" sz="1100" b="0" i="0" u="none" strike="noStrike" dirty="0">
                          <a:solidFill>
                            <a:schemeClr val="tx1"/>
                          </a:solidFill>
                          <a:effectLst/>
                          <a:latin typeface="+mn-ea"/>
                          <a:ea typeface="+mn-ea"/>
                        </a:rPr>
                        <a:t>年以降の削減について日本の約束草案の決定 </a:t>
                      </a:r>
                      <a:endParaRPr lang="ja-JP" altLang="en-US" sz="1100" b="0" i="0" u="none" strike="noStrike" dirty="0">
                        <a:solidFill>
                          <a:srgbClr val="FF0000"/>
                        </a:solidFill>
                        <a:effectLst/>
                        <a:latin typeface="+mn-ea"/>
                        <a:ea typeface="+mn-ea"/>
                      </a:endParaRP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chemeClr val="tx1"/>
                          </a:solidFill>
                          <a:effectLst/>
                          <a:latin typeface="+mn-ea"/>
                          <a:ea typeface="+mn-ea"/>
                        </a:rPr>
                        <a:t>2030</a:t>
                      </a:r>
                      <a:r>
                        <a:rPr lang="ja-JP" altLang="en-US" sz="1100" b="0" i="0" u="none" strike="noStrike" dirty="0">
                          <a:solidFill>
                            <a:schemeClr val="tx1"/>
                          </a:solidFill>
                          <a:effectLst/>
                          <a:latin typeface="+mn-ea"/>
                          <a:ea typeface="+mn-ea"/>
                        </a:rPr>
                        <a:t>年度の削減目標</a:t>
                      </a:r>
                      <a:r>
                        <a:rPr lang="en-US" altLang="ja-JP" sz="1100" b="0" i="0" u="none" strike="noStrike" dirty="0">
                          <a:solidFill>
                            <a:schemeClr val="tx1"/>
                          </a:solidFill>
                          <a:effectLst/>
                          <a:latin typeface="+mn-ea"/>
                          <a:ea typeface="+mn-ea"/>
                        </a:rPr>
                        <a:t>(</a:t>
                      </a:r>
                      <a:r>
                        <a:rPr lang="ja-JP" altLang="en-US" sz="1100" b="0" i="0" u="none" strike="noStrike" dirty="0">
                          <a:solidFill>
                            <a:schemeClr val="tx1"/>
                          </a:solidFill>
                          <a:effectLst/>
                          <a:latin typeface="+mn-ea"/>
                          <a:ea typeface="+mn-ea"/>
                        </a:rPr>
                        <a:t>中期目標</a:t>
                      </a:r>
                      <a:r>
                        <a:rPr lang="en-US" altLang="ja-JP" sz="1100" b="0" i="0" u="none" strike="noStrike" dirty="0">
                          <a:solidFill>
                            <a:schemeClr val="tx1"/>
                          </a:solidFill>
                          <a:effectLst/>
                          <a:latin typeface="+mn-ea"/>
                          <a:ea typeface="+mn-ea"/>
                        </a:rPr>
                        <a:t>)</a:t>
                      </a:r>
                      <a:r>
                        <a:rPr lang="ja-JP" altLang="en-US" sz="1100" b="0" i="0" u="none" strike="noStrike" dirty="0">
                          <a:solidFill>
                            <a:schemeClr val="tx1"/>
                          </a:solidFill>
                          <a:effectLst/>
                          <a:latin typeface="+mn-ea"/>
                          <a:ea typeface="+mn-ea"/>
                        </a:rPr>
                        <a:t>を</a:t>
                      </a:r>
                      <a:r>
                        <a:rPr lang="en-US" altLang="ja-JP" sz="1100" b="0" i="0" u="none" strike="noStrike" dirty="0">
                          <a:solidFill>
                            <a:schemeClr val="tx1"/>
                          </a:solidFill>
                          <a:effectLst/>
                          <a:latin typeface="+mn-ea"/>
                          <a:ea typeface="+mn-ea"/>
                        </a:rPr>
                        <a:t>26%</a:t>
                      </a:r>
                      <a:r>
                        <a:rPr lang="ja-JP" altLang="en-US" sz="1100" b="0" i="0" u="none" strike="noStrike" dirty="0">
                          <a:solidFill>
                            <a:schemeClr val="tx1"/>
                          </a:solidFill>
                          <a:effectLst/>
                          <a:latin typeface="+mn-ea"/>
                          <a:ea typeface="+mn-ea"/>
                        </a:rPr>
                        <a:t>削減</a:t>
                      </a:r>
                      <a:r>
                        <a:rPr lang="en-US" altLang="ja-JP" sz="1100" b="0" i="0" u="none" strike="noStrike" dirty="0">
                          <a:solidFill>
                            <a:schemeClr val="tx1"/>
                          </a:solidFill>
                          <a:effectLst/>
                          <a:latin typeface="+mn-ea"/>
                          <a:ea typeface="+mn-ea"/>
                        </a:rPr>
                        <a:t>(2013</a:t>
                      </a:r>
                      <a:r>
                        <a:rPr lang="ja-JP" altLang="en-US" sz="1100" b="0" i="0" u="none" strike="noStrike" dirty="0">
                          <a:solidFill>
                            <a:schemeClr val="tx1"/>
                          </a:solidFill>
                          <a:effectLst/>
                          <a:latin typeface="+mn-ea"/>
                          <a:ea typeface="+mn-ea"/>
                        </a:rPr>
                        <a:t>年度比</a:t>
                      </a:r>
                      <a:r>
                        <a:rPr lang="en-US" altLang="ja-JP" sz="1100" b="0" i="0" u="none" strike="noStrike" dirty="0">
                          <a:solidFill>
                            <a:schemeClr val="tx1"/>
                          </a:solidFill>
                          <a:effectLst/>
                          <a:latin typeface="+mn-ea"/>
                          <a:ea typeface="+mn-ea"/>
                        </a:rPr>
                        <a:t>)</a:t>
                      </a:r>
                      <a:r>
                        <a:rPr lang="ja-JP" altLang="en-US" sz="1100" b="0" i="0" u="none" strike="noStrike" dirty="0">
                          <a:solidFill>
                            <a:schemeClr val="tx1"/>
                          </a:solidFill>
                          <a:effectLst/>
                          <a:latin typeface="+mn-ea"/>
                          <a:ea typeface="+mn-ea"/>
                        </a:rPr>
                        <a:t>とすることを条約事務局に提出</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95080">
                <a:tc vMerge="1">
                  <a:txBody>
                    <a:bodyPr/>
                    <a:lstStyle/>
                    <a:p>
                      <a:endParaRPr kumimoji="1" lang="ja-JP" altLang="en-US"/>
                    </a:p>
                  </a:txBody>
                  <a:tcPr/>
                </a:tc>
                <a:tc>
                  <a:txBody>
                    <a:bodyPr/>
                    <a:lstStyle/>
                    <a:p>
                      <a:pPr algn="l" fontAlgn="ctr"/>
                      <a:r>
                        <a:rPr lang="ja-JP" altLang="en-US" sz="1100" b="0" i="0" u="none" strike="noStrike" dirty="0">
                          <a:solidFill>
                            <a:schemeClr val="tx1"/>
                          </a:solidFill>
                          <a:effectLst/>
                          <a:latin typeface="+mn-ea"/>
                          <a:ea typeface="+mn-ea"/>
                        </a:rPr>
                        <a:t>気候変動の影響への適応計画策定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適応の基本的考え方と分野別施策を決定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95080">
                <a:tc rowSpan="2">
                  <a:txBody>
                    <a:bodyPr/>
                    <a:lstStyle/>
                    <a:p>
                      <a:pPr algn="ctr" fontAlgn="ctr"/>
                      <a:r>
                        <a:rPr lang="en-US" altLang="ja-JP" sz="1100" b="0" i="0" u="none" strike="noStrike">
                          <a:solidFill>
                            <a:schemeClr val="tx1"/>
                          </a:solidFill>
                          <a:effectLst/>
                          <a:latin typeface="+mn-ea"/>
                          <a:ea typeface="+mn-ea"/>
                        </a:rPr>
                        <a:t>2016</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地球温暖化対策推進法改正</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普及啓発、国際協力の強化、地域における温暖化対策の推進</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95080">
                <a:tc vMerge="1">
                  <a:txBody>
                    <a:bodyPr/>
                    <a:lstStyle/>
                    <a:p>
                      <a:endParaRPr kumimoji="1" lang="ja-JP" altLang="en-US"/>
                    </a:p>
                  </a:txBody>
                  <a:tcPr/>
                </a:tc>
                <a:tc>
                  <a:txBody>
                    <a:bodyPr/>
                    <a:lstStyle/>
                    <a:p>
                      <a:pPr algn="l" fontAlgn="ctr"/>
                      <a:r>
                        <a:rPr lang="zh-CN" altLang="en-US" sz="1100" b="0" i="0" u="none" strike="noStrike" dirty="0">
                          <a:solidFill>
                            <a:schemeClr val="tx1"/>
                          </a:solidFill>
                          <a:effectLst/>
                          <a:latin typeface="+mn-ea"/>
                          <a:ea typeface="+mn-ea"/>
                        </a:rPr>
                        <a:t>地球温暖化対策計画策定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mn-ea"/>
                          <a:ea typeface="+mn-ea"/>
                        </a:rPr>
                        <a:t>地球温暖化対策の基本的方向、削減目標と達成のための対策を決定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0491">
                <a:tc rowSpan="2">
                  <a:txBody>
                    <a:bodyPr/>
                    <a:lstStyle/>
                    <a:p>
                      <a:pPr algn="ctr" fontAlgn="ctr"/>
                      <a:r>
                        <a:rPr lang="en-US" altLang="ja-JP" sz="1100" b="0" i="0" u="none" strike="noStrike" dirty="0">
                          <a:solidFill>
                            <a:schemeClr val="tx1"/>
                          </a:solidFill>
                          <a:effectLst/>
                          <a:latin typeface="+mn-ea"/>
                          <a:ea typeface="+mn-ea"/>
                        </a:rPr>
                        <a:t>2018</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1" i="0" u="none" strike="noStrike" dirty="0">
                          <a:solidFill>
                            <a:schemeClr val="tx1"/>
                          </a:solidFill>
                          <a:effectLst/>
                          <a:latin typeface="+mn-ea"/>
                          <a:ea typeface="+mn-ea"/>
                        </a:rPr>
                        <a:t>第</a:t>
                      </a:r>
                      <a:r>
                        <a:rPr lang="en-US" altLang="zh-TW" sz="1100" b="1" i="0" u="none" strike="noStrike" dirty="0">
                          <a:solidFill>
                            <a:schemeClr val="tx1"/>
                          </a:solidFill>
                          <a:effectLst/>
                          <a:latin typeface="+mn-ea"/>
                          <a:ea typeface="+mn-ea"/>
                        </a:rPr>
                        <a:t>5</a:t>
                      </a:r>
                      <a:r>
                        <a:rPr lang="zh-TW" altLang="en-US" sz="1100" b="1" i="0" u="none" strike="noStrike" dirty="0">
                          <a:solidFill>
                            <a:schemeClr val="tx1"/>
                          </a:solidFill>
                          <a:effectLst/>
                          <a:latin typeface="+mn-ea"/>
                          <a:ea typeface="+mn-ea"/>
                        </a:rPr>
                        <a:t>次環境基本計画策定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effectLst/>
                          <a:latin typeface="+mn-ea"/>
                          <a:ea typeface="+mn-ea"/>
                        </a:rPr>
                        <a:t>地球温暖化対策計画に定める中期</a:t>
                      </a:r>
                      <a:r>
                        <a:rPr lang="en-US" altLang="ja-JP" sz="1100" b="0" i="0" u="none" strike="noStrike" dirty="0">
                          <a:solidFill>
                            <a:schemeClr val="tx1"/>
                          </a:solidFill>
                          <a:effectLst/>
                          <a:latin typeface="+mn-ea"/>
                          <a:ea typeface="+mn-ea"/>
                        </a:rPr>
                        <a:t>(2030</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a:t>
                      </a:r>
                      <a:r>
                        <a:rPr lang="ja-JP" altLang="en-US" sz="1100" b="0" i="0" u="none" strike="noStrike" dirty="0">
                          <a:solidFill>
                            <a:schemeClr val="tx1"/>
                          </a:solidFill>
                          <a:effectLst/>
                          <a:latin typeface="+mn-ea"/>
                          <a:ea typeface="+mn-ea"/>
                        </a:rPr>
                        <a:t>、長期的</a:t>
                      </a:r>
                      <a:r>
                        <a:rPr lang="en-US" altLang="ja-JP" sz="1100" b="0" i="0" u="none" strike="noStrike" dirty="0">
                          <a:solidFill>
                            <a:schemeClr val="tx1"/>
                          </a:solidFill>
                          <a:effectLst/>
                          <a:latin typeface="+mn-ea"/>
                          <a:ea typeface="+mn-ea"/>
                        </a:rPr>
                        <a:t>(2050</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a:t>
                      </a:r>
                      <a:r>
                        <a:rPr lang="ja-JP" altLang="en-US" sz="1100" b="0" i="0" u="none" strike="noStrike" dirty="0">
                          <a:solidFill>
                            <a:schemeClr val="tx1"/>
                          </a:solidFill>
                          <a:effectLst/>
                          <a:latin typeface="+mn-ea"/>
                          <a:ea typeface="+mn-ea"/>
                        </a:rPr>
                        <a:t>目標の達成</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4"/>
                  </a:ext>
                </a:extLst>
              </a:tr>
              <a:tr h="195080">
                <a:tc vMerge="1">
                  <a:txBody>
                    <a:bodyPr/>
                    <a:lstStyle/>
                    <a:p>
                      <a:endParaRPr kumimoji="1" lang="ja-JP" altLang="en-US"/>
                    </a:p>
                  </a:txBody>
                  <a:tcPr/>
                </a:tc>
                <a:tc>
                  <a:txBody>
                    <a:bodyPr/>
                    <a:lstStyle/>
                    <a:p>
                      <a:pPr algn="l" fontAlgn="ctr"/>
                      <a:r>
                        <a:rPr lang="zh-TW" altLang="en-US" sz="1100" b="0" i="0" u="none" strike="noStrike" dirty="0">
                          <a:solidFill>
                            <a:schemeClr val="tx1"/>
                          </a:solidFill>
                          <a:effectLst/>
                          <a:latin typeface="+mn-ea"/>
                          <a:ea typeface="+mn-ea"/>
                        </a:rPr>
                        <a:t>気候変動適応法公布</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effectLst/>
                          <a:latin typeface="+mn-ea"/>
                          <a:ea typeface="+mn-ea"/>
                        </a:rPr>
                        <a:t>気候変動適応計画の策定、情報基盤の整備、地域での適応の強化</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5"/>
                  </a:ext>
                </a:extLst>
              </a:tr>
              <a:tr h="224780">
                <a:tc>
                  <a:txBody>
                    <a:bodyPr/>
                    <a:lstStyle/>
                    <a:p>
                      <a:pPr algn="ctr" fontAlgn="ctr"/>
                      <a:r>
                        <a:rPr lang="en-US" altLang="ja-JP" sz="1100" b="0" i="0" u="none" strike="noStrike" dirty="0">
                          <a:solidFill>
                            <a:schemeClr val="tx1"/>
                          </a:solidFill>
                          <a:effectLst/>
                          <a:latin typeface="+mn-ea"/>
                          <a:ea typeface="+mn-ea"/>
                        </a:rPr>
                        <a:t>2019</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1" i="0" u="none" strike="noStrike" dirty="0">
                          <a:solidFill>
                            <a:schemeClr val="tx1"/>
                          </a:solidFill>
                          <a:effectLst/>
                          <a:latin typeface="+mn-ea"/>
                          <a:ea typeface="+mn-ea"/>
                        </a:rPr>
                        <a:t>パリ協定に基づく成長戦略としての長期戦略閣議決定</a:t>
                      </a:r>
                      <a:endParaRPr lang="zh-TW" altLang="en-US" sz="1000" b="1" i="0" u="none" strike="noStrike" dirty="0">
                        <a:solidFill>
                          <a:schemeClr val="tx1"/>
                        </a:solidFill>
                        <a:effectLst/>
                        <a:latin typeface="+mn-ea"/>
                        <a:ea typeface="+mn-ea"/>
                      </a:endParaRP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effectLst/>
                          <a:latin typeface="+mn-ea"/>
                          <a:ea typeface="+mn-ea"/>
                        </a:rPr>
                        <a:t>脱炭素社会を最終到達点とし、</a:t>
                      </a:r>
                      <a:r>
                        <a:rPr lang="en-US" altLang="ja-JP" sz="1100" b="0" i="0" u="none" strike="noStrike" dirty="0">
                          <a:solidFill>
                            <a:schemeClr val="tx1"/>
                          </a:solidFill>
                          <a:effectLst/>
                          <a:latin typeface="+mn-ea"/>
                          <a:ea typeface="+mn-ea"/>
                        </a:rPr>
                        <a:t>2050</a:t>
                      </a:r>
                      <a:r>
                        <a:rPr lang="ja-JP" altLang="en-US" sz="1100" b="0" i="0" u="none" strike="noStrike" dirty="0">
                          <a:solidFill>
                            <a:schemeClr val="tx1"/>
                          </a:solidFill>
                          <a:effectLst/>
                          <a:latin typeface="+mn-ea"/>
                          <a:ea typeface="+mn-ea"/>
                        </a:rPr>
                        <a:t>年までに</a:t>
                      </a:r>
                      <a:r>
                        <a:rPr lang="en-US" altLang="ja-JP" sz="1100" b="0" i="0" u="none" strike="noStrike" dirty="0">
                          <a:solidFill>
                            <a:schemeClr val="tx1"/>
                          </a:solidFill>
                          <a:effectLst/>
                          <a:latin typeface="+mn-ea"/>
                          <a:ea typeface="+mn-ea"/>
                        </a:rPr>
                        <a:t>80</a:t>
                      </a:r>
                      <a:r>
                        <a:rPr lang="ja-JP" altLang="en-US" sz="1100" b="0" i="0" u="none" strike="noStrike" dirty="0">
                          <a:solidFill>
                            <a:schemeClr val="tx1"/>
                          </a:solidFill>
                          <a:effectLst/>
                          <a:latin typeface="+mn-ea"/>
                          <a:ea typeface="+mn-ea"/>
                        </a:rPr>
                        <a:t>％削減に取り組む</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6"/>
                  </a:ext>
                </a:extLst>
              </a:tr>
              <a:tr h="190491">
                <a:tc>
                  <a:txBody>
                    <a:bodyPr/>
                    <a:lstStyle/>
                    <a:p>
                      <a:pPr algn="ctr" fontAlgn="ctr"/>
                      <a:r>
                        <a:rPr lang="en-US" altLang="ja-JP" sz="1100" b="0" i="0" u="none" strike="noStrike" dirty="0">
                          <a:solidFill>
                            <a:srgbClr val="0000FF"/>
                          </a:solidFill>
                          <a:effectLst/>
                          <a:latin typeface="+mn-ea"/>
                          <a:ea typeface="+mn-ea"/>
                        </a:rPr>
                        <a:t>2020</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defRPr/>
                      </a:pPr>
                      <a:r>
                        <a:rPr lang="ja-JP" altLang="en-US" sz="1100" b="0" dirty="0">
                          <a:solidFill>
                            <a:srgbClr val="0000FF"/>
                          </a:solidFill>
                          <a:latin typeface="+mn-ea"/>
                          <a:ea typeface="+mn-ea"/>
                        </a:rPr>
                        <a:t>グリーン成長戦略策定</a:t>
                      </a: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kumimoji="1" lang="en-US" altLang="ja-JP" sz="1100" b="0" i="0" u="none" kern="1200" baseline="0" dirty="0">
                          <a:solidFill>
                            <a:srgbClr val="0000FF"/>
                          </a:solidFill>
                          <a:effectLst/>
                          <a:latin typeface="+mn-ea"/>
                          <a:ea typeface="+mn-ea"/>
                          <a:cs typeface="+mn-cs"/>
                        </a:rPr>
                        <a:t>2050</a:t>
                      </a:r>
                      <a:r>
                        <a:rPr kumimoji="1" lang="ja-JP" altLang="en-US" sz="1100" b="0" i="0" u="none" kern="1200" baseline="0" dirty="0">
                          <a:solidFill>
                            <a:srgbClr val="0000FF"/>
                          </a:solidFill>
                          <a:effectLst/>
                          <a:latin typeface="+mn-ea"/>
                          <a:ea typeface="+mn-ea"/>
                          <a:cs typeface="+mn-cs"/>
                        </a:rPr>
                        <a:t>年カーボンニュートラルに伴うグリーン成長戦略を策定</a:t>
                      </a:r>
                      <a:r>
                        <a:rPr kumimoji="1" lang="en-US" altLang="ja-JP" sz="1100" b="0" i="0" u="none" kern="1200" baseline="0" dirty="0">
                          <a:solidFill>
                            <a:srgbClr val="0000FF"/>
                          </a:solidFill>
                          <a:effectLst/>
                          <a:latin typeface="+mn-ea"/>
                          <a:ea typeface="+mn-ea"/>
                          <a:cs typeface="+mn-cs"/>
                        </a:rPr>
                        <a:t>(2021</a:t>
                      </a:r>
                      <a:r>
                        <a:rPr kumimoji="1" lang="ja-JP" altLang="en-US" sz="1100" b="0" i="0" u="none" kern="1200" baseline="0" dirty="0">
                          <a:solidFill>
                            <a:srgbClr val="0000FF"/>
                          </a:solidFill>
                          <a:effectLst/>
                          <a:latin typeface="+mn-ea"/>
                          <a:ea typeface="+mn-ea"/>
                          <a:cs typeface="+mn-cs"/>
                        </a:rPr>
                        <a:t>年改定</a:t>
                      </a:r>
                      <a:r>
                        <a:rPr kumimoji="1" lang="en-US" altLang="ja-JP" sz="1100" b="0" i="0" u="none" kern="1200" baseline="0" dirty="0">
                          <a:solidFill>
                            <a:srgbClr val="0000FF"/>
                          </a:solidFill>
                          <a:effectLst/>
                          <a:latin typeface="+mn-ea"/>
                          <a:ea typeface="+mn-ea"/>
                          <a:cs typeface="+mn-cs"/>
                        </a:rPr>
                        <a:t>)</a:t>
                      </a:r>
                      <a:endParaRPr lang="ja-JP" altLang="en-US" sz="1100" b="0" i="0" u="none" strike="noStrike" dirty="0">
                        <a:solidFill>
                          <a:srgbClr val="0000FF"/>
                        </a:solidFill>
                        <a:effectLst/>
                        <a:latin typeface="+mn-ea"/>
                        <a:ea typeface="+mn-ea"/>
                      </a:endParaRPr>
                    </a:p>
                  </a:txBody>
                  <a:tcPr marL="7618" marR="7618" marT="76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7"/>
                  </a:ext>
                </a:extLst>
              </a:tr>
              <a:tr h="554968">
                <a:tc rowSpan="4">
                  <a:txBody>
                    <a:bodyPr/>
                    <a:lstStyle/>
                    <a:p>
                      <a:pPr algn="ctr" fontAlgn="ctr"/>
                      <a:r>
                        <a:rPr lang="en-US" altLang="ja-JP" sz="1100" b="0" i="0" u="none" strike="noStrike" dirty="0">
                          <a:solidFill>
                            <a:srgbClr val="0000FF"/>
                          </a:solidFill>
                          <a:effectLst/>
                          <a:latin typeface="+mn-ea"/>
                          <a:ea typeface="+mn-ea"/>
                        </a:rPr>
                        <a:t>2021</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1" i="0" u="none" strike="noStrike" dirty="0">
                          <a:solidFill>
                            <a:srgbClr val="0000FF"/>
                          </a:solidFill>
                          <a:effectLst/>
                          <a:latin typeface="+mn-ea"/>
                          <a:ea typeface="+mn-ea"/>
                        </a:rPr>
                        <a:t>地球温暖化対策推進法改正</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rgbClr val="0000FF"/>
                          </a:solidFill>
                          <a:effectLst/>
                          <a:latin typeface="+mn-ea"/>
                          <a:ea typeface="+mn-ea"/>
                        </a:rPr>
                        <a:t>・パリ協定・</a:t>
                      </a:r>
                      <a:r>
                        <a:rPr lang="en-US" altLang="ja-JP" sz="1100" b="0" i="0" u="none" strike="noStrike" dirty="0">
                          <a:solidFill>
                            <a:srgbClr val="0000FF"/>
                          </a:solidFill>
                          <a:effectLst/>
                          <a:latin typeface="+mn-ea"/>
                          <a:ea typeface="+mn-ea"/>
                        </a:rPr>
                        <a:t>2050</a:t>
                      </a:r>
                      <a:r>
                        <a:rPr lang="ja-JP" altLang="en-US" sz="1100" b="0" i="0" u="none" strike="noStrike" dirty="0">
                          <a:solidFill>
                            <a:srgbClr val="0000FF"/>
                          </a:solidFill>
                          <a:effectLst/>
                          <a:latin typeface="+mn-ea"/>
                          <a:ea typeface="+mn-ea"/>
                        </a:rPr>
                        <a:t>年カーボンニュートラル宣言等を踏まえた基本理念の新設、</a:t>
                      </a:r>
                      <a:endParaRPr lang="en-US" altLang="ja-JP" sz="1100" b="0" i="0" u="none" strike="noStrike" dirty="0">
                        <a:solidFill>
                          <a:srgbClr val="0000FF"/>
                        </a:solidFill>
                        <a:effectLst/>
                        <a:latin typeface="+mn-ea"/>
                        <a:ea typeface="+mn-ea"/>
                      </a:endParaRPr>
                    </a:p>
                    <a:p>
                      <a:pPr algn="l" fontAlgn="ctr"/>
                      <a:r>
                        <a:rPr lang="ja-JP" altLang="en-US" sz="1100" b="0" i="0" u="none" strike="noStrike" dirty="0">
                          <a:solidFill>
                            <a:srgbClr val="0000FF"/>
                          </a:solidFill>
                          <a:effectLst/>
                          <a:latin typeface="+mn-ea"/>
                          <a:ea typeface="+mn-ea"/>
                        </a:rPr>
                        <a:t>・地域の再エネを活用した脱炭素化促進事業を推進するための計画・認定制度の創設、</a:t>
                      </a:r>
                      <a:endParaRPr lang="en-US" altLang="ja-JP" sz="1100" b="0" i="0" u="none" strike="noStrike" dirty="0">
                        <a:solidFill>
                          <a:srgbClr val="0000FF"/>
                        </a:solidFill>
                        <a:effectLst/>
                        <a:latin typeface="+mn-ea"/>
                        <a:ea typeface="+mn-ea"/>
                      </a:endParaRPr>
                    </a:p>
                    <a:p>
                      <a:pPr algn="l" fontAlgn="ctr"/>
                      <a:r>
                        <a:rPr lang="ja-JP" altLang="en-US" sz="1100" b="0" i="0" u="none" strike="noStrike" dirty="0">
                          <a:solidFill>
                            <a:srgbClr val="0000FF"/>
                          </a:solidFill>
                          <a:effectLst/>
                          <a:latin typeface="+mn-ea"/>
                          <a:ea typeface="+mn-ea"/>
                        </a:rPr>
                        <a:t>・脱炭素経営の促進に向けた企業の排出量情報のデジタル化・オープンデータ化の推進等</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189221">
                <a:tc v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FF"/>
                          </a:solidFill>
                          <a:effectLst/>
                          <a:latin typeface="+mn-ea"/>
                          <a:ea typeface="+mn-ea"/>
                        </a:rPr>
                        <a:t>地域脱炭素ロードマップ制定</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a:solidFill>
                            <a:srgbClr val="0000FF"/>
                          </a:solidFill>
                          <a:effectLst/>
                          <a:latin typeface="+mn-ea"/>
                          <a:ea typeface="+mn-ea"/>
                        </a:rPr>
                        <a:t> 政府が地域脱炭素ロードマップを制定</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9"/>
                  </a:ext>
                </a:extLst>
              </a:tr>
              <a:tr h="217391">
                <a:tc v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100" b="1" i="0" u="none" strike="noStrike" dirty="0">
                          <a:solidFill>
                            <a:srgbClr val="0000FF"/>
                          </a:solidFill>
                          <a:effectLst/>
                          <a:latin typeface="+mn-ea"/>
                          <a:ea typeface="+mn-ea"/>
                        </a:rPr>
                        <a:t>地球温暖化対策計画改定</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1" i="0" u="none" strike="noStrike" dirty="0">
                          <a:solidFill>
                            <a:srgbClr val="0000FF"/>
                          </a:solidFill>
                          <a:effectLst/>
                          <a:latin typeface="+mn-ea"/>
                          <a:ea typeface="+mn-ea"/>
                        </a:rPr>
                        <a:t> </a:t>
                      </a:r>
                      <a:r>
                        <a:rPr lang="en-US" altLang="ja-JP" sz="1100" b="1" i="0" u="none" strike="noStrike" dirty="0">
                          <a:solidFill>
                            <a:srgbClr val="0000FF"/>
                          </a:solidFill>
                          <a:effectLst/>
                          <a:latin typeface="+mn-ea"/>
                          <a:ea typeface="+mn-ea"/>
                        </a:rPr>
                        <a:t>2030</a:t>
                      </a:r>
                      <a:r>
                        <a:rPr lang="ja-JP" altLang="en-US" sz="1100" b="1" i="0" u="none" strike="noStrike" dirty="0">
                          <a:solidFill>
                            <a:srgbClr val="0000FF"/>
                          </a:solidFill>
                          <a:effectLst/>
                          <a:latin typeface="+mn-ea"/>
                          <a:ea typeface="+mn-ea"/>
                        </a:rPr>
                        <a:t>年度に温室効果ガスを</a:t>
                      </a:r>
                      <a:r>
                        <a:rPr lang="en-US" altLang="ja-JP" sz="1100" b="1" i="0" u="none" strike="noStrike" dirty="0">
                          <a:solidFill>
                            <a:srgbClr val="0000FF"/>
                          </a:solidFill>
                          <a:effectLst/>
                          <a:latin typeface="+mn-ea"/>
                          <a:ea typeface="+mn-ea"/>
                        </a:rPr>
                        <a:t>2013</a:t>
                      </a:r>
                      <a:r>
                        <a:rPr lang="ja-JP" altLang="en-US" sz="1100" b="1" i="0" u="none" strike="noStrike" dirty="0">
                          <a:solidFill>
                            <a:srgbClr val="0000FF"/>
                          </a:solidFill>
                          <a:effectLst/>
                          <a:latin typeface="+mn-ea"/>
                          <a:ea typeface="+mn-ea"/>
                        </a:rPr>
                        <a:t>年度から</a:t>
                      </a:r>
                      <a:r>
                        <a:rPr lang="en-US" altLang="ja-JP" sz="1100" b="1" i="0" u="none" strike="noStrike" dirty="0">
                          <a:solidFill>
                            <a:srgbClr val="0000FF"/>
                          </a:solidFill>
                          <a:effectLst/>
                          <a:latin typeface="+mn-ea"/>
                          <a:ea typeface="+mn-ea"/>
                        </a:rPr>
                        <a:t>46</a:t>
                      </a:r>
                      <a:r>
                        <a:rPr lang="ja-JP" altLang="en-US" sz="1100" b="1" i="0" u="none" strike="noStrike" dirty="0">
                          <a:solidFill>
                            <a:srgbClr val="0000FF"/>
                          </a:solidFill>
                          <a:effectLst/>
                          <a:latin typeface="+mn-ea"/>
                          <a:ea typeface="+mn-ea"/>
                        </a:rPr>
                        <a:t>％削減、さらに</a:t>
                      </a:r>
                      <a:r>
                        <a:rPr lang="en-US" altLang="ja-JP" sz="1100" b="1" i="0" u="none" strike="noStrike" dirty="0">
                          <a:solidFill>
                            <a:srgbClr val="0000FF"/>
                          </a:solidFill>
                          <a:effectLst/>
                          <a:latin typeface="+mn-ea"/>
                          <a:ea typeface="+mn-ea"/>
                        </a:rPr>
                        <a:t>50</a:t>
                      </a:r>
                      <a:r>
                        <a:rPr lang="ja-JP" altLang="en-US" sz="1100" b="1" i="0" u="none" strike="noStrike" dirty="0">
                          <a:solidFill>
                            <a:srgbClr val="0000FF"/>
                          </a:solidFill>
                          <a:effectLst/>
                          <a:latin typeface="+mn-ea"/>
                          <a:ea typeface="+mn-ea"/>
                        </a:rPr>
                        <a:t>％の高みに向けた挑戦</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189221">
                <a:tc v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a:solidFill>
                            <a:srgbClr val="0000FF"/>
                          </a:solidFill>
                          <a:effectLst/>
                          <a:latin typeface="+mn-ea"/>
                          <a:ea typeface="+mn-ea"/>
                        </a:rPr>
                        <a:t>気候変動適応計画改定 </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rgbClr val="0000FF"/>
                          </a:solidFill>
                          <a:effectLst/>
                          <a:latin typeface="+mn-ea"/>
                          <a:ea typeface="+mn-ea"/>
                        </a:rPr>
                        <a:t>あらゆる関連施策に気候変動への適応を組み込む</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1"/>
                  </a:ext>
                </a:extLst>
              </a:tr>
              <a:tr h="173989">
                <a:tc>
                  <a:txBody>
                    <a:bodyPr/>
                    <a:lstStyle/>
                    <a:p>
                      <a:pPr algn="ctr" fontAlgn="ctr"/>
                      <a:r>
                        <a:rPr lang="en-US" altLang="ja-JP" sz="1100" b="0" i="0" u="none" strike="noStrike" dirty="0">
                          <a:solidFill>
                            <a:srgbClr val="0000FF"/>
                          </a:solidFill>
                          <a:effectLst/>
                          <a:latin typeface="+mn-ea"/>
                          <a:ea typeface="+mn-ea"/>
                        </a:rPr>
                        <a:t>2022</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FF"/>
                          </a:solidFill>
                          <a:effectLst/>
                          <a:latin typeface="+mn-ea"/>
                          <a:ea typeface="+mn-ea"/>
                        </a:rPr>
                        <a:t>地球温暖化対策推進法改正 </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000" b="1" i="0" u="none" strike="noStrike" dirty="0">
                          <a:solidFill>
                            <a:srgbClr val="0000FF"/>
                          </a:solidFill>
                          <a:effectLst/>
                          <a:latin typeface="+mn-ea"/>
                          <a:ea typeface="+mn-ea"/>
                        </a:rPr>
                        <a:t>脱炭素化に資する事業に対する資金供給等を強化するための株式会社脱炭素化支援機構の設立</a:t>
                      </a:r>
                    </a:p>
                  </a:txBody>
                  <a:tcPr marL="6350" marR="6350" marT="634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2"/>
                  </a:ext>
                </a:extLst>
              </a:tr>
            </a:tbl>
          </a:graphicData>
        </a:graphic>
      </p:graphicFrame>
      <p:sp>
        <p:nvSpPr>
          <p:cNvPr id="3" name="AutoShape 13">
            <a:extLst>
              <a:ext uri="{FF2B5EF4-FFF2-40B4-BE49-F238E27FC236}">
                <a16:creationId xmlns:a16="http://schemas.microsoft.com/office/drawing/2014/main" id="{2F4DE373-9224-ABAF-9549-92BEC3820E21}"/>
              </a:ext>
            </a:extLst>
          </p:cNvPr>
          <p:cNvSpPr>
            <a:spLocks noChangeArrowheads="1"/>
          </p:cNvSpPr>
          <p:nvPr/>
        </p:nvSpPr>
        <p:spPr bwMode="auto">
          <a:xfrm>
            <a:off x="33338" y="4921250"/>
            <a:ext cx="2882900" cy="288925"/>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a:solidFill>
                  <a:srgbClr val="FF0000"/>
                </a:solidFill>
                <a:latin typeface="+mn-ea"/>
                <a:ea typeface="+mn-ea"/>
              </a:rPr>
              <a:t>　</a:t>
            </a:r>
          </a:p>
        </p:txBody>
      </p:sp>
      <p:sp>
        <p:nvSpPr>
          <p:cNvPr id="4" name="Text Box 23">
            <a:extLst>
              <a:ext uri="{FF2B5EF4-FFF2-40B4-BE49-F238E27FC236}">
                <a16:creationId xmlns:a16="http://schemas.microsoft.com/office/drawing/2014/main" id="{0C088530-0DE0-919D-A3D6-6E3F02FE9B30}"/>
              </a:ext>
            </a:extLst>
          </p:cNvPr>
          <p:cNvSpPr txBox="1">
            <a:spLocks noChangeArrowheads="1"/>
          </p:cNvSpPr>
          <p:nvPr/>
        </p:nvSpPr>
        <p:spPr bwMode="auto">
          <a:xfrm>
            <a:off x="0" y="4916488"/>
            <a:ext cx="2843213" cy="3063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民生部門における地球温暖化対策</a:t>
            </a:r>
          </a:p>
        </p:txBody>
      </p:sp>
      <p:sp>
        <p:nvSpPr>
          <p:cNvPr id="5" name="AutoShape 13">
            <a:extLst>
              <a:ext uri="{FF2B5EF4-FFF2-40B4-BE49-F238E27FC236}">
                <a16:creationId xmlns:a16="http://schemas.microsoft.com/office/drawing/2014/main" id="{5812F0E2-FB84-C650-2C23-F6B9DEAA9B26}"/>
              </a:ext>
            </a:extLst>
          </p:cNvPr>
          <p:cNvSpPr>
            <a:spLocks noChangeArrowheads="1"/>
          </p:cNvSpPr>
          <p:nvPr/>
        </p:nvSpPr>
        <p:spPr bwMode="auto">
          <a:xfrm>
            <a:off x="4389438" y="4897438"/>
            <a:ext cx="2990850" cy="288925"/>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a:solidFill>
                  <a:srgbClr val="FF0000"/>
                </a:solidFill>
                <a:latin typeface="+mn-ea"/>
                <a:ea typeface="+mn-ea"/>
              </a:rPr>
              <a:t>　</a:t>
            </a:r>
          </a:p>
        </p:txBody>
      </p:sp>
      <p:sp>
        <p:nvSpPr>
          <p:cNvPr id="6" name="Text Box 23">
            <a:extLst>
              <a:ext uri="{FF2B5EF4-FFF2-40B4-BE49-F238E27FC236}">
                <a16:creationId xmlns:a16="http://schemas.microsoft.com/office/drawing/2014/main" id="{2AFD2176-2616-3972-4734-755FC65A7644}"/>
              </a:ext>
            </a:extLst>
          </p:cNvPr>
          <p:cNvSpPr txBox="1">
            <a:spLocks noChangeArrowheads="1"/>
          </p:cNvSpPr>
          <p:nvPr/>
        </p:nvSpPr>
        <p:spPr bwMode="auto">
          <a:xfrm>
            <a:off x="4356100" y="4892675"/>
            <a:ext cx="295116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地球温暖化対策としての経済的手法</a:t>
            </a:r>
          </a:p>
        </p:txBody>
      </p:sp>
      <p:sp>
        <p:nvSpPr>
          <p:cNvPr id="87136" name="テキスト ボックス 7">
            <a:extLst>
              <a:ext uri="{FF2B5EF4-FFF2-40B4-BE49-F238E27FC236}">
                <a16:creationId xmlns:a16="http://schemas.microsoft.com/office/drawing/2014/main" id="{A9EA7E3D-C160-0EC2-BAA3-9B007525ED3B}"/>
              </a:ext>
            </a:extLst>
          </p:cNvPr>
          <p:cNvSpPr txBox="1">
            <a:spLocks noChangeArrowheads="1"/>
          </p:cNvSpPr>
          <p:nvPr/>
        </p:nvSpPr>
        <p:spPr bwMode="auto">
          <a:xfrm>
            <a:off x="-36513" y="5259388"/>
            <a:ext cx="427831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a:t>地球温暖化対策計画の大幅なＧＨＧ排出量の削減目標達成の</a:t>
            </a:r>
            <a:endParaRPr lang="en-US" altLang="ja-JP" sz="1200" b="0"/>
          </a:p>
          <a:p>
            <a:pPr>
              <a:spcBef>
                <a:spcPct val="0"/>
              </a:spcBef>
              <a:buFontTx/>
              <a:buNone/>
            </a:pPr>
            <a:r>
              <a:rPr lang="ja-JP" altLang="en-US" sz="1200" b="0"/>
              <a:t>ためには、民生部門の削減目標2013年比40％削減</a:t>
            </a:r>
          </a:p>
          <a:p>
            <a:pPr>
              <a:spcBef>
                <a:spcPct val="0"/>
              </a:spcBef>
              <a:buFontTx/>
              <a:buNone/>
            </a:pPr>
            <a:r>
              <a:rPr lang="ja-JP" altLang="en-US" sz="1200" b="0"/>
              <a:t>・低炭素製品の選択、カーシェアリングなどの低炭素サービス</a:t>
            </a:r>
            <a:endParaRPr lang="en-US" altLang="ja-JP" sz="1200" b="0"/>
          </a:p>
          <a:p>
            <a:pPr>
              <a:spcBef>
                <a:spcPct val="0"/>
              </a:spcBef>
              <a:buFontTx/>
              <a:buNone/>
            </a:pPr>
            <a:r>
              <a:rPr lang="ja-JP" altLang="en-US" sz="1200" b="0"/>
              <a:t>・ワークスタイルの転換の推進</a:t>
            </a:r>
          </a:p>
          <a:p>
            <a:pPr>
              <a:spcBef>
                <a:spcPct val="0"/>
              </a:spcBef>
              <a:buFontTx/>
              <a:buNone/>
            </a:pPr>
            <a:r>
              <a:rPr lang="ja-JP" altLang="en-US" sz="1200" b="0"/>
              <a:t>・</a:t>
            </a:r>
            <a:r>
              <a:rPr lang="ja-JP" altLang="en-US" sz="1200">
                <a:solidFill>
                  <a:srgbClr val="FF0000"/>
                </a:solidFill>
              </a:rPr>
              <a:t>カーボンフットプリント</a:t>
            </a:r>
            <a:r>
              <a:rPr lang="ja-JP" altLang="en-US" sz="1200" b="0"/>
              <a:t>による見える化、</a:t>
            </a:r>
          </a:p>
          <a:p>
            <a:pPr>
              <a:spcBef>
                <a:spcPct val="0"/>
              </a:spcBef>
              <a:buFontTx/>
              <a:buNone/>
            </a:pPr>
            <a:r>
              <a:rPr lang="ja-JP" altLang="en-US" sz="1200" b="0"/>
              <a:t>・</a:t>
            </a:r>
            <a:r>
              <a:rPr lang="ja-JP" altLang="en-US" sz="1200">
                <a:solidFill>
                  <a:srgbClr val="FF0000"/>
                </a:solidFill>
              </a:rPr>
              <a:t>カーボンオフセット</a:t>
            </a:r>
            <a:r>
              <a:rPr lang="ja-JP" altLang="en-US" sz="1200" b="0"/>
              <a:t>の推進</a:t>
            </a:r>
          </a:p>
          <a:p>
            <a:pPr>
              <a:spcBef>
                <a:spcPct val="0"/>
              </a:spcBef>
              <a:buFontTx/>
              <a:buNone/>
            </a:pPr>
            <a:r>
              <a:rPr lang="ja-JP" altLang="en-US" sz="1200" b="0"/>
              <a:t>・「</a:t>
            </a:r>
            <a:r>
              <a:rPr lang="ja-JP" altLang="en-US" sz="1200">
                <a:solidFill>
                  <a:srgbClr val="FF0000"/>
                </a:solidFill>
              </a:rPr>
              <a:t>地域循環共生圏</a:t>
            </a:r>
            <a:r>
              <a:rPr lang="ja-JP" altLang="en-US" sz="1200" b="0"/>
              <a:t>」の展開</a:t>
            </a:r>
          </a:p>
        </p:txBody>
      </p:sp>
      <p:sp>
        <p:nvSpPr>
          <p:cNvPr id="87137" name="テキスト ボックス 9">
            <a:extLst>
              <a:ext uri="{FF2B5EF4-FFF2-40B4-BE49-F238E27FC236}">
                <a16:creationId xmlns:a16="http://schemas.microsoft.com/office/drawing/2014/main" id="{BD897CD0-D27D-6BE2-660A-EC4B84668A90}"/>
              </a:ext>
            </a:extLst>
          </p:cNvPr>
          <p:cNvSpPr txBox="1">
            <a:spLocks noChangeArrowheads="1"/>
          </p:cNvSpPr>
          <p:nvPr/>
        </p:nvSpPr>
        <p:spPr bwMode="auto">
          <a:xfrm>
            <a:off x="4275138" y="5229225"/>
            <a:ext cx="48339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a:t>・地球温暖化対策のための税（</a:t>
            </a:r>
            <a:r>
              <a:rPr lang="ja-JP" altLang="en-US" sz="1200">
                <a:solidFill>
                  <a:srgbClr val="FF0000"/>
                </a:solidFill>
              </a:rPr>
              <a:t>カーボンプライシング・排出量取引制度</a:t>
            </a:r>
            <a:r>
              <a:rPr lang="ja-JP" altLang="en-US" sz="1200" b="0"/>
              <a:t>）</a:t>
            </a:r>
          </a:p>
          <a:p>
            <a:pPr>
              <a:spcBef>
                <a:spcPct val="0"/>
              </a:spcBef>
              <a:buFontTx/>
              <a:buNone/>
            </a:pPr>
            <a:r>
              <a:rPr lang="ja-JP" altLang="en-US" sz="1200" b="0"/>
              <a:t>・金融のグリーン化（</a:t>
            </a:r>
            <a:r>
              <a:rPr lang="ja-JP" altLang="en-US" sz="1200">
                <a:solidFill>
                  <a:srgbClr val="FF0000"/>
                </a:solidFill>
              </a:rPr>
              <a:t>ＥＳＧ投資</a:t>
            </a:r>
            <a:r>
              <a:rPr lang="ja-JP" altLang="en-US" sz="1200" b="0"/>
              <a:t>やグ</a:t>
            </a:r>
            <a:r>
              <a:rPr lang="ja-JP" altLang="en-US" sz="1200">
                <a:solidFill>
                  <a:srgbClr val="FF0000"/>
                </a:solidFill>
              </a:rPr>
              <a:t>リーンボンド</a:t>
            </a:r>
            <a:r>
              <a:rPr lang="ja-JP" altLang="en-US" sz="1200" b="0"/>
              <a:t>の発行）</a:t>
            </a:r>
          </a:p>
          <a:p>
            <a:pPr>
              <a:spcBef>
                <a:spcPct val="0"/>
              </a:spcBef>
              <a:buFontTx/>
              <a:buNone/>
            </a:pPr>
            <a:r>
              <a:rPr lang="ja-JP" altLang="en-US" sz="1200" b="0"/>
              <a:t>・</a:t>
            </a:r>
            <a:r>
              <a:rPr lang="ja-JP" altLang="en-US" sz="1200">
                <a:solidFill>
                  <a:srgbClr val="FF0000"/>
                </a:solidFill>
              </a:rPr>
              <a:t>固定価格買取制度（FIT）</a:t>
            </a:r>
            <a:r>
              <a:rPr lang="ja-JP" altLang="en-US" sz="1200" b="0"/>
              <a:t>による再生可能エネルギーの導入促進</a:t>
            </a:r>
          </a:p>
        </p:txBody>
      </p:sp>
      <p:sp>
        <p:nvSpPr>
          <p:cNvPr id="11" name="AutoShape 80">
            <a:extLst>
              <a:ext uri="{FF2B5EF4-FFF2-40B4-BE49-F238E27FC236}">
                <a16:creationId xmlns:a16="http://schemas.microsoft.com/office/drawing/2014/main" id="{50618973-D705-2DB7-D62B-35D1DAEA7F93}"/>
              </a:ext>
            </a:extLst>
          </p:cNvPr>
          <p:cNvSpPr>
            <a:spLocks noChangeArrowheads="1"/>
          </p:cNvSpPr>
          <p:nvPr/>
        </p:nvSpPr>
        <p:spPr bwMode="auto">
          <a:xfrm>
            <a:off x="4500563" y="6094413"/>
            <a:ext cx="4059237" cy="647700"/>
          </a:xfrm>
          <a:prstGeom prst="roundRect">
            <a:avLst>
              <a:gd name="adj" fmla="val 16671"/>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2" name="Text Box 78">
            <a:extLst>
              <a:ext uri="{FF2B5EF4-FFF2-40B4-BE49-F238E27FC236}">
                <a16:creationId xmlns:a16="http://schemas.microsoft.com/office/drawing/2014/main" id="{C17B0E1E-3EF7-98EC-C1C8-133717E12AFA}"/>
              </a:ext>
            </a:extLst>
          </p:cNvPr>
          <p:cNvSpPr txBox="1">
            <a:spLocks noChangeArrowheads="1"/>
          </p:cNvSpPr>
          <p:nvPr/>
        </p:nvSpPr>
        <p:spPr bwMode="auto">
          <a:xfrm>
            <a:off x="4716463" y="6076950"/>
            <a:ext cx="3817937"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「都市の低炭素化の促進に関する法律」</a:t>
            </a:r>
          </a:p>
          <a:p>
            <a:pPr eaLnBrk="1" hangingPunct="1">
              <a:spcBef>
                <a:spcPct val="0"/>
              </a:spcBef>
              <a:buFontTx/>
              <a:buNone/>
              <a:defRPr/>
            </a:pPr>
            <a:r>
              <a:rPr lang="ja-JP" altLang="en-US" sz="1200" b="0" dirty="0">
                <a:latin typeface="+mn-ea"/>
                <a:ea typeface="+mn-ea"/>
              </a:rPr>
              <a:t>市町村による低炭素まちづくり計画の作成や特別の措置・低炭素建築物の普及などの取り組みを推進する法律。</a:t>
            </a:r>
          </a:p>
        </p:txBody>
      </p:sp>
      <p:sp>
        <p:nvSpPr>
          <p:cNvPr id="13" name="AutoShape 15">
            <a:extLst>
              <a:ext uri="{FF2B5EF4-FFF2-40B4-BE49-F238E27FC236}">
                <a16:creationId xmlns:a16="http://schemas.microsoft.com/office/drawing/2014/main" id="{B98E28A7-1BC0-1433-FDC3-5F04C4697547}"/>
              </a:ext>
            </a:extLst>
          </p:cNvPr>
          <p:cNvSpPr>
            <a:spLocks noChangeArrowheads="1"/>
          </p:cNvSpPr>
          <p:nvPr/>
        </p:nvSpPr>
        <p:spPr bwMode="auto">
          <a:xfrm>
            <a:off x="5827713" y="5829300"/>
            <a:ext cx="1512887" cy="273050"/>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en-US" sz="1000" dirty="0">
              <a:solidFill>
                <a:schemeClr val="bg1"/>
              </a:solidFill>
              <a:latin typeface="+mn-ea"/>
              <a:ea typeface="+mn-ea"/>
            </a:endParaRPr>
          </a:p>
        </p:txBody>
      </p:sp>
      <p:sp>
        <p:nvSpPr>
          <p:cNvPr id="14" name="Text Box 67">
            <a:extLst>
              <a:ext uri="{FF2B5EF4-FFF2-40B4-BE49-F238E27FC236}">
                <a16:creationId xmlns:a16="http://schemas.microsoft.com/office/drawing/2014/main" id="{CE433280-152E-5CE4-84A4-AD371267E501}"/>
              </a:ext>
            </a:extLst>
          </p:cNvPr>
          <p:cNvSpPr txBox="1">
            <a:spLocks noChangeArrowheads="1"/>
          </p:cNvSpPr>
          <p:nvPr/>
        </p:nvSpPr>
        <p:spPr bwMode="auto">
          <a:xfrm>
            <a:off x="5840413" y="5805488"/>
            <a:ext cx="1512887"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エコまち法　　</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図 2">
            <a:extLst>
              <a:ext uri="{FF2B5EF4-FFF2-40B4-BE49-F238E27FC236}">
                <a16:creationId xmlns:a16="http://schemas.microsoft.com/office/drawing/2014/main" id="{F04DB9FA-D2C4-C47E-2F9C-85B3818CFB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63" y="4505325"/>
            <a:ext cx="4775200"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7" name="図 8">
            <a:extLst>
              <a:ext uri="{FF2B5EF4-FFF2-40B4-BE49-F238E27FC236}">
                <a16:creationId xmlns:a16="http://schemas.microsoft.com/office/drawing/2014/main" id="{EF5C4C06-BB8E-6C4C-EB7E-A978BDDC49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13" y="6743700"/>
            <a:ext cx="473075"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8" name="図 2">
            <a:extLst>
              <a:ext uri="{FF2B5EF4-FFF2-40B4-BE49-F238E27FC236}">
                <a16:creationId xmlns:a16="http://schemas.microsoft.com/office/drawing/2014/main" id="{1D602C3E-A05A-CB28-0D5A-3AFF4C2067D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488" y="261938"/>
            <a:ext cx="8513762" cy="387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図 8">
            <a:extLst>
              <a:ext uri="{FF2B5EF4-FFF2-40B4-BE49-F238E27FC236}">
                <a16:creationId xmlns:a16="http://schemas.microsoft.com/office/drawing/2014/main" id="{71425904-58D3-DD03-7ECC-27576C979A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488" y="3556000"/>
            <a:ext cx="473075"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テキスト ボックス 5">
            <a:extLst>
              <a:ext uri="{FF2B5EF4-FFF2-40B4-BE49-F238E27FC236}">
                <a16:creationId xmlns:a16="http://schemas.microsoft.com/office/drawing/2014/main" id="{79896F7E-6291-4D4C-74DD-051763B3E6C4}"/>
              </a:ext>
            </a:extLst>
          </p:cNvPr>
          <p:cNvSpPr txBox="1">
            <a:spLocks noChangeArrowheads="1"/>
          </p:cNvSpPr>
          <p:nvPr/>
        </p:nvSpPr>
        <p:spPr bwMode="auto">
          <a:xfrm>
            <a:off x="2195513" y="-28575"/>
            <a:ext cx="39417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a:t>CO2 の部⾨別排出量（電気・熱配分前）の推移</a:t>
            </a:r>
          </a:p>
        </p:txBody>
      </p:sp>
      <p:pic>
        <p:nvPicPr>
          <p:cNvPr id="88071" name="図 7">
            <a:extLst>
              <a:ext uri="{FF2B5EF4-FFF2-40B4-BE49-F238E27FC236}">
                <a16:creationId xmlns:a16="http://schemas.microsoft.com/office/drawing/2014/main" id="{B8F750D3-66CC-AEAA-48FE-2790470F4A1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10138" y="4505325"/>
            <a:ext cx="4138612"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2" name="テキスト ボックス 9">
            <a:extLst>
              <a:ext uri="{FF2B5EF4-FFF2-40B4-BE49-F238E27FC236}">
                <a16:creationId xmlns:a16="http://schemas.microsoft.com/office/drawing/2014/main" id="{6E837A85-2B7F-B827-CA2E-9B39F7E9832A}"/>
              </a:ext>
            </a:extLst>
          </p:cNvPr>
          <p:cNvSpPr txBox="1">
            <a:spLocks noChangeArrowheads="1"/>
          </p:cNvSpPr>
          <p:nvPr/>
        </p:nvSpPr>
        <p:spPr bwMode="auto">
          <a:xfrm>
            <a:off x="5794375" y="4132263"/>
            <a:ext cx="27003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a:t>各温室効果ガスの排出量の推移</a:t>
            </a:r>
          </a:p>
        </p:txBody>
      </p:sp>
      <p:pic>
        <p:nvPicPr>
          <p:cNvPr id="88073" name="図 8">
            <a:extLst>
              <a:ext uri="{FF2B5EF4-FFF2-40B4-BE49-F238E27FC236}">
                <a16:creationId xmlns:a16="http://schemas.microsoft.com/office/drawing/2014/main" id="{F1CFF73A-274C-1831-913F-DD4D78294A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3800" y="6732588"/>
            <a:ext cx="473075" cy="10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4" name="テキスト ボックス 12">
            <a:extLst>
              <a:ext uri="{FF2B5EF4-FFF2-40B4-BE49-F238E27FC236}">
                <a16:creationId xmlns:a16="http://schemas.microsoft.com/office/drawing/2014/main" id="{1976C41D-3DA4-8504-EEA6-9EDA2651C6E8}"/>
              </a:ext>
            </a:extLst>
          </p:cNvPr>
          <p:cNvSpPr txBox="1">
            <a:spLocks noChangeArrowheads="1"/>
          </p:cNvSpPr>
          <p:nvPr/>
        </p:nvSpPr>
        <p:spPr bwMode="auto">
          <a:xfrm>
            <a:off x="1187450" y="4179888"/>
            <a:ext cx="2879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a:t>我が国の温室効果ガス総排出量</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Text Box 7">
            <a:extLst>
              <a:ext uri="{FF2B5EF4-FFF2-40B4-BE49-F238E27FC236}">
                <a16:creationId xmlns:a16="http://schemas.microsoft.com/office/drawing/2014/main" id="{F9B60EF2-B8A6-3C24-A2D1-558DC671845C}"/>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P70</a:t>
            </a:r>
            <a:r>
              <a:rPr lang="ja-JP" altLang="en-US" sz="1200" b="0" dirty="0">
                <a:latin typeface="+mn-ea"/>
                <a:ea typeface="+mn-ea"/>
              </a:rPr>
              <a:t>～</a:t>
            </a:r>
            <a:r>
              <a:rPr lang="en-US" altLang="ja-JP" sz="1200" b="0" dirty="0">
                <a:latin typeface="+mn-ea"/>
                <a:ea typeface="+mn-ea"/>
              </a:rPr>
              <a:t>P71</a:t>
            </a:r>
          </a:p>
        </p:txBody>
      </p:sp>
      <p:sp>
        <p:nvSpPr>
          <p:cNvPr id="101380" name="Text Box 9">
            <a:extLst>
              <a:ext uri="{FF2B5EF4-FFF2-40B4-BE49-F238E27FC236}">
                <a16:creationId xmlns:a16="http://schemas.microsoft.com/office/drawing/2014/main" id="{862589EE-C331-CECA-FA89-30201C656627}"/>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01381" name="Text Box 10">
            <a:extLst>
              <a:ext uri="{FF2B5EF4-FFF2-40B4-BE49-F238E27FC236}">
                <a16:creationId xmlns:a16="http://schemas.microsoft.com/office/drawing/2014/main" id="{224D1218-EC46-2F73-02B3-7046EAE58FD7}"/>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101384" name="AutoShape 15">
            <a:extLst>
              <a:ext uri="{FF2B5EF4-FFF2-40B4-BE49-F238E27FC236}">
                <a16:creationId xmlns:a16="http://schemas.microsoft.com/office/drawing/2014/main" id="{473A03F1-71CC-62BD-7AF0-87B581DF745B}"/>
              </a:ext>
            </a:extLst>
          </p:cNvPr>
          <p:cNvSpPr>
            <a:spLocks noChangeArrowheads="1"/>
          </p:cNvSpPr>
          <p:nvPr/>
        </p:nvSpPr>
        <p:spPr bwMode="auto">
          <a:xfrm>
            <a:off x="0" y="790575"/>
            <a:ext cx="1333500" cy="288925"/>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01385" name="Rectangle 16">
            <a:extLst>
              <a:ext uri="{FF2B5EF4-FFF2-40B4-BE49-F238E27FC236}">
                <a16:creationId xmlns:a16="http://schemas.microsoft.com/office/drawing/2014/main" id="{C57C9A2B-AA5F-3E91-2013-A60ED3409465}"/>
              </a:ext>
            </a:extLst>
          </p:cNvPr>
          <p:cNvSpPr>
            <a:spLocks noChangeArrowheads="1"/>
          </p:cNvSpPr>
          <p:nvPr/>
        </p:nvSpPr>
        <p:spPr bwMode="auto">
          <a:xfrm>
            <a:off x="23813" y="3403600"/>
            <a:ext cx="2601912" cy="1093788"/>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地球温暖化対策地域協議会</a:t>
            </a:r>
            <a:r>
              <a:rPr lang="ja-JP" altLang="en-US" sz="1400" b="0" dirty="0">
                <a:latin typeface="+mn-ea"/>
                <a:ea typeface="+mn-ea"/>
              </a:rPr>
              <a:t>」に</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市民団体、事業者、などが参画し</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地方自治体の温暖化対策やエネ</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ルギー政策に提言</a:t>
            </a:r>
          </a:p>
        </p:txBody>
      </p:sp>
      <p:sp>
        <p:nvSpPr>
          <p:cNvPr id="101386" name="AutoShape 17">
            <a:extLst>
              <a:ext uri="{FF2B5EF4-FFF2-40B4-BE49-F238E27FC236}">
                <a16:creationId xmlns:a16="http://schemas.microsoft.com/office/drawing/2014/main" id="{C6C2C440-F148-D19A-FDFD-4E5ECCBD07AD}"/>
              </a:ext>
            </a:extLst>
          </p:cNvPr>
          <p:cNvSpPr>
            <a:spLocks noChangeArrowheads="1"/>
          </p:cNvSpPr>
          <p:nvPr/>
        </p:nvSpPr>
        <p:spPr bwMode="auto">
          <a:xfrm>
            <a:off x="47625" y="3165475"/>
            <a:ext cx="1285875" cy="288925"/>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01387" name="AutoShape 19">
            <a:extLst>
              <a:ext uri="{FF2B5EF4-FFF2-40B4-BE49-F238E27FC236}">
                <a16:creationId xmlns:a16="http://schemas.microsoft.com/office/drawing/2014/main" id="{74BEC5AF-9CAF-97A6-B982-32AF8AEE8AE9}"/>
              </a:ext>
            </a:extLst>
          </p:cNvPr>
          <p:cNvSpPr>
            <a:spLocks noChangeArrowheads="1"/>
          </p:cNvSpPr>
          <p:nvPr/>
        </p:nvSpPr>
        <p:spPr bwMode="auto">
          <a:xfrm>
            <a:off x="11113" y="4851400"/>
            <a:ext cx="1944687" cy="288925"/>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01389" name="Text Box 21">
            <a:extLst>
              <a:ext uri="{FF2B5EF4-FFF2-40B4-BE49-F238E27FC236}">
                <a16:creationId xmlns:a16="http://schemas.microsoft.com/office/drawing/2014/main" id="{32EB2786-B686-975C-D05A-4491B63A9F57}"/>
              </a:ext>
            </a:extLst>
          </p:cNvPr>
          <p:cNvSpPr txBox="1">
            <a:spLocks noChangeArrowheads="1"/>
          </p:cNvSpPr>
          <p:nvPr/>
        </p:nvSpPr>
        <p:spPr bwMode="auto">
          <a:xfrm>
            <a:off x="34925" y="765175"/>
            <a:ext cx="1404938"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地方自治体</a:t>
            </a:r>
          </a:p>
        </p:txBody>
      </p:sp>
      <p:sp>
        <p:nvSpPr>
          <p:cNvPr id="101390" name="Text Box 22">
            <a:extLst>
              <a:ext uri="{FF2B5EF4-FFF2-40B4-BE49-F238E27FC236}">
                <a16:creationId xmlns:a16="http://schemas.microsoft.com/office/drawing/2014/main" id="{C39DE45F-B1A1-A5A5-062B-D539B1EBAECE}"/>
              </a:ext>
            </a:extLst>
          </p:cNvPr>
          <p:cNvSpPr txBox="1">
            <a:spLocks noChangeArrowheads="1"/>
          </p:cNvSpPr>
          <p:nvPr/>
        </p:nvSpPr>
        <p:spPr bwMode="auto">
          <a:xfrm>
            <a:off x="82550" y="3133725"/>
            <a:ext cx="1214438"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市民・ＮＰＯ</a:t>
            </a:r>
          </a:p>
        </p:txBody>
      </p:sp>
      <p:sp>
        <p:nvSpPr>
          <p:cNvPr id="101391" name="Text Box 23">
            <a:extLst>
              <a:ext uri="{FF2B5EF4-FFF2-40B4-BE49-F238E27FC236}">
                <a16:creationId xmlns:a16="http://schemas.microsoft.com/office/drawing/2014/main" id="{EEDC3B3C-5306-9A5D-95E5-F7A250262032}"/>
              </a:ext>
            </a:extLst>
          </p:cNvPr>
          <p:cNvSpPr txBox="1">
            <a:spLocks noChangeArrowheads="1"/>
          </p:cNvSpPr>
          <p:nvPr/>
        </p:nvSpPr>
        <p:spPr bwMode="auto">
          <a:xfrm>
            <a:off x="11113" y="4814888"/>
            <a:ext cx="169227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国民運動の展開</a:t>
            </a:r>
          </a:p>
        </p:txBody>
      </p:sp>
      <p:sp>
        <p:nvSpPr>
          <p:cNvPr id="101392" name="Text Box 25">
            <a:extLst>
              <a:ext uri="{FF2B5EF4-FFF2-40B4-BE49-F238E27FC236}">
                <a16:creationId xmlns:a16="http://schemas.microsoft.com/office/drawing/2014/main" id="{AE0AC0C9-1187-B2F8-BBC9-CAA8DE54A5D4}"/>
              </a:ext>
            </a:extLst>
          </p:cNvPr>
          <p:cNvSpPr txBox="1">
            <a:spLocks noChangeArrowheads="1"/>
          </p:cNvSpPr>
          <p:nvPr/>
        </p:nvSpPr>
        <p:spPr bwMode="auto">
          <a:xfrm>
            <a:off x="2916238" y="-26988"/>
            <a:ext cx="5048250" cy="708026"/>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800" dirty="0">
                <a:latin typeface="+mn-ea"/>
                <a:ea typeface="+mn-ea"/>
              </a:rPr>
              <a:t>日本の地球温暖化対策　</a:t>
            </a:r>
          </a:p>
          <a:p>
            <a:pPr eaLnBrk="1" hangingPunct="1">
              <a:spcBef>
                <a:spcPct val="0"/>
              </a:spcBef>
              <a:buFontTx/>
              <a:buNone/>
              <a:defRPr/>
            </a:pPr>
            <a:r>
              <a:rPr lang="ja-JP" altLang="en-US" sz="1200" b="0" dirty="0">
                <a:latin typeface="+mn-ea"/>
                <a:ea typeface="+mn-ea"/>
              </a:rPr>
              <a:t>（地方自治体・国民運動の展開）　</a:t>
            </a:r>
          </a:p>
        </p:txBody>
      </p:sp>
      <p:sp>
        <p:nvSpPr>
          <p:cNvPr id="101394" name="Text Box 29">
            <a:extLst>
              <a:ext uri="{FF2B5EF4-FFF2-40B4-BE49-F238E27FC236}">
                <a16:creationId xmlns:a16="http://schemas.microsoft.com/office/drawing/2014/main" id="{8D560222-96B9-C10A-BE56-96CE0CD14850}"/>
              </a:ext>
            </a:extLst>
          </p:cNvPr>
          <p:cNvSpPr txBox="1">
            <a:spLocks noChangeArrowheads="1"/>
          </p:cNvSpPr>
          <p:nvPr/>
        </p:nvSpPr>
        <p:spPr bwMode="auto">
          <a:xfrm>
            <a:off x="0" y="1058863"/>
            <a:ext cx="9144000" cy="20304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●地球温暖化対策推進法　⇒　地方公共団体実行計画の策定が義務</a:t>
            </a:r>
          </a:p>
          <a:p>
            <a:pPr eaLnBrk="1" hangingPunct="1">
              <a:spcBef>
                <a:spcPct val="0"/>
              </a:spcBef>
              <a:buFontTx/>
              <a:buNone/>
              <a:defRPr/>
            </a:pPr>
            <a:r>
              <a:rPr lang="ja-JP" altLang="en-US" sz="1400" b="0" dirty="0">
                <a:latin typeface="+mn-ea"/>
                <a:ea typeface="+mn-ea"/>
              </a:rPr>
              <a:t>　・地域内のＧＨＧの排出抑制の目標、地方公共団体自らのＧＨＧの排出削減計画がさだめられている。</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2021</a:t>
            </a:r>
            <a:r>
              <a:rPr lang="ja-JP" altLang="en-US" sz="1400" b="0" dirty="0">
                <a:solidFill>
                  <a:srgbClr val="0000FF"/>
                </a:solidFill>
                <a:latin typeface="+mn-ea"/>
                <a:ea typeface="+mn-ea"/>
              </a:rPr>
              <a:t>年改正　⇒　地域の再エネを活用した脱炭素化を促進する事業の実施に関する目標を追加。</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ja-JP" altLang="en-US" sz="1400" b="0" dirty="0">
                <a:solidFill>
                  <a:srgbClr val="FF0000"/>
                </a:solidFill>
                <a:latin typeface="+mn-ea"/>
                <a:ea typeface="+mn-ea"/>
              </a:rPr>
              <a:t>地域脱炭素化促進事業</a:t>
            </a:r>
            <a:r>
              <a:rPr lang="ja-JP" altLang="en-US" sz="1400" b="0" dirty="0">
                <a:solidFill>
                  <a:srgbClr val="0000FF"/>
                </a:solidFill>
                <a:latin typeface="+mn-ea"/>
                <a:ea typeface="+mn-ea"/>
              </a:rPr>
              <a:t>計画の事業については、関係法令の手続きのワンストップ化等の特例</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年改正　⇒　</a:t>
            </a:r>
            <a:r>
              <a:rPr lang="ja-JP" altLang="en-US" sz="1400" b="0" dirty="0">
                <a:solidFill>
                  <a:srgbClr val="FF0000"/>
                </a:solidFill>
                <a:latin typeface="+mn-ea"/>
                <a:ea typeface="+mn-ea"/>
              </a:rPr>
              <a:t>株式会社脱炭素化支援機構</a:t>
            </a:r>
            <a:r>
              <a:rPr lang="ja-JP" altLang="en-US" sz="1400" b="0" dirty="0">
                <a:solidFill>
                  <a:srgbClr val="0000FF"/>
                </a:solidFill>
                <a:latin typeface="+mn-ea"/>
                <a:ea typeface="+mn-ea"/>
              </a:rPr>
              <a:t>を設立→脱炭素化に資する事業に対する資金供給等を強化</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a:t>
            </a:r>
            <a:r>
              <a:rPr lang="ja-JP" altLang="en-US" sz="1400" b="0" dirty="0">
                <a:solidFill>
                  <a:srgbClr val="FF0000"/>
                </a:solidFill>
                <a:latin typeface="+mn-ea"/>
                <a:ea typeface="+mn-ea"/>
              </a:rPr>
              <a:t>地域脱炭素ロードマップ　</a:t>
            </a:r>
            <a:r>
              <a:rPr lang="ja-JP" altLang="en-US" sz="1400" b="0" dirty="0">
                <a:solidFill>
                  <a:srgbClr val="0000FF"/>
                </a:solidFill>
                <a:latin typeface="+mn-ea"/>
                <a:ea typeface="+mn-ea"/>
              </a:rPr>
              <a:t>⇒　</a:t>
            </a:r>
            <a:r>
              <a:rPr lang="en-US" altLang="ja-JP" sz="1400" b="0" dirty="0">
                <a:solidFill>
                  <a:srgbClr val="0000FF"/>
                </a:solidFill>
                <a:latin typeface="+mn-ea"/>
                <a:ea typeface="+mn-ea"/>
              </a:rPr>
              <a:t>2021</a:t>
            </a:r>
            <a:r>
              <a:rPr lang="ja-JP" altLang="en-US" sz="1400" b="0" dirty="0">
                <a:solidFill>
                  <a:srgbClr val="0000FF"/>
                </a:solidFill>
                <a:latin typeface="+mn-ea"/>
                <a:ea typeface="+mn-ea"/>
              </a:rPr>
              <a:t>年６月、国・地方脱炭素実現会議により策定</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・５年間に政策を総動員して人材・技術・情報・資金を積極的支援する</a:t>
            </a: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2030</a:t>
            </a:r>
            <a:r>
              <a:rPr lang="ja-JP" altLang="en-US" sz="1400" b="0" dirty="0">
                <a:solidFill>
                  <a:srgbClr val="0000FF"/>
                </a:solidFill>
                <a:latin typeface="+mn-ea"/>
                <a:ea typeface="+mn-ea"/>
              </a:rPr>
              <a:t>年度までに少なくとも</a:t>
            </a:r>
            <a:r>
              <a:rPr lang="en-US" altLang="ja-JP" sz="1400" b="0" dirty="0">
                <a:solidFill>
                  <a:srgbClr val="0000FF"/>
                </a:solidFill>
                <a:latin typeface="+mn-ea"/>
                <a:ea typeface="+mn-ea"/>
              </a:rPr>
              <a:t>100</a:t>
            </a:r>
            <a:r>
              <a:rPr lang="ja-JP" altLang="en-US" sz="1400" b="0" dirty="0">
                <a:solidFill>
                  <a:srgbClr val="0000FF"/>
                </a:solidFill>
                <a:latin typeface="+mn-ea"/>
                <a:ea typeface="+mn-ea"/>
              </a:rPr>
              <a:t>か所の脱炭素先行地域を創出し、実行の脱炭素ドミノのモデルとして重点対策を行う。</a:t>
            </a:r>
          </a:p>
          <a:p>
            <a:pPr eaLnBrk="1" hangingPunct="1">
              <a:spcBef>
                <a:spcPct val="0"/>
              </a:spcBef>
              <a:buFontTx/>
              <a:buNone/>
              <a:defRPr/>
            </a:pPr>
            <a:r>
              <a:rPr lang="ja-JP" altLang="en-US" sz="1400" b="0" dirty="0">
                <a:solidFill>
                  <a:srgbClr val="0000FF"/>
                </a:solidFill>
                <a:latin typeface="+mn-ea"/>
                <a:ea typeface="+mn-ea"/>
              </a:rPr>
              <a:t>●ゼロカーボンシティ　⇒　</a:t>
            </a:r>
            <a:r>
              <a:rPr lang="en-US" altLang="ja-JP" sz="1400" b="0" dirty="0">
                <a:solidFill>
                  <a:srgbClr val="0000FF"/>
                </a:solidFill>
                <a:latin typeface="+mn-ea"/>
                <a:ea typeface="+mn-ea"/>
              </a:rPr>
              <a:t> 2050</a:t>
            </a:r>
            <a:r>
              <a:rPr lang="ja-JP" altLang="en-US" sz="1400" b="0" dirty="0">
                <a:solidFill>
                  <a:srgbClr val="0000FF"/>
                </a:solidFill>
                <a:latin typeface="+mn-ea"/>
                <a:ea typeface="+mn-ea"/>
              </a:rPr>
              <a:t>年にＧＨＧの排出量を実質ゼロにする　</a:t>
            </a:r>
            <a:r>
              <a:rPr lang="en-US" altLang="ja-JP" sz="1400" b="0" dirty="0">
                <a:solidFill>
                  <a:srgbClr val="0000FF"/>
                </a:solidFill>
                <a:latin typeface="+mn-ea"/>
                <a:ea typeface="+mn-ea"/>
              </a:rPr>
              <a:t>702</a:t>
            </a:r>
            <a:r>
              <a:rPr lang="ja-JP" altLang="en-US" sz="1400" b="0" dirty="0">
                <a:solidFill>
                  <a:srgbClr val="0000FF"/>
                </a:solidFill>
                <a:latin typeface="+mn-ea"/>
                <a:ea typeface="+mn-ea"/>
              </a:rPr>
              <a:t>地方自治体が表明</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a:t>
            </a:r>
            <a:r>
              <a:rPr lang="en-US" altLang="ja-JP" sz="1400" b="0" dirty="0">
                <a:solidFill>
                  <a:srgbClr val="0000FF"/>
                </a:solidFill>
                <a:latin typeface="+mn-ea"/>
                <a:ea typeface="+mn-ea"/>
              </a:rPr>
              <a:t>5</a:t>
            </a:r>
            <a:r>
              <a:rPr lang="ja-JP" altLang="en-US" sz="1400" b="0" dirty="0">
                <a:solidFill>
                  <a:srgbClr val="0000FF"/>
                </a:solidFill>
                <a:latin typeface="+mn-ea"/>
                <a:ea typeface="+mn-ea"/>
              </a:rPr>
              <a:t>月現在）</a:t>
            </a:r>
          </a:p>
        </p:txBody>
      </p:sp>
      <p:sp>
        <p:nvSpPr>
          <p:cNvPr id="101395" name="Text Box 34">
            <a:extLst>
              <a:ext uri="{FF2B5EF4-FFF2-40B4-BE49-F238E27FC236}">
                <a16:creationId xmlns:a16="http://schemas.microsoft.com/office/drawing/2014/main" id="{7E3ED380-530A-372B-5B0C-0EECD885110F}"/>
              </a:ext>
            </a:extLst>
          </p:cNvPr>
          <p:cNvSpPr txBox="1">
            <a:spLocks noChangeArrowheads="1"/>
          </p:cNvSpPr>
          <p:nvPr/>
        </p:nvSpPr>
        <p:spPr bwMode="auto">
          <a:xfrm>
            <a:off x="11113" y="5180013"/>
            <a:ext cx="1692275"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クールビズ</a:t>
            </a:r>
            <a:r>
              <a:rPr lang="en-US" altLang="ja-JP"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クールシェア</a:t>
            </a:r>
            <a:r>
              <a:rPr lang="en-US" altLang="ja-JP"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ウォームビズ</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COOL </a:t>
            </a:r>
            <a:r>
              <a:rPr lang="en-US" altLang="ja-JP" sz="1400" b="0" dirty="0" err="1">
                <a:latin typeface="+mn-ea"/>
                <a:ea typeface="+mn-ea"/>
              </a:rPr>
              <a:t>CHOlCE</a:t>
            </a:r>
            <a:r>
              <a:rPr lang="ja-JP" altLang="en-US" sz="1400" b="0" dirty="0">
                <a:latin typeface="+mn-ea"/>
                <a:ea typeface="+mn-ea"/>
              </a:rPr>
              <a:t>」</a:t>
            </a:r>
            <a:endParaRPr lang="en-US" altLang="ja-JP" sz="1400" b="0" dirty="0">
              <a:latin typeface="+mn-ea"/>
              <a:ea typeface="+mn-ea"/>
            </a:endParaRPr>
          </a:p>
        </p:txBody>
      </p:sp>
      <p:sp>
        <p:nvSpPr>
          <p:cNvPr id="101396" name="Line 37">
            <a:extLst>
              <a:ext uri="{FF2B5EF4-FFF2-40B4-BE49-F238E27FC236}">
                <a16:creationId xmlns:a16="http://schemas.microsoft.com/office/drawing/2014/main" id="{E9A9402B-C490-B04D-ED71-1C4982284542}"/>
              </a:ext>
            </a:extLst>
          </p:cNvPr>
          <p:cNvSpPr>
            <a:spLocks noChangeShapeType="1"/>
          </p:cNvSpPr>
          <p:nvPr/>
        </p:nvSpPr>
        <p:spPr bwMode="auto">
          <a:xfrm>
            <a:off x="0" y="692150"/>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90128" name="図 7">
            <a:extLst>
              <a:ext uri="{FF2B5EF4-FFF2-40B4-BE49-F238E27FC236}">
                <a16:creationId xmlns:a16="http://schemas.microsoft.com/office/drawing/2014/main" id="{0BEA0B76-BA36-094E-4955-5CD4DFEF97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4488" y="20478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29" name="図 12">
            <a:extLst>
              <a:ext uri="{FF2B5EF4-FFF2-40B4-BE49-F238E27FC236}">
                <a16:creationId xmlns:a16="http://schemas.microsoft.com/office/drawing/2014/main" id="{F2B47F0D-0CC0-E563-12DB-1A89A5D9FF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7225"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0" name="図 13">
            <a:extLst>
              <a:ext uri="{FF2B5EF4-FFF2-40B4-BE49-F238E27FC236}">
                <a16:creationId xmlns:a16="http://schemas.microsoft.com/office/drawing/2014/main" id="{102DA120-6362-BEC0-08A5-BFE8376ABC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06625"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1" name="図 17">
            <a:extLst>
              <a:ext uri="{FF2B5EF4-FFF2-40B4-BE49-F238E27FC236}">
                <a16:creationId xmlns:a16="http://schemas.microsoft.com/office/drawing/2014/main" id="{B66D0A8A-4364-57D7-7764-375E537FDD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0" y="209550"/>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2" name="図 1">
            <a:extLst>
              <a:ext uri="{FF2B5EF4-FFF2-40B4-BE49-F238E27FC236}">
                <a16:creationId xmlns:a16="http://schemas.microsoft.com/office/drawing/2014/main" id="{F69DF69D-1D4D-8B94-06FE-68EEF45B3E1B}"/>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2725" y="6165850"/>
            <a:ext cx="898525"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34" name="図 6">
            <a:extLst>
              <a:ext uri="{FF2B5EF4-FFF2-40B4-BE49-F238E27FC236}">
                <a16:creationId xmlns:a16="http://schemas.microsoft.com/office/drawing/2014/main" id="{527FEEBC-1621-0032-027F-1FC08D7EA18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49538" y="3582988"/>
            <a:ext cx="6400800" cy="306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テキスト ボックス 8">
            <a:extLst>
              <a:ext uri="{FF2B5EF4-FFF2-40B4-BE49-F238E27FC236}">
                <a16:creationId xmlns:a16="http://schemas.microsoft.com/office/drawing/2014/main" id="{FF3B51DA-FB47-427D-2841-1EC7ACE205ED}"/>
              </a:ext>
            </a:extLst>
          </p:cNvPr>
          <p:cNvSpPr txBox="1"/>
          <p:nvPr/>
        </p:nvSpPr>
        <p:spPr>
          <a:xfrm>
            <a:off x="4716463" y="3228975"/>
            <a:ext cx="2601912" cy="307975"/>
          </a:xfrm>
          <a:prstGeom prst="rect">
            <a:avLst/>
          </a:prstGeom>
          <a:noFill/>
        </p:spPr>
        <p:txBody>
          <a:bodyPr>
            <a:spAutoFit/>
          </a:bodyPr>
          <a:lstStyle/>
          <a:p>
            <a:pPr>
              <a:defRPr/>
            </a:pPr>
            <a:r>
              <a:rPr lang="ja-JP" altLang="en-US" sz="1400" b="0" dirty="0">
                <a:latin typeface="+mn-ea"/>
                <a:ea typeface="+mn-ea"/>
              </a:rPr>
              <a:t>地域脱炭素ロードマップの概要　</a:t>
            </a:r>
            <a:endParaRPr lang="ja-JP" altLang="en-US" sz="1400" dirty="0"/>
          </a:p>
        </p:txBody>
      </p:sp>
      <p:pic>
        <p:nvPicPr>
          <p:cNvPr id="90136" name="図 8">
            <a:extLst>
              <a:ext uri="{FF2B5EF4-FFF2-40B4-BE49-F238E27FC236}">
                <a16:creationId xmlns:a16="http://schemas.microsoft.com/office/drawing/2014/main" id="{B98C44C8-32E9-7474-40D6-E7D423D0D8F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56613" y="6715125"/>
            <a:ext cx="473075"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図 4">
            <a:extLst>
              <a:ext uri="{FF2B5EF4-FFF2-40B4-BE49-F238E27FC236}">
                <a16:creationId xmlns:a16="http://schemas.microsoft.com/office/drawing/2014/main" id="{BC886A0F-84F4-3D63-1462-E32BC34412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5950" y="663575"/>
            <a:ext cx="7912100" cy="553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124">
            <a:extLst>
              <a:ext uri="{FF2B5EF4-FFF2-40B4-BE49-F238E27FC236}">
                <a16:creationId xmlns:a16="http://schemas.microsoft.com/office/drawing/2014/main" id="{811A6974-9FE9-00D8-E6C2-6E63D5B26E78}"/>
              </a:ext>
            </a:extLst>
          </p:cNvPr>
          <p:cNvSpPr txBox="1">
            <a:spLocks noChangeArrowheads="1"/>
          </p:cNvSpPr>
          <p:nvPr/>
        </p:nvSpPr>
        <p:spPr bwMode="auto">
          <a:xfrm>
            <a:off x="0" y="1916113"/>
            <a:ext cx="79565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ローマクラブ「成長の限界」　人口増加や工業投資が続けば</a:t>
            </a:r>
            <a:r>
              <a:rPr lang="en-US" altLang="ja-JP" sz="1400" b="0" dirty="0">
                <a:latin typeface="+mn-ea"/>
                <a:ea typeface="+mn-ea"/>
              </a:rPr>
              <a:t>100</a:t>
            </a:r>
            <a:r>
              <a:rPr lang="ja-JP" altLang="en-US" sz="1400" b="0" dirty="0">
                <a:latin typeface="+mn-ea"/>
                <a:ea typeface="+mn-ea"/>
              </a:rPr>
              <a:t>年以内に成長は限界になると警告</a:t>
            </a:r>
          </a:p>
          <a:p>
            <a:pPr eaLnBrk="1" hangingPunct="1">
              <a:spcBef>
                <a:spcPct val="0"/>
              </a:spcBef>
              <a:buFontTx/>
              <a:buNone/>
              <a:defRPr/>
            </a:pPr>
            <a:r>
              <a:rPr lang="ja-JP" altLang="en-US" sz="1400" b="0" dirty="0">
                <a:latin typeface="+mn-ea"/>
                <a:ea typeface="+mn-ea"/>
              </a:rPr>
              <a:t>●ストックホルム国連人間環境会議　　「人間環境宣言」採択　　「国連環境計画：ＵＮＥＰ」設立</a:t>
            </a:r>
          </a:p>
        </p:txBody>
      </p:sp>
      <p:sp>
        <p:nvSpPr>
          <p:cNvPr id="27651" name="AutoShape 123">
            <a:extLst>
              <a:ext uri="{FF2B5EF4-FFF2-40B4-BE49-F238E27FC236}">
                <a16:creationId xmlns:a16="http://schemas.microsoft.com/office/drawing/2014/main" id="{ED851777-C41B-C1DF-1E2A-75F3A2534CF0}"/>
              </a:ext>
            </a:extLst>
          </p:cNvPr>
          <p:cNvSpPr>
            <a:spLocks noChangeArrowheads="1"/>
          </p:cNvSpPr>
          <p:nvPr/>
        </p:nvSpPr>
        <p:spPr bwMode="auto">
          <a:xfrm>
            <a:off x="0" y="1677988"/>
            <a:ext cx="3563938" cy="298450"/>
          </a:xfrm>
          <a:prstGeom prst="roundRect">
            <a:avLst>
              <a:gd name="adj" fmla="val 16690"/>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latin typeface="+mn-ea"/>
              <a:ea typeface="+mn-ea"/>
            </a:endParaRPr>
          </a:p>
        </p:txBody>
      </p:sp>
      <p:sp>
        <p:nvSpPr>
          <p:cNvPr id="27653" name="Text Box 6">
            <a:extLst>
              <a:ext uri="{FF2B5EF4-FFF2-40B4-BE49-F238E27FC236}">
                <a16:creationId xmlns:a16="http://schemas.microsoft.com/office/drawing/2014/main" id="{1A7CE274-793C-055F-7C72-39DDEB627964}"/>
              </a:ext>
            </a:extLst>
          </p:cNvPr>
          <p:cNvSpPr txBox="1">
            <a:spLocks noChangeArrowheads="1"/>
          </p:cNvSpPr>
          <p:nvPr/>
        </p:nvSpPr>
        <p:spPr bwMode="auto">
          <a:xfrm>
            <a:off x="684213" y="44450"/>
            <a:ext cx="55435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環境問題への取組みの歴史</a:t>
            </a:r>
            <a:r>
              <a:rPr lang="en-US" altLang="ja-JP" sz="2800" dirty="0">
                <a:latin typeface="+mn-ea"/>
                <a:ea typeface="+mn-ea"/>
              </a:rPr>
              <a:t>(</a:t>
            </a:r>
            <a:r>
              <a:rPr lang="ja-JP" altLang="en-US" sz="2800" dirty="0">
                <a:latin typeface="+mn-ea"/>
                <a:ea typeface="+mn-ea"/>
              </a:rPr>
              <a:t>世界</a:t>
            </a:r>
            <a:r>
              <a:rPr lang="en-US" altLang="ja-JP" sz="2800" dirty="0">
                <a:latin typeface="+mn-ea"/>
                <a:ea typeface="+mn-ea"/>
              </a:rPr>
              <a:t>)</a:t>
            </a:r>
            <a:r>
              <a:rPr lang="ja-JP" altLang="en-US" sz="2800" dirty="0">
                <a:latin typeface="+mn-ea"/>
                <a:ea typeface="+mn-ea"/>
              </a:rPr>
              <a:t>　</a:t>
            </a:r>
          </a:p>
        </p:txBody>
      </p:sp>
      <p:sp>
        <p:nvSpPr>
          <p:cNvPr id="27654" name="Text Box 86">
            <a:extLst>
              <a:ext uri="{FF2B5EF4-FFF2-40B4-BE49-F238E27FC236}">
                <a16:creationId xmlns:a16="http://schemas.microsoft.com/office/drawing/2014/main" id="{7B80DAEA-5A37-919B-0277-5BD61FFFD015}"/>
              </a:ext>
            </a:extLst>
          </p:cNvPr>
          <p:cNvSpPr txBox="1">
            <a:spLocks noChangeArrowheads="1"/>
          </p:cNvSpPr>
          <p:nvPr/>
        </p:nvSpPr>
        <p:spPr bwMode="auto">
          <a:xfrm>
            <a:off x="0" y="920750"/>
            <a:ext cx="8101013"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１７６０年代　　</a:t>
            </a:r>
            <a:r>
              <a:rPr lang="ja-JP" altLang="en-US" sz="1400" dirty="0">
                <a:solidFill>
                  <a:srgbClr val="FF0000"/>
                </a:solidFill>
                <a:latin typeface="+mn-ea"/>
                <a:ea typeface="+mn-ea"/>
              </a:rPr>
              <a:t>産業革命　　　　　</a:t>
            </a:r>
            <a:r>
              <a:rPr lang="ja-JP" altLang="en-US" sz="1400" b="0" dirty="0">
                <a:latin typeface="+mn-ea"/>
                <a:ea typeface="+mn-ea"/>
              </a:rPr>
              <a:t>エネルギー（石油・石炭などの化石燃料）使用の増大</a:t>
            </a:r>
          </a:p>
          <a:p>
            <a:pPr eaLnBrk="1" hangingPunct="1">
              <a:spcBef>
                <a:spcPct val="0"/>
              </a:spcBef>
              <a:buFontTx/>
              <a:buNone/>
              <a:defRPr/>
            </a:pPr>
            <a:r>
              <a:rPr lang="ja-JP" altLang="en-US" sz="1400" b="0" dirty="0">
                <a:latin typeface="+mn-ea"/>
                <a:ea typeface="+mn-ea"/>
              </a:rPr>
              <a:t>●第二次世界大戦後　技術開発の加速　　重大な公害問題（</a:t>
            </a:r>
            <a:r>
              <a:rPr lang="en-US" altLang="ja-JP" sz="1400" b="0" dirty="0">
                <a:latin typeface="+mn-ea"/>
                <a:ea typeface="+mn-ea"/>
              </a:rPr>
              <a:t>1952</a:t>
            </a:r>
            <a:r>
              <a:rPr lang="ja-JP" altLang="en-US" sz="1400" b="0" dirty="0">
                <a:latin typeface="+mn-ea"/>
                <a:ea typeface="+mn-ea"/>
              </a:rPr>
              <a:t>年　ロンドンスモッグ事件など）</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1962</a:t>
            </a:r>
            <a:r>
              <a:rPr lang="ja-JP" altLang="en-US" sz="1400" b="0" dirty="0">
                <a:latin typeface="+mn-ea"/>
                <a:ea typeface="+mn-ea"/>
              </a:rPr>
              <a:t>年「沈黙の春：ｻｲﾚﾝﾄ･ｽﾌﾟﾘﾝｸﾞ」　 農薬</a:t>
            </a:r>
            <a:r>
              <a:rPr lang="en-US" altLang="ja-JP" sz="1400" b="0" dirty="0">
                <a:latin typeface="+mn-ea"/>
                <a:ea typeface="+mn-ea"/>
              </a:rPr>
              <a:t>(</a:t>
            </a:r>
            <a:r>
              <a:rPr lang="ja-JP" altLang="en-US" sz="1400" b="0" dirty="0">
                <a:latin typeface="+mn-ea"/>
                <a:ea typeface="+mn-ea"/>
              </a:rPr>
              <a:t>化学物質</a:t>
            </a:r>
            <a:r>
              <a:rPr lang="en-US" altLang="ja-JP" sz="1400" b="0" dirty="0">
                <a:latin typeface="+mn-ea"/>
                <a:ea typeface="+mn-ea"/>
              </a:rPr>
              <a:t>)</a:t>
            </a:r>
            <a:r>
              <a:rPr lang="ja-JP" altLang="en-US" sz="1400" b="0" dirty="0">
                <a:latin typeface="+mn-ea"/>
                <a:ea typeface="+mn-ea"/>
              </a:rPr>
              <a:t>による人の健康や生態系への影響を指摘</a:t>
            </a:r>
          </a:p>
        </p:txBody>
      </p:sp>
      <p:sp>
        <p:nvSpPr>
          <p:cNvPr id="27655" name="Text Box 117">
            <a:extLst>
              <a:ext uri="{FF2B5EF4-FFF2-40B4-BE49-F238E27FC236}">
                <a16:creationId xmlns:a16="http://schemas.microsoft.com/office/drawing/2014/main" id="{03E096FB-EB10-2672-391E-77621DAB93FA}"/>
              </a:ext>
            </a:extLst>
          </p:cNvPr>
          <p:cNvSpPr txBox="1">
            <a:spLocks noChangeArrowheads="1"/>
          </p:cNvSpPr>
          <p:nvPr/>
        </p:nvSpPr>
        <p:spPr bwMode="auto">
          <a:xfrm>
            <a:off x="107950" y="115888"/>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０２</a:t>
            </a:r>
          </a:p>
        </p:txBody>
      </p:sp>
      <p:sp>
        <p:nvSpPr>
          <p:cNvPr id="27656" name="Text Box 119">
            <a:extLst>
              <a:ext uri="{FF2B5EF4-FFF2-40B4-BE49-F238E27FC236}">
                <a16:creationId xmlns:a16="http://schemas.microsoft.com/office/drawing/2014/main" id="{EE2E4F33-984D-F4FD-003D-630006E0A556}"/>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P14</a:t>
            </a:r>
            <a:r>
              <a:rPr lang="ja-JP" altLang="en-US" sz="1200" b="0">
                <a:latin typeface="+mn-ea"/>
                <a:ea typeface="+mn-ea"/>
              </a:rPr>
              <a:t>～</a:t>
            </a:r>
            <a:r>
              <a:rPr lang="en-US" altLang="ja-JP" sz="1200" b="0" dirty="0">
                <a:latin typeface="+mn-ea"/>
                <a:ea typeface="+mn-ea"/>
              </a:rPr>
              <a:t>p17</a:t>
            </a:r>
          </a:p>
        </p:txBody>
      </p:sp>
      <p:sp>
        <p:nvSpPr>
          <p:cNvPr id="27657" name="AutoShape 120">
            <a:extLst>
              <a:ext uri="{FF2B5EF4-FFF2-40B4-BE49-F238E27FC236}">
                <a16:creationId xmlns:a16="http://schemas.microsoft.com/office/drawing/2014/main" id="{5833FF50-A11E-7CD8-FF6F-71608A4B1A42}"/>
              </a:ext>
            </a:extLst>
          </p:cNvPr>
          <p:cNvSpPr>
            <a:spLocks noChangeArrowheads="1"/>
          </p:cNvSpPr>
          <p:nvPr/>
        </p:nvSpPr>
        <p:spPr bwMode="auto">
          <a:xfrm>
            <a:off x="0" y="692150"/>
            <a:ext cx="2484438" cy="288925"/>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27658" name="Text Box 121">
            <a:extLst>
              <a:ext uri="{FF2B5EF4-FFF2-40B4-BE49-F238E27FC236}">
                <a16:creationId xmlns:a16="http://schemas.microsoft.com/office/drawing/2014/main" id="{64604C83-BD3D-CD95-D771-4FE53DB3EE1E}"/>
              </a:ext>
            </a:extLst>
          </p:cNvPr>
          <p:cNvSpPr txBox="1">
            <a:spLocks noChangeArrowheads="1"/>
          </p:cNvSpPr>
          <p:nvPr/>
        </p:nvSpPr>
        <p:spPr bwMode="auto">
          <a:xfrm>
            <a:off x="71438" y="642938"/>
            <a:ext cx="2052637"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「環境問題」の始まり</a:t>
            </a:r>
          </a:p>
        </p:txBody>
      </p:sp>
      <p:sp>
        <p:nvSpPr>
          <p:cNvPr id="27659" name="Text Box 122">
            <a:extLst>
              <a:ext uri="{FF2B5EF4-FFF2-40B4-BE49-F238E27FC236}">
                <a16:creationId xmlns:a16="http://schemas.microsoft.com/office/drawing/2014/main" id="{1BE613D5-CA9B-35EA-6EC3-ABB4D38AC374}"/>
              </a:ext>
            </a:extLst>
          </p:cNvPr>
          <p:cNvSpPr txBox="1">
            <a:spLocks noChangeArrowheads="1"/>
          </p:cNvSpPr>
          <p:nvPr/>
        </p:nvSpPr>
        <p:spPr bwMode="auto">
          <a:xfrm>
            <a:off x="0" y="1628775"/>
            <a:ext cx="37084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１９７２年　国際的な環境議論の幕開け</a:t>
            </a:r>
          </a:p>
        </p:txBody>
      </p:sp>
      <p:sp>
        <p:nvSpPr>
          <p:cNvPr id="27660" name="Text Box 131">
            <a:extLst>
              <a:ext uri="{FF2B5EF4-FFF2-40B4-BE49-F238E27FC236}">
                <a16:creationId xmlns:a16="http://schemas.microsoft.com/office/drawing/2014/main" id="{E5E8554F-2905-0C41-0696-E8F86C8F8700}"/>
              </a:ext>
            </a:extLst>
          </p:cNvPr>
          <p:cNvSpPr txBox="1">
            <a:spLocks noChangeArrowheads="1"/>
          </p:cNvSpPr>
          <p:nvPr/>
        </p:nvSpPr>
        <p:spPr bwMode="auto">
          <a:xfrm>
            <a:off x="0" y="2852738"/>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人工衛星など科学的観測が進歩　　森林減少、砂漠化、地球温暖化、オゾン層破壊　などが明らかになった</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1988</a:t>
            </a:r>
            <a:r>
              <a:rPr lang="ja-JP" altLang="en-US" sz="1400" b="0" dirty="0">
                <a:latin typeface="+mn-ea"/>
                <a:ea typeface="+mn-ea"/>
              </a:rPr>
              <a:t>年「</a:t>
            </a:r>
            <a:r>
              <a:rPr lang="ja-JP" altLang="en-US" sz="1400" dirty="0">
                <a:solidFill>
                  <a:srgbClr val="FF0000"/>
                </a:solidFill>
                <a:latin typeface="+mn-ea"/>
                <a:ea typeface="+mn-ea"/>
              </a:rPr>
              <a:t>ＩＰＣＣ</a:t>
            </a:r>
            <a:r>
              <a:rPr lang="ja-JP" altLang="en-US" sz="1400" b="0" dirty="0">
                <a:latin typeface="+mn-ea"/>
                <a:ea typeface="+mn-ea"/>
              </a:rPr>
              <a:t>（気候変動に関する政府間パネル）」設立　　政策決定者に科学的情報の提供</a:t>
            </a:r>
          </a:p>
        </p:txBody>
      </p:sp>
      <p:sp>
        <p:nvSpPr>
          <p:cNvPr id="27661" name="AutoShape 132">
            <a:extLst>
              <a:ext uri="{FF2B5EF4-FFF2-40B4-BE49-F238E27FC236}">
                <a16:creationId xmlns:a16="http://schemas.microsoft.com/office/drawing/2014/main" id="{FA5A6B86-B723-4E96-9134-EA1CB43F6FAD}"/>
              </a:ext>
            </a:extLst>
          </p:cNvPr>
          <p:cNvSpPr>
            <a:spLocks noChangeArrowheads="1"/>
          </p:cNvSpPr>
          <p:nvPr/>
        </p:nvSpPr>
        <p:spPr bwMode="auto">
          <a:xfrm>
            <a:off x="0" y="2543175"/>
            <a:ext cx="2484438" cy="257175"/>
          </a:xfrm>
          <a:prstGeom prst="roundRect">
            <a:avLst>
              <a:gd name="adj" fmla="val 16662"/>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27662" name="Text Box 133">
            <a:extLst>
              <a:ext uri="{FF2B5EF4-FFF2-40B4-BE49-F238E27FC236}">
                <a16:creationId xmlns:a16="http://schemas.microsoft.com/office/drawing/2014/main" id="{356840E8-7BEB-A792-8F8A-02AF5D35ED83}"/>
              </a:ext>
            </a:extLst>
          </p:cNvPr>
          <p:cNvSpPr txBox="1">
            <a:spLocks noChangeArrowheads="1"/>
          </p:cNvSpPr>
          <p:nvPr/>
        </p:nvSpPr>
        <p:spPr bwMode="auto">
          <a:xfrm>
            <a:off x="0" y="2492375"/>
            <a:ext cx="2339975" cy="3444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地球環境問題への注目</a:t>
            </a:r>
          </a:p>
        </p:txBody>
      </p:sp>
      <p:sp>
        <p:nvSpPr>
          <p:cNvPr id="27663" name="Text Box 134">
            <a:extLst>
              <a:ext uri="{FF2B5EF4-FFF2-40B4-BE49-F238E27FC236}">
                <a16:creationId xmlns:a16="http://schemas.microsoft.com/office/drawing/2014/main" id="{3AAC30F6-1EB6-3309-49B1-B5C8089B3AF2}"/>
              </a:ext>
            </a:extLst>
          </p:cNvPr>
          <p:cNvSpPr txBox="1">
            <a:spLocks noChangeArrowheads="1"/>
          </p:cNvSpPr>
          <p:nvPr/>
        </p:nvSpPr>
        <p:spPr bwMode="auto">
          <a:xfrm>
            <a:off x="0" y="3644900"/>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●1984</a:t>
            </a:r>
            <a:r>
              <a:rPr lang="ja-JP" altLang="en-US" sz="1400" b="0" dirty="0">
                <a:latin typeface="+mn-ea"/>
                <a:ea typeface="+mn-ea"/>
              </a:rPr>
              <a:t>年ＷＣＥＤ（環境と開発に関する世界委員会）設立　　「</a:t>
            </a:r>
            <a:r>
              <a:rPr lang="ja-JP" altLang="en-US" sz="1400" dirty="0">
                <a:solidFill>
                  <a:srgbClr val="FF0000"/>
                </a:solidFill>
                <a:latin typeface="+mn-ea"/>
                <a:ea typeface="+mn-ea"/>
              </a:rPr>
              <a:t>我ら共有の未来</a:t>
            </a:r>
            <a:r>
              <a:rPr lang="ja-JP" altLang="en-US" sz="1400" b="0" dirty="0">
                <a:latin typeface="+mn-ea"/>
                <a:ea typeface="+mn-ea"/>
              </a:rPr>
              <a:t>」を発表。人類は</a:t>
            </a:r>
          </a:p>
          <a:p>
            <a:pPr eaLnBrk="1" hangingPunct="1">
              <a:spcBef>
                <a:spcPct val="0"/>
              </a:spcBef>
              <a:buFontTx/>
              <a:buNone/>
              <a:defRPr/>
            </a:pPr>
            <a:r>
              <a:rPr lang="ja-JP" altLang="en-US" sz="1400" dirty="0">
                <a:solidFill>
                  <a:srgbClr val="FF0000"/>
                </a:solidFill>
                <a:latin typeface="+mn-ea"/>
                <a:ea typeface="+mn-ea"/>
              </a:rPr>
              <a:t>持続可能な開発</a:t>
            </a:r>
            <a:r>
              <a:rPr lang="en-US" altLang="ja-JP" sz="1400" b="0" dirty="0">
                <a:solidFill>
                  <a:srgbClr val="FF0000"/>
                </a:solidFill>
                <a:latin typeface="+mn-ea"/>
                <a:ea typeface="+mn-ea"/>
              </a:rPr>
              <a:t>(Sustainable</a:t>
            </a:r>
            <a:r>
              <a:rPr lang="ja-JP" altLang="en-US" sz="1400" b="0" dirty="0">
                <a:solidFill>
                  <a:srgbClr val="FF0000"/>
                </a:solidFill>
                <a:latin typeface="+mn-ea"/>
                <a:ea typeface="+mn-ea"/>
              </a:rPr>
              <a:t>　</a:t>
            </a:r>
            <a:r>
              <a:rPr lang="en-US" altLang="ja-JP" sz="1400" b="0" dirty="0">
                <a:solidFill>
                  <a:srgbClr val="FF0000"/>
                </a:solidFill>
                <a:latin typeface="+mn-ea"/>
                <a:ea typeface="+mn-ea"/>
              </a:rPr>
              <a:t>Development)</a:t>
            </a:r>
            <a:r>
              <a:rPr lang="ja-JP" altLang="en-US" sz="1400" b="0" dirty="0">
                <a:latin typeface="+mn-ea"/>
                <a:ea typeface="+mn-ea"/>
              </a:rPr>
              <a:t>という考え方を基礎とした行動に転換すべきであると提唱。</a:t>
            </a:r>
          </a:p>
        </p:txBody>
      </p:sp>
      <p:sp>
        <p:nvSpPr>
          <p:cNvPr id="27664" name="AutoShape 135">
            <a:extLst>
              <a:ext uri="{FF2B5EF4-FFF2-40B4-BE49-F238E27FC236}">
                <a16:creationId xmlns:a16="http://schemas.microsoft.com/office/drawing/2014/main" id="{B2C9A1C2-DF8F-C0BF-0B82-63E2B6DEEBE7}"/>
              </a:ext>
            </a:extLst>
          </p:cNvPr>
          <p:cNvSpPr>
            <a:spLocks noChangeArrowheads="1"/>
          </p:cNvSpPr>
          <p:nvPr/>
        </p:nvSpPr>
        <p:spPr bwMode="auto">
          <a:xfrm>
            <a:off x="0" y="3413125"/>
            <a:ext cx="3563938" cy="298450"/>
          </a:xfrm>
          <a:prstGeom prst="roundRect">
            <a:avLst>
              <a:gd name="adj" fmla="val 16690"/>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latin typeface="+mn-ea"/>
              <a:ea typeface="+mn-ea"/>
            </a:endParaRPr>
          </a:p>
        </p:txBody>
      </p:sp>
      <p:sp>
        <p:nvSpPr>
          <p:cNvPr id="27665" name="Text Box 136">
            <a:extLst>
              <a:ext uri="{FF2B5EF4-FFF2-40B4-BE49-F238E27FC236}">
                <a16:creationId xmlns:a16="http://schemas.microsoft.com/office/drawing/2014/main" id="{68A47C42-CE2B-AAEE-C80C-D19642D70BCA}"/>
              </a:ext>
            </a:extLst>
          </p:cNvPr>
          <p:cNvSpPr txBox="1">
            <a:spLocks noChangeArrowheads="1"/>
          </p:cNvSpPr>
          <p:nvPr/>
        </p:nvSpPr>
        <p:spPr bwMode="auto">
          <a:xfrm>
            <a:off x="0" y="3357563"/>
            <a:ext cx="370840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持続可能な開発という考え方の誕生</a:t>
            </a:r>
          </a:p>
        </p:txBody>
      </p:sp>
      <p:sp>
        <p:nvSpPr>
          <p:cNvPr id="27666" name="Text Box 137">
            <a:extLst>
              <a:ext uri="{FF2B5EF4-FFF2-40B4-BE49-F238E27FC236}">
                <a16:creationId xmlns:a16="http://schemas.microsoft.com/office/drawing/2014/main" id="{E9A2E524-CA35-DEB2-70F6-46E01490507C}"/>
              </a:ext>
            </a:extLst>
          </p:cNvPr>
          <p:cNvSpPr txBox="1">
            <a:spLocks noChangeArrowheads="1"/>
          </p:cNvSpPr>
          <p:nvPr/>
        </p:nvSpPr>
        <p:spPr bwMode="auto">
          <a:xfrm>
            <a:off x="0" y="4508500"/>
            <a:ext cx="80279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ブラジルのリオデジャネイロで</a:t>
            </a:r>
            <a:r>
              <a:rPr lang="en-US" altLang="ja-JP" sz="1400" b="0" dirty="0">
                <a:latin typeface="+mn-ea"/>
                <a:ea typeface="+mn-ea"/>
              </a:rPr>
              <a:t>1992</a:t>
            </a:r>
            <a:r>
              <a:rPr lang="ja-JP" altLang="en-US" sz="1400" b="0" dirty="0">
                <a:latin typeface="+mn-ea"/>
                <a:ea typeface="+mn-ea"/>
              </a:rPr>
              <a:t>年国連環境開発会議</a:t>
            </a:r>
            <a:r>
              <a:rPr lang="en-US" altLang="ja-JP" sz="1400" b="0" dirty="0">
                <a:latin typeface="+mn-ea"/>
                <a:ea typeface="+mn-ea"/>
              </a:rPr>
              <a:t>(UNCED)</a:t>
            </a:r>
            <a:r>
              <a:rPr lang="ja-JP" altLang="en-US" sz="1400" b="0" dirty="0">
                <a:latin typeface="+mn-ea"/>
                <a:ea typeface="+mn-ea"/>
              </a:rPr>
              <a:t>、別名「地球サミット」開催された。</a:t>
            </a:r>
          </a:p>
          <a:p>
            <a:pPr eaLnBrk="1" hangingPunct="1">
              <a:spcBef>
                <a:spcPct val="0"/>
              </a:spcBef>
              <a:buFontTx/>
              <a:buNone/>
              <a:defRPr/>
            </a:pPr>
            <a:r>
              <a:rPr lang="ja-JP" altLang="en-US" sz="1400" b="0" dirty="0">
                <a:latin typeface="+mn-ea"/>
                <a:ea typeface="+mn-ea"/>
              </a:rPr>
              <a:t>　国際社会が連携して地球環境問題の解決に向けて取り組んでいくための態勢が整えられました。</a:t>
            </a:r>
          </a:p>
        </p:txBody>
      </p:sp>
      <p:sp>
        <p:nvSpPr>
          <p:cNvPr id="27667" name="AutoShape 138">
            <a:extLst>
              <a:ext uri="{FF2B5EF4-FFF2-40B4-BE49-F238E27FC236}">
                <a16:creationId xmlns:a16="http://schemas.microsoft.com/office/drawing/2014/main" id="{45A93BCE-1B69-B03A-6188-54C07DB8A534}"/>
              </a:ext>
            </a:extLst>
          </p:cNvPr>
          <p:cNvSpPr>
            <a:spLocks noChangeArrowheads="1"/>
          </p:cNvSpPr>
          <p:nvPr/>
        </p:nvSpPr>
        <p:spPr bwMode="auto">
          <a:xfrm>
            <a:off x="0" y="4233863"/>
            <a:ext cx="2484438" cy="288925"/>
          </a:xfrm>
          <a:prstGeom prst="roundRect">
            <a:avLst>
              <a:gd name="adj" fmla="val 1667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27668" name="Text Box 139">
            <a:extLst>
              <a:ext uri="{FF2B5EF4-FFF2-40B4-BE49-F238E27FC236}">
                <a16:creationId xmlns:a16="http://schemas.microsoft.com/office/drawing/2014/main" id="{747926C9-83CE-F61F-1ED3-711309ECAD6A}"/>
              </a:ext>
            </a:extLst>
          </p:cNvPr>
          <p:cNvSpPr txBox="1">
            <a:spLocks noChangeArrowheads="1"/>
          </p:cNvSpPr>
          <p:nvPr/>
        </p:nvSpPr>
        <p:spPr bwMode="auto">
          <a:xfrm>
            <a:off x="0" y="4184650"/>
            <a:ext cx="197961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地球サミットの開催</a:t>
            </a:r>
          </a:p>
        </p:txBody>
      </p:sp>
      <p:sp>
        <p:nvSpPr>
          <p:cNvPr id="27669" name="Text Box 140">
            <a:extLst>
              <a:ext uri="{FF2B5EF4-FFF2-40B4-BE49-F238E27FC236}">
                <a16:creationId xmlns:a16="http://schemas.microsoft.com/office/drawing/2014/main" id="{3A91B98A-23AC-A423-6D4B-BAB82FA1C4FD}"/>
              </a:ext>
            </a:extLst>
          </p:cNvPr>
          <p:cNvSpPr txBox="1">
            <a:spLocks noChangeArrowheads="1"/>
          </p:cNvSpPr>
          <p:nvPr/>
        </p:nvSpPr>
        <p:spPr bwMode="auto">
          <a:xfrm>
            <a:off x="0" y="5354638"/>
            <a:ext cx="7667625"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ワールドウォッチ</a:t>
            </a:r>
            <a:r>
              <a:rPr lang="en-US" altLang="ja-JP" sz="1400" b="0" dirty="0">
                <a:latin typeface="+mn-ea"/>
                <a:ea typeface="+mn-ea"/>
              </a:rPr>
              <a:t>(WWI)</a:t>
            </a:r>
            <a:r>
              <a:rPr lang="ja-JP" altLang="en-US" sz="1400" b="0" dirty="0">
                <a:latin typeface="+mn-ea"/>
                <a:ea typeface="+mn-ea"/>
              </a:rPr>
              <a:t>、世界資源研究所</a:t>
            </a:r>
            <a:r>
              <a:rPr lang="en-US" altLang="ja-JP" sz="1400" b="0" dirty="0">
                <a:latin typeface="+mn-ea"/>
                <a:ea typeface="+mn-ea"/>
              </a:rPr>
              <a:t>(WRI)</a:t>
            </a:r>
            <a:r>
              <a:rPr lang="ja-JP" altLang="en-US" sz="1400" b="0" dirty="0">
                <a:latin typeface="+mn-ea"/>
                <a:ea typeface="+mn-ea"/>
              </a:rPr>
              <a:t>などの国際</a:t>
            </a:r>
            <a:r>
              <a:rPr lang="en-US" altLang="ja-JP" sz="1400" b="0" dirty="0">
                <a:latin typeface="+mn-ea"/>
                <a:ea typeface="+mn-ea"/>
              </a:rPr>
              <a:t>NGO</a:t>
            </a:r>
            <a:r>
              <a:rPr lang="ja-JP" altLang="en-US" sz="1400" b="0" dirty="0">
                <a:latin typeface="+mn-ea"/>
                <a:ea typeface="+mn-ea"/>
              </a:rPr>
              <a:t>による追跡調査。</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●国連開発計画（ＵＮＤＰ）による人間開発指数（ＨＤＩ）</a:t>
            </a:r>
          </a:p>
          <a:p>
            <a:pPr eaLnBrk="1" hangingPunct="1">
              <a:spcBef>
                <a:spcPct val="0"/>
              </a:spcBef>
              <a:buFontTx/>
              <a:buNone/>
              <a:defRPr/>
            </a:pPr>
            <a:r>
              <a:rPr lang="en-US" altLang="ja-JP" sz="1400" b="0" dirty="0">
                <a:latin typeface="+mn-ea"/>
                <a:ea typeface="+mn-ea"/>
              </a:rPr>
              <a:t>●2002</a:t>
            </a:r>
            <a:r>
              <a:rPr lang="ja-JP" altLang="en-US" sz="1400" b="0" dirty="0">
                <a:latin typeface="+mn-ea"/>
                <a:ea typeface="+mn-ea"/>
              </a:rPr>
              <a:t>年、ヨハネスブルグで「リオ</a:t>
            </a:r>
            <a:r>
              <a:rPr lang="en-US" altLang="ja-JP" sz="1400" b="0" dirty="0">
                <a:latin typeface="+mn-ea"/>
                <a:ea typeface="+mn-ea"/>
              </a:rPr>
              <a:t>+10</a:t>
            </a:r>
            <a:r>
              <a:rPr lang="ja-JP" altLang="en-US" sz="1400" b="0" dirty="0">
                <a:latin typeface="+mn-ea"/>
                <a:ea typeface="+mn-ea"/>
              </a:rPr>
              <a:t>」</a:t>
            </a:r>
            <a:r>
              <a:rPr lang="en-US" altLang="ja-JP" sz="1400" b="0" dirty="0">
                <a:latin typeface="+mn-ea"/>
                <a:ea typeface="+mn-ea"/>
              </a:rPr>
              <a:t>(</a:t>
            </a:r>
            <a:r>
              <a:rPr lang="ja-JP" altLang="en-US" sz="1400" b="0" dirty="0">
                <a:latin typeface="+mn-ea"/>
                <a:ea typeface="+mn-ea"/>
              </a:rPr>
              <a:t>持続可能な開発に関する世界首脳会議</a:t>
            </a:r>
            <a:r>
              <a:rPr lang="en-US" altLang="ja-JP" sz="1400" b="0" dirty="0">
                <a:latin typeface="+mn-ea"/>
                <a:ea typeface="+mn-ea"/>
              </a:rPr>
              <a:t>(</a:t>
            </a:r>
            <a:r>
              <a:rPr lang="en-US" altLang="ja-JP" sz="1400" dirty="0">
                <a:latin typeface="+mn-ea"/>
                <a:ea typeface="+mn-ea"/>
              </a:rPr>
              <a:t>WSSD)</a:t>
            </a:r>
            <a:r>
              <a:rPr lang="en-US" altLang="ja-JP" sz="1400" b="0" dirty="0">
                <a:latin typeface="+mn-ea"/>
                <a:ea typeface="+mn-ea"/>
              </a:rPr>
              <a:t>)</a:t>
            </a:r>
            <a:r>
              <a:rPr lang="ja-JP" altLang="en-US" sz="1400" b="0" dirty="0">
                <a:latin typeface="+mn-ea"/>
                <a:ea typeface="+mn-ea"/>
              </a:rPr>
              <a:t>を開催、</a:t>
            </a:r>
          </a:p>
          <a:p>
            <a:pPr eaLnBrk="1" hangingPunct="1">
              <a:spcBef>
                <a:spcPct val="0"/>
              </a:spcBef>
              <a:buFontTx/>
              <a:buNone/>
              <a:defRPr/>
            </a:pPr>
            <a:r>
              <a:rPr lang="en-US" altLang="ja-JP" sz="1400" b="0" dirty="0">
                <a:latin typeface="+mn-ea"/>
                <a:ea typeface="+mn-ea"/>
              </a:rPr>
              <a:t>●2012</a:t>
            </a:r>
            <a:r>
              <a:rPr lang="ja-JP" altLang="en-US" sz="1400" b="0" dirty="0">
                <a:latin typeface="+mn-ea"/>
                <a:ea typeface="+mn-ea"/>
              </a:rPr>
              <a:t>年、再びリオデジャネイロで「リオ</a:t>
            </a:r>
            <a:r>
              <a:rPr lang="en-US" altLang="ja-JP" sz="1400" b="0" dirty="0">
                <a:latin typeface="+mn-ea"/>
                <a:ea typeface="+mn-ea"/>
              </a:rPr>
              <a:t>+20</a:t>
            </a:r>
            <a:r>
              <a:rPr lang="ja-JP" altLang="en-US" sz="1400" b="0" dirty="0">
                <a:latin typeface="+mn-ea"/>
                <a:ea typeface="+mn-ea"/>
              </a:rPr>
              <a:t>」が開かれました。　</a:t>
            </a:r>
          </a:p>
        </p:txBody>
      </p:sp>
      <p:sp>
        <p:nvSpPr>
          <p:cNvPr id="27670" name="AutoShape 141">
            <a:extLst>
              <a:ext uri="{FF2B5EF4-FFF2-40B4-BE49-F238E27FC236}">
                <a16:creationId xmlns:a16="http://schemas.microsoft.com/office/drawing/2014/main" id="{AAFC6E89-F4D0-B2A5-48E2-7212981055B5}"/>
              </a:ext>
            </a:extLst>
          </p:cNvPr>
          <p:cNvSpPr>
            <a:spLocks noChangeArrowheads="1"/>
          </p:cNvSpPr>
          <p:nvPr/>
        </p:nvSpPr>
        <p:spPr bwMode="auto">
          <a:xfrm>
            <a:off x="0" y="5097463"/>
            <a:ext cx="3563938" cy="274637"/>
          </a:xfrm>
          <a:prstGeom prst="roundRect">
            <a:avLst>
              <a:gd name="adj" fmla="val 1667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27671" name="Text Box 142">
            <a:extLst>
              <a:ext uri="{FF2B5EF4-FFF2-40B4-BE49-F238E27FC236}">
                <a16:creationId xmlns:a16="http://schemas.microsoft.com/office/drawing/2014/main" id="{0A7BF2C1-1384-8318-07E8-17CD3EDFB7A4}"/>
              </a:ext>
            </a:extLst>
          </p:cNvPr>
          <p:cNvSpPr txBox="1">
            <a:spLocks noChangeArrowheads="1"/>
          </p:cNvSpPr>
          <p:nvPr/>
        </p:nvSpPr>
        <p:spPr bwMode="auto">
          <a:xfrm>
            <a:off x="0" y="5048250"/>
            <a:ext cx="3563938"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フォローアップ：「リオ</a:t>
            </a:r>
            <a:r>
              <a:rPr lang="en-US" altLang="ja-JP" sz="1600" dirty="0">
                <a:latin typeface="+mn-ea"/>
                <a:ea typeface="+mn-ea"/>
              </a:rPr>
              <a:t>+</a:t>
            </a:r>
            <a:r>
              <a:rPr lang="ja-JP" altLang="en-US" sz="1600" dirty="0">
                <a:latin typeface="+mn-ea"/>
                <a:ea typeface="+mn-ea"/>
              </a:rPr>
              <a:t>１０」「リオ</a:t>
            </a:r>
            <a:r>
              <a:rPr lang="en-US" altLang="ja-JP" sz="1600" dirty="0">
                <a:latin typeface="+mn-ea"/>
                <a:ea typeface="+mn-ea"/>
              </a:rPr>
              <a:t>+</a:t>
            </a:r>
            <a:r>
              <a:rPr lang="ja-JP" altLang="en-US" sz="1600" dirty="0">
                <a:latin typeface="+mn-ea"/>
                <a:ea typeface="+mn-ea"/>
              </a:rPr>
              <a:t>２０」</a:t>
            </a:r>
          </a:p>
        </p:txBody>
      </p:sp>
      <p:sp>
        <p:nvSpPr>
          <p:cNvPr id="27672" name="Line 150">
            <a:extLst>
              <a:ext uri="{FF2B5EF4-FFF2-40B4-BE49-F238E27FC236}">
                <a16:creationId xmlns:a16="http://schemas.microsoft.com/office/drawing/2014/main" id="{CAA79856-6A36-5E5B-49E4-2A212DF0D20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7">
            <a:extLst>
              <a:ext uri="{FF2B5EF4-FFF2-40B4-BE49-F238E27FC236}">
                <a16:creationId xmlns:a16="http://schemas.microsoft.com/office/drawing/2014/main" id="{5CCC1B42-C960-A618-7638-7A438730EC6D}"/>
              </a:ext>
            </a:extLst>
          </p:cNvPr>
          <p:cNvSpPr txBox="1">
            <a:spLocks noChangeArrowheads="1"/>
          </p:cNvSpPr>
          <p:nvPr/>
        </p:nvSpPr>
        <p:spPr bwMode="auto">
          <a:xfrm>
            <a:off x="8243888" y="0"/>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P72</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p73</a:t>
            </a:r>
          </a:p>
        </p:txBody>
      </p:sp>
      <p:sp>
        <p:nvSpPr>
          <p:cNvPr id="103428" name="Text Box 8">
            <a:extLst>
              <a:ext uri="{FF2B5EF4-FFF2-40B4-BE49-F238E27FC236}">
                <a16:creationId xmlns:a16="http://schemas.microsoft.com/office/drawing/2014/main" id="{009D039F-7FDF-3784-BFA1-74CFEBD972EC}"/>
              </a:ext>
            </a:extLst>
          </p:cNvPr>
          <p:cNvSpPr txBox="1">
            <a:spLocks noChangeArrowheads="1"/>
          </p:cNvSpPr>
          <p:nvPr/>
        </p:nvSpPr>
        <p:spPr bwMode="auto">
          <a:xfrm>
            <a:off x="2916238" y="125413"/>
            <a:ext cx="42481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脱炭素社会を目指して　</a:t>
            </a:r>
          </a:p>
        </p:txBody>
      </p:sp>
      <p:sp>
        <p:nvSpPr>
          <p:cNvPr id="103429" name="Text Box 9">
            <a:extLst>
              <a:ext uri="{FF2B5EF4-FFF2-40B4-BE49-F238E27FC236}">
                <a16:creationId xmlns:a16="http://schemas.microsoft.com/office/drawing/2014/main" id="{C28C169D-BB2E-5BE7-AEAA-3C0AB9064380}"/>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０６</a:t>
            </a:r>
          </a:p>
        </p:txBody>
      </p:sp>
      <p:sp>
        <p:nvSpPr>
          <p:cNvPr id="103430" name="Text Box 10">
            <a:extLst>
              <a:ext uri="{FF2B5EF4-FFF2-40B4-BE49-F238E27FC236}">
                <a16:creationId xmlns:a16="http://schemas.microsoft.com/office/drawing/2014/main" id="{DDAAE3DF-5CC7-ADD9-623C-A354523EDD9B}"/>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３－１</a:t>
            </a:r>
          </a:p>
        </p:txBody>
      </p:sp>
      <p:sp>
        <p:nvSpPr>
          <p:cNvPr id="103431" name="Text Box 82">
            <a:extLst>
              <a:ext uri="{FF2B5EF4-FFF2-40B4-BE49-F238E27FC236}">
                <a16:creationId xmlns:a16="http://schemas.microsoft.com/office/drawing/2014/main" id="{006277B8-E698-2F59-A92B-9B72B14B7E05}"/>
              </a:ext>
            </a:extLst>
          </p:cNvPr>
          <p:cNvSpPr txBox="1">
            <a:spLocks noChangeArrowheads="1"/>
          </p:cNvSpPr>
          <p:nvPr/>
        </p:nvSpPr>
        <p:spPr bwMode="auto">
          <a:xfrm>
            <a:off x="28575" y="1154113"/>
            <a:ext cx="3917950" cy="1385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●パリ協定の</a:t>
            </a:r>
            <a:r>
              <a:rPr lang="en-US" altLang="ja-JP" sz="1400" b="0" dirty="0">
                <a:latin typeface="+mn-ea"/>
                <a:ea typeface="+mn-ea"/>
              </a:rPr>
              <a:t>2℃</a:t>
            </a:r>
            <a:r>
              <a:rPr lang="ja-JP" altLang="en-US" sz="1400" b="0" dirty="0">
                <a:latin typeface="+mn-ea"/>
                <a:ea typeface="+mn-ea"/>
              </a:rPr>
              <a:t>目標達成と、</a:t>
            </a:r>
            <a:r>
              <a:rPr lang="en-US" altLang="ja-JP" sz="1400" b="0" dirty="0">
                <a:latin typeface="+mn-ea"/>
                <a:ea typeface="+mn-ea"/>
              </a:rPr>
              <a:t>1.5℃</a:t>
            </a:r>
            <a:r>
              <a:rPr lang="ja-JP" altLang="en-US" sz="1400" b="0" dirty="0">
                <a:latin typeface="+mn-ea"/>
                <a:ea typeface="+mn-ea"/>
              </a:rPr>
              <a:t>に抑える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努力を継続する。</a:t>
            </a:r>
          </a:p>
          <a:p>
            <a:pPr eaLnBrk="1" hangingPunct="1">
              <a:spcBef>
                <a:spcPct val="0"/>
              </a:spcBef>
              <a:buFontTx/>
              <a:buNone/>
              <a:defRPr/>
            </a:pPr>
            <a:r>
              <a:rPr lang="ja-JP" altLang="en-US" sz="1400" b="0" dirty="0">
                <a:latin typeface="+mn-ea"/>
                <a:ea typeface="+mn-ea"/>
              </a:rPr>
              <a:t>●人間活動に起因するＧＨＧ排出量が実質ゼロ</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（カーボンニュートラル）の、脱炭素社会を実現。</a:t>
            </a:r>
          </a:p>
          <a:p>
            <a:pPr eaLnBrk="1" hangingPunct="1">
              <a:spcBef>
                <a:spcPct val="0"/>
              </a:spcBef>
              <a:buFontTx/>
              <a:buNone/>
              <a:defRPr/>
            </a:pPr>
            <a:r>
              <a:rPr lang="ja-JP" altLang="en-US" sz="1400" b="0" dirty="0">
                <a:latin typeface="+mn-ea"/>
                <a:ea typeface="+mn-ea"/>
              </a:rPr>
              <a:t>●各国はＧＨＧの排出削減目標を「国が決定する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貢献（ＮＤＣ）」として５年毎に提出・更新。</a:t>
            </a:r>
          </a:p>
        </p:txBody>
      </p:sp>
      <p:sp>
        <p:nvSpPr>
          <p:cNvPr id="103432" name="AutoShape 83">
            <a:extLst>
              <a:ext uri="{FF2B5EF4-FFF2-40B4-BE49-F238E27FC236}">
                <a16:creationId xmlns:a16="http://schemas.microsoft.com/office/drawing/2014/main" id="{DE723CD1-BBD0-A17F-AA23-B7E08F1F9F05}"/>
              </a:ext>
            </a:extLst>
          </p:cNvPr>
          <p:cNvSpPr>
            <a:spLocks noChangeArrowheads="1"/>
          </p:cNvSpPr>
          <p:nvPr/>
        </p:nvSpPr>
        <p:spPr bwMode="auto">
          <a:xfrm>
            <a:off x="28575" y="817563"/>
            <a:ext cx="3236913" cy="290512"/>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100">
              <a:latin typeface="+mn-ea"/>
              <a:ea typeface="+mn-ea"/>
            </a:endParaRPr>
          </a:p>
        </p:txBody>
      </p:sp>
      <p:sp>
        <p:nvSpPr>
          <p:cNvPr id="103433" name="Text Box 84">
            <a:extLst>
              <a:ext uri="{FF2B5EF4-FFF2-40B4-BE49-F238E27FC236}">
                <a16:creationId xmlns:a16="http://schemas.microsoft.com/office/drawing/2014/main" id="{96215EF5-7835-D13C-79DB-24DE4090286D}"/>
              </a:ext>
            </a:extLst>
          </p:cNvPr>
          <p:cNvSpPr txBox="1">
            <a:spLocks noChangeArrowheads="1"/>
          </p:cNvSpPr>
          <p:nvPr/>
        </p:nvSpPr>
        <p:spPr bwMode="auto">
          <a:xfrm>
            <a:off x="4763" y="774700"/>
            <a:ext cx="37084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脱炭素社会</a:t>
            </a:r>
            <a:r>
              <a:rPr lang="en-US" altLang="ja-JP" sz="1600" dirty="0">
                <a:latin typeface="+mn-ea"/>
                <a:ea typeface="+mn-ea"/>
              </a:rPr>
              <a:t>(Carbon </a:t>
            </a:r>
            <a:r>
              <a:rPr lang="ja-JP" altLang="en-US" sz="1600" dirty="0">
                <a:latin typeface="+mn-ea"/>
                <a:ea typeface="+mn-ea"/>
              </a:rPr>
              <a:t>Ｆｒｅｅ</a:t>
            </a:r>
            <a:r>
              <a:rPr lang="en-US" altLang="ja-JP" sz="1600" dirty="0">
                <a:latin typeface="+mn-ea"/>
                <a:ea typeface="+mn-ea"/>
              </a:rPr>
              <a:t> Society)</a:t>
            </a:r>
          </a:p>
        </p:txBody>
      </p:sp>
      <p:sp>
        <p:nvSpPr>
          <p:cNvPr id="103434" name="Text Box 86">
            <a:extLst>
              <a:ext uri="{FF2B5EF4-FFF2-40B4-BE49-F238E27FC236}">
                <a16:creationId xmlns:a16="http://schemas.microsoft.com/office/drawing/2014/main" id="{DA65DC6C-6645-FEE4-3234-B695DA47B877}"/>
              </a:ext>
            </a:extLst>
          </p:cNvPr>
          <p:cNvSpPr txBox="1">
            <a:spLocks noChangeArrowheads="1"/>
          </p:cNvSpPr>
          <p:nvPr/>
        </p:nvSpPr>
        <p:spPr bwMode="auto">
          <a:xfrm>
            <a:off x="-11113" y="3216275"/>
            <a:ext cx="6516688"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●２℃目標→</a:t>
            </a:r>
            <a:r>
              <a:rPr lang="en-US" altLang="ja-JP" sz="1400" b="0" dirty="0">
                <a:latin typeface="+mn-ea"/>
                <a:ea typeface="+mn-ea"/>
              </a:rPr>
              <a:t>2030</a:t>
            </a:r>
            <a:r>
              <a:rPr lang="ja-JP" altLang="en-US" sz="1400" b="0" dirty="0">
                <a:latin typeface="+mn-ea"/>
                <a:ea typeface="+mn-ea"/>
              </a:rPr>
              <a:t>年までに全世界のＧＨＧ排出量を</a:t>
            </a:r>
            <a:r>
              <a:rPr lang="en-US" altLang="ja-JP" sz="1400" b="0" dirty="0">
                <a:latin typeface="+mn-ea"/>
                <a:ea typeface="+mn-ea"/>
              </a:rPr>
              <a:t>2017</a:t>
            </a:r>
            <a:r>
              <a:rPr lang="ja-JP" altLang="en-US" sz="1400" b="0" dirty="0">
                <a:latin typeface="+mn-ea"/>
                <a:ea typeface="+mn-ea"/>
              </a:rPr>
              <a:t>年比で</a:t>
            </a:r>
            <a:r>
              <a:rPr lang="en-US" altLang="ja-JP" sz="1400" b="0" dirty="0">
                <a:latin typeface="+mn-ea"/>
                <a:ea typeface="+mn-ea"/>
              </a:rPr>
              <a:t>25</a:t>
            </a:r>
            <a:r>
              <a:rPr lang="ja-JP" altLang="en-US" sz="1400" b="0" dirty="0">
                <a:latin typeface="+mn-ea"/>
                <a:ea typeface="+mn-ea"/>
              </a:rPr>
              <a:t>％削減。</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2050</a:t>
            </a:r>
            <a:r>
              <a:rPr lang="ja-JP" altLang="en-US" sz="1400" b="0" dirty="0">
                <a:latin typeface="+mn-ea"/>
                <a:ea typeface="+mn-ea"/>
              </a:rPr>
              <a:t>年までに</a:t>
            </a:r>
            <a:r>
              <a:rPr lang="en-US" altLang="ja-JP" sz="1400" b="0" dirty="0">
                <a:latin typeface="+mn-ea"/>
                <a:ea typeface="+mn-ea"/>
              </a:rPr>
              <a:t>2010</a:t>
            </a:r>
            <a:r>
              <a:rPr lang="ja-JP" altLang="en-US" sz="1400" b="0" dirty="0">
                <a:latin typeface="+mn-ea"/>
                <a:ea typeface="+mn-ea"/>
              </a:rPr>
              <a:t>年レベルから</a:t>
            </a:r>
            <a:r>
              <a:rPr lang="en-US" altLang="ja-JP" sz="1400" b="0" dirty="0">
                <a:latin typeface="+mn-ea"/>
                <a:ea typeface="+mn-ea"/>
              </a:rPr>
              <a:t>40</a:t>
            </a:r>
            <a:r>
              <a:rPr lang="ja-JP" altLang="en-US" sz="1400" b="0" dirty="0">
                <a:latin typeface="+mn-ea"/>
                <a:ea typeface="+mn-ea"/>
              </a:rPr>
              <a:t>～</a:t>
            </a:r>
            <a:r>
              <a:rPr lang="en-US" altLang="ja-JP" sz="1400" b="0" dirty="0">
                <a:latin typeface="+mn-ea"/>
                <a:ea typeface="+mn-ea"/>
              </a:rPr>
              <a:t>70</a:t>
            </a:r>
            <a:r>
              <a:rPr lang="ja-JP" altLang="en-US" sz="1400" b="0" dirty="0">
                <a:latin typeface="+mn-ea"/>
                <a:ea typeface="+mn-ea"/>
              </a:rPr>
              <a:t>％の削減。</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2100</a:t>
            </a:r>
            <a:r>
              <a:rPr lang="ja-JP" altLang="en-US" sz="1400" b="0" dirty="0">
                <a:latin typeface="+mn-ea"/>
                <a:ea typeface="+mn-ea"/>
              </a:rPr>
              <a:t>年までにゼロかそれ以下にすることが必要。</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1.5</a:t>
            </a:r>
            <a:r>
              <a:rPr lang="ja-JP" altLang="en-US" sz="1400" b="0" dirty="0">
                <a:latin typeface="+mn-ea"/>
                <a:ea typeface="+mn-ea"/>
              </a:rPr>
              <a:t>℃に抑えるためには、</a:t>
            </a:r>
            <a:r>
              <a:rPr lang="en-US" altLang="ja-JP" sz="1400" b="0" dirty="0">
                <a:latin typeface="+mn-ea"/>
                <a:ea typeface="+mn-ea"/>
              </a:rPr>
              <a:t>2050</a:t>
            </a:r>
            <a:r>
              <a:rPr lang="ja-JP" altLang="en-US" sz="1400" b="0" dirty="0">
                <a:latin typeface="+mn-ea"/>
                <a:ea typeface="+mn-ea"/>
              </a:rPr>
              <a:t>年までに実質ゼロにする必要がある。</a:t>
            </a:r>
          </a:p>
          <a:p>
            <a:pPr eaLnBrk="1" hangingPunct="1">
              <a:spcBef>
                <a:spcPct val="0"/>
              </a:spcBef>
              <a:buFontTx/>
              <a:buNone/>
              <a:defRPr/>
            </a:pPr>
            <a:r>
              <a:rPr lang="ja-JP" altLang="en-US" sz="1400" b="0" dirty="0">
                <a:latin typeface="+mn-ea"/>
                <a:ea typeface="+mn-ea"/>
              </a:rPr>
              <a:t>●日本は「</a:t>
            </a:r>
            <a:r>
              <a:rPr lang="en-US" altLang="ja-JP" sz="1400" b="0" dirty="0">
                <a:latin typeface="+mn-ea"/>
                <a:ea typeface="+mn-ea"/>
              </a:rPr>
              <a:t>2050</a:t>
            </a:r>
            <a:r>
              <a:rPr lang="ja-JP" altLang="en-US" sz="1400" b="0" dirty="0">
                <a:latin typeface="+mn-ea"/>
                <a:ea typeface="+mn-ea"/>
              </a:rPr>
              <a:t>年カーボンニュートラル」の実現を目指す（地球温暖化対策推進法）</a:t>
            </a:r>
          </a:p>
        </p:txBody>
      </p:sp>
      <p:sp>
        <p:nvSpPr>
          <p:cNvPr id="103435" name="AutoShape 89">
            <a:extLst>
              <a:ext uri="{FF2B5EF4-FFF2-40B4-BE49-F238E27FC236}">
                <a16:creationId xmlns:a16="http://schemas.microsoft.com/office/drawing/2014/main" id="{C2AE9AE1-87F1-27F9-12A0-A7D13D41D030}"/>
              </a:ext>
            </a:extLst>
          </p:cNvPr>
          <p:cNvSpPr>
            <a:spLocks noChangeArrowheads="1"/>
          </p:cNvSpPr>
          <p:nvPr/>
        </p:nvSpPr>
        <p:spPr bwMode="auto">
          <a:xfrm>
            <a:off x="44450" y="2859088"/>
            <a:ext cx="2644775" cy="288925"/>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100">
              <a:latin typeface="+mn-ea"/>
              <a:ea typeface="+mn-ea"/>
            </a:endParaRPr>
          </a:p>
        </p:txBody>
      </p:sp>
      <p:sp>
        <p:nvSpPr>
          <p:cNvPr id="103436" name="Text Box 90">
            <a:extLst>
              <a:ext uri="{FF2B5EF4-FFF2-40B4-BE49-F238E27FC236}">
                <a16:creationId xmlns:a16="http://schemas.microsoft.com/office/drawing/2014/main" id="{594DB818-C517-0FBB-AC06-F5A6C3097A0A}"/>
              </a:ext>
            </a:extLst>
          </p:cNvPr>
          <p:cNvSpPr txBox="1">
            <a:spLocks noChangeArrowheads="1"/>
          </p:cNvSpPr>
          <p:nvPr/>
        </p:nvSpPr>
        <p:spPr bwMode="auto">
          <a:xfrm>
            <a:off x="44450" y="2832100"/>
            <a:ext cx="26177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600" dirty="0">
                <a:latin typeface="+mn-ea"/>
                <a:ea typeface="+mn-ea"/>
              </a:rPr>
              <a:t>2050</a:t>
            </a:r>
            <a:r>
              <a:rPr lang="ja-JP" altLang="en-US" sz="1600" dirty="0">
                <a:latin typeface="+mn-ea"/>
                <a:ea typeface="+mn-ea"/>
              </a:rPr>
              <a:t>年カーボンニュートラル</a:t>
            </a:r>
          </a:p>
        </p:txBody>
      </p:sp>
      <p:sp>
        <p:nvSpPr>
          <p:cNvPr id="103437" name="Line 96">
            <a:extLst>
              <a:ext uri="{FF2B5EF4-FFF2-40B4-BE49-F238E27FC236}">
                <a16:creationId xmlns:a16="http://schemas.microsoft.com/office/drawing/2014/main" id="{902732E4-F608-4D9E-EA25-21E121EE9A6C}"/>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93197" name="図 7">
            <a:extLst>
              <a:ext uri="{FF2B5EF4-FFF2-40B4-BE49-F238E27FC236}">
                <a16:creationId xmlns:a16="http://schemas.microsoft.com/office/drawing/2014/main" id="{2C1229FB-6B66-90B3-43CF-502E6E25C6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4488" y="20478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98" name="図 12">
            <a:extLst>
              <a:ext uri="{FF2B5EF4-FFF2-40B4-BE49-F238E27FC236}">
                <a16:creationId xmlns:a16="http://schemas.microsoft.com/office/drawing/2014/main" id="{D27F45C0-7E29-512D-86B1-D71C7D16C6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7225"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99" name="図 13">
            <a:extLst>
              <a:ext uri="{FF2B5EF4-FFF2-40B4-BE49-F238E27FC236}">
                <a16:creationId xmlns:a16="http://schemas.microsoft.com/office/drawing/2014/main" id="{B5694FA1-5D2C-EC61-5019-04644C3898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06625" y="2111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0" name="図 17">
            <a:extLst>
              <a:ext uri="{FF2B5EF4-FFF2-40B4-BE49-F238E27FC236}">
                <a16:creationId xmlns:a16="http://schemas.microsoft.com/office/drawing/2014/main" id="{5B5D6BA5-B45D-A070-8372-BFCD8209254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0" y="209550"/>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44" name="AutoShape 89">
            <a:extLst>
              <a:ext uri="{FF2B5EF4-FFF2-40B4-BE49-F238E27FC236}">
                <a16:creationId xmlns:a16="http://schemas.microsoft.com/office/drawing/2014/main" id="{A8713CAC-3C25-F979-F848-E2BA520CC62A}"/>
              </a:ext>
            </a:extLst>
          </p:cNvPr>
          <p:cNvSpPr>
            <a:spLocks noChangeArrowheads="1"/>
          </p:cNvSpPr>
          <p:nvPr/>
        </p:nvSpPr>
        <p:spPr bwMode="auto">
          <a:xfrm>
            <a:off x="44450" y="4783138"/>
            <a:ext cx="2582863" cy="288925"/>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100">
              <a:latin typeface="+mn-ea"/>
              <a:ea typeface="+mn-ea"/>
            </a:endParaRPr>
          </a:p>
        </p:txBody>
      </p:sp>
      <p:sp>
        <p:nvSpPr>
          <p:cNvPr id="103445" name="Text Box 90">
            <a:extLst>
              <a:ext uri="{FF2B5EF4-FFF2-40B4-BE49-F238E27FC236}">
                <a16:creationId xmlns:a16="http://schemas.microsoft.com/office/drawing/2014/main" id="{1B64B419-27D7-E321-489B-70563E110962}"/>
              </a:ext>
            </a:extLst>
          </p:cNvPr>
          <p:cNvSpPr txBox="1">
            <a:spLocks noChangeArrowheads="1"/>
          </p:cNvSpPr>
          <p:nvPr/>
        </p:nvSpPr>
        <p:spPr bwMode="auto">
          <a:xfrm>
            <a:off x="44450" y="4749800"/>
            <a:ext cx="273685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脱炭素社会の実現に向けて</a:t>
            </a:r>
          </a:p>
        </p:txBody>
      </p:sp>
      <p:sp>
        <p:nvSpPr>
          <p:cNvPr id="103450" name="Text Box 82">
            <a:extLst>
              <a:ext uri="{FF2B5EF4-FFF2-40B4-BE49-F238E27FC236}">
                <a16:creationId xmlns:a16="http://schemas.microsoft.com/office/drawing/2014/main" id="{7CCA75BE-7B87-B03C-FE2F-AD334ED6A89B}"/>
              </a:ext>
            </a:extLst>
          </p:cNvPr>
          <p:cNvSpPr txBox="1">
            <a:spLocks noChangeArrowheads="1"/>
          </p:cNvSpPr>
          <p:nvPr/>
        </p:nvSpPr>
        <p:spPr bwMode="auto">
          <a:xfrm>
            <a:off x="44450" y="5032375"/>
            <a:ext cx="9001125"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●日本は、「</a:t>
            </a:r>
            <a:r>
              <a:rPr lang="en-US" altLang="ja-JP" sz="1400" b="0" dirty="0">
                <a:latin typeface="+mn-ea"/>
                <a:ea typeface="+mn-ea"/>
              </a:rPr>
              <a:t>2030</a:t>
            </a:r>
            <a:r>
              <a:rPr lang="ja-JP" altLang="en-US" sz="1400" b="0" dirty="0">
                <a:latin typeface="+mn-ea"/>
                <a:ea typeface="+mn-ea"/>
              </a:rPr>
              <a:t>年度において、</a:t>
            </a:r>
            <a:r>
              <a:rPr lang="en-US" altLang="ja-JP" sz="1400" b="0" dirty="0">
                <a:latin typeface="+mn-ea"/>
                <a:ea typeface="+mn-ea"/>
              </a:rPr>
              <a:t>GHG</a:t>
            </a:r>
            <a:r>
              <a:rPr lang="ja-JP" altLang="en-US" sz="1400" b="0" dirty="0">
                <a:latin typeface="+mn-ea"/>
                <a:ea typeface="+mn-ea"/>
              </a:rPr>
              <a:t>を</a:t>
            </a:r>
            <a:r>
              <a:rPr lang="en-US" altLang="ja-JP" sz="1400" b="0" dirty="0">
                <a:latin typeface="+mn-ea"/>
                <a:ea typeface="+mn-ea"/>
              </a:rPr>
              <a:t>2013</a:t>
            </a:r>
            <a:r>
              <a:rPr lang="ja-JP" altLang="en-US" sz="1400" b="0" dirty="0">
                <a:latin typeface="+mn-ea"/>
                <a:ea typeface="+mn-ea"/>
              </a:rPr>
              <a:t>年度から</a:t>
            </a:r>
            <a:r>
              <a:rPr lang="en-US" altLang="ja-JP" sz="1400" b="0" dirty="0">
                <a:latin typeface="+mn-ea"/>
                <a:ea typeface="+mn-ea"/>
              </a:rPr>
              <a:t>46</a:t>
            </a:r>
            <a:r>
              <a:rPr lang="ja-JP" altLang="en-US" sz="1400" b="0" dirty="0">
                <a:latin typeface="+mn-ea"/>
                <a:ea typeface="+mn-ea"/>
              </a:rPr>
              <a:t>％削減。さらに、</a:t>
            </a:r>
            <a:r>
              <a:rPr lang="en-US" altLang="ja-JP" sz="1400" b="0" dirty="0">
                <a:latin typeface="+mn-ea"/>
                <a:ea typeface="+mn-ea"/>
              </a:rPr>
              <a:t>50</a:t>
            </a:r>
            <a:r>
              <a:rPr lang="ja-JP" altLang="en-US" sz="1400" b="0" dirty="0">
                <a:latin typeface="+mn-ea"/>
                <a:ea typeface="+mn-ea"/>
              </a:rPr>
              <a:t>％に挑戦」とした</a:t>
            </a:r>
            <a:r>
              <a:rPr lang="en-US" altLang="ja-JP" sz="1400" b="0" dirty="0">
                <a:latin typeface="+mn-ea"/>
                <a:ea typeface="+mn-ea"/>
              </a:rPr>
              <a:t>NDCs</a:t>
            </a:r>
            <a:r>
              <a:rPr lang="ja-JP" altLang="en-US" sz="1400" b="0" dirty="0">
                <a:latin typeface="+mn-ea"/>
                <a:ea typeface="+mn-ea"/>
              </a:rPr>
              <a:t>を表明。</a:t>
            </a:r>
          </a:p>
          <a:p>
            <a:pPr eaLnBrk="1" hangingPunct="1">
              <a:spcBef>
                <a:spcPct val="0"/>
              </a:spcBef>
              <a:buFontTx/>
              <a:buNone/>
              <a:defRPr/>
            </a:pPr>
            <a:r>
              <a:rPr lang="ja-JP" altLang="en-US" sz="1400" b="0" dirty="0">
                <a:latin typeface="+mn-ea"/>
                <a:ea typeface="+mn-ea"/>
              </a:rPr>
              <a:t>●世界各国の</a:t>
            </a:r>
            <a:r>
              <a:rPr lang="en-US" altLang="ja-JP" sz="1400" b="0" dirty="0">
                <a:latin typeface="+mn-ea"/>
                <a:ea typeface="+mn-ea"/>
              </a:rPr>
              <a:t>NDCs</a:t>
            </a:r>
            <a:r>
              <a:rPr lang="ja-JP" altLang="en-US" sz="1400" b="0" dirty="0">
                <a:latin typeface="+mn-ea"/>
                <a:ea typeface="+mn-ea"/>
              </a:rPr>
              <a:t>を確実に達成できても</a:t>
            </a:r>
            <a:r>
              <a:rPr lang="en-US" altLang="ja-JP" sz="1400" b="0" dirty="0">
                <a:latin typeface="+mn-ea"/>
                <a:ea typeface="+mn-ea"/>
              </a:rPr>
              <a:t>GHG</a:t>
            </a:r>
            <a:r>
              <a:rPr lang="ja-JP" altLang="en-US" sz="1400" b="0" dirty="0">
                <a:latin typeface="+mn-ea"/>
                <a:ea typeface="+mn-ea"/>
              </a:rPr>
              <a:t>排出量は削減できず、</a:t>
            </a:r>
            <a:r>
              <a:rPr lang="en-US" altLang="ja-JP" sz="1400" b="0" dirty="0">
                <a:latin typeface="+mn-ea"/>
                <a:ea typeface="+mn-ea"/>
              </a:rPr>
              <a:t>2010</a:t>
            </a:r>
            <a:r>
              <a:rPr lang="ja-JP" altLang="en-US" sz="1400" b="0" dirty="0">
                <a:latin typeface="+mn-ea"/>
                <a:ea typeface="+mn-ea"/>
              </a:rPr>
              <a:t>年と比較して、逆に約</a:t>
            </a:r>
            <a:r>
              <a:rPr lang="en-US" altLang="ja-JP" sz="1400" b="0" dirty="0">
                <a:latin typeface="+mn-ea"/>
                <a:ea typeface="+mn-ea"/>
              </a:rPr>
              <a:t>14</a:t>
            </a:r>
            <a:r>
              <a:rPr lang="ja-JP" altLang="en-US" sz="1400" b="0" dirty="0">
                <a:latin typeface="+mn-ea"/>
                <a:ea typeface="+mn-ea"/>
              </a:rPr>
              <a:t>％増加する。</a:t>
            </a:r>
          </a:p>
          <a:p>
            <a:pPr eaLnBrk="1" hangingPunct="1">
              <a:spcBef>
                <a:spcPct val="0"/>
              </a:spcBef>
              <a:buFontTx/>
              <a:buNone/>
              <a:defRPr/>
            </a:pPr>
            <a:r>
              <a:rPr lang="ja-JP" altLang="en-US" sz="1400" b="0" dirty="0">
                <a:latin typeface="+mn-ea"/>
                <a:ea typeface="+mn-ea"/>
              </a:rPr>
              <a:t>●日本の炭素生産性は、世界のトップレベルから大きく引き離されています。</a:t>
            </a:r>
          </a:p>
          <a:p>
            <a:pPr eaLnBrk="1" hangingPunct="1">
              <a:spcBef>
                <a:spcPct val="0"/>
              </a:spcBef>
              <a:buFontTx/>
              <a:buNone/>
              <a:defRPr/>
            </a:pPr>
            <a:r>
              <a:rPr lang="ja-JP" altLang="en-US" sz="1400" b="0" dirty="0">
                <a:latin typeface="+mn-ea"/>
                <a:ea typeface="+mn-ea"/>
              </a:rPr>
              <a:t>●国民一人あたりの</a:t>
            </a:r>
            <a:r>
              <a:rPr lang="en-US" altLang="ja-JP" sz="1400" b="0" dirty="0">
                <a:latin typeface="+mn-ea"/>
                <a:ea typeface="+mn-ea"/>
              </a:rPr>
              <a:t>CO2</a:t>
            </a:r>
            <a:r>
              <a:rPr lang="ja-JP" altLang="en-US" sz="1400" b="0" dirty="0">
                <a:latin typeface="+mn-ea"/>
                <a:ea typeface="+mn-ea"/>
              </a:rPr>
              <a:t>排出量も良くない。経済成長しても減少させるデカップリングが必要。</a:t>
            </a:r>
          </a:p>
          <a:p>
            <a:pPr eaLnBrk="1" hangingPunct="1">
              <a:spcBef>
                <a:spcPct val="0"/>
              </a:spcBef>
              <a:buFontTx/>
              <a:buNone/>
              <a:defRPr/>
            </a:pPr>
            <a:r>
              <a:rPr lang="ja-JP" altLang="en-US" sz="1400" b="0" dirty="0">
                <a:latin typeface="+mn-ea"/>
                <a:ea typeface="+mn-ea"/>
              </a:rPr>
              <a:t>●新型コロナウイルス感染症によるパンデミックや、ロシアのウクライナへの軍事侵攻など、世界の経済社会の</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枠組みを大きく変える事案も発生。これらへの対応と一体的に気候変動対策を推進していく必要があります。</a:t>
            </a:r>
          </a:p>
        </p:txBody>
      </p:sp>
      <p:pic>
        <p:nvPicPr>
          <p:cNvPr id="93204" name="図 2">
            <a:extLst>
              <a:ext uri="{FF2B5EF4-FFF2-40B4-BE49-F238E27FC236}">
                <a16:creationId xmlns:a16="http://schemas.microsoft.com/office/drawing/2014/main" id="{5F6D36BF-AAD0-3F36-B3F4-3F57C3818D1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90988" y="838200"/>
            <a:ext cx="4722812"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5" name="図 8">
            <a:extLst>
              <a:ext uri="{FF2B5EF4-FFF2-40B4-BE49-F238E27FC236}">
                <a16:creationId xmlns:a16="http://schemas.microsoft.com/office/drawing/2014/main" id="{039F88A0-35E8-7971-4A54-DE5F4FB3E6D3}"/>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59288" y="1176338"/>
            <a:ext cx="3851275"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206" name="図 10">
            <a:extLst>
              <a:ext uri="{FF2B5EF4-FFF2-40B4-BE49-F238E27FC236}">
                <a16:creationId xmlns:a16="http://schemas.microsoft.com/office/drawing/2014/main" id="{7B8BE2EC-AF1D-A724-1C04-45EFFED1EA6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76750" y="1339850"/>
            <a:ext cx="280035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7" name="テキスト ボックス 43">
            <a:extLst>
              <a:ext uri="{FF2B5EF4-FFF2-40B4-BE49-F238E27FC236}">
                <a16:creationId xmlns:a16="http://schemas.microsoft.com/office/drawing/2014/main" id="{475FC16B-ED25-38AD-2C1A-1DA917993F6B}"/>
              </a:ext>
            </a:extLst>
          </p:cNvPr>
          <p:cNvSpPr txBox="1">
            <a:spLocks noChangeArrowheads="1"/>
          </p:cNvSpPr>
          <p:nvPr/>
        </p:nvSpPr>
        <p:spPr bwMode="auto">
          <a:xfrm>
            <a:off x="4973638" y="835025"/>
            <a:ext cx="33369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t>国別炭素生産性の推移と日本の長期目標</a:t>
            </a:r>
          </a:p>
        </p:txBody>
      </p:sp>
      <p:sp>
        <p:nvSpPr>
          <p:cNvPr id="93208" name="吹き出し: 角を丸めた四角形 14">
            <a:extLst>
              <a:ext uri="{FF2B5EF4-FFF2-40B4-BE49-F238E27FC236}">
                <a16:creationId xmlns:a16="http://schemas.microsoft.com/office/drawing/2014/main" id="{3ADDF2C1-C870-80EB-7530-1D1C7C036423}"/>
              </a:ext>
            </a:extLst>
          </p:cNvPr>
          <p:cNvSpPr>
            <a:spLocks noChangeArrowheads="1"/>
          </p:cNvSpPr>
          <p:nvPr/>
        </p:nvSpPr>
        <p:spPr bwMode="auto">
          <a:xfrm>
            <a:off x="7086600" y="2127250"/>
            <a:ext cx="1871663" cy="647700"/>
          </a:xfrm>
          <a:prstGeom prst="wedgeRoundRectCallout">
            <a:avLst>
              <a:gd name="adj1" fmla="val 33528"/>
              <a:gd name="adj2" fmla="val -187130"/>
              <a:gd name="adj3" fmla="val 16667"/>
            </a:avLst>
          </a:prstGeom>
          <a:solidFill>
            <a:srgbClr val="CCFF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sp>
        <p:nvSpPr>
          <p:cNvPr id="16" name="テキスト ボックス 15">
            <a:extLst>
              <a:ext uri="{FF2B5EF4-FFF2-40B4-BE49-F238E27FC236}">
                <a16:creationId xmlns:a16="http://schemas.microsoft.com/office/drawing/2014/main" id="{113E134F-ECB7-C413-911D-21DFD86A0579}"/>
              </a:ext>
            </a:extLst>
          </p:cNvPr>
          <p:cNvSpPr txBox="1"/>
          <p:nvPr/>
        </p:nvSpPr>
        <p:spPr>
          <a:xfrm>
            <a:off x="7158038" y="2127250"/>
            <a:ext cx="1800225" cy="646113"/>
          </a:xfrm>
          <a:prstGeom prst="rect">
            <a:avLst/>
          </a:prstGeom>
          <a:noFill/>
        </p:spPr>
        <p:txBody>
          <a:bodyPr>
            <a:spAutoFit/>
          </a:bodyPr>
          <a:lstStyle/>
          <a:p>
            <a:pPr>
              <a:defRPr/>
            </a:pPr>
            <a:r>
              <a:rPr lang="ja-JP" altLang="en-US" sz="900" b="0" dirty="0">
                <a:latin typeface="+mn-ea"/>
                <a:ea typeface="+mn-ea"/>
              </a:rPr>
              <a:t>ＣＯ</a:t>
            </a:r>
            <a:r>
              <a:rPr lang="ja-JP" altLang="en-US" sz="600" b="0" dirty="0">
                <a:latin typeface="+mn-ea"/>
                <a:ea typeface="+mn-ea"/>
              </a:rPr>
              <a:t>２</a:t>
            </a:r>
            <a:r>
              <a:rPr lang="ja-JP" altLang="en-US" sz="900" b="0" dirty="0">
                <a:latin typeface="+mn-ea"/>
                <a:ea typeface="+mn-ea"/>
              </a:rPr>
              <a:t>排出量</a:t>
            </a:r>
            <a:r>
              <a:rPr lang="en-US" altLang="ja-JP" sz="900" b="0" dirty="0">
                <a:latin typeface="+mn-ea"/>
                <a:ea typeface="+mn-ea"/>
              </a:rPr>
              <a:t>80</a:t>
            </a:r>
            <a:r>
              <a:rPr lang="ja-JP" altLang="en-US" sz="900" b="0" dirty="0">
                <a:latin typeface="+mn-ea"/>
                <a:ea typeface="+mn-ea"/>
              </a:rPr>
              <a:t>％削減、名目ＧＤＰ６００兆円以上を達成するためには、炭素生産性を現状より６倍以上上げる必要がある。</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Text Box 8">
            <a:extLst>
              <a:ext uri="{FF2B5EF4-FFF2-40B4-BE49-F238E27FC236}">
                <a16:creationId xmlns:a16="http://schemas.microsoft.com/office/drawing/2014/main" id="{246A9E60-E006-D135-3425-CDD60FE763AB}"/>
              </a:ext>
            </a:extLst>
          </p:cNvPr>
          <p:cNvSpPr txBox="1">
            <a:spLocks noChangeArrowheads="1"/>
          </p:cNvSpPr>
          <p:nvPr/>
        </p:nvSpPr>
        <p:spPr bwMode="auto">
          <a:xfrm>
            <a:off x="8308975" y="0"/>
            <a:ext cx="835025" cy="2762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P74</a:t>
            </a:r>
            <a:r>
              <a:rPr lang="ja-JP" altLang="en-US" sz="1200" b="0" dirty="0">
                <a:latin typeface="+mn-ea"/>
                <a:ea typeface="+mn-ea"/>
              </a:rPr>
              <a:t>～</a:t>
            </a:r>
            <a:r>
              <a:rPr lang="en-US" altLang="ja-JP" sz="1200" b="0" dirty="0">
                <a:latin typeface="+mn-ea"/>
                <a:ea typeface="+mn-ea"/>
              </a:rPr>
              <a:t>P77</a:t>
            </a:r>
          </a:p>
        </p:txBody>
      </p:sp>
      <p:sp>
        <p:nvSpPr>
          <p:cNvPr id="107524" name="Text Box 9">
            <a:extLst>
              <a:ext uri="{FF2B5EF4-FFF2-40B4-BE49-F238E27FC236}">
                <a16:creationId xmlns:a16="http://schemas.microsoft.com/office/drawing/2014/main" id="{9AB83921-D817-1BCB-9D52-558B9711B171}"/>
              </a:ext>
            </a:extLst>
          </p:cNvPr>
          <p:cNvSpPr txBox="1">
            <a:spLocks noChangeArrowheads="1"/>
          </p:cNvSpPr>
          <p:nvPr/>
        </p:nvSpPr>
        <p:spPr bwMode="auto">
          <a:xfrm>
            <a:off x="2873375" y="61913"/>
            <a:ext cx="46085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エネルギーと環境のかかわり　</a:t>
            </a:r>
          </a:p>
        </p:txBody>
      </p:sp>
      <p:sp>
        <p:nvSpPr>
          <p:cNvPr id="107525" name="Text Box 10">
            <a:extLst>
              <a:ext uri="{FF2B5EF4-FFF2-40B4-BE49-F238E27FC236}">
                <a16:creationId xmlns:a16="http://schemas.microsoft.com/office/drawing/2014/main" id="{F93D63FE-EAB3-9460-5DD8-7B956D45862D}"/>
              </a:ext>
            </a:extLst>
          </p:cNvPr>
          <p:cNvSpPr txBox="1">
            <a:spLocks noChangeArrowheads="1"/>
          </p:cNvSpPr>
          <p:nvPr/>
        </p:nvSpPr>
        <p:spPr bwMode="auto">
          <a:xfrm>
            <a:off x="971550" y="188913"/>
            <a:ext cx="6270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107526" name="Text Box 11">
            <a:extLst>
              <a:ext uri="{FF2B5EF4-FFF2-40B4-BE49-F238E27FC236}">
                <a16:creationId xmlns:a16="http://schemas.microsoft.com/office/drawing/2014/main" id="{BB0E6426-596F-A969-3129-D15D60334E24}"/>
              </a:ext>
            </a:extLst>
          </p:cNvPr>
          <p:cNvSpPr txBox="1">
            <a:spLocks noChangeArrowheads="1"/>
          </p:cNvSpPr>
          <p:nvPr/>
        </p:nvSpPr>
        <p:spPr bwMode="auto">
          <a:xfrm>
            <a:off x="0" y="188913"/>
            <a:ext cx="97155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３－２</a:t>
            </a:r>
          </a:p>
        </p:txBody>
      </p:sp>
      <p:sp>
        <p:nvSpPr>
          <p:cNvPr id="107527" name="AutoShape 14">
            <a:extLst>
              <a:ext uri="{FF2B5EF4-FFF2-40B4-BE49-F238E27FC236}">
                <a16:creationId xmlns:a16="http://schemas.microsoft.com/office/drawing/2014/main" id="{17AF7654-E3CF-A730-FCCC-216AD87225CF}"/>
              </a:ext>
            </a:extLst>
          </p:cNvPr>
          <p:cNvSpPr>
            <a:spLocks noChangeArrowheads="1"/>
          </p:cNvSpPr>
          <p:nvPr/>
        </p:nvSpPr>
        <p:spPr bwMode="auto">
          <a:xfrm>
            <a:off x="50800" y="574675"/>
            <a:ext cx="1860550" cy="280988"/>
          </a:xfrm>
          <a:prstGeom prst="roundRect">
            <a:avLst>
              <a:gd name="adj" fmla="val 16639"/>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07528" name="Rectangle 15">
            <a:extLst>
              <a:ext uri="{FF2B5EF4-FFF2-40B4-BE49-F238E27FC236}">
                <a16:creationId xmlns:a16="http://schemas.microsoft.com/office/drawing/2014/main" id="{0F0F8E71-E150-E427-3F9F-962037A29991}"/>
              </a:ext>
            </a:extLst>
          </p:cNvPr>
          <p:cNvSpPr>
            <a:spLocks noChangeArrowheads="1"/>
          </p:cNvSpPr>
          <p:nvPr/>
        </p:nvSpPr>
        <p:spPr bwMode="auto">
          <a:xfrm>
            <a:off x="28575" y="2257425"/>
            <a:ext cx="6913563" cy="739775"/>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一次エネルギー（石油・石炭・天然ガス・水力・原子力・地熱・太陽光・バイオマスなど</a:t>
            </a:r>
            <a:r>
              <a:rPr lang="en-US" altLang="ja-JP" sz="1400" b="0" dirty="0">
                <a:latin typeface="+mn-ea"/>
                <a:ea typeface="+mn-ea"/>
              </a:rPr>
              <a:t>)</a:t>
            </a:r>
            <a:endParaRPr lang="ja-JP" altLang="en-US" sz="1400" b="0" dirty="0">
              <a:latin typeface="+mn-ea"/>
              <a:ea typeface="+mn-ea"/>
            </a:endParaRPr>
          </a:p>
          <a:p>
            <a:pPr eaLnBrk="1" hangingPunct="1">
              <a:spcBef>
                <a:spcPct val="0"/>
              </a:spcBef>
              <a:buFontTx/>
              <a:buNone/>
              <a:defRPr/>
            </a:pPr>
            <a:r>
              <a:rPr lang="ja-JP" altLang="en-US" sz="1400" b="0" dirty="0">
                <a:latin typeface="+mn-ea"/>
                <a:ea typeface="+mn-ea"/>
              </a:rPr>
              <a:t>●二次エネルギー（一次エネルギーから転換された、ガソリン・灯油・電力など）</a:t>
            </a:r>
          </a:p>
          <a:p>
            <a:pPr eaLnBrk="1" hangingPunct="1">
              <a:spcBef>
                <a:spcPct val="0"/>
              </a:spcBef>
              <a:buFontTx/>
              <a:buNone/>
              <a:defRPr/>
            </a:pPr>
            <a:r>
              <a:rPr lang="ja-JP" altLang="en-US" sz="1400" b="0" dirty="0">
                <a:latin typeface="+mn-ea"/>
                <a:ea typeface="+mn-ea"/>
              </a:rPr>
              <a:t>   それぞれの段階で環境に影響を与えています。</a:t>
            </a:r>
          </a:p>
        </p:txBody>
      </p:sp>
      <p:sp>
        <p:nvSpPr>
          <p:cNvPr id="107529" name="AutoShape 16">
            <a:extLst>
              <a:ext uri="{FF2B5EF4-FFF2-40B4-BE49-F238E27FC236}">
                <a16:creationId xmlns:a16="http://schemas.microsoft.com/office/drawing/2014/main" id="{4F4C3E4A-6034-ABFB-090E-E333727AAC86}"/>
              </a:ext>
            </a:extLst>
          </p:cNvPr>
          <p:cNvSpPr>
            <a:spLocks noChangeArrowheads="1"/>
          </p:cNvSpPr>
          <p:nvPr/>
        </p:nvSpPr>
        <p:spPr bwMode="auto">
          <a:xfrm>
            <a:off x="49213" y="1965325"/>
            <a:ext cx="2736850" cy="280988"/>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07530" name="AutoShape 17">
            <a:extLst>
              <a:ext uri="{FF2B5EF4-FFF2-40B4-BE49-F238E27FC236}">
                <a16:creationId xmlns:a16="http://schemas.microsoft.com/office/drawing/2014/main" id="{0AF17C5B-02E5-66DA-CCB6-B2E4C40371D9}"/>
              </a:ext>
            </a:extLst>
          </p:cNvPr>
          <p:cNvSpPr>
            <a:spLocks noChangeArrowheads="1"/>
          </p:cNvSpPr>
          <p:nvPr/>
        </p:nvSpPr>
        <p:spPr bwMode="auto">
          <a:xfrm>
            <a:off x="39688" y="3052763"/>
            <a:ext cx="3467100" cy="280987"/>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07531" name="Text Box 20">
            <a:extLst>
              <a:ext uri="{FF2B5EF4-FFF2-40B4-BE49-F238E27FC236}">
                <a16:creationId xmlns:a16="http://schemas.microsoft.com/office/drawing/2014/main" id="{0B6F453B-8C88-1F28-08BF-EFF99D7F8256}"/>
              </a:ext>
            </a:extLst>
          </p:cNvPr>
          <p:cNvSpPr txBox="1">
            <a:spLocks noChangeArrowheads="1"/>
          </p:cNvSpPr>
          <p:nvPr/>
        </p:nvSpPr>
        <p:spPr bwMode="auto">
          <a:xfrm>
            <a:off x="33338" y="558800"/>
            <a:ext cx="1806575"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エネルギーと環境</a:t>
            </a:r>
          </a:p>
        </p:txBody>
      </p:sp>
      <p:sp>
        <p:nvSpPr>
          <p:cNvPr id="107532" name="Text Box 21">
            <a:extLst>
              <a:ext uri="{FF2B5EF4-FFF2-40B4-BE49-F238E27FC236}">
                <a16:creationId xmlns:a16="http://schemas.microsoft.com/office/drawing/2014/main" id="{80893B47-D52F-513A-42AB-06D46604758B}"/>
              </a:ext>
            </a:extLst>
          </p:cNvPr>
          <p:cNvSpPr txBox="1">
            <a:spLocks noChangeArrowheads="1"/>
          </p:cNvSpPr>
          <p:nvPr/>
        </p:nvSpPr>
        <p:spPr bwMode="auto">
          <a:xfrm>
            <a:off x="88900" y="1927225"/>
            <a:ext cx="25019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エネルギーの生産と消費</a:t>
            </a:r>
          </a:p>
        </p:txBody>
      </p:sp>
      <p:sp>
        <p:nvSpPr>
          <p:cNvPr id="107533" name="Text Box 22">
            <a:extLst>
              <a:ext uri="{FF2B5EF4-FFF2-40B4-BE49-F238E27FC236}">
                <a16:creationId xmlns:a16="http://schemas.microsoft.com/office/drawing/2014/main" id="{1FCB6E50-DF31-C0B6-474E-1201D0FD13D6}"/>
              </a:ext>
            </a:extLst>
          </p:cNvPr>
          <p:cNvSpPr txBox="1">
            <a:spLocks noChangeArrowheads="1"/>
          </p:cNvSpPr>
          <p:nvPr/>
        </p:nvSpPr>
        <p:spPr bwMode="auto">
          <a:xfrm>
            <a:off x="0" y="3014663"/>
            <a:ext cx="3725863"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エネルギー利用によるさまざまな影響</a:t>
            </a:r>
          </a:p>
        </p:txBody>
      </p:sp>
      <p:sp>
        <p:nvSpPr>
          <p:cNvPr id="107534" name="Text Box 24">
            <a:extLst>
              <a:ext uri="{FF2B5EF4-FFF2-40B4-BE49-F238E27FC236}">
                <a16:creationId xmlns:a16="http://schemas.microsoft.com/office/drawing/2014/main" id="{2E1A9FDF-9F7F-9DCD-B7CA-8463D8343CAF}"/>
              </a:ext>
            </a:extLst>
          </p:cNvPr>
          <p:cNvSpPr txBox="1">
            <a:spLocks noChangeArrowheads="1"/>
          </p:cNvSpPr>
          <p:nvPr/>
        </p:nvSpPr>
        <p:spPr bwMode="auto">
          <a:xfrm>
            <a:off x="33338" y="835025"/>
            <a:ext cx="6389687" cy="11684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●産業革命（</a:t>
            </a:r>
            <a:r>
              <a:rPr lang="en-US" altLang="ja-JP" sz="1400" b="0" dirty="0">
                <a:latin typeface="+mn-ea"/>
                <a:ea typeface="+mn-ea"/>
              </a:rPr>
              <a:t>18</a:t>
            </a:r>
            <a:r>
              <a:rPr lang="ja-JP" altLang="en-US" sz="1400" b="0" dirty="0">
                <a:latin typeface="+mn-ea"/>
                <a:ea typeface="+mn-ea"/>
              </a:rPr>
              <a:t>世紀半ば）により化石燃料、天然資源の大量消費がはじまった。</a:t>
            </a:r>
          </a:p>
          <a:p>
            <a:pPr eaLnBrk="1" hangingPunct="1">
              <a:spcBef>
                <a:spcPct val="0"/>
              </a:spcBef>
              <a:buFontTx/>
              <a:buNone/>
              <a:defRPr/>
            </a:pPr>
            <a:r>
              <a:rPr lang="ja-JP" altLang="en-US" sz="1400" b="0" dirty="0">
                <a:latin typeface="+mn-ea"/>
                <a:ea typeface="+mn-ea"/>
              </a:rPr>
              <a:t>●エネルギーの大量消費によって様々な環境問題が発生している。</a:t>
            </a:r>
          </a:p>
          <a:p>
            <a:pPr eaLnBrk="1" hangingPunct="1">
              <a:spcBef>
                <a:spcPct val="0"/>
              </a:spcBef>
              <a:buFontTx/>
              <a:buNone/>
              <a:defRPr/>
            </a:pPr>
            <a:r>
              <a:rPr lang="ja-JP" altLang="en-US" sz="1400" b="0" dirty="0">
                <a:latin typeface="+mn-ea"/>
                <a:ea typeface="+mn-ea"/>
              </a:rPr>
              <a:t>　・大気汚染</a:t>
            </a:r>
            <a:r>
              <a:rPr lang="en-US" altLang="ja-JP" sz="1400" b="0" dirty="0">
                <a:latin typeface="+mn-ea"/>
                <a:ea typeface="+mn-ea"/>
              </a:rPr>
              <a:t>(</a:t>
            </a:r>
            <a:r>
              <a:rPr lang="ja-JP" altLang="en-US" sz="1400" b="0" dirty="0">
                <a:latin typeface="+mn-ea"/>
                <a:ea typeface="+mn-ea"/>
              </a:rPr>
              <a:t>ﾛﾝﾄﾞﾝｽﾓｯｸﾞ事件</a:t>
            </a:r>
            <a:r>
              <a:rPr lang="en-US" altLang="ja-JP" sz="1400" b="0" dirty="0">
                <a:latin typeface="+mn-ea"/>
                <a:ea typeface="+mn-ea"/>
              </a:rPr>
              <a:t>､</a:t>
            </a:r>
            <a:r>
              <a:rPr lang="ja-JP" altLang="en-US" sz="1400" b="0" dirty="0">
                <a:latin typeface="+mn-ea"/>
                <a:ea typeface="+mn-ea"/>
              </a:rPr>
              <a:t>四日市ぜんそく等</a:t>
            </a:r>
            <a:r>
              <a:rPr lang="en-US" altLang="ja-JP" sz="1400" b="0" dirty="0">
                <a:latin typeface="+mn-ea"/>
                <a:ea typeface="+mn-ea"/>
              </a:rPr>
              <a:t>)</a:t>
            </a:r>
            <a:r>
              <a:rPr lang="ja-JP" altLang="en-US" sz="1400" b="0" dirty="0">
                <a:latin typeface="+mn-ea"/>
                <a:ea typeface="+mn-ea"/>
              </a:rPr>
              <a:t>・資源枯渇・地球温暖化　等々</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2011</a:t>
            </a:r>
            <a:r>
              <a:rPr lang="ja-JP" altLang="en-US" sz="1400" b="0" dirty="0">
                <a:latin typeface="+mn-ea"/>
                <a:ea typeface="+mn-ea"/>
              </a:rPr>
              <a:t>年３月の福島第一原子力発電所事故によるエネルギー政策の見直し</a:t>
            </a:r>
          </a:p>
          <a:p>
            <a:pPr eaLnBrk="1" hangingPunct="1">
              <a:spcBef>
                <a:spcPct val="0"/>
              </a:spcBef>
              <a:buFontTx/>
              <a:buNone/>
              <a:defRPr/>
            </a:pPr>
            <a:r>
              <a:rPr lang="ja-JP" altLang="en-US" sz="1400" b="0" dirty="0">
                <a:latin typeface="+mn-ea"/>
                <a:ea typeface="+mn-ea"/>
              </a:rPr>
              <a:t>●パリ協定・ＳＤＧ</a:t>
            </a:r>
            <a:r>
              <a:rPr lang="en-US" altLang="ja-JP" sz="1400" b="0" dirty="0">
                <a:latin typeface="+mn-ea"/>
                <a:ea typeface="+mn-ea"/>
              </a:rPr>
              <a:t>s</a:t>
            </a:r>
            <a:r>
              <a:rPr lang="ja-JP" altLang="en-US" sz="1400" b="0" dirty="0">
                <a:latin typeface="+mn-ea"/>
                <a:ea typeface="+mn-ea"/>
              </a:rPr>
              <a:t>　⇒全世界で脱炭素を加速する機運</a:t>
            </a:r>
          </a:p>
        </p:txBody>
      </p:sp>
      <p:pic>
        <p:nvPicPr>
          <p:cNvPr id="95246" name="Picture 27">
            <a:extLst>
              <a:ext uri="{FF2B5EF4-FFF2-40B4-BE49-F238E27FC236}">
                <a16:creationId xmlns:a16="http://schemas.microsoft.com/office/drawing/2014/main" id="{D24ABD62-F243-E983-F422-403F41F81D55}"/>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16550" y="2857500"/>
            <a:ext cx="3725863" cy="35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37" name="Line 29">
            <a:extLst>
              <a:ext uri="{FF2B5EF4-FFF2-40B4-BE49-F238E27FC236}">
                <a16:creationId xmlns:a16="http://schemas.microsoft.com/office/drawing/2014/main" id="{26BCF973-C68A-1F3D-4CE6-A00715B3DBA2}"/>
              </a:ext>
            </a:extLst>
          </p:cNvPr>
          <p:cNvSpPr>
            <a:spLocks noChangeShapeType="1"/>
          </p:cNvSpPr>
          <p:nvPr/>
        </p:nvSpPr>
        <p:spPr bwMode="auto">
          <a:xfrm>
            <a:off x="-1588" y="576263"/>
            <a:ext cx="9144001"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95248" name="図 7">
            <a:extLst>
              <a:ext uri="{FF2B5EF4-FFF2-40B4-BE49-F238E27FC236}">
                <a16:creationId xmlns:a16="http://schemas.microsoft.com/office/drawing/2014/main" id="{3669F784-F371-8004-58AB-B7365C08769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98613" y="203200"/>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9" name="図 13">
            <a:extLst>
              <a:ext uri="{FF2B5EF4-FFF2-40B4-BE49-F238E27FC236}">
                <a16:creationId xmlns:a16="http://schemas.microsoft.com/office/drawing/2014/main" id="{CFB1CE2F-85D6-9824-B26D-9E183BF267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97063" y="203200"/>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0" name="図 14">
            <a:extLst>
              <a:ext uri="{FF2B5EF4-FFF2-40B4-BE49-F238E27FC236}">
                <a16:creationId xmlns:a16="http://schemas.microsoft.com/office/drawing/2014/main" id="{5737FFE0-A007-102E-1637-75FE79698C2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89163" y="203200"/>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51" name="図 15">
            <a:extLst>
              <a:ext uri="{FF2B5EF4-FFF2-40B4-BE49-F238E27FC236}">
                <a16:creationId xmlns:a16="http://schemas.microsoft.com/office/drawing/2014/main" id="{D69BFFFC-C6C3-2028-4004-E3634CCF88C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73325" y="200025"/>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7">
            <a:extLst>
              <a:ext uri="{FF2B5EF4-FFF2-40B4-BE49-F238E27FC236}">
                <a16:creationId xmlns:a16="http://schemas.microsoft.com/office/drawing/2014/main" id="{96AB09DB-E6E4-7F82-4240-C20D4D69D00E}"/>
              </a:ext>
            </a:extLst>
          </p:cNvPr>
          <p:cNvSpPr>
            <a:spLocks noChangeArrowheads="1"/>
          </p:cNvSpPr>
          <p:nvPr/>
        </p:nvSpPr>
        <p:spPr bwMode="auto">
          <a:xfrm>
            <a:off x="125413" y="3414713"/>
            <a:ext cx="5051425" cy="3386137"/>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●自然環境への影響</a:t>
            </a:r>
          </a:p>
          <a:p>
            <a:pPr eaLnBrk="1" hangingPunct="1">
              <a:spcBef>
                <a:spcPct val="0"/>
              </a:spcBef>
              <a:buFontTx/>
              <a:buNone/>
              <a:defRPr/>
            </a:pPr>
            <a:r>
              <a:rPr lang="ja-JP" altLang="en-US" sz="1400" b="0" dirty="0">
                <a:latin typeface="+mn-ea"/>
                <a:ea typeface="+mn-ea"/>
              </a:rPr>
              <a:t>・シェールオイル・ガス⇒水質汚染の懸念。</a:t>
            </a:r>
          </a:p>
          <a:p>
            <a:pPr eaLnBrk="1" hangingPunct="1">
              <a:spcBef>
                <a:spcPct val="0"/>
              </a:spcBef>
              <a:buFontTx/>
              <a:buNone/>
              <a:defRPr/>
            </a:pPr>
            <a:r>
              <a:rPr lang="ja-JP" altLang="en-US" sz="1400" b="0" dirty="0">
                <a:latin typeface="+mn-ea"/>
                <a:ea typeface="+mn-ea"/>
              </a:rPr>
              <a:t>・原油流出事故：</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⇒エクソン・バルディーズ号、ナホトカ号、」メキシコ湾海底油田</a:t>
            </a:r>
          </a:p>
          <a:p>
            <a:pPr eaLnBrk="1" hangingPunct="1">
              <a:spcBef>
                <a:spcPct val="0"/>
              </a:spcBef>
              <a:buFontTx/>
              <a:buNone/>
              <a:defRPr/>
            </a:pPr>
            <a:r>
              <a:rPr lang="ja-JP" altLang="en-US" sz="1400" b="0" dirty="0">
                <a:latin typeface="+mn-ea"/>
                <a:ea typeface="+mn-ea"/>
              </a:rPr>
              <a:t>●地球温暖化への影響</a:t>
            </a:r>
          </a:p>
          <a:p>
            <a:pPr eaLnBrk="1" hangingPunct="1">
              <a:spcBef>
                <a:spcPct val="0"/>
              </a:spcBef>
              <a:buFontTx/>
              <a:buNone/>
              <a:defRPr/>
            </a:pPr>
            <a:r>
              <a:rPr lang="ja-JP" altLang="en-US" sz="1400" b="0" dirty="0">
                <a:latin typeface="+mn-ea"/>
                <a:ea typeface="+mn-ea"/>
              </a:rPr>
              <a:t>　人間活動に必要なエネルギーの約</a:t>
            </a:r>
            <a:r>
              <a:rPr lang="en-US" altLang="ja-JP" sz="1400" b="0" dirty="0">
                <a:latin typeface="+mn-ea"/>
                <a:ea typeface="+mn-ea"/>
              </a:rPr>
              <a:t>85</a:t>
            </a:r>
            <a:r>
              <a:rPr lang="ja-JP" altLang="en-US" sz="1400" b="0" dirty="0">
                <a:latin typeface="+mn-ea"/>
                <a:ea typeface="+mn-ea"/>
              </a:rPr>
              <a:t>％は化石燃料⇒ＣＯ２排出。</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dirty="0">
                <a:solidFill>
                  <a:srgbClr val="FF0000"/>
                </a:solidFill>
                <a:latin typeface="+mn-ea"/>
                <a:ea typeface="+mn-ea"/>
              </a:rPr>
              <a:t>石炭ガス化複合発電（ＩＧＣＣ）</a:t>
            </a:r>
            <a:r>
              <a:rPr lang="ja-JP" altLang="en-US" sz="1400" b="0" dirty="0">
                <a:latin typeface="+mn-ea"/>
                <a:ea typeface="+mn-ea"/>
              </a:rPr>
              <a:t>が実用化。</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Ｃ０２を回収し、地中深くに閉じ込める</a:t>
            </a:r>
            <a:r>
              <a:rPr lang="ja-JP" altLang="en-US" sz="1400" dirty="0">
                <a:solidFill>
                  <a:srgbClr val="FF0000"/>
                </a:solidFill>
                <a:latin typeface="+mn-ea"/>
                <a:ea typeface="+mn-ea"/>
              </a:rPr>
              <a:t>ＣＯ２回収・貯留（ＣＣＳ）</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●大気への影響</a:t>
            </a:r>
          </a:p>
          <a:p>
            <a:pPr eaLnBrk="1" hangingPunct="1">
              <a:spcBef>
                <a:spcPct val="0"/>
              </a:spcBef>
              <a:buFontTx/>
              <a:buNone/>
              <a:defRPr/>
            </a:pPr>
            <a:r>
              <a:rPr lang="ja-JP" altLang="en-US" sz="1400" b="0" dirty="0">
                <a:latin typeface="+mn-ea"/>
                <a:ea typeface="+mn-ea"/>
              </a:rPr>
              <a:t>・火力発電では、硫黄酸化物、窒素酸化物、などの放出。</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ぜんそくなどの健康被害や、光化学スモッグの原因。</a:t>
            </a:r>
          </a:p>
          <a:p>
            <a:pPr eaLnBrk="1" hangingPunct="1">
              <a:spcBef>
                <a:spcPct val="0"/>
              </a:spcBef>
              <a:buFontTx/>
              <a:buNone/>
              <a:defRPr/>
            </a:pPr>
            <a:r>
              <a:rPr lang="ja-JP" altLang="en-US" sz="1400" b="0" dirty="0">
                <a:latin typeface="+mn-ea"/>
                <a:ea typeface="+mn-ea"/>
              </a:rPr>
              <a:t>●原子力の利用による放射性廃棄物の影響</a:t>
            </a:r>
          </a:p>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原子力発電環境整備機構（ＮＵＭＯ）</a:t>
            </a:r>
            <a:r>
              <a:rPr lang="ja-JP" altLang="en-US" sz="1400" b="0" dirty="0">
                <a:latin typeface="+mn-ea"/>
                <a:ea typeface="+mn-ea"/>
              </a:rPr>
              <a:t>による処分事業進まず。</a:t>
            </a:r>
          </a:p>
          <a:p>
            <a:pPr eaLnBrk="1" hangingPunct="1">
              <a:spcBef>
                <a:spcPct val="0"/>
              </a:spcBef>
              <a:buFontTx/>
              <a:buNone/>
              <a:defRPr/>
            </a:pPr>
            <a:r>
              <a:rPr lang="ja-JP" altLang="en-US" sz="1400" b="0" dirty="0">
                <a:latin typeface="+mn-ea"/>
                <a:ea typeface="+mn-ea"/>
              </a:rPr>
              <a:t>●発電に伴うその他の環境影響</a:t>
            </a:r>
          </a:p>
          <a:p>
            <a:pPr eaLnBrk="1" hangingPunct="1">
              <a:spcBef>
                <a:spcPct val="0"/>
              </a:spcBef>
              <a:buFontTx/>
              <a:buNone/>
              <a:defRPr/>
            </a:pPr>
            <a:r>
              <a:rPr lang="ja-JP" altLang="en-US" sz="1400" b="0" dirty="0">
                <a:latin typeface="+mn-ea"/>
                <a:ea typeface="+mn-ea"/>
              </a:rPr>
              <a:t>・太陽光発電⇒パネルに当たった光が反射して付近の住宅に影響。</a:t>
            </a:r>
          </a:p>
          <a:p>
            <a:pPr eaLnBrk="1" hangingPunct="1">
              <a:spcBef>
                <a:spcPct val="0"/>
              </a:spcBef>
              <a:buFontTx/>
              <a:buNone/>
              <a:defRPr/>
            </a:pPr>
            <a:r>
              <a:rPr lang="ja-JP" altLang="en-US" sz="1400" b="0" dirty="0">
                <a:latin typeface="+mn-ea"/>
                <a:ea typeface="+mn-ea"/>
              </a:rPr>
              <a:t>・風力発電⇒低周波空気振動、光の明滅（シャドーフリッカー）、バードストライク</a:t>
            </a:r>
          </a:p>
        </p:txBody>
      </p:sp>
      <p:sp>
        <p:nvSpPr>
          <p:cNvPr id="95253" name="テキスト ボックス 2">
            <a:extLst>
              <a:ext uri="{FF2B5EF4-FFF2-40B4-BE49-F238E27FC236}">
                <a16:creationId xmlns:a16="http://schemas.microsoft.com/office/drawing/2014/main" id="{98077B7A-B7CA-CE74-FE6E-B58191E37828}"/>
              </a:ext>
            </a:extLst>
          </p:cNvPr>
          <p:cNvSpPr txBox="1">
            <a:spLocks noChangeArrowheads="1"/>
          </p:cNvSpPr>
          <p:nvPr/>
        </p:nvSpPr>
        <p:spPr bwMode="auto">
          <a:xfrm>
            <a:off x="7397750" y="6224588"/>
            <a:ext cx="17287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800"/>
              <a:t>出典：ｅｃｏ検定公式テキスト第</a:t>
            </a:r>
            <a:r>
              <a:rPr lang="en-US" altLang="ja-JP" sz="800"/>
              <a:t>9</a:t>
            </a:r>
            <a:r>
              <a:rPr lang="ja-JP" altLang="en-US" sz="800"/>
              <a:t>版</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図 2">
            <a:extLst>
              <a:ext uri="{FF2B5EF4-FFF2-40B4-BE49-F238E27FC236}">
                <a16:creationId xmlns:a16="http://schemas.microsoft.com/office/drawing/2014/main" id="{C7201093-3343-BDE9-8C0E-EFC6F9701F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3675" y="3803650"/>
            <a:ext cx="3848100"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3" name="図 9">
            <a:extLst>
              <a:ext uri="{FF2B5EF4-FFF2-40B4-BE49-F238E27FC236}">
                <a16:creationId xmlns:a16="http://schemas.microsoft.com/office/drawing/2014/main" id="{2ED7AB54-7490-D371-5754-91826CAD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438" y="3725863"/>
            <a:ext cx="5202237" cy="299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Text Box 38">
            <a:extLst>
              <a:ext uri="{FF2B5EF4-FFF2-40B4-BE49-F238E27FC236}">
                <a16:creationId xmlns:a16="http://schemas.microsoft.com/office/drawing/2014/main" id="{E2AA4B63-356D-FDC6-9175-08A42B76FEBE}"/>
              </a:ext>
            </a:extLst>
          </p:cNvPr>
          <p:cNvSpPr txBox="1">
            <a:spLocks noChangeArrowheads="1"/>
          </p:cNvSpPr>
          <p:nvPr/>
        </p:nvSpPr>
        <p:spPr bwMode="auto">
          <a:xfrm>
            <a:off x="0" y="1033463"/>
            <a:ext cx="8266113"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・世界の一次エネルギーの大半は石油</a:t>
            </a:r>
            <a:r>
              <a:rPr lang="en-US" altLang="ja-JP" sz="1400" b="0" dirty="0">
                <a:latin typeface="+mn-ea"/>
                <a:ea typeface="+mn-ea"/>
              </a:rPr>
              <a:t>(31.2%)</a:t>
            </a:r>
            <a:r>
              <a:rPr lang="ja-JP" altLang="en-US" sz="1400" b="0" dirty="0">
                <a:latin typeface="+mn-ea"/>
                <a:ea typeface="+mn-ea"/>
              </a:rPr>
              <a:t>・石炭</a:t>
            </a:r>
            <a:r>
              <a:rPr lang="en-US" altLang="ja-JP" sz="1400" b="0" dirty="0">
                <a:latin typeface="+mn-ea"/>
                <a:ea typeface="+mn-ea"/>
              </a:rPr>
              <a:t>(27.2%)</a:t>
            </a:r>
            <a:r>
              <a:rPr lang="ja-JP" altLang="en-US" sz="1400" b="0" dirty="0">
                <a:latin typeface="+mn-ea"/>
                <a:ea typeface="+mn-ea"/>
              </a:rPr>
              <a:t>・天然ガス</a:t>
            </a:r>
            <a:r>
              <a:rPr lang="en-US" altLang="ja-JP" sz="1400" b="0" dirty="0">
                <a:latin typeface="+mn-ea"/>
                <a:ea typeface="+mn-ea"/>
              </a:rPr>
              <a:t>(24.7%)</a:t>
            </a:r>
            <a:r>
              <a:rPr lang="ja-JP" altLang="en-US" sz="1400" b="0" dirty="0">
                <a:latin typeface="+mn-ea"/>
                <a:ea typeface="+mn-ea"/>
              </a:rPr>
              <a:t>で占められる。</a:t>
            </a:r>
          </a:p>
          <a:p>
            <a:pPr eaLnBrk="1" hangingPunct="1">
              <a:spcBef>
                <a:spcPct val="0"/>
              </a:spcBef>
              <a:buFontTx/>
              <a:buNone/>
              <a:defRPr/>
            </a:pPr>
            <a:r>
              <a:rPr lang="ja-JP" altLang="en-US" sz="1400" b="0" dirty="0">
                <a:latin typeface="+mn-ea"/>
                <a:ea typeface="+mn-ea"/>
              </a:rPr>
              <a:t>・原子力及び再生可能エネルギーの割合が伸びてきているが占める割合はまだ少ない。</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・近年、太陽光発電や風力発電のコストが低下しており、</a:t>
            </a:r>
            <a:r>
              <a:rPr lang="ja-JP" altLang="en-US" sz="1400" dirty="0">
                <a:solidFill>
                  <a:srgbClr val="FF0000"/>
                </a:solidFill>
                <a:latin typeface="+mn-ea"/>
                <a:ea typeface="+mn-ea"/>
              </a:rPr>
              <a:t>今後、再生可能エネルギーのシェアは拡大予想</a:t>
            </a:r>
          </a:p>
        </p:txBody>
      </p:sp>
      <p:sp>
        <p:nvSpPr>
          <p:cNvPr id="97285" name="Text Box 7">
            <a:extLst>
              <a:ext uri="{FF2B5EF4-FFF2-40B4-BE49-F238E27FC236}">
                <a16:creationId xmlns:a16="http://schemas.microsoft.com/office/drawing/2014/main" id="{680CDF1F-6023-80BA-8D8F-04F338E8B1B7}"/>
              </a:ext>
            </a:extLst>
          </p:cNvPr>
          <p:cNvSpPr txBox="1">
            <a:spLocks noChangeArrowheads="1"/>
          </p:cNvSpPr>
          <p:nvPr/>
        </p:nvSpPr>
        <p:spPr bwMode="auto">
          <a:xfrm>
            <a:off x="8343900" y="0"/>
            <a:ext cx="800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P78</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P79</a:t>
            </a:r>
          </a:p>
        </p:txBody>
      </p:sp>
      <p:sp>
        <p:nvSpPr>
          <p:cNvPr id="109572" name="Text Box 8">
            <a:extLst>
              <a:ext uri="{FF2B5EF4-FFF2-40B4-BE49-F238E27FC236}">
                <a16:creationId xmlns:a16="http://schemas.microsoft.com/office/drawing/2014/main" id="{6740889C-8A8B-BA96-D611-F9E4A1097A89}"/>
              </a:ext>
            </a:extLst>
          </p:cNvPr>
          <p:cNvSpPr txBox="1">
            <a:spLocks noChangeArrowheads="1"/>
          </p:cNvSpPr>
          <p:nvPr/>
        </p:nvSpPr>
        <p:spPr bwMode="auto">
          <a:xfrm>
            <a:off x="2425700" y="107950"/>
            <a:ext cx="29972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エネルギーの動向　</a:t>
            </a:r>
          </a:p>
        </p:txBody>
      </p:sp>
      <p:sp>
        <p:nvSpPr>
          <p:cNvPr id="109573" name="Text Box 9">
            <a:extLst>
              <a:ext uri="{FF2B5EF4-FFF2-40B4-BE49-F238E27FC236}">
                <a16:creationId xmlns:a16="http://schemas.microsoft.com/office/drawing/2014/main" id="{D6CC1FE0-611D-6716-9926-8A2F31A05591}"/>
              </a:ext>
            </a:extLst>
          </p:cNvPr>
          <p:cNvSpPr txBox="1">
            <a:spLocks noChangeArrowheads="1"/>
          </p:cNvSpPr>
          <p:nvPr/>
        </p:nvSpPr>
        <p:spPr bwMode="auto">
          <a:xfrm>
            <a:off x="1042988" y="188913"/>
            <a:ext cx="865187"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109574" name="Text Box 10">
            <a:extLst>
              <a:ext uri="{FF2B5EF4-FFF2-40B4-BE49-F238E27FC236}">
                <a16:creationId xmlns:a16="http://schemas.microsoft.com/office/drawing/2014/main" id="{385F419B-C5A1-8CA7-3480-CB6FAF5CD55A}"/>
              </a:ext>
            </a:extLst>
          </p:cNvPr>
          <p:cNvSpPr txBox="1">
            <a:spLocks noChangeArrowheads="1"/>
          </p:cNvSpPr>
          <p:nvPr/>
        </p:nvSpPr>
        <p:spPr bwMode="auto">
          <a:xfrm>
            <a:off x="276225" y="188913"/>
            <a:ext cx="839788"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３－２</a:t>
            </a:r>
          </a:p>
        </p:txBody>
      </p:sp>
      <p:sp>
        <p:nvSpPr>
          <p:cNvPr id="109575" name="AutoShape 11">
            <a:extLst>
              <a:ext uri="{FF2B5EF4-FFF2-40B4-BE49-F238E27FC236}">
                <a16:creationId xmlns:a16="http://schemas.microsoft.com/office/drawing/2014/main" id="{06345B45-50B2-7648-9B2B-6446228D6FE7}"/>
              </a:ext>
            </a:extLst>
          </p:cNvPr>
          <p:cNvSpPr>
            <a:spLocks noChangeArrowheads="1"/>
          </p:cNvSpPr>
          <p:nvPr/>
        </p:nvSpPr>
        <p:spPr bwMode="auto">
          <a:xfrm>
            <a:off x="34925" y="692150"/>
            <a:ext cx="3168650" cy="358775"/>
          </a:xfrm>
          <a:prstGeom prst="roundRect">
            <a:avLst>
              <a:gd name="adj" fmla="val 1668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latin typeface="+mn-ea"/>
              <a:ea typeface="+mn-ea"/>
            </a:endParaRPr>
          </a:p>
        </p:txBody>
      </p:sp>
      <p:sp>
        <p:nvSpPr>
          <p:cNvPr id="109576" name="Text Box 24">
            <a:extLst>
              <a:ext uri="{FF2B5EF4-FFF2-40B4-BE49-F238E27FC236}">
                <a16:creationId xmlns:a16="http://schemas.microsoft.com/office/drawing/2014/main" id="{70B9F028-BF0D-A5C7-CF41-27665A894EE1}"/>
              </a:ext>
            </a:extLst>
          </p:cNvPr>
          <p:cNvSpPr txBox="1">
            <a:spLocks noChangeArrowheads="1"/>
          </p:cNvSpPr>
          <p:nvPr/>
        </p:nvSpPr>
        <p:spPr bwMode="auto">
          <a:xfrm>
            <a:off x="0" y="692150"/>
            <a:ext cx="32035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世界のエネルギー需要と供給</a:t>
            </a:r>
          </a:p>
        </p:txBody>
      </p:sp>
      <p:sp>
        <p:nvSpPr>
          <p:cNvPr id="109577" name="AutoShape 39">
            <a:extLst>
              <a:ext uri="{FF2B5EF4-FFF2-40B4-BE49-F238E27FC236}">
                <a16:creationId xmlns:a16="http://schemas.microsoft.com/office/drawing/2014/main" id="{305605F8-DA63-0730-D8B2-49B28BD47BAA}"/>
              </a:ext>
            </a:extLst>
          </p:cNvPr>
          <p:cNvSpPr>
            <a:spLocks noChangeArrowheads="1"/>
          </p:cNvSpPr>
          <p:nvPr/>
        </p:nvSpPr>
        <p:spPr bwMode="auto">
          <a:xfrm>
            <a:off x="71438" y="1773238"/>
            <a:ext cx="2555875" cy="339725"/>
          </a:xfrm>
          <a:prstGeom prst="roundRect">
            <a:avLst>
              <a:gd name="adj" fmla="val 16653"/>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latin typeface="+mn-ea"/>
              <a:ea typeface="+mn-ea"/>
            </a:endParaRPr>
          </a:p>
        </p:txBody>
      </p:sp>
      <p:sp>
        <p:nvSpPr>
          <p:cNvPr id="109578" name="Text Box 40">
            <a:extLst>
              <a:ext uri="{FF2B5EF4-FFF2-40B4-BE49-F238E27FC236}">
                <a16:creationId xmlns:a16="http://schemas.microsoft.com/office/drawing/2014/main" id="{CB2E2B26-317D-1B20-7ACF-4F3D6E62CFA2}"/>
              </a:ext>
            </a:extLst>
          </p:cNvPr>
          <p:cNvSpPr txBox="1">
            <a:spLocks noChangeArrowheads="1"/>
          </p:cNvSpPr>
          <p:nvPr/>
        </p:nvSpPr>
        <p:spPr bwMode="auto">
          <a:xfrm>
            <a:off x="71438" y="1773238"/>
            <a:ext cx="2663825"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エネルギー需給の展望</a:t>
            </a:r>
          </a:p>
        </p:txBody>
      </p:sp>
      <p:sp>
        <p:nvSpPr>
          <p:cNvPr id="109579" name="Rectangle 41">
            <a:extLst>
              <a:ext uri="{FF2B5EF4-FFF2-40B4-BE49-F238E27FC236}">
                <a16:creationId xmlns:a16="http://schemas.microsoft.com/office/drawing/2014/main" id="{C8AFFE3D-E010-51BC-93F7-C383CD35FFB7}"/>
              </a:ext>
            </a:extLst>
          </p:cNvPr>
          <p:cNvSpPr>
            <a:spLocks noChangeArrowheads="1"/>
          </p:cNvSpPr>
          <p:nvPr/>
        </p:nvSpPr>
        <p:spPr bwMode="auto">
          <a:xfrm>
            <a:off x="0" y="2139950"/>
            <a:ext cx="9144000"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国際エネルギー機関</a:t>
            </a:r>
            <a:r>
              <a:rPr lang="en-US" altLang="ja-JP" sz="1400" b="0" dirty="0">
                <a:latin typeface="+mn-ea"/>
                <a:ea typeface="+mn-ea"/>
              </a:rPr>
              <a:t>(IEA)</a:t>
            </a:r>
            <a:r>
              <a:rPr lang="ja-JP" altLang="en-US" sz="1400" b="0" dirty="0">
                <a:latin typeface="+mn-ea"/>
                <a:ea typeface="+mn-ea"/>
              </a:rPr>
              <a:t>　</a:t>
            </a:r>
            <a:r>
              <a:rPr lang="en-US" altLang="ja-JP" sz="1400" b="0" dirty="0">
                <a:latin typeface="+mn-ea"/>
                <a:ea typeface="+mn-ea"/>
              </a:rPr>
              <a:t>2050</a:t>
            </a:r>
            <a:r>
              <a:rPr lang="ja-JP" altLang="en-US" sz="1400" b="0" dirty="0">
                <a:latin typeface="+mn-ea"/>
                <a:ea typeface="+mn-ea"/>
              </a:rPr>
              <a:t>年の世界のエネルギー供給 ３つのシナリオ</a:t>
            </a:r>
          </a:p>
          <a:p>
            <a:pPr eaLnBrk="1" hangingPunct="1">
              <a:spcBef>
                <a:spcPct val="0"/>
              </a:spcBef>
              <a:buFontTx/>
              <a:buNone/>
              <a:defRPr/>
            </a:pPr>
            <a:r>
              <a:rPr lang="ja-JP" altLang="en-US" sz="1400" b="0" dirty="0">
                <a:latin typeface="+mn-ea"/>
                <a:ea typeface="+mn-ea"/>
              </a:rPr>
              <a:t>・公表政策シナリオは世界中の政府が発表した現在の政策を反映したケース、</a:t>
            </a:r>
          </a:p>
          <a:p>
            <a:pPr eaLnBrk="1" hangingPunct="1">
              <a:spcBef>
                <a:spcPct val="0"/>
              </a:spcBef>
              <a:buFontTx/>
              <a:buNone/>
              <a:defRPr/>
            </a:pPr>
            <a:r>
              <a:rPr lang="ja-JP" altLang="en-US" sz="1400" b="0" dirty="0">
                <a:latin typeface="+mn-ea"/>
                <a:ea typeface="+mn-ea"/>
              </a:rPr>
              <a:t>・表明公約シナリオは世界中の政府による全ての気候変動への取り組みが完全かつ期限内に達成されたケース</a:t>
            </a:r>
          </a:p>
          <a:p>
            <a:pPr eaLnBrk="1" hangingPunct="1">
              <a:spcBef>
                <a:spcPct val="0"/>
              </a:spcBef>
              <a:buFontTx/>
              <a:buNone/>
              <a:defRPr/>
            </a:pPr>
            <a:r>
              <a:rPr lang="ja-JP" altLang="en-US" sz="1400" b="0" dirty="0">
                <a:latin typeface="+mn-ea"/>
                <a:ea typeface="+mn-ea"/>
              </a:rPr>
              <a:t>・ネットゼロシナリオは地球の気温上昇を</a:t>
            </a:r>
            <a:r>
              <a:rPr lang="en-US" altLang="ja-JP" sz="1400" b="0" dirty="0">
                <a:latin typeface="+mn-ea"/>
                <a:ea typeface="+mn-ea"/>
              </a:rPr>
              <a:t>1.5</a:t>
            </a:r>
            <a:r>
              <a:rPr lang="ja-JP" altLang="en-US" sz="1400" b="0" dirty="0">
                <a:latin typeface="+mn-ea"/>
                <a:ea typeface="+mn-ea"/>
              </a:rPr>
              <a:t>℃に抑えたケース。</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2050</a:t>
            </a:r>
            <a:r>
              <a:rPr lang="ja-JP" altLang="en-US" sz="1400" b="0" dirty="0">
                <a:latin typeface="+mn-ea"/>
                <a:ea typeface="+mn-ea"/>
              </a:rPr>
              <a:t>年の世界の一次エネルギー消費量は</a:t>
            </a:r>
            <a:r>
              <a:rPr lang="en-US" altLang="ja-JP" sz="1400" b="0" dirty="0">
                <a:latin typeface="+mn-ea"/>
                <a:ea typeface="+mn-ea"/>
              </a:rPr>
              <a:t>2020</a:t>
            </a:r>
            <a:r>
              <a:rPr lang="ja-JP" altLang="en-US" sz="1400" b="0" dirty="0">
                <a:latin typeface="+mn-ea"/>
                <a:ea typeface="+mn-ea"/>
              </a:rPr>
              <a:t>年比で約</a:t>
            </a:r>
            <a:r>
              <a:rPr lang="en-US" altLang="ja-JP" sz="1400" b="0" dirty="0">
                <a:latin typeface="+mn-ea"/>
                <a:ea typeface="+mn-ea"/>
              </a:rPr>
              <a:t>0.92</a:t>
            </a:r>
            <a:r>
              <a:rPr lang="ja-JP" altLang="en-US" sz="1400" b="0" dirty="0">
                <a:latin typeface="+mn-ea"/>
                <a:ea typeface="+mn-ea"/>
              </a:rPr>
              <a:t>倍、石油換算で約</a:t>
            </a:r>
            <a:r>
              <a:rPr lang="en-US" altLang="ja-JP" sz="1400" b="0" dirty="0">
                <a:latin typeface="+mn-ea"/>
                <a:ea typeface="+mn-ea"/>
              </a:rPr>
              <a:t>130</a:t>
            </a:r>
            <a:r>
              <a:rPr lang="ja-JP" altLang="en-US" sz="1400" b="0" dirty="0">
                <a:latin typeface="+mn-ea"/>
                <a:ea typeface="+mn-ea"/>
              </a:rPr>
              <a:t>億ｔへ減少する。</a:t>
            </a:r>
          </a:p>
          <a:p>
            <a:pPr eaLnBrk="1" hangingPunct="1">
              <a:spcBef>
                <a:spcPct val="0"/>
              </a:spcBef>
              <a:buFontTx/>
              <a:buNone/>
              <a:defRPr/>
            </a:pPr>
            <a:r>
              <a:rPr lang="ja-JP" altLang="en-US" sz="1400" b="0" dirty="0">
                <a:latin typeface="+mn-ea"/>
                <a:ea typeface="+mn-ea"/>
              </a:rPr>
              <a:t>　石炭や石油を大幅削減。水力を含む再生可能エネルギーは</a:t>
            </a:r>
            <a:r>
              <a:rPr lang="en-US" altLang="ja-JP" sz="1400" b="0" dirty="0">
                <a:latin typeface="+mn-ea"/>
                <a:ea typeface="+mn-ea"/>
              </a:rPr>
              <a:t>2050</a:t>
            </a:r>
            <a:r>
              <a:rPr lang="ja-JP" altLang="en-US" sz="1400" b="0" dirty="0">
                <a:latin typeface="+mn-ea"/>
                <a:ea typeface="+mn-ea"/>
              </a:rPr>
              <a:t>年に</a:t>
            </a:r>
            <a:r>
              <a:rPr lang="en-US" altLang="ja-JP" sz="1400" b="0" dirty="0">
                <a:latin typeface="+mn-ea"/>
                <a:ea typeface="+mn-ea"/>
              </a:rPr>
              <a:t>2020</a:t>
            </a:r>
            <a:r>
              <a:rPr lang="ja-JP" altLang="en-US" sz="1400" b="0" dirty="0">
                <a:latin typeface="+mn-ea"/>
                <a:ea typeface="+mn-ea"/>
              </a:rPr>
              <a:t>年比</a:t>
            </a:r>
            <a:r>
              <a:rPr lang="en-US" altLang="ja-JP" sz="1400" b="0" dirty="0">
                <a:latin typeface="+mn-ea"/>
                <a:ea typeface="+mn-ea"/>
              </a:rPr>
              <a:t>3.91</a:t>
            </a:r>
            <a:r>
              <a:rPr lang="ja-JP" altLang="en-US" sz="1400" b="0" dirty="0">
                <a:latin typeface="+mn-ea"/>
                <a:ea typeface="+mn-ea"/>
              </a:rPr>
              <a:t>倍。</a:t>
            </a:r>
            <a:r>
              <a:rPr lang="ja-JP" altLang="en-US" sz="1400" dirty="0">
                <a:solidFill>
                  <a:srgbClr val="FF0000"/>
                </a:solidFill>
                <a:latin typeface="+mn-ea"/>
                <a:ea typeface="+mn-ea"/>
              </a:rPr>
              <a:t>原子力も増加</a:t>
            </a:r>
            <a:r>
              <a:rPr lang="ja-JP" altLang="en-US" sz="1400" b="0" dirty="0">
                <a:latin typeface="+mn-ea"/>
                <a:ea typeface="+mn-ea"/>
              </a:rPr>
              <a:t>する見通し。</a:t>
            </a:r>
            <a:endParaRPr lang="en-US" altLang="ja-JP" sz="1400" b="0" dirty="0">
              <a:latin typeface="+mn-ea"/>
              <a:ea typeface="+mn-ea"/>
            </a:endParaRPr>
          </a:p>
        </p:txBody>
      </p:sp>
      <p:sp>
        <p:nvSpPr>
          <p:cNvPr id="109592" name="Line 48">
            <a:extLst>
              <a:ext uri="{FF2B5EF4-FFF2-40B4-BE49-F238E27FC236}">
                <a16:creationId xmlns:a16="http://schemas.microsoft.com/office/drawing/2014/main" id="{29A9EC2B-6393-68C7-835E-026DA6593A0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97295" name="図 7">
            <a:extLst>
              <a:ext uri="{FF2B5EF4-FFF2-40B4-BE49-F238E27FC236}">
                <a16:creationId xmlns:a16="http://schemas.microsoft.com/office/drawing/2014/main" id="{7980EFB5-0920-595A-4178-A6E89DB2F5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0400" y="193675"/>
            <a:ext cx="35560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83" name="正方形/長方形 3">
            <a:extLst>
              <a:ext uri="{FF2B5EF4-FFF2-40B4-BE49-F238E27FC236}">
                <a16:creationId xmlns:a16="http://schemas.microsoft.com/office/drawing/2014/main" id="{ACFE0A82-B26D-2D64-731C-A7816AB128AB}"/>
              </a:ext>
            </a:extLst>
          </p:cNvPr>
          <p:cNvSpPr>
            <a:spLocks noChangeArrowheads="1"/>
          </p:cNvSpPr>
          <p:nvPr/>
        </p:nvSpPr>
        <p:spPr bwMode="auto">
          <a:xfrm>
            <a:off x="5664200" y="6637338"/>
            <a:ext cx="3457575" cy="2206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資源エネルギー庁   </a:t>
            </a:r>
            <a:r>
              <a:rPr lang="en-US" altLang="ja-JP" sz="800" dirty="0">
                <a:latin typeface="+mn-ea"/>
                <a:ea typeface="+mn-ea"/>
              </a:rPr>
              <a:t>World Energy Outlook 2021</a:t>
            </a:r>
          </a:p>
        </p:txBody>
      </p:sp>
      <p:sp>
        <p:nvSpPr>
          <p:cNvPr id="97298" name="テキスト ボックス 4">
            <a:extLst>
              <a:ext uri="{FF2B5EF4-FFF2-40B4-BE49-F238E27FC236}">
                <a16:creationId xmlns:a16="http://schemas.microsoft.com/office/drawing/2014/main" id="{927BC448-BD0C-3B22-BC64-B74AD6991621}"/>
              </a:ext>
            </a:extLst>
          </p:cNvPr>
          <p:cNvSpPr txBox="1">
            <a:spLocks noChangeArrowheads="1"/>
          </p:cNvSpPr>
          <p:nvPr/>
        </p:nvSpPr>
        <p:spPr bwMode="auto">
          <a:xfrm>
            <a:off x="5664200" y="3616325"/>
            <a:ext cx="31194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a:t>世界のエネルギー需要展望（３つのシナリオ</a:t>
            </a:r>
          </a:p>
        </p:txBody>
      </p:sp>
      <p:sp>
        <p:nvSpPr>
          <p:cNvPr id="97299" name="テキスト ボックス 6">
            <a:extLst>
              <a:ext uri="{FF2B5EF4-FFF2-40B4-BE49-F238E27FC236}">
                <a16:creationId xmlns:a16="http://schemas.microsoft.com/office/drawing/2014/main" id="{6194DBCC-ABF9-CE0D-7B71-B9FCE5FF9CE4}"/>
              </a:ext>
            </a:extLst>
          </p:cNvPr>
          <p:cNvSpPr txBox="1">
            <a:spLocks noChangeArrowheads="1"/>
          </p:cNvSpPr>
          <p:nvPr/>
        </p:nvSpPr>
        <p:spPr bwMode="auto">
          <a:xfrm>
            <a:off x="1406525" y="3665538"/>
            <a:ext cx="2517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a:t>世界のエネルギー消費量の推移</a:t>
            </a:r>
          </a:p>
        </p:txBody>
      </p:sp>
      <p:sp>
        <p:nvSpPr>
          <p:cNvPr id="8" name="正方形/長方形 3">
            <a:extLst>
              <a:ext uri="{FF2B5EF4-FFF2-40B4-BE49-F238E27FC236}">
                <a16:creationId xmlns:a16="http://schemas.microsoft.com/office/drawing/2014/main" id="{F79BC470-8FB5-40C3-E074-D76226F0301F}"/>
              </a:ext>
            </a:extLst>
          </p:cNvPr>
          <p:cNvSpPr>
            <a:spLocks noChangeArrowheads="1"/>
          </p:cNvSpPr>
          <p:nvPr/>
        </p:nvSpPr>
        <p:spPr bwMode="auto">
          <a:xfrm>
            <a:off x="3667125" y="6664325"/>
            <a:ext cx="1439863" cy="2206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資源エネルギー庁</a:t>
            </a:r>
            <a:endParaRPr lang="en-US" altLang="ja-JP" sz="800" dirty="0">
              <a:latin typeface="+mn-ea"/>
              <a:ea typeface="+mn-ea"/>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7">
            <a:extLst>
              <a:ext uri="{FF2B5EF4-FFF2-40B4-BE49-F238E27FC236}">
                <a16:creationId xmlns:a16="http://schemas.microsoft.com/office/drawing/2014/main" id="{90945A60-281D-F771-CFF0-2E0EE1BF8191}"/>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P80</a:t>
            </a:r>
            <a:r>
              <a:rPr lang="ja-JP" altLang="en-US" sz="1200" b="0" dirty="0">
                <a:latin typeface="+mn-ea"/>
                <a:ea typeface="+mn-ea"/>
              </a:rPr>
              <a:t>～</a:t>
            </a:r>
            <a:r>
              <a:rPr lang="en-US" altLang="ja-JP" sz="1200" b="0" dirty="0">
                <a:latin typeface="+mn-ea"/>
                <a:ea typeface="+mn-ea"/>
              </a:rPr>
              <a:t>P83</a:t>
            </a:r>
          </a:p>
        </p:txBody>
      </p:sp>
      <p:sp>
        <p:nvSpPr>
          <p:cNvPr id="111619" name="Text Box 8">
            <a:extLst>
              <a:ext uri="{FF2B5EF4-FFF2-40B4-BE49-F238E27FC236}">
                <a16:creationId xmlns:a16="http://schemas.microsoft.com/office/drawing/2014/main" id="{EF93598A-C9F0-69D5-10B5-F9683455370B}"/>
              </a:ext>
            </a:extLst>
          </p:cNvPr>
          <p:cNvSpPr txBox="1">
            <a:spLocks noChangeArrowheads="1"/>
          </p:cNvSpPr>
          <p:nvPr/>
        </p:nvSpPr>
        <p:spPr bwMode="auto">
          <a:xfrm>
            <a:off x="2844800" y="84138"/>
            <a:ext cx="51927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日本のエネルギー政策　</a:t>
            </a:r>
          </a:p>
        </p:txBody>
      </p:sp>
      <p:sp>
        <p:nvSpPr>
          <p:cNvPr id="111620" name="Text Box 9">
            <a:extLst>
              <a:ext uri="{FF2B5EF4-FFF2-40B4-BE49-F238E27FC236}">
                <a16:creationId xmlns:a16="http://schemas.microsoft.com/office/drawing/2014/main" id="{08BBC891-BB1B-C127-DE6E-C709440BA702}"/>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111621" name="Text Box 10">
            <a:extLst>
              <a:ext uri="{FF2B5EF4-FFF2-40B4-BE49-F238E27FC236}">
                <a16:creationId xmlns:a16="http://schemas.microsoft.com/office/drawing/2014/main" id="{862D499A-D7C7-BB77-6482-A5659DAF2E91}"/>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３－２</a:t>
            </a:r>
          </a:p>
        </p:txBody>
      </p:sp>
      <p:sp>
        <p:nvSpPr>
          <p:cNvPr id="111622" name="AutoShape 11">
            <a:extLst>
              <a:ext uri="{FF2B5EF4-FFF2-40B4-BE49-F238E27FC236}">
                <a16:creationId xmlns:a16="http://schemas.microsoft.com/office/drawing/2014/main" id="{2F2AE25B-AFD2-8D77-020C-9A51AB095F30}"/>
              </a:ext>
            </a:extLst>
          </p:cNvPr>
          <p:cNvSpPr>
            <a:spLocks noChangeArrowheads="1"/>
          </p:cNvSpPr>
          <p:nvPr/>
        </p:nvSpPr>
        <p:spPr bwMode="auto">
          <a:xfrm>
            <a:off x="34925" y="687388"/>
            <a:ext cx="3376613" cy="273050"/>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11623" name="AutoShape 13">
            <a:extLst>
              <a:ext uri="{FF2B5EF4-FFF2-40B4-BE49-F238E27FC236}">
                <a16:creationId xmlns:a16="http://schemas.microsoft.com/office/drawing/2014/main" id="{01869B6B-24EC-8D36-5CFD-B633FB1418A5}"/>
              </a:ext>
            </a:extLst>
          </p:cNvPr>
          <p:cNvSpPr>
            <a:spLocks noChangeArrowheads="1"/>
          </p:cNvSpPr>
          <p:nvPr/>
        </p:nvSpPr>
        <p:spPr bwMode="auto">
          <a:xfrm>
            <a:off x="34925" y="3394075"/>
            <a:ext cx="2530475" cy="271463"/>
          </a:xfrm>
          <a:prstGeom prst="roundRect">
            <a:avLst>
              <a:gd name="adj" fmla="val 1668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11624" name="Rectangle 16">
            <a:extLst>
              <a:ext uri="{FF2B5EF4-FFF2-40B4-BE49-F238E27FC236}">
                <a16:creationId xmlns:a16="http://schemas.microsoft.com/office/drawing/2014/main" id="{9D33DB4C-11D1-81A4-829C-B91FF9C63957}"/>
              </a:ext>
            </a:extLst>
          </p:cNvPr>
          <p:cNvSpPr>
            <a:spLocks noChangeArrowheads="1"/>
          </p:cNvSpPr>
          <p:nvPr/>
        </p:nvSpPr>
        <p:spPr bwMode="auto">
          <a:xfrm>
            <a:off x="-17463" y="919163"/>
            <a:ext cx="4305301" cy="1169987"/>
          </a:xfrm>
          <a:prstGeom prst="rect">
            <a:avLst/>
          </a:prstGeom>
          <a:noFill/>
          <a:ln>
            <a:noFill/>
          </a:ln>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第二次大戦後→　石炭と水力の国産エネルギー</a:t>
            </a:r>
          </a:p>
          <a:p>
            <a:pPr eaLnBrk="1" hangingPunct="1">
              <a:spcBef>
                <a:spcPct val="0"/>
              </a:spcBef>
              <a:buFontTx/>
              <a:buNone/>
              <a:defRPr/>
            </a:pPr>
            <a:r>
              <a:rPr lang="ja-JP" altLang="en-US" sz="1400" b="0" dirty="0">
                <a:latin typeface="+mn-ea"/>
                <a:ea typeface="+mn-ea"/>
              </a:rPr>
              <a:t>●高度成長期　→　安価な輸入の石油へ転換</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1970</a:t>
            </a:r>
            <a:r>
              <a:rPr lang="ja-JP" altLang="en-US" sz="1400" b="0" dirty="0">
                <a:latin typeface="+mn-ea"/>
                <a:ea typeface="+mn-ea"/>
              </a:rPr>
              <a:t>年代　→　二度のｵｲﾙｼｮｯｸ（石油価格</a:t>
            </a:r>
            <a:r>
              <a:rPr lang="en-US" altLang="ja-JP" sz="1400" b="0" dirty="0">
                <a:latin typeface="+mn-ea"/>
                <a:ea typeface="+mn-ea"/>
              </a:rPr>
              <a:t>4</a:t>
            </a:r>
            <a:r>
              <a:rPr lang="ja-JP" altLang="en-US" sz="1400" b="0" dirty="0">
                <a:latin typeface="+mn-ea"/>
                <a:ea typeface="+mn-ea"/>
              </a:rPr>
              <a:t>倍）</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2002</a:t>
            </a:r>
            <a:r>
              <a:rPr lang="ja-JP" altLang="en-US" sz="1400" b="0" dirty="0">
                <a:latin typeface="+mn-ea"/>
                <a:ea typeface="+mn-ea"/>
              </a:rPr>
              <a:t>年ｴﾈﾙｷﾞｰ政策基本法（ｴﾈﾙｷﾞｰ基本計画策定）</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2010</a:t>
            </a:r>
            <a:r>
              <a:rPr lang="ja-JP" altLang="en-US" sz="1400" b="0" dirty="0">
                <a:latin typeface="+mn-ea"/>
                <a:ea typeface="+mn-ea"/>
              </a:rPr>
              <a:t>年：第</a:t>
            </a:r>
            <a:r>
              <a:rPr lang="en-US" altLang="ja-JP" sz="1400" b="0" dirty="0">
                <a:latin typeface="+mn-ea"/>
                <a:ea typeface="+mn-ea"/>
              </a:rPr>
              <a:t>1</a:t>
            </a:r>
            <a:r>
              <a:rPr lang="ja-JP" altLang="en-US" sz="1400" b="0" dirty="0">
                <a:latin typeface="+mn-ea"/>
                <a:ea typeface="+mn-ea"/>
              </a:rPr>
              <a:t>次ｴﾈﾙｷﾞｰ基本計画⇒原子力比率</a:t>
            </a:r>
            <a:r>
              <a:rPr lang="en-US" altLang="ja-JP" sz="1400" b="0" dirty="0">
                <a:latin typeface="+mn-ea"/>
                <a:ea typeface="+mn-ea"/>
              </a:rPr>
              <a:t>50%</a:t>
            </a:r>
            <a:endParaRPr lang="ja-JP" altLang="en-US" sz="1400" b="0" dirty="0">
              <a:latin typeface="+mn-ea"/>
              <a:ea typeface="+mn-ea"/>
            </a:endParaRPr>
          </a:p>
        </p:txBody>
      </p:sp>
      <p:sp>
        <p:nvSpPr>
          <p:cNvPr id="111625" name="Text Box 19">
            <a:extLst>
              <a:ext uri="{FF2B5EF4-FFF2-40B4-BE49-F238E27FC236}">
                <a16:creationId xmlns:a16="http://schemas.microsoft.com/office/drawing/2014/main" id="{6AF45CCE-289E-487A-85B7-7C8B35EFA56D}"/>
              </a:ext>
            </a:extLst>
          </p:cNvPr>
          <p:cNvSpPr txBox="1">
            <a:spLocks noChangeArrowheads="1"/>
          </p:cNvSpPr>
          <p:nvPr/>
        </p:nvSpPr>
        <p:spPr bwMode="auto">
          <a:xfrm>
            <a:off x="0" y="639763"/>
            <a:ext cx="3224213"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日本のエネルギー政策の経緯</a:t>
            </a:r>
          </a:p>
        </p:txBody>
      </p:sp>
      <p:sp>
        <p:nvSpPr>
          <p:cNvPr id="111626" name="Text Box 20">
            <a:extLst>
              <a:ext uri="{FF2B5EF4-FFF2-40B4-BE49-F238E27FC236}">
                <a16:creationId xmlns:a16="http://schemas.microsoft.com/office/drawing/2014/main" id="{BF9874DD-506D-D4F0-AD3E-D77D59C5ECA8}"/>
              </a:ext>
            </a:extLst>
          </p:cNvPr>
          <p:cNvSpPr txBox="1">
            <a:spLocks noChangeArrowheads="1"/>
          </p:cNvSpPr>
          <p:nvPr/>
        </p:nvSpPr>
        <p:spPr bwMode="auto">
          <a:xfrm>
            <a:off x="11113" y="3322638"/>
            <a:ext cx="2473325"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b="0" dirty="0">
                <a:latin typeface="+mn-ea"/>
                <a:ea typeface="+mn-ea"/>
              </a:rPr>
              <a:t>エネルギー政策の現在</a:t>
            </a:r>
            <a:endParaRPr lang="en-US" altLang="ja-JP" sz="1800" b="0" dirty="0">
              <a:latin typeface="+mn-ea"/>
              <a:ea typeface="+mn-ea"/>
            </a:endParaRPr>
          </a:p>
        </p:txBody>
      </p:sp>
      <p:sp>
        <p:nvSpPr>
          <p:cNvPr id="111627" name="Text Box 25">
            <a:extLst>
              <a:ext uri="{FF2B5EF4-FFF2-40B4-BE49-F238E27FC236}">
                <a16:creationId xmlns:a16="http://schemas.microsoft.com/office/drawing/2014/main" id="{5F3FFE6D-E6EB-13BF-2269-6CBCE5165FA4}"/>
              </a:ext>
            </a:extLst>
          </p:cNvPr>
          <p:cNvSpPr txBox="1">
            <a:spLocks noChangeArrowheads="1"/>
          </p:cNvSpPr>
          <p:nvPr/>
        </p:nvSpPr>
        <p:spPr bwMode="auto">
          <a:xfrm>
            <a:off x="-15875" y="2016125"/>
            <a:ext cx="5653088" cy="14160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rgbClr val="FF0000"/>
                </a:solidFill>
                <a:latin typeface="+mn-ea"/>
                <a:ea typeface="+mn-ea"/>
              </a:rPr>
              <a:t>★</a:t>
            </a:r>
            <a:r>
              <a:rPr lang="en-US" altLang="ja-JP" sz="1600" dirty="0">
                <a:solidFill>
                  <a:srgbClr val="FF0000"/>
                </a:solidFill>
                <a:latin typeface="+mn-ea"/>
                <a:ea typeface="+mn-ea"/>
              </a:rPr>
              <a:t>｢</a:t>
            </a:r>
            <a:r>
              <a:rPr lang="ja-JP" altLang="en-US" sz="1600" dirty="0">
                <a:solidFill>
                  <a:srgbClr val="FF0000"/>
                </a:solidFill>
                <a:latin typeface="+mn-ea"/>
                <a:ea typeface="+mn-ea"/>
              </a:rPr>
              <a:t>３Ｅ＋Ｓ」を満たすエネルギｰ政策</a:t>
            </a:r>
          </a:p>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「安定供給の確保</a:t>
            </a:r>
            <a:r>
              <a:rPr lang="en-US" altLang="ja-JP" sz="1400" b="0" dirty="0">
                <a:latin typeface="+mn-ea"/>
                <a:ea typeface="+mn-ea"/>
              </a:rPr>
              <a:t>｣(</a:t>
            </a:r>
            <a:r>
              <a:rPr lang="en-US" altLang="ja-JP" sz="1400" dirty="0">
                <a:solidFill>
                  <a:srgbClr val="FF0000"/>
                </a:solidFill>
                <a:latin typeface="+mn-ea"/>
                <a:ea typeface="+mn-ea"/>
              </a:rPr>
              <a:t>E</a:t>
            </a:r>
            <a:r>
              <a:rPr lang="en-US" altLang="ja-JP" sz="1400" b="0" dirty="0">
                <a:latin typeface="+mn-ea"/>
                <a:ea typeface="+mn-ea"/>
              </a:rPr>
              <a:t>nergy Security</a:t>
            </a:r>
            <a:r>
              <a:rPr lang="ja-JP" altLang="en-US" sz="1400" b="0" dirty="0">
                <a:latin typeface="+mn-ea"/>
                <a:ea typeface="+mn-ea"/>
              </a:rPr>
              <a:t>）　</a:t>
            </a:r>
          </a:p>
          <a:p>
            <a:pPr eaLnBrk="1" hangingPunct="1">
              <a:spcBef>
                <a:spcPct val="0"/>
              </a:spcBef>
              <a:buFontTx/>
              <a:buNone/>
              <a:defRPr/>
            </a:pPr>
            <a:r>
              <a:rPr lang="ja-JP" altLang="en-US" sz="1400" b="0" dirty="0">
                <a:latin typeface="+mn-ea"/>
                <a:ea typeface="+mn-ea"/>
              </a:rPr>
              <a:t>②「経済効率性</a:t>
            </a:r>
            <a:r>
              <a:rPr lang="en-US" altLang="ja-JP" sz="1400" b="0" dirty="0">
                <a:latin typeface="+mn-ea"/>
                <a:ea typeface="+mn-ea"/>
              </a:rPr>
              <a:t>｣(</a:t>
            </a:r>
            <a:r>
              <a:rPr lang="en-US" altLang="ja-JP" sz="1400" dirty="0">
                <a:solidFill>
                  <a:srgbClr val="FF0000"/>
                </a:solidFill>
                <a:latin typeface="+mn-ea"/>
                <a:ea typeface="+mn-ea"/>
              </a:rPr>
              <a:t>E</a:t>
            </a:r>
            <a:r>
              <a:rPr lang="en-US" altLang="ja-JP" sz="1400" b="0" dirty="0">
                <a:latin typeface="+mn-ea"/>
                <a:ea typeface="+mn-ea"/>
              </a:rPr>
              <a:t>conomic efficiency</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③「環境への適合</a:t>
            </a:r>
            <a:r>
              <a:rPr lang="en-US" altLang="ja-JP" sz="1400" b="0" dirty="0">
                <a:latin typeface="+mn-ea"/>
                <a:ea typeface="+mn-ea"/>
              </a:rPr>
              <a:t>｣(</a:t>
            </a:r>
            <a:r>
              <a:rPr lang="en-US" altLang="ja-JP" sz="1400" dirty="0">
                <a:solidFill>
                  <a:srgbClr val="FF0000"/>
                </a:solidFill>
                <a:latin typeface="+mn-ea"/>
                <a:ea typeface="+mn-ea"/>
              </a:rPr>
              <a:t>E</a:t>
            </a:r>
            <a:r>
              <a:rPr lang="en-US" altLang="ja-JP" sz="1400" b="0" dirty="0">
                <a:latin typeface="+mn-ea"/>
                <a:ea typeface="+mn-ea"/>
              </a:rPr>
              <a:t>nvironment)</a:t>
            </a:r>
          </a:p>
          <a:p>
            <a:pPr eaLnBrk="1" hangingPunct="1">
              <a:spcBef>
                <a:spcPct val="0"/>
              </a:spcBef>
              <a:buFontTx/>
              <a:buNone/>
              <a:defRPr/>
            </a:pPr>
            <a:r>
              <a:rPr lang="ja-JP" altLang="en-US" sz="1400" b="0" dirty="0">
                <a:latin typeface="+mn-ea"/>
                <a:ea typeface="+mn-ea"/>
              </a:rPr>
              <a:t>④ </a:t>
            </a:r>
            <a:r>
              <a:rPr lang="en-US" altLang="ja-JP" sz="1400" b="0" dirty="0">
                <a:latin typeface="+mn-ea"/>
                <a:ea typeface="+mn-ea"/>
              </a:rPr>
              <a:t>｢</a:t>
            </a:r>
            <a:r>
              <a:rPr lang="ja-JP" altLang="en-US" sz="1400" b="0" dirty="0">
                <a:latin typeface="+mn-ea"/>
                <a:ea typeface="+mn-ea"/>
              </a:rPr>
              <a:t>安全性</a:t>
            </a:r>
            <a:r>
              <a:rPr lang="en-US" altLang="ja-JP" sz="1400" b="0" dirty="0">
                <a:latin typeface="+mn-ea"/>
                <a:ea typeface="+mn-ea"/>
              </a:rPr>
              <a:t>｣(</a:t>
            </a:r>
            <a:r>
              <a:rPr lang="ja-JP" altLang="en-US" sz="1400" dirty="0">
                <a:solidFill>
                  <a:srgbClr val="FF0000"/>
                </a:solidFill>
                <a:latin typeface="+mn-ea"/>
                <a:ea typeface="+mn-ea"/>
              </a:rPr>
              <a:t>Ｓ</a:t>
            </a:r>
            <a:r>
              <a:rPr lang="en-US" altLang="ja-JP" sz="1400" b="0" dirty="0" err="1">
                <a:latin typeface="+mn-ea"/>
                <a:ea typeface="+mn-ea"/>
              </a:rPr>
              <a:t>afety</a:t>
            </a:r>
            <a:r>
              <a:rPr lang="en-US" altLang="ja-JP" sz="1400" b="0" dirty="0">
                <a:latin typeface="+mn-ea"/>
                <a:ea typeface="+mn-ea"/>
              </a:rPr>
              <a:t>)</a:t>
            </a:r>
            <a:r>
              <a:rPr lang="ja-JP" altLang="en-US" sz="1400" b="0" dirty="0">
                <a:latin typeface="+mn-ea"/>
                <a:ea typeface="+mn-ea"/>
              </a:rPr>
              <a:t> 　　　</a:t>
            </a:r>
            <a:r>
              <a:rPr lang="en-US" altLang="ja-JP" sz="1400" b="0" dirty="0">
                <a:latin typeface="+mn-ea"/>
                <a:ea typeface="+mn-ea"/>
              </a:rPr>
              <a:t>2011</a:t>
            </a:r>
            <a:r>
              <a:rPr lang="ja-JP" altLang="en-US" sz="1400" b="0" dirty="0">
                <a:latin typeface="+mn-ea"/>
                <a:ea typeface="+mn-ea"/>
              </a:rPr>
              <a:t>年福島第一原子力発電事故</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2012</a:t>
            </a:r>
            <a:r>
              <a:rPr lang="ja-JP" altLang="en-US" sz="1400" b="0" dirty="0">
                <a:solidFill>
                  <a:srgbClr val="0000FF"/>
                </a:solidFill>
                <a:latin typeface="+mn-ea"/>
                <a:ea typeface="+mn-ea"/>
              </a:rPr>
              <a:t>年革新的エネルギー・環境戦略（政権交代：ゼロベースで見直し）</a:t>
            </a:r>
            <a:endParaRPr lang="en-US" altLang="ja-JP" sz="1400" b="0" dirty="0">
              <a:solidFill>
                <a:srgbClr val="0000FF"/>
              </a:solidFill>
              <a:latin typeface="+mn-ea"/>
              <a:ea typeface="+mn-ea"/>
            </a:endParaRPr>
          </a:p>
        </p:txBody>
      </p:sp>
      <p:sp>
        <p:nvSpPr>
          <p:cNvPr id="111628" name="Rectangle 54">
            <a:extLst>
              <a:ext uri="{FF2B5EF4-FFF2-40B4-BE49-F238E27FC236}">
                <a16:creationId xmlns:a16="http://schemas.microsoft.com/office/drawing/2014/main" id="{4296F1B4-9E4E-EEEE-DA61-03D2E24B4008}"/>
              </a:ext>
            </a:extLst>
          </p:cNvPr>
          <p:cNvSpPr>
            <a:spLocks noChangeArrowheads="1"/>
          </p:cNvSpPr>
          <p:nvPr/>
        </p:nvSpPr>
        <p:spPr bwMode="auto">
          <a:xfrm>
            <a:off x="11113" y="3644900"/>
            <a:ext cx="8988425"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●第</a:t>
            </a:r>
            <a:r>
              <a:rPr lang="en-US" altLang="ja-JP" sz="1400" b="0" dirty="0">
                <a:solidFill>
                  <a:srgbClr val="0000FF"/>
                </a:solidFill>
                <a:latin typeface="+mn-ea"/>
                <a:ea typeface="+mn-ea"/>
              </a:rPr>
              <a:t>6</a:t>
            </a:r>
            <a:r>
              <a:rPr lang="ja-JP" altLang="en-US" sz="1400" b="0" dirty="0">
                <a:solidFill>
                  <a:srgbClr val="0000FF"/>
                </a:solidFill>
                <a:latin typeface="+mn-ea"/>
                <a:ea typeface="+mn-ea"/>
              </a:rPr>
              <a:t>次ｴﾈﾙｷﾞｰ基本計画</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2030</a:t>
            </a:r>
            <a:r>
              <a:rPr lang="ja-JP" altLang="en-US" sz="1400" b="0" dirty="0">
                <a:solidFill>
                  <a:srgbClr val="0000FF"/>
                </a:solidFill>
                <a:latin typeface="+mn-ea"/>
                <a:ea typeface="+mn-ea"/>
              </a:rPr>
              <a:t>年→再生可能エネルギー（</a:t>
            </a:r>
            <a:r>
              <a:rPr lang="en-US" altLang="ja-JP" sz="1400" b="0" dirty="0">
                <a:solidFill>
                  <a:srgbClr val="0000FF"/>
                </a:solidFill>
                <a:latin typeface="+mn-ea"/>
                <a:ea typeface="+mn-ea"/>
              </a:rPr>
              <a:t>22</a:t>
            </a:r>
            <a:r>
              <a:rPr lang="ja-JP" altLang="en-US" sz="1400" b="0" dirty="0">
                <a:solidFill>
                  <a:srgbClr val="0000FF"/>
                </a:solidFill>
                <a:latin typeface="+mn-ea"/>
                <a:ea typeface="+mn-ea"/>
              </a:rPr>
              <a:t>～</a:t>
            </a:r>
            <a:r>
              <a:rPr lang="en-US" altLang="ja-JP" sz="1400" b="0" dirty="0">
                <a:solidFill>
                  <a:srgbClr val="0000FF"/>
                </a:solidFill>
                <a:latin typeface="+mn-ea"/>
                <a:ea typeface="+mn-ea"/>
              </a:rPr>
              <a:t>23%)</a:t>
            </a:r>
            <a:r>
              <a:rPr lang="ja-JP" altLang="en-US" sz="1400" b="0" dirty="0">
                <a:solidFill>
                  <a:srgbClr val="0000FF"/>
                </a:solidFill>
                <a:latin typeface="+mn-ea"/>
                <a:ea typeface="+mn-ea"/>
              </a:rPr>
              <a:t>、石油</a:t>
            </a:r>
            <a:r>
              <a:rPr lang="en-US" altLang="ja-JP" sz="1400" b="0" dirty="0">
                <a:solidFill>
                  <a:srgbClr val="0000FF"/>
                </a:solidFill>
                <a:latin typeface="+mn-ea"/>
                <a:ea typeface="+mn-ea"/>
              </a:rPr>
              <a:t>31%</a:t>
            </a:r>
            <a:r>
              <a:rPr lang="ja-JP" altLang="en-US" sz="1400" b="0" dirty="0">
                <a:solidFill>
                  <a:srgbClr val="0000FF"/>
                </a:solidFill>
                <a:latin typeface="+mn-ea"/>
                <a:ea typeface="+mn-ea"/>
              </a:rPr>
              <a:t>、石炭</a:t>
            </a:r>
            <a:r>
              <a:rPr lang="en-US" altLang="ja-JP" sz="1400" b="0" dirty="0">
                <a:solidFill>
                  <a:srgbClr val="0000FF"/>
                </a:solidFill>
                <a:latin typeface="+mn-ea"/>
                <a:ea typeface="+mn-ea"/>
              </a:rPr>
              <a:t>19%</a:t>
            </a:r>
            <a:r>
              <a:rPr lang="ja-JP" altLang="en-US" sz="1400" b="0" dirty="0">
                <a:solidFill>
                  <a:srgbClr val="0000FF"/>
                </a:solidFill>
                <a:latin typeface="+mn-ea"/>
                <a:ea typeface="+mn-ea"/>
              </a:rPr>
              <a:t>、天然ガス</a:t>
            </a:r>
            <a:r>
              <a:rPr lang="en-US" altLang="ja-JP" sz="1400" b="0" dirty="0">
                <a:solidFill>
                  <a:srgbClr val="0000FF"/>
                </a:solidFill>
                <a:latin typeface="+mn-ea"/>
                <a:ea typeface="+mn-ea"/>
              </a:rPr>
              <a:t>19%</a:t>
            </a:r>
            <a:r>
              <a:rPr lang="ja-JP" altLang="en-US" sz="1400" b="0" dirty="0">
                <a:solidFill>
                  <a:srgbClr val="0000FF"/>
                </a:solidFill>
                <a:latin typeface="+mn-ea"/>
                <a:ea typeface="+mn-ea"/>
              </a:rPr>
              <a:t>、原子力</a:t>
            </a:r>
            <a:r>
              <a:rPr lang="en-US" altLang="ja-JP" sz="1400" b="0" dirty="0">
                <a:solidFill>
                  <a:srgbClr val="0000FF"/>
                </a:solidFill>
                <a:latin typeface="+mn-ea"/>
                <a:ea typeface="+mn-ea"/>
              </a:rPr>
              <a:t>(9</a:t>
            </a:r>
            <a:r>
              <a:rPr lang="ja-JP" altLang="en-US" sz="1400" b="0" dirty="0">
                <a:solidFill>
                  <a:srgbClr val="0000FF"/>
                </a:solidFill>
                <a:latin typeface="+mn-ea"/>
                <a:ea typeface="+mn-ea"/>
              </a:rPr>
              <a:t>～</a:t>
            </a:r>
            <a:r>
              <a:rPr lang="en-US" altLang="ja-JP" sz="1400" b="0" dirty="0">
                <a:solidFill>
                  <a:srgbClr val="0000FF"/>
                </a:solidFill>
                <a:latin typeface="+mn-ea"/>
                <a:ea typeface="+mn-ea"/>
              </a:rPr>
              <a:t>10%)</a:t>
            </a:r>
            <a:r>
              <a:rPr lang="ja-JP" altLang="en-US" sz="1400" b="0" dirty="0">
                <a:solidFill>
                  <a:srgbClr val="0000FF"/>
                </a:solidFill>
                <a:latin typeface="+mn-ea"/>
                <a:ea typeface="+mn-ea"/>
              </a:rPr>
              <a:t>、水素等</a:t>
            </a:r>
            <a:r>
              <a:rPr lang="en-US" altLang="ja-JP" sz="1400" b="0" dirty="0">
                <a:solidFill>
                  <a:srgbClr val="0000FF"/>
                </a:solidFill>
                <a:latin typeface="+mn-ea"/>
                <a:ea typeface="+mn-ea"/>
              </a:rPr>
              <a:t>1%</a:t>
            </a:r>
          </a:p>
          <a:p>
            <a:pPr eaLnBrk="1" hangingPunct="1">
              <a:spcBef>
                <a:spcPct val="0"/>
              </a:spcBef>
              <a:buFontTx/>
              <a:buNone/>
              <a:defRPr/>
            </a:pPr>
            <a:r>
              <a:rPr lang="ja-JP" altLang="en-US" sz="1400" b="0" dirty="0">
                <a:solidFill>
                  <a:srgbClr val="0000FF"/>
                </a:solidFill>
                <a:latin typeface="+mn-ea"/>
                <a:ea typeface="+mn-ea"/>
              </a:rPr>
              <a:t>・電力部門→再生可能エネルギーや原子力などで脱炭素化。</a:t>
            </a:r>
          </a:p>
          <a:p>
            <a:pPr eaLnBrk="1" hangingPunct="1">
              <a:spcBef>
                <a:spcPct val="0"/>
              </a:spcBef>
              <a:buFontTx/>
              <a:buNone/>
              <a:defRPr/>
            </a:pPr>
            <a:r>
              <a:rPr lang="ja-JP" altLang="en-US" sz="1400" b="0" dirty="0">
                <a:solidFill>
                  <a:srgbClr val="0000FF"/>
                </a:solidFill>
                <a:latin typeface="+mn-ea"/>
                <a:ea typeface="+mn-ea"/>
              </a:rPr>
              <a:t>・非電力部門→脱炭素化された電力による電化。</a:t>
            </a:r>
          </a:p>
          <a:p>
            <a:pPr eaLnBrk="1" hangingPunct="1">
              <a:spcBef>
                <a:spcPct val="0"/>
              </a:spcBef>
              <a:buFontTx/>
              <a:buNone/>
              <a:defRPr/>
            </a:pPr>
            <a:r>
              <a:rPr lang="ja-JP" altLang="en-US" sz="1400" b="0" dirty="0">
                <a:solidFill>
                  <a:srgbClr val="0000FF"/>
                </a:solidFill>
                <a:latin typeface="+mn-ea"/>
                <a:ea typeface="+mn-ea"/>
              </a:rPr>
              <a:t>・電化が困難な分野→水素や</a:t>
            </a:r>
            <a:r>
              <a:rPr lang="ja-JP" altLang="en-US" sz="1400" dirty="0">
                <a:solidFill>
                  <a:srgbClr val="0000FF"/>
                </a:solidFill>
                <a:latin typeface="+mn-ea"/>
                <a:ea typeface="+mn-ea"/>
              </a:rPr>
              <a:t>合成メタン</a:t>
            </a:r>
            <a:r>
              <a:rPr lang="ja-JP" altLang="en-US" sz="1400" b="0" dirty="0">
                <a:solidFill>
                  <a:srgbClr val="0000FF"/>
                </a:solidFill>
                <a:latin typeface="+mn-ea"/>
                <a:ea typeface="+mn-ea"/>
              </a:rPr>
              <a:t>の活用、水素還元製鉄などのイノベーション。</a:t>
            </a:r>
            <a:endParaRPr lang="en-US" altLang="ja-JP" sz="1400" b="0" dirty="0">
              <a:latin typeface="+mn-ea"/>
              <a:ea typeface="+mn-ea"/>
            </a:endParaRPr>
          </a:p>
        </p:txBody>
      </p:sp>
      <p:sp>
        <p:nvSpPr>
          <p:cNvPr id="111648" name="Line 62">
            <a:extLst>
              <a:ext uri="{FF2B5EF4-FFF2-40B4-BE49-F238E27FC236}">
                <a16:creationId xmlns:a16="http://schemas.microsoft.com/office/drawing/2014/main" id="{C473719F-FCF7-01B4-85D4-43CCD8399971}"/>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99342" name="図 7">
            <a:extLst>
              <a:ext uri="{FF2B5EF4-FFF2-40B4-BE49-F238E27FC236}">
                <a16:creationId xmlns:a16="http://schemas.microsoft.com/office/drawing/2014/main" id="{5CCF4116-DAF5-D406-BC50-625D270DFE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211138"/>
            <a:ext cx="30003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3" name="図 13">
            <a:extLst>
              <a:ext uri="{FF2B5EF4-FFF2-40B4-BE49-F238E27FC236}">
                <a16:creationId xmlns:a16="http://schemas.microsoft.com/office/drawing/2014/main" id="{2D47960F-91E3-7BD3-B901-5EC92F0B57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0888" y="211138"/>
            <a:ext cx="300037"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4" name="図 17">
            <a:extLst>
              <a:ext uri="{FF2B5EF4-FFF2-40B4-BE49-F238E27FC236}">
                <a16:creationId xmlns:a16="http://schemas.microsoft.com/office/drawing/2014/main" id="{54B9CAC9-3950-C873-EDB2-9DE6DA225F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1088" y="198438"/>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33" name="矢印: 左 1">
            <a:extLst>
              <a:ext uri="{FF2B5EF4-FFF2-40B4-BE49-F238E27FC236}">
                <a16:creationId xmlns:a16="http://schemas.microsoft.com/office/drawing/2014/main" id="{907DAB50-F42B-EC67-0056-DDBFAE4426ED}"/>
              </a:ext>
            </a:extLst>
          </p:cNvPr>
          <p:cNvSpPr>
            <a:spLocks noChangeArrowheads="1"/>
          </p:cNvSpPr>
          <p:nvPr/>
        </p:nvSpPr>
        <p:spPr bwMode="auto">
          <a:xfrm>
            <a:off x="1668463" y="3005138"/>
            <a:ext cx="263525" cy="166687"/>
          </a:xfrm>
          <a:prstGeom prst="leftArrow">
            <a:avLst>
              <a:gd name="adj1" fmla="val 50000"/>
              <a:gd name="adj2" fmla="val 50122"/>
            </a:avLst>
          </a:prstGeom>
          <a:solidFill>
            <a:srgbClr val="BBE0E3"/>
          </a:solidFill>
          <a:ln w="9525" algn="ctr">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4" name="テキスト ボックス 3">
            <a:extLst>
              <a:ext uri="{FF2B5EF4-FFF2-40B4-BE49-F238E27FC236}">
                <a16:creationId xmlns:a16="http://schemas.microsoft.com/office/drawing/2014/main" id="{DB42E51A-5BB9-7662-6181-7249FD868DDF}"/>
              </a:ext>
            </a:extLst>
          </p:cNvPr>
          <p:cNvSpPr txBox="1"/>
          <p:nvPr/>
        </p:nvSpPr>
        <p:spPr>
          <a:xfrm>
            <a:off x="3875088" y="1824038"/>
            <a:ext cx="871537" cy="214312"/>
          </a:xfrm>
          <a:prstGeom prst="rect">
            <a:avLst/>
          </a:prstGeom>
          <a:noFill/>
        </p:spPr>
        <p:txBody>
          <a:bodyPr>
            <a:spAutoFit/>
          </a:bodyPr>
          <a:lstStyle/>
          <a:p>
            <a:pPr>
              <a:defRPr/>
            </a:pPr>
            <a:r>
              <a:rPr lang="ja-JP" altLang="en-US" sz="800" b="0" dirty="0">
                <a:latin typeface="+mn-ea"/>
                <a:ea typeface="+mn-ea"/>
              </a:rPr>
              <a:t>（</a:t>
            </a:r>
            <a:r>
              <a:rPr lang="en-US" altLang="ja-JP" sz="800" b="0" dirty="0">
                <a:latin typeface="+mn-ea"/>
                <a:ea typeface="+mn-ea"/>
              </a:rPr>
              <a:t>2030</a:t>
            </a:r>
            <a:r>
              <a:rPr lang="ja-JP" altLang="en-US" sz="800" b="0" dirty="0">
                <a:latin typeface="+mn-ea"/>
                <a:ea typeface="+mn-ea"/>
              </a:rPr>
              <a:t>年目標）</a:t>
            </a:r>
          </a:p>
        </p:txBody>
      </p:sp>
      <p:sp>
        <p:nvSpPr>
          <p:cNvPr id="36" name="正方形/長方形 4">
            <a:extLst>
              <a:ext uri="{FF2B5EF4-FFF2-40B4-BE49-F238E27FC236}">
                <a16:creationId xmlns:a16="http://schemas.microsoft.com/office/drawing/2014/main" id="{B7556B39-D0DD-C0CE-BE97-F0469300EEE0}"/>
              </a:ext>
            </a:extLst>
          </p:cNvPr>
          <p:cNvSpPr>
            <a:spLocks noChangeArrowheads="1"/>
          </p:cNvSpPr>
          <p:nvPr/>
        </p:nvSpPr>
        <p:spPr bwMode="auto">
          <a:xfrm>
            <a:off x="5961063" y="614363"/>
            <a:ext cx="2149475" cy="2762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日本の一次エネルギーの推移</a:t>
            </a:r>
          </a:p>
        </p:txBody>
      </p:sp>
      <p:sp>
        <p:nvSpPr>
          <p:cNvPr id="37" name="Rectangle 54">
            <a:extLst>
              <a:ext uri="{FF2B5EF4-FFF2-40B4-BE49-F238E27FC236}">
                <a16:creationId xmlns:a16="http://schemas.microsoft.com/office/drawing/2014/main" id="{861AE648-8F40-B99A-3EE7-3619FBEE23D0}"/>
              </a:ext>
            </a:extLst>
          </p:cNvPr>
          <p:cNvSpPr>
            <a:spLocks noChangeArrowheads="1"/>
          </p:cNvSpPr>
          <p:nvPr/>
        </p:nvSpPr>
        <p:spPr bwMode="auto">
          <a:xfrm>
            <a:off x="11113" y="5089525"/>
            <a:ext cx="6648450" cy="1816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2012</a:t>
            </a:r>
            <a:r>
              <a:rPr lang="ja-JP" altLang="en-US" sz="1400" b="0" dirty="0">
                <a:latin typeface="+mn-ea"/>
                <a:ea typeface="+mn-ea"/>
              </a:rPr>
              <a:t>年→固定価格買取制度（</a:t>
            </a:r>
            <a:r>
              <a:rPr lang="en-US" altLang="ja-JP" sz="1400" b="0" dirty="0">
                <a:latin typeface="+mn-ea"/>
                <a:ea typeface="+mn-ea"/>
              </a:rPr>
              <a:t>FIT</a:t>
            </a:r>
            <a:r>
              <a:rPr lang="ja-JP" altLang="en-US" sz="1400" b="0" dirty="0">
                <a:latin typeface="+mn-ea"/>
                <a:ea typeface="+mn-ea"/>
              </a:rPr>
              <a:t>・ﾌｨｰﾄﾞｲﾝﾀﾘﾌ制度）　</a:t>
            </a:r>
            <a:r>
              <a:rPr lang="en-US" altLang="ja-JP" sz="1000" b="0" dirty="0">
                <a:latin typeface="+mn-ea"/>
                <a:ea typeface="+mn-ea"/>
              </a:rPr>
              <a:t>※2017</a:t>
            </a:r>
            <a:r>
              <a:rPr lang="ja-JP" altLang="en-US" sz="1000" b="0" dirty="0">
                <a:latin typeface="+mn-ea"/>
                <a:ea typeface="+mn-ea"/>
              </a:rPr>
              <a:t>年買取価格が入札制度へ</a:t>
            </a:r>
            <a:endParaRPr lang="en-US" altLang="ja-JP" sz="1000" b="0" dirty="0">
              <a:latin typeface="+mn-ea"/>
              <a:ea typeface="+mn-ea"/>
            </a:endParaRPr>
          </a:p>
          <a:p>
            <a:pPr eaLnBrk="1" hangingPunct="1">
              <a:spcBef>
                <a:spcPct val="0"/>
              </a:spcBef>
              <a:buFontTx/>
              <a:buNone/>
              <a:defRPr/>
            </a:pPr>
            <a:r>
              <a:rPr lang="ja-JP" altLang="en-US" sz="1400" b="0" dirty="0">
                <a:latin typeface="+mn-ea"/>
                <a:ea typeface="+mn-ea"/>
              </a:rPr>
              <a:t>　　　財源は再生可能ｴﾈﾙｷﾞｰ賦課金（再ｴﾈ賦課金）</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●省エネ法（一定規模以上の事業者にはエネルギー使用状況等の報告義務）</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●機器・建材トップランナー制度→家庭のエネルギーの７割を消費する</a:t>
            </a:r>
            <a:r>
              <a:rPr lang="en-US" altLang="ja-JP" sz="1400" b="0" dirty="0">
                <a:latin typeface="+mn-ea"/>
                <a:ea typeface="+mn-ea"/>
              </a:rPr>
              <a:t>32</a:t>
            </a:r>
            <a:r>
              <a:rPr lang="ja-JP" altLang="en-US" sz="1400" b="0" dirty="0">
                <a:latin typeface="+mn-ea"/>
                <a:ea typeface="+mn-ea"/>
              </a:rPr>
              <a:t>品目が対象</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●建築物省エネ法</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年改正</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すべての新築の住宅・非住宅に省エネ基準の適合義務を課す。</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一定規模以上の事業者が新たに供給する住宅について、省エネ基準を超える</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ja-JP" altLang="en-US" sz="1400" b="0" dirty="0">
                <a:solidFill>
                  <a:srgbClr val="FF0000"/>
                </a:solidFill>
                <a:latin typeface="+mn-ea"/>
                <a:ea typeface="+mn-ea"/>
              </a:rPr>
              <a:t>トップランナー基準</a:t>
            </a:r>
            <a:r>
              <a:rPr lang="ja-JP" altLang="en-US" sz="1400" b="0" dirty="0">
                <a:solidFill>
                  <a:srgbClr val="0000FF"/>
                </a:solidFill>
                <a:latin typeface="+mn-ea"/>
                <a:ea typeface="+mn-ea"/>
              </a:rPr>
              <a:t>を平均的に満たすことを努力義務</a:t>
            </a:r>
          </a:p>
        </p:txBody>
      </p:sp>
      <p:sp>
        <p:nvSpPr>
          <p:cNvPr id="39" name="AutoShape 13">
            <a:extLst>
              <a:ext uri="{FF2B5EF4-FFF2-40B4-BE49-F238E27FC236}">
                <a16:creationId xmlns:a16="http://schemas.microsoft.com/office/drawing/2014/main" id="{295B6E78-7FE9-C729-3F02-F1A0355931D5}"/>
              </a:ext>
            </a:extLst>
          </p:cNvPr>
          <p:cNvSpPr>
            <a:spLocks noChangeArrowheads="1"/>
          </p:cNvSpPr>
          <p:nvPr/>
        </p:nvSpPr>
        <p:spPr bwMode="auto">
          <a:xfrm>
            <a:off x="41275" y="4856163"/>
            <a:ext cx="4170363" cy="273050"/>
          </a:xfrm>
          <a:prstGeom prst="roundRect">
            <a:avLst>
              <a:gd name="adj" fmla="val 1668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40" name="Text Box 20">
            <a:extLst>
              <a:ext uri="{FF2B5EF4-FFF2-40B4-BE49-F238E27FC236}">
                <a16:creationId xmlns:a16="http://schemas.microsoft.com/office/drawing/2014/main" id="{D959B16A-F759-6B5B-030C-17A14E307360}"/>
              </a:ext>
            </a:extLst>
          </p:cNvPr>
          <p:cNvSpPr txBox="1">
            <a:spLocks noChangeArrowheads="1"/>
          </p:cNvSpPr>
          <p:nvPr/>
        </p:nvSpPr>
        <p:spPr bwMode="auto">
          <a:xfrm>
            <a:off x="-30163" y="4797425"/>
            <a:ext cx="4241801"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b="0" dirty="0">
                <a:latin typeface="+mn-ea"/>
                <a:ea typeface="+mn-ea"/>
              </a:rPr>
              <a:t>再生可能ｴﾈﾙｷﾞｰ・省ｴﾈﾙｷﾞｰの推進施策</a:t>
            </a:r>
            <a:endParaRPr lang="en-US" altLang="ja-JP" sz="1800" b="0" dirty="0">
              <a:latin typeface="+mn-ea"/>
              <a:ea typeface="+mn-ea"/>
            </a:endParaRPr>
          </a:p>
        </p:txBody>
      </p:sp>
      <p:sp>
        <p:nvSpPr>
          <p:cNvPr id="99351" name="AutoShape 19">
            <a:extLst>
              <a:ext uri="{FF2B5EF4-FFF2-40B4-BE49-F238E27FC236}">
                <a16:creationId xmlns:a16="http://schemas.microsoft.com/office/drawing/2014/main" id="{32456148-EA6D-96B2-018C-2CD6C924EA8C}"/>
              </a:ext>
            </a:extLst>
          </p:cNvPr>
          <p:cNvSpPr>
            <a:spLocks noChangeArrowheads="1"/>
          </p:cNvSpPr>
          <p:nvPr/>
        </p:nvSpPr>
        <p:spPr bwMode="auto">
          <a:xfrm>
            <a:off x="6556375" y="4572000"/>
            <a:ext cx="2474913" cy="2179638"/>
          </a:xfrm>
          <a:prstGeom prst="roundRect">
            <a:avLst>
              <a:gd name="adj" fmla="val 9519"/>
            </a:avLst>
          </a:prstGeom>
          <a:solidFill>
            <a:srgbClr val="FFCCFF"/>
          </a:solidFill>
          <a:ln>
            <a:noFill/>
          </a:ln>
          <a:effectLst>
            <a:outerShdw dist="50800" dir="2700000" algn="ctr" rotWithShape="0">
              <a:schemeClr val="bg2"/>
            </a:outerShdw>
          </a:effectLst>
          <a:extLst>
            <a:ext uri="{91240B29-F687-4F45-9708-019B960494DF}">
              <a14:hiddenLine xmlns:a14="http://schemas.microsoft.com/office/drawing/2010/main" w="9525">
                <a:solidFill>
                  <a:schemeClr val="tx1"/>
                </a:solidFill>
                <a:round/>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600">
              <a:latin typeface="ＭＳ ゴシック" panose="020B0609070205080204" pitchFamily="49" charset="-128"/>
              <a:ea typeface="ＭＳ ゴシック" panose="020B0609070205080204" pitchFamily="49" charset="-128"/>
            </a:endParaRPr>
          </a:p>
        </p:txBody>
      </p:sp>
      <p:sp>
        <p:nvSpPr>
          <p:cNvPr id="99352" name="AutoShape 20">
            <a:extLst>
              <a:ext uri="{FF2B5EF4-FFF2-40B4-BE49-F238E27FC236}">
                <a16:creationId xmlns:a16="http://schemas.microsoft.com/office/drawing/2014/main" id="{DB28BA64-7199-D3FC-30E6-C9281CC57437}"/>
              </a:ext>
            </a:extLst>
          </p:cNvPr>
          <p:cNvSpPr>
            <a:spLocks noChangeArrowheads="1"/>
          </p:cNvSpPr>
          <p:nvPr/>
        </p:nvSpPr>
        <p:spPr bwMode="auto">
          <a:xfrm>
            <a:off x="6556375" y="4340225"/>
            <a:ext cx="2443163" cy="263525"/>
          </a:xfrm>
          <a:prstGeom prst="roundRect">
            <a:avLst>
              <a:gd name="adj" fmla="val 16667"/>
            </a:avLst>
          </a:prstGeom>
          <a:solidFill>
            <a:srgbClr val="FF3300"/>
          </a:solidFill>
          <a:ln w="9525">
            <a:solidFill>
              <a:srgbClr val="FF0000"/>
            </a:solidFill>
            <a:round/>
            <a:headEnd/>
            <a:tailEnd/>
          </a:ln>
          <a:effectLst>
            <a:outerShdw dist="35921" dir="2700000" algn="ctr"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endParaRPr lang="ja-JP" altLang="ja-JP" sz="1100">
              <a:solidFill>
                <a:schemeClr val="bg1"/>
              </a:solidFill>
              <a:latin typeface="ＭＳ ゴシック" panose="020B0609070205080204" pitchFamily="49" charset="-128"/>
              <a:ea typeface="ＭＳ ゴシック" panose="020B0609070205080204" pitchFamily="49" charset="-128"/>
            </a:endParaRPr>
          </a:p>
        </p:txBody>
      </p:sp>
      <p:sp>
        <p:nvSpPr>
          <p:cNvPr id="99353" name="Text Box 26">
            <a:extLst>
              <a:ext uri="{FF2B5EF4-FFF2-40B4-BE49-F238E27FC236}">
                <a16:creationId xmlns:a16="http://schemas.microsoft.com/office/drawing/2014/main" id="{88052F9C-FE87-9BBE-8D9F-6FCDADEA1087}"/>
              </a:ext>
            </a:extLst>
          </p:cNvPr>
          <p:cNvSpPr txBox="1">
            <a:spLocks noChangeArrowheads="1"/>
          </p:cNvSpPr>
          <p:nvPr/>
        </p:nvSpPr>
        <p:spPr bwMode="auto">
          <a:xfrm>
            <a:off x="6556375" y="4297363"/>
            <a:ext cx="2532063" cy="306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a:solidFill>
                  <a:schemeClr val="bg1"/>
                </a:solidFill>
              </a:rPr>
              <a:t>機器・建材トップランナー制度</a:t>
            </a:r>
          </a:p>
        </p:txBody>
      </p:sp>
      <p:sp>
        <p:nvSpPr>
          <p:cNvPr id="45" name="Text Box 41">
            <a:extLst>
              <a:ext uri="{FF2B5EF4-FFF2-40B4-BE49-F238E27FC236}">
                <a16:creationId xmlns:a16="http://schemas.microsoft.com/office/drawing/2014/main" id="{D1D22228-090A-E135-3A77-10CC9EFA2723}"/>
              </a:ext>
            </a:extLst>
          </p:cNvPr>
          <p:cNvSpPr txBox="1">
            <a:spLocks noChangeArrowheads="1"/>
          </p:cNvSpPr>
          <p:nvPr/>
        </p:nvSpPr>
        <p:spPr bwMode="auto">
          <a:xfrm>
            <a:off x="6600825" y="4637088"/>
            <a:ext cx="2532063" cy="2093912"/>
          </a:xfrm>
          <a:prstGeom prst="rect">
            <a:avLst/>
          </a:prstGeom>
          <a:noFill/>
          <a:ln>
            <a:noFill/>
          </a:ln>
          <a:effectLst/>
        </p:spPr>
        <p:txBody>
          <a:bodyPr>
            <a:spAutoFit/>
          </a:bodyPr>
          <a:lstStyle/>
          <a:p>
            <a:pPr>
              <a:defRPr/>
            </a:pPr>
            <a:r>
              <a:rPr lang="ja-JP" altLang="en-US" sz="1300" b="0" dirty="0">
                <a:latin typeface="+mn-ea"/>
                <a:ea typeface="+mn-ea"/>
              </a:rPr>
              <a:t>自動車、電気製品など３２品目</a:t>
            </a:r>
            <a:endParaRPr lang="ja-JP" altLang="en-US" sz="1100" b="0" dirty="0">
              <a:latin typeface="+mn-ea"/>
              <a:ea typeface="+mn-ea"/>
            </a:endParaRPr>
          </a:p>
          <a:p>
            <a:pPr>
              <a:defRPr/>
            </a:pPr>
            <a:r>
              <a:rPr lang="ja-JP" altLang="en-US" sz="1300" b="0" dirty="0">
                <a:latin typeface="+mn-ea"/>
                <a:ea typeface="+mn-ea"/>
              </a:rPr>
              <a:t>　　　　　↓</a:t>
            </a:r>
          </a:p>
          <a:p>
            <a:pPr>
              <a:defRPr/>
            </a:pPr>
            <a:r>
              <a:rPr lang="ja-JP" altLang="en-US" sz="1300" b="0" dirty="0">
                <a:latin typeface="+mn-ea"/>
                <a:ea typeface="+mn-ea"/>
              </a:rPr>
              <a:t>内</a:t>
            </a:r>
            <a:r>
              <a:rPr lang="en-US" altLang="ja-JP" sz="1300" b="0" dirty="0">
                <a:latin typeface="+mn-ea"/>
                <a:ea typeface="+mn-ea"/>
              </a:rPr>
              <a:t>19</a:t>
            </a:r>
            <a:r>
              <a:rPr lang="ja-JP" altLang="en-US" sz="1300" b="0" dirty="0">
                <a:latin typeface="+mn-ea"/>
                <a:ea typeface="+mn-ea"/>
              </a:rPr>
              <a:t>品目は</a:t>
            </a:r>
            <a:endParaRPr lang="en-US" altLang="ja-JP" sz="1300" b="0" dirty="0">
              <a:latin typeface="+mn-ea"/>
              <a:ea typeface="+mn-ea"/>
            </a:endParaRPr>
          </a:p>
          <a:p>
            <a:pPr>
              <a:defRPr/>
            </a:pPr>
            <a:r>
              <a:rPr lang="ja-JP" altLang="en-US" sz="1300" b="0" dirty="0">
                <a:latin typeface="+mn-ea"/>
                <a:ea typeface="+mn-ea"/>
              </a:rPr>
              <a:t>省エネ性マーク</a:t>
            </a:r>
          </a:p>
          <a:p>
            <a:pPr>
              <a:defRPr/>
            </a:pPr>
            <a:r>
              <a:rPr lang="ja-JP" altLang="en-US" sz="1300" b="0" dirty="0">
                <a:latin typeface="+mn-ea"/>
                <a:ea typeface="+mn-ea"/>
              </a:rPr>
              <a:t>　　　　　↓</a:t>
            </a:r>
          </a:p>
          <a:p>
            <a:pPr>
              <a:defRPr/>
            </a:pPr>
            <a:r>
              <a:rPr lang="ja-JP" altLang="en-US" sz="1300" b="0" dirty="0">
                <a:latin typeface="+mn-ea"/>
                <a:ea typeface="+mn-ea"/>
              </a:rPr>
              <a:t>内５品目は統一省エネラベル</a:t>
            </a:r>
          </a:p>
          <a:p>
            <a:pPr>
              <a:defRPr/>
            </a:pPr>
            <a:r>
              <a:rPr lang="ja-JP" altLang="en-US" sz="1300" b="0" dirty="0">
                <a:latin typeface="+mn-ea"/>
                <a:ea typeface="+mn-ea"/>
              </a:rPr>
              <a:t>（多段階評価★★★☆☆）</a:t>
            </a:r>
          </a:p>
          <a:p>
            <a:pPr>
              <a:defRPr/>
            </a:pPr>
            <a:r>
              <a:rPr lang="ja-JP" altLang="en-US" sz="1300" b="0" dirty="0">
                <a:latin typeface="+mn-ea"/>
                <a:ea typeface="+mn-ea"/>
              </a:rPr>
              <a:t>・エアコン・テレビ</a:t>
            </a:r>
            <a:endParaRPr lang="en-US" altLang="ja-JP" sz="1300" b="0" dirty="0">
              <a:latin typeface="+mn-ea"/>
              <a:ea typeface="+mn-ea"/>
            </a:endParaRPr>
          </a:p>
          <a:p>
            <a:pPr>
              <a:defRPr/>
            </a:pPr>
            <a:r>
              <a:rPr lang="ja-JP" altLang="en-US" sz="1300" b="0" dirty="0">
                <a:latin typeface="+mn-ea"/>
                <a:ea typeface="+mn-ea"/>
              </a:rPr>
              <a:t>・冷蔵庫･電気便座</a:t>
            </a:r>
            <a:endParaRPr lang="en-US" altLang="ja-JP" sz="1300" b="0" dirty="0">
              <a:latin typeface="+mn-ea"/>
              <a:ea typeface="+mn-ea"/>
            </a:endParaRPr>
          </a:p>
          <a:p>
            <a:pPr>
              <a:defRPr/>
            </a:pPr>
            <a:r>
              <a:rPr lang="ja-JP" altLang="en-US" sz="1300" b="0" dirty="0">
                <a:latin typeface="+mn-ea"/>
                <a:ea typeface="+mn-ea"/>
              </a:rPr>
              <a:t>・家庭用蛍光灯器具</a:t>
            </a:r>
          </a:p>
        </p:txBody>
      </p:sp>
      <p:pic>
        <p:nvPicPr>
          <p:cNvPr id="99355" name="図 11">
            <a:extLst>
              <a:ext uri="{FF2B5EF4-FFF2-40B4-BE49-F238E27FC236}">
                <a16:creationId xmlns:a16="http://schemas.microsoft.com/office/drawing/2014/main" id="{7310B19C-3200-099B-7875-DA14CCB8E21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43888" y="6142038"/>
            <a:ext cx="582612"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58" name="図 7">
            <a:extLst>
              <a:ext uri="{FF2B5EF4-FFF2-40B4-BE49-F238E27FC236}">
                <a16:creationId xmlns:a16="http://schemas.microsoft.com/office/drawing/2014/main" id="{F1B6EAF5-2B60-7AB1-22ED-0A67418370F0}"/>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00563" y="701675"/>
            <a:ext cx="4643437" cy="251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図 15">
            <a:extLst>
              <a:ext uri="{FF2B5EF4-FFF2-40B4-BE49-F238E27FC236}">
                <a16:creationId xmlns:a16="http://schemas.microsoft.com/office/drawing/2014/main" id="{567F328A-5C71-B255-1E01-A11F9A4C01D6}"/>
              </a:ext>
            </a:extLst>
          </p:cNvPr>
          <p:cNvPicPr>
            <a:picLocks noChangeAspect="1"/>
          </p:cNvPicPr>
          <p:nvPr/>
        </p:nvPicPr>
        <p:blipFill>
          <a:blip r:embed="rId8"/>
          <a:stretch>
            <a:fillRect/>
          </a:stretch>
        </p:blipFill>
        <p:spPr>
          <a:xfrm>
            <a:off x="8110538" y="4945393"/>
            <a:ext cx="843748" cy="729882"/>
          </a:xfrm>
          <a:prstGeom prst="ellipse">
            <a:avLst/>
          </a:prstGeom>
          <a:ln>
            <a:noFill/>
          </a:ln>
          <a:effectLst>
            <a:softEdge rad="112500"/>
          </a:effectLst>
        </p:spPr>
      </p:pic>
      <p:sp>
        <p:nvSpPr>
          <p:cNvPr id="18" name="テキスト ボックス 17">
            <a:extLst>
              <a:ext uri="{FF2B5EF4-FFF2-40B4-BE49-F238E27FC236}">
                <a16:creationId xmlns:a16="http://schemas.microsoft.com/office/drawing/2014/main" id="{118515BD-189A-916D-D738-8E703949DB74}"/>
              </a:ext>
            </a:extLst>
          </p:cNvPr>
          <p:cNvSpPr txBox="1"/>
          <p:nvPr/>
        </p:nvSpPr>
        <p:spPr>
          <a:xfrm>
            <a:off x="2565400" y="3390900"/>
            <a:ext cx="4625975" cy="277813"/>
          </a:xfrm>
          <a:prstGeom prst="rect">
            <a:avLst/>
          </a:prstGeom>
          <a:noFill/>
        </p:spPr>
        <p:txBody>
          <a:bodyPr>
            <a:spAutoFit/>
          </a:bodyPr>
          <a:lstStyle/>
          <a:p>
            <a:pPr eaLnBrk="1" hangingPunct="1">
              <a:defRPr/>
            </a:pPr>
            <a:r>
              <a:rPr lang="ja-JP" altLang="en-US" sz="1200" b="0" dirty="0">
                <a:solidFill>
                  <a:srgbClr val="0000FF"/>
                </a:solidFill>
                <a:latin typeface="+mn-ea"/>
                <a:ea typeface="+mn-ea"/>
              </a:rPr>
              <a:t>（</a:t>
            </a:r>
            <a:r>
              <a:rPr lang="en-US" altLang="ja-JP" sz="1200" b="0" dirty="0">
                <a:latin typeface="+mn-ea"/>
                <a:ea typeface="+mn-ea"/>
              </a:rPr>
              <a:t>2050</a:t>
            </a:r>
            <a:r>
              <a:rPr lang="ja-JP" altLang="en-US" sz="1200" b="0" dirty="0">
                <a:latin typeface="+mn-ea"/>
                <a:ea typeface="+mn-ea"/>
              </a:rPr>
              <a:t>年カーボンニュートラル、</a:t>
            </a:r>
            <a:r>
              <a:rPr lang="en-US" altLang="ja-JP" sz="1200" b="0" dirty="0">
                <a:latin typeface="+mn-ea"/>
                <a:ea typeface="+mn-ea"/>
              </a:rPr>
              <a:t>2030</a:t>
            </a:r>
            <a:r>
              <a:rPr lang="ja-JP" altLang="en-US" sz="1200" b="0" dirty="0">
                <a:latin typeface="+mn-ea"/>
                <a:ea typeface="+mn-ea"/>
              </a:rPr>
              <a:t>年ＧＨＧ排出量</a:t>
            </a:r>
            <a:r>
              <a:rPr lang="en-US" altLang="ja-JP" sz="1200" b="0" dirty="0">
                <a:latin typeface="+mn-ea"/>
                <a:ea typeface="+mn-ea"/>
              </a:rPr>
              <a:t>46%</a:t>
            </a:r>
            <a:r>
              <a:rPr lang="ja-JP" altLang="en-US" sz="1200" b="0" dirty="0">
                <a:latin typeface="+mn-ea"/>
                <a:ea typeface="+mn-ea"/>
              </a:rPr>
              <a:t>削減に向けて）</a:t>
            </a:r>
            <a:endParaRPr lang="en-US" altLang="ja-JP" sz="1200" b="0" dirty="0">
              <a:latin typeface="+mn-ea"/>
              <a:ea typeface="+mn-ea"/>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7">
            <a:extLst>
              <a:ext uri="{FF2B5EF4-FFF2-40B4-BE49-F238E27FC236}">
                <a16:creationId xmlns:a16="http://schemas.microsoft.com/office/drawing/2014/main" id="{07B48EFF-A28C-BA43-AB48-D39676BFE7BB}"/>
              </a:ext>
            </a:extLst>
          </p:cNvPr>
          <p:cNvSpPr txBox="1">
            <a:spLocks noChangeArrowheads="1"/>
          </p:cNvSpPr>
          <p:nvPr/>
        </p:nvSpPr>
        <p:spPr bwMode="auto">
          <a:xfrm>
            <a:off x="8243888" y="0"/>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P84</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P85</a:t>
            </a:r>
          </a:p>
        </p:txBody>
      </p:sp>
      <p:sp>
        <p:nvSpPr>
          <p:cNvPr id="113667" name="Text Box 8">
            <a:extLst>
              <a:ext uri="{FF2B5EF4-FFF2-40B4-BE49-F238E27FC236}">
                <a16:creationId xmlns:a16="http://schemas.microsoft.com/office/drawing/2014/main" id="{1DD8F577-A4E8-DD3A-D80D-88FD44C9A142}"/>
              </a:ext>
            </a:extLst>
          </p:cNvPr>
          <p:cNvSpPr txBox="1">
            <a:spLocks noChangeArrowheads="1"/>
          </p:cNvSpPr>
          <p:nvPr/>
        </p:nvSpPr>
        <p:spPr bwMode="auto">
          <a:xfrm>
            <a:off x="2041525" y="115888"/>
            <a:ext cx="54102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エネルギー供給源の種類と特性　</a:t>
            </a:r>
          </a:p>
        </p:txBody>
      </p:sp>
      <p:sp>
        <p:nvSpPr>
          <p:cNvPr id="113668" name="Text Box 9">
            <a:extLst>
              <a:ext uri="{FF2B5EF4-FFF2-40B4-BE49-F238E27FC236}">
                <a16:creationId xmlns:a16="http://schemas.microsoft.com/office/drawing/2014/main" id="{DD62ED76-1747-952C-15E0-52FF1950F629}"/>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113669" name="Text Box 10">
            <a:extLst>
              <a:ext uri="{FF2B5EF4-FFF2-40B4-BE49-F238E27FC236}">
                <a16:creationId xmlns:a16="http://schemas.microsoft.com/office/drawing/2014/main" id="{F4CEF6C6-5424-93E8-3DF2-CD6B77C3E62F}"/>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３－２</a:t>
            </a:r>
          </a:p>
        </p:txBody>
      </p:sp>
      <p:sp>
        <p:nvSpPr>
          <p:cNvPr id="113671" name="Text Box 34">
            <a:extLst>
              <a:ext uri="{FF2B5EF4-FFF2-40B4-BE49-F238E27FC236}">
                <a16:creationId xmlns:a16="http://schemas.microsoft.com/office/drawing/2014/main" id="{A7EF32C4-9248-2D9E-B3CD-AA98725FA83D}"/>
              </a:ext>
            </a:extLst>
          </p:cNvPr>
          <p:cNvSpPr txBox="1">
            <a:spLocks noChangeArrowheads="1"/>
          </p:cNvSpPr>
          <p:nvPr/>
        </p:nvSpPr>
        <p:spPr bwMode="auto">
          <a:xfrm>
            <a:off x="0" y="620713"/>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　</a:t>
            </a:r>
            <a:r>
              <a:rPr lang="en-US" altLang="ja-JP" sz="1400" b="0" dirty="0">
                <a:latin typeface="+mn-ea"/>
                <a:ea typeface="+mn-ea"/>
              </a:rPr>
              <a:t>2020</a:t>
            </a:r>
            <a:r>
              <a:rPr lang="ja-JP" altLang="en-US" sz="1400" b="0" dirty="0">
                <a:latin typeface="+mn-ea"/>
                <a:ea typeface="+mn-ea"/>
              </a:rPr>
              <a:t>年の日本のエネルギー自給率はわずか</a:t>
            </a:r>
            <a:r>
              <a:rPr lang="en-US" altLang="ja-JP" sz="1400" b="0" dirty="0">
                <a:latin typeface="+mn-ea"/>
                <a:ea typeface="+mn-ea"/>
              </a:rPr>
              <a:t>11%</a:t>
            </a:r>
            <a:r>
              <a:rPr lang="ja-JP" altLang="en-US" sz="1400" b="0" dirty="0">
                <a:latin typeface="+mn-ea"/>
                <a:ea typeface="+mn-ea"/>
              </a:rPr>
              <a:t>。しかし国内にある再生可能エネルギーの資源量は、洋上風力のみでも現在の日本の総発電設備容量をはるかに超える</a:t>
            </a:r>
            <a:r>
              <a:rPr lang="en-US" altLang="ja-JP" sz="1400" b="0" dirty="0">
                <a:latin typeface="+mn-ea"/>
                <a:ea typeface="+mn-ea"/>
              </a:rPr>
              <a:t>500GW</a:t>
            </a:r>
            <a:r>
              <a:rPr lang="ja-JP" altLang="en-US" sz="1400" b="0" dirty="0">
                <a:latin typeface="+mn-ea"/>
                <a:ea typeface="+mn-ea"/>
              </a:rPr>
              <a:t>以上と推定されている。</a:t>
            </a:r>
            <a:endParaRPr lang="en-US" altLang="ja-JP" sz="1400" b="0" dirty="0">
              <a:latin typeface="+mn-ea"/>
              <a:ea typeface="+mn-ea"/>
            </a:endParaRPr>
          </a:p>
        </p:txBody>
      </p:sp>
      <p:sp>
        <p:nvSpPr>
          <p:cNvPr id="113672" name="Text Box 37">
            <a:extLst>
              <a:ext uri="{FF2B5EF4-FFF2-40B4-BE49-F238E27FC236}">
                <a16:creationId xmlns:a16="http://schemas.microsoft.com/office/drawing/2014/main" id="{E70BAAFE-0606-B810-3258-448449152A9C}"/>
              </a:ext>
            </a:extLst>
          </p:cNvPr>
          <p:cNvSpPr txBox="1">
            <a:spLocks noChangeArrowheads="1"/>
          </p:cNvSpPr>
          <p:nvPr/>
        </p:nvSpPr>
        <p:spPr bwMode="auto">
          <a:xfrm>
            <a:off x="0" y="1557338"/>
            <a:ext cx="914400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●石炭　</a:t>
            </a:r>
            <a:r>
              <a:rPr lang="ja-JP" altLang="en-US" sz="1400" b="0" dirty="0">
                <a:latin typeface="+mn-ea"/>
                <a:ea typeface="+mn-ea"/>
              </a:rPr>
              <a:t> 世界各地で採掘され、もっとも低コストの燃料。 </a:t>
            </a:r>
            <a:r>
              <a:rPr lang="ja-JP" altLang="en-US" sz="1400" dirty="0">
                <a:solidFill>
                  <a:srgbClr val="FF0000"/>
                </a:solidFill>
                <a:latin typeface="+mn-ea"/>
                <a:ea typeface="+mn-ea"/>
              </a:rPr>
              <a:t>ＣＯ</a:t>
            </a:r>
            <a:r>
              <a:rPr lang="en-US" altLang="ja-JP" sz="1400" dirty="0">
                <a:solidFill>
                  <a:srgbClr val="FF0000"/>
                </a:solidFill>
                <a:latin typeface="+mn-ea"/>
                <a:ea typeface="+mn-ea"/>
              </a:rPr>
              <a:t>2</a:t>
            </a:r>
            <a:r>
              <a:rPr lang="ja-JP" altLang="en-US" sz="1400" dirty="0">
                <a:solidFill>
                  <a:srgbClr val="FF0000"/>
                </a:solidFill>
                <a:latin typeface="+mn-ea"/>
                <a:ea typeface="+mn-ea"/>
              </a:rPr>
              <a:t>排出量は大きく</a:t>
            </a:r>
            <a:r>
              <a:rPr lang="ja-JP" altLang="en-US" sz="1400" b="0" dirty="0">
                <a:latin typeface="+mn-ea"/>
                <a:ea typeface="+mn-ea"/>
              </a:rPr>
              <a:t>、大気汚染物質放出問題も大きい。</a:t>
            </a:r>
          </a:p>
        </p:txBody>
      </p:sp>
      <p:sp>
        <p:nvSpPr>
          <p:cNvPr id="113673" name="Text Box 38">
            <a:extLst>
              <a:ext uri="{FF2B5EF4-FFF2-40B4-BE49-F238E27FC236}">
                <a16:creationId xmlns:a16="http://schemas.microsoft.com/office/drawing/2014/main" id="{EF395938-4829-0D06-C42A-C4C1E3CEA5DF}"/>
              </a:ext>
            </a:extLst>
          </p:cNvPr>
          <p:cNvSpPr txBox="1">
            <a:spLocks noChangeArrowheads="1"/>
          </p:cNvSpPr>
          <p:nvPr/>
        </p:nvSpPr>
        <p:spPr bwMode="auto">
          <a:xfrm>
            <a:off x="0" y="1957388"/>
            <a:ext cx="9144000" cy="7699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●石油　 </a:t>
            </a:r>
            <a:r>
              <a:rPr lang="ja-JP" altLang="en-US" sz="1400" b="0" dirty="0">
                <a:latin typeface="+mn-ea"/>
                <a:ea typeface="+mn-ea"/>
              </a:rPr>
              <a:t>液体であるため、輸送やハンドリングが容易。日本は</a:t>
            </a:r>
            <a:r>
              <a:rPr lang="en-US" altLang="ja-JP" sz="1400" b="0" dirty="0">
                <a:latin typeface="+mn-ea"/>
                <a:ea typeface="+mn-ea"/>
              </a:rPr>
              <a:t>88.3</a:t>
            </a:r>
            <a:r>
              <a:rPr lang="ja-JP" altLang="en-US" sz="1400" b="0" dirty="0">
                <a:latin typeface="+mn-ea"/>
                <a:ea typeface="+mn-ea"/>
              </a:rPr>
              <a:t>％中東から輸入している</a:t>
            </a:r>
            <a:r>
              <a:rPr lang="en-US" altLang="ja-JP" sz="1400" b="0" dirty="0">
                <a:latin typeface="+mn-ea"/>
                <a:ea typeface="+mn-ea"/>
              </a:rPr>
              <a:t>｡(2018</a:t>
            </a:r>
            <a:r>
              <a:rPr lang="ja-JP" altLang="en-US" sz="1400" b="0" dirty="0">
                <a:latin typeface="+mn-ea"/>
                <a:ea typeface="+mn-ea"/>
              </a:rPr>
              <a:t>年</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2020</a:t>
            </a:r>
            <a:r>
              <a:rPr lang="ja-JP" altLang="en-US" sz="1400" b="0" dirty="0">
                <a:latin typeface="+mn-ea"/>
                <a:ea typeface="+mn-ea"/>
              </a:rPr>
              <a:t>年</a:t>
            </a:r>
            <a:r>
              <a:rPr lang="en-US" altLang="ja-JP" sz="1400" b="0" dirty="0">
                <a:latin typeface="+mn-ea"/>
                <a:ea typeface="+mn-ea"/>
              </a:rPr>
              <a:t>4</a:t>
            </a:r>
            <a:r>
              <a:rPr lang="ja-JP" altLang="en-US" sz="1400" b="0" dirty="0">
                <a:latin typeface="+mn-ea"/>
                <a:ea typeface="+mn-ea"/>
              </a:rPr>
              <a:t>月末現在の国内備蓄量は、約</a:t>
            </a:r>
            <a:r>
              <a:rPr lang="en-US" altLang="ja-JP" sz="1400" b="0" dirty="0">
                <a:latin typeface="+mn-ea"/>
                <a:ea typeface="+mn-ea"/>
              </a:rPr>
              <a:t>8,271</a:t>
            </a:r>
            <a:r>
              <a:rPr lang="ja-JP" altLang="en-US" sz="1400" b="0" dirty="0">
                <a:latin typeface="+mn-ea"/>
                <a:ea typeface="+mn-ea"/>
              </a:rPr>
              <a:t>万ｋＬ（年間消費の約</a:t>
            </a:r>
            <a:r>
              <a:rPr lang="en-US" altLang="ja-JP" sz="1400" b="0" dirty="0">
                <a:latin typeface="+mn-ea"/>
                <a:ea typeface="+mn-ea"/>
              </a:rPr>
              <a:t>242</a:t>
            </a:r>
            <a:r>
              <a:rPr lang="ja-JP" altLang="en-US" sz="1400" b="0" dirty="0">
                <a:latin typeface="+mn-ea"/>
                <a:ea typeface="+mn-ea"/>
              </a:rPr>
              <a:t>日分）</a:t>
            </a: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p:txBody>
      </p:sp>
      <p:sp>
        <p:nvSpPr>
          <p:cNvPr id="113674" name="Text Box 41">
            <a:extLst>
              <a:ext uri="{FF2B5EF4-FFF2-40B4-BE49-F238E27FC236}">
                <a16:creationId xmlns:a16="http://schemas.microsoft.com/office/drawing/2014/main" id="{1E738540-B97A-8E19-4A95-5CF2AC9B48F3}"/>
              </a:ext>
            </a:extLst>
          </p:cNvPr>
          <p:cNvSpPr txBox="1">
            <a:spLocks noChangeArrowheads="1"/>
          </p:cNvSpPr>
          <p:nvPr/>
        </p:nvSpPr>
        <p:spPr bwMode="auto">
          <a:xfrm>
            <a:off x="0" y="2514600"/>
            <a:ext cx="9109075" cy="800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●天然ガス</a:t>
            </a:r>
            <a:r>
              <a:rPr lang="en-US" altLang="ja-JP" sz="1600" dirty="0">
                <a:latin typeface="+mn-ea"/>
                <a:ea typeface="+mn-ea"/>
              </a:rPr>
              <a:t>LNG(</a:t>
            </a:r>
            <a:r>
              <a:rPr lang="ja-JP" altLang="en-US" sz="1600" dirty="0">
                <a:latin typeface="+mn-ea"/>
                <a:ea typeface="+mn-ea"/>
              </a:rPr>
              <a:t>液化天然ｶﾞｽ</a:t>
            </a:r>
            <a:r>
              <a:rPr lang="en-US" altLang="ja-JP" sz="1600" dirty="0">
                <a:latin typeface="+mn-ea"/>
                <a:ea typeface="+mn-ea"/>
              </a:rPr>
              <a:t>)</a:t>
            </a:r>
            <a:endParaRPr lang="en-US" altLang="ja-JP" sz="1600" b="0" dirty="0">
              <a:latin typeface="+mn-ea"/>
              <a:ea typeface="+mn-ea"/>
            </a:endParaRPr>
          </a:p>
          <a:p>
            <a:pPr eaLnBrk="1" hangingPunct="1">
              <a:spcBef>
                <a:spcPct val="0"/>
              </a:spcBef>
              <a:buFontTx/>
              <a:buNone/>
              <a:defRPr/>
            </a:pPr>
            <a:r>
              <a:rPr lang="en-US" altLang="ja-JP" sz="1600" b="0" dirty="0">
                <a:latin typeface="+mn-ea"/>
                <a:ea typeface="+mn-ea"/>
              </a:rPr>
              <a:t> </a:t>
            </a:r>
            <a:r>
              <a:rPr lang="ja-JP" altLang="en-US" sz="1600" b="0" dirty="0">
                <a:latin typeface="+mn-ea"/>
                <a:ea typeface="+mn-ea"/>
              </a:rPr>
              <a:t>　　　　　　</a:t>
            </a:r>
            <a:r>
              <a:rPr lang="ja-JP" altLang="en-US" sz="1400" b="0" dirty="0">
                <a:latin typeface="+mn-ea"/>
                <a:ea typeface="+mn-ea"/>
              </a:rPr>
              <a:t>発電用と都市ガス用に使用される。ＣＯ</a:t>
            </a:r>
            <a:r>
              <a:rPr lang="en-US" altLang="ja-JP" sz="1400" b="0" dirty="0">
                <a:latin typeface="+mn-ea"/>
                <a:ea typeface="+mn-ea"/>
              </a:rPr>
              <a:t>2</a:t>
            </a:r>
            <a:r>
              <a:rPr lang="ja-JP" altLang="en-US" sz="1400" b="0" dirty="0">
                <a:latin typeface="+mn-ea"/>
                <a:ea typeface="+mn-ea"/>
              </a:rPr>
              <a:t>排出は石炭の</a:t>
            </a:r>
            <a:r>
              <a:rPr lang="en-US" altLang="ja-JP" sz="1400" b="0" dirty="0">
                <a:latin typeface="+mn-ea"/>
                <a:ea typeface="+mn-ea"/>
              </a:rPr>
              <a:t>1/2､</a:t>
            </a:r>
            <a:r>
              <a:rPr lang="ja-JP" altLang="en-US" sz="1400" b="0" dirty="0">
                <a:latin typeface="+mn-ea"/>
                <a:ea typeface="+mn-ea"/>
              </a:rPr>
              <a:t>石油の</a:t>
            </a:r>
            <a:r>
              <a:rPr lang="en-US" altLang="ja-JP" sz="1400" b="0" dirty="0">
                <a:latin typeface="+mn-ea"/>
                <a:ea typeface="+mn-ea"/>
              </a:rPr>
              <a:t>3/4</a:t>
            </a:r>
            <a:r>
              <a:rPr lang="ja-JP" altLang="en-US" sz="1400" b="0" dirty="0">
                <a:latin typeface="+mn-ea"/>
                <a:ea typeface="+mn-ea"/>
              </a:rPr>
              <a:t>。近年</a:t>
            </a:r>
            <a:r>
              <a:rPr lang="ja-JP" altLang="en-US" sz="1400" dirty="0">
                <a:solidFill>
                  <a:srgbClr val="FF0000"/>
                </a:solidFill>
                <a:latin typeface="+mn-ea"/>
                <a:ea typeface="+mn-ea"/>
              </a:rPr>
              <a:t>シェールガス・シェールオイル</a:t>
            </a:r>
            <a:endParaRPr lang="en-US" altLang="ja-JP" sz="140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　　　　　　　の 開発が進展しており、大きな資源量が見込まれます。</a:t>
            </a:r>
            <a:endParaRPr lang="en-US" altLang="ja-JP" sz="1400" b="0" dirty="0">
              <a:latin typeface="+mn-ea"/>
              <a:ea typeface="+mn-ea"/>
            </a:endParaRPr>
          </a:p>
        </p:txBody>
      </p:sp>
      <p:sp>
        <p:nvSpPr>
          <p:cNvPr id="113675" name="Text Box 44">
            <a:extLst>
              <a:ext uri="{FF2B5EF4-FFF2-40B4-BE49-F238E27FC236}">
                <a16:creationId xmlns:a16="http://schemas.microsoft.com/office/drawing/2014/main" id="{79469B3C-1E64-7B4D-B788-8A4AB21CE96A}"/>
              </a:ext>
            </a:extLst>
          </p:cNvPr>
          <p:cNvSpPr txBox="1">
            <a:spLocks noChangeArrowheads="1"/>
          </p:cNvSpPr>
          <p:nvPr/>
        </p:nvSpPr>
        <p:spPr bwMode="auto">
          <a:xfrm>
            <a:off x="0" y="4530725"/>
            <a:ext cx="9109075" cy="7699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rgbClr val="FF0000"/>
                </a:solidFill>
                <a:latin typeface="+mn-ea"/>
                <a:ea typeface="+mn-ea"/>
              </a:rPr>
              <a:t>●再生可能エネルギー</a:t>
            </a:r>
          </a:p>
          <a:p>
            <a:pPr eaLnBrk="1" hangingPunct="1">
              <a:spcBef>
                <a:spcPct val="0"/>
              </a:spcBef>
              <a:buFontTx/>
              <a:buNone/>
              <a:defRPr/>
            </a:pPr>
            <a:r>
              <a:rPr lang="ja-JP" altLang="en-US" sz="1400" b="0" dirty="0">
                <a:latin typeface="+mn-ea"/>
                <a:ea typeface="+mn-ea"/>
              </a:rPr>
              <a:t>　　　　　　　水力、地熱、太陽光、太陽熱、風力、バイオマスなどの自然のエネルギーの流れを利用する技術。</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エネルギー自給率を向上させ、</a:t>
            </a:r>
            <a:r>
              <a:rPr lang="ja-JP" altLang="en-US" sz="1400" dirty="0">
                <a:solidFill>
                  <a:srgbClr val="FF0000"/>
                </a:solidFill>
                <a:latin typeface="+mn-ea"/>
                <a:ea typeface="+mn-ea"/>
              </a:rPr>
              <a:t>枯渇せず永続的</a:t>
            </a:r>
            <a:r>
              <a:rPr lang="ja-JP" altLang="en-US" sz="1400" b="0" dirty="0">
                <a:latin typeface="+mn-ea"/>
                <a:ea typeface="+mn-ea"/>
              </a:rPr>
              <a:t>で、発電時に</a:t>
            </a:r>
            <a:r>
              <a:rPr lang="en-US" altLang="ja-JP" sz="1400" dirty="0">
                <a:solidFill>
                  <a:srgbClr val="FF0000"/>
                </a:solidFill>
                <a:latin typeface="+mn-ea"/>
                <a:ea typeface="+mn-ea"/>
              </a:rPr>
              <a:t>CO2</a:t>
            </a:r>
            <a:r>
              <a:rPr lang="ja-JP" altLang="en-US" sz="1400" dirty="0">
                <a:solidFill>
                  <a:srgbClr val="FF0000"/>
                </a:solidFill>
                <a:latin typeface="+mn-ea"/>
                <a:ea typeface="+mn-ea"/>
              </a:rPr>
              <a:t>を増やさない</a:t>
            </a:r>
            <a:r>
              <a:rPr lang="ja-JP" altLang="en-US" sz="1400" b="0" dirty="0">
                <a:latin typeface="+mn-ea"/>
                <a:ea typeface="+mn-ea"/>
              </a:rPr>
              <a:t>。</a:t>
            </a:r>
          </a:p>
        </p:txBody>
      </p:sp>
      <p:sp>
        <p:nvSpPr>
          <p:cNvPr id="113676" name="Text Box 53">
            <a:extLst>
              <a:ext uri="{FF2B5EF4-FFF2-40B4-BE49-F238E27FC236}">
                <a16:creationId xmlns:a16="http://schemas.microsoft.com/office/drawing/2014/main" id="{22528C16-7D95-DB23-BCE1-9A799CA57EF2}"/>
              </a:ext>
            </a:extLst>
          </p:cNvPr>
          <p:cNvSpPr txBox="1">
            <a:spLocks noChangeArrowheads="1"/>
          </p:cNvSpPr>
          <p:nvPr/>
        </p:nvSpPr>
        <p:spPr bwMode="auto">
          <a:xfrm>
            <a:off x="0" y="3352800"/>
            <a:ext cx="9144000" cy="12303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●原子力発電</a:t>
            </a:r>
          </a:p>
          <a:p>
            <a:pPr eaLnBrk="1" hangingPunct="1">
              <a:spcBef>
                <a:spcPct val="0"/>
              </a:spcBef>
              <a:buFontTx/>
              <a:buNone/>
              <a:defRPr/>
            </a:pPr>
            <a:r>
              <a:rPr lang="ja-JP" altLang="en-US" sz="1600" b="0" dirty="0">
                <a:latin typeface="+mn-ea"/>
                <a:ea typeface="+mn-ea"/>
              </a:rPr>
              <a:t> 　　　　　　　</a:t>
            </a:r>
            <a:r>
              <a:rPr lang="ja-JP" altLang="en-US" sz="1400" b="0" dirty="0">
                <a:latin typeface="+mn-ea"/>
                <a:ea typeface="+mn-ea"/>
              </a:rPr>
              <a:t>核分裂時に発生する熱を利用。ＣＯ</a:t>
            </a:r>
            <a:r>
              <a:rPr lang="en-US" altLang="ja-JP" sz="1400" b="0" dirty="0">
                <a:latin typeface="+mn-ea"/>
                <a:ea typeface="+mn-ea"/>
              </a:rPr>
              <a:t>2</a:t>
            </a:r>
            <a:r>
              <a:rPr lang="ja-JP" altLang="en-US" sz="1400" b="0" dirty="0">
                <a:latin typeface="+mn-ea"/>
                <a:ea typeface="+mn-ea"/>
              </a:rPr>
              <a:t>を排出しない。石油危機以来、代替エネルギｰとして増強してきた。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使用済み核燃料、核廃棄物の処理・処分方法未解決。安全性の再検討必要。</a:t>
            </a:r>
          </a:p>
          <a:p>
            <a:pPr eaLnBrk="1" hangingPunct="1">
              <a:spcBef>
                <a:spcPct val="0"/>
              </a:spcBef>
              <a:buFontTx/>
              <a:buNone/>
              <a:defRPr/>
            </a:pPr>
            <a:r>
              <a:rPr lang="ja-JP" altLang="en-US" sz="1400" b="0" dirty="0">
                <a:latin typeface="+mn-ea"/>
                <a:ea typeface="+mn-ea"/>
              </a:rPr>
              <a:t>　　　　　　　福島第一原子力発電所事故後、原子力規制委員会が設立され、原子力の規制などの業務を一元化。</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2010</a:t>
            </a:r>
            <a:r>
              <a:rPr lang="ja-JP" altLang="en-US" sz="1400" b="0" dirty="0">
                <a:latin typeface="+mn-ea"/>
                <a:ea typeface="+mn-ea"/>
              </a:rPr>
              <a:t>年</a:t>
            </a:r>
            <a:r>
              <a:rPr lang="en-US" altLang="ja-JP" sz="1400" b="0" dirty="0">
                <a:latin typeface="+mn-ea"/>
                <a:ea typeface="+mn-ea"/>
              </a:rPr>
              <a:t>54</a:t>
            </a:r>
            <a:r>
              <a:rPr lang="ja-JP" altLang="en-US" sz="1400" b="0" dirty="0">
                <a:latin typeface="+mn-ea"/>
                <a:ea typeface="+mn-ea"/>
              </a:rPr>
              <a:t>基稼働⇒</a:t>
            </a:r>
            <a:r>
              <a:rPr lang="en-US" altLang="ja-JP" sz="1400" b="0" dirty="0">
                <a:latin typeface="+mn-ea"/>
                <a:ea typeface="+mn-ea"/>
              </a:rPr>
              <a:t>2022</a:t>
            </a:r>
            <a:r>
              <a:rPr lang="ja-JP" altLang="en-US" sz="1400" b="0" dirty="0">
                <a:latin typeface="+mn-ea"/>
                <a:ea typeface="+mn-ea"/>
              </a:rPr>
              <a:t>年</a:t>
            </a:r>
            <a:r>
              <a:rPr lang="en-US" altLang="ja-JP" sz="1400" b="0" dirty="0">
                <a:latin typeface="+mn-ea"/>
                <a:ea typeface="+mn-ea"/>
              </a:rPr>
              <a:t>6</a:t>
            </a:r>
            <a:r>
              <a:rPr lang="ja-JP" altLang="en-US" sz="1400" b="0" dirty="0">
                <a:latin typeface="+mn-ea"/>
                <a:ea typeface="+mn-ea"/>
              </a:rPr>
              <a:t>月現在：再稼働</a:t>
            </a:r>
            <a:r>
              <a:rPr lang="en-US" altLang="ja-JP" sz="1400" b="0" dirty="0">
                <a:latin typeface="+mn-ea"/>
                <a:ea typeface="+mn-ea"/>
              </a:rPr>
              <a:t>10</a:t>
            </a:r>
            <a:r>
              <a:rPr lang="ja-JP" altLang="en-US" sz="1400" b="0" dirty="0">
                <a:latin typeface="+mn-ea"/>
                <a:ea typeface="+mn-ea"/>
              </a:rPr>
              <a:t>基、廃炉</a:t>
            </a:r>
            <a:r>
              <a:rPr lang="en-US" altLang="ja-JP" sz="1400" b="0" dirty="0">
                <a:latin typeface="+mn-ea"/>
                <a:ea typeface="+mn-ea"/>
              </a:rPr>
              <a:t>21</a:t>
            </a:r>
            <a:r>
              <a:rPr lang="ja-JP" altLang="en-US" sz="1400" b="0" dirty="0">
                <a:latin typeface="+mn-ea"/>
                <a:ea typeface="+mn-ea"/>
              </a:rPr>
              <a:t>基。</a:t>
            </a:r>
          </a:p>
        </p:txBody>
      </p:sp>
      <p:sp>
        <p:nvSpPr>
          <p:cNvPr id="113688" name="Line 58">
            <a:extLst>
              <a:ext uri="{FF2B5EF4-FFF2-40B4-BE49-F238E27FC236}">
                <a16:creationId xmlns:a16="http://schemas.microsoft.com/office/drawing/2014/main" id="{9D7C4F03-C825-DBF3-3D82-F880AA7FD3D7}"/>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13678" name="AutoShape 13">
            <a:extLst>
              <a:ext uri="{FF2B5EF4-FFF2-40B4-BE49-F238E27FC236}">
                <a16:creationId xmlns:a16="http://schemas.microsoft.com/office/drawing/2014/main" id="{9100E63F-83D9-DDF4-E8C5-3EC589FA03BF}"/>
              </a:ext>
            </a:extLst>
          </p:cNvPr>
          <p:cNvSpPr>
            <a:spLocks noChangeArrowheads="1"/>
          </p:cNvSpPr>
          <p:nvPr/>
        </p:nvSpPr>
        <p:spPr bwMode="auto">
          <a:xfrm>
            <a:off x="34702" y="5976196"/>
            <a:ext cx="9036496" cy="769938"/>
          </a:xfrm>
          <a:prstGeom prst="roundRect">
            <a:avLst>
              <a:gd name="adj" fmla="val 16676"/>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貢岩（ケツガン）層から採取される石油混じりの資源やガスのこと。従来のガス田ではない場所から生産されることから、非在来型天然ガスと呼ばれる。</a:t>
            </a:r>
            <a:r>
              <a:rPr lang="en-US" altLang="ja-JP" sz="1400" b="0" dirty="0">
                <a:latin typeface="+mn-ea"/>
                <a:ea typeface="+mn-ea"/>
              </a:rPr>
              <a:t>2000</a:t>
            </a:r>
            <a:r>
              <a:rPr lang="ja-JP" altLang="en-US" sz="1400" b="0" dirty="0">
                <a:latin typeface="+mn-ea"/>
                <a:ea typeface="+mn-ea"/>
              </a:rPr>
              <a:t>年代後半から生産量が急増し、シェール革命と呼ばれる。主な資源保有国は米国、ロシア、中国、アルゼンチンなど、化学物質を添加した大量の水を地下に圧入するので、環境影響が心配されている。</a:t>
            </a:r>
          </a:p>
        </p:txBody>
      </p:sp>
      <p:sp>
        <p:nvSpPr>
          <p:cNvPr id="113679" name="AutoShape 14">
            <a:extLst>
              <a:ext uri="{FF2B5EF4-FFF2-40B4-BE49-F238E27FC236}">
                <a16:creationId xmlns:a16="http://schemas.microsoft.com/office/drawing/2014/main" id="{0C6EE787-9950-7B18-C638-AA868222F367}"/>
              </a:ext>
            </a:extLst>
          </p:cNvPr>
          <p:cNvSpPr>
            <a:spLocks noChangeArrowheads="1"/>
          </p:cNvSpPr>
          <p:nvPr/>
        </p:nvSpPr>
        <p:spPr bwMode="auto">
          <a:xfrm>
            <a:off x="3005138" y="5711825"/>
            <a:ext cx="3095625" cy="287338"/>
          </a:xfrm>
          <a:prstGeom prst="roundRect">
            <a:avLst>
              <a:gd name="adj" fmla="val 16667"/>
            </a:avLst>
          </a:prstGeom>
          <a:solidFill>
            <a:srgbClr val="FF3300"/>
          </a:solidFill>
          <a:ln>
            <a:noFill/>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113680" name="Text Box 25">
            <a:extLst>
              <a:ext uri="{FF2B5EF4-FFF2-40B4-BE49-F238E27FC236}">
                <a16:creationId xmlns:a16="http://schemas.microsoft.com/office/drawing/2014/main" id="{A86B3545-AC9C-F1E7-E995-9551F7113136}"/>
              </a:ext>
            </a:extLst>
          </p:cNvPr>
          <p:cNvSpPr txBox="1">
            <a:spLocks noChangeArrowheads="1"/>
          </p:cNvSpPr>
          <p:nvPr/>
        </p:nvSpPr>
        <p:spPr bwMode="auto">
          <a:xfrm>
            <a:off x="3059113" y="5661025"/>
            <a:ext cx="3095625"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シェールガス・シェールオイル</a:t>
            </a:r>
          </a:p>
        </p:txBody>
      </p:sp>
      <p:pic>
        <p:nvPicPr>
          <p:cNvPr id="101392" name="図 7">
            <a:extLst>
              <a:ext uri="{FF2B5EF4-FFF2-40B4-BE49-F238E27FC236}">
                <a16:creationId xmlns:a16="http://schemas.microsoft.com/office/drawing/2014/main" id="{431AFEE4-3740-375B-9D1C-4D28620428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211138"/>
            <a:ext cx="30003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テキスト ボックス 2">
            <a:extLst>
              <a:ext uri="{FF2B5EF4-FFF2-40B4-BE49-F238E27FC236}">
                <a16:creationId xmlns:a16="http://schemas.microsoft.com/office/drawing/2014/main" id="{374D4BB1-B01F-0385-A7B2-BAF6AD756967}"/>
              </a:ext>
            </a:extLst>
          </p:cNvPr>
          <p:cNvSpPr txBox="1"/>
          <p:nvPr/>
        </p:nvSpPr>
        <p:spPr>
          <a:xfrm>
            <a:off x="19050" y="1065213"/>
            <a:ext cx="8928100" cy="522287"/>
          </a:xfrm>
          <a:prstGeom prst="rect">
            <a:avLst/>
          </a:prstGeom>
          <a:noFill/>
        </p:spPr>
        <p:txBody>
          <a:bodyPr>
            <a:spAutoFit/>
          </a:bodyPr>
          <a:lstStyle/>
          <a:p>
            <a:pPr eaLnBrk="1" hangingPunct="1">
              <a:defRPr/>
            </a:pPr>
            <a:r>
              <a:rPr lang="ja-JP" altLang="en-US" sz="1400" b="0" dirty="0">
                <a:latin typeface="+mn-ea"/>
                <a:ea typeface="+mn-ea"/>
              </a:rPr>
              <a:t>　近年、地域で作られた再生可能エネルギーの電力を地域小売電力を通じて可能な限り地域で消費する</a:t>
            </a:r>
            <a:r>
              <a:rPr lang="ja-JP" altLang="en-US" sz="1400" b="0" dirty="0">
                <a:solidFill>
                  <a:srgbClr val="FF0000"/>
                </a:solidFill>
                <a:latin typeface="+mn-ea"/>
                <a:ea typeface="+mn-ea"/>
              </a:rPr>
              <a:t>エネルギーの自給自足</a:t>
            </a:r>
            <a:r>
              <a:rPr lang="ja-JP" altLang="en-US" sz="1400" b="0" dirty="0">
                <a:latin typeface="+mn-ea"/>
                <a:ea typeface="+mn-ea"/>
              </a:rPr>
              <a:t>が活発化、災害時のレジリェンシイの強化にもつながる。</a:t>
            </a:r>
            <a:endParaRPr lang="ja-JP" altLang="en-US" sz="1400" dirty="0"/>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a:extLst>
              <a:ext uri="{FF2B5EF4-FFF2-40B4-BE49-F238E27FC236}">
                <a16:creationId xmlns:a16="http://schemas.microsoft.com/office/drawing/2014/main" id="{C477ADAC-F0BA-0A95-A44F-943CB9DF4134}"/>
              </a:ext>
            </a:extLst>
          </p:cNvPr>
          <p:cNvSpPr>
            <a:spLocks noChangeArrowheads="1"/>
          </p:cNvSpPr>
          <p:nvPr/>
        </p:nvSpPr>
        <p:spPr bwMode="auto">
          <a:xfrm>
            <a:off x="5500688" y="1392238"/>
            <a:ext cx="3500437" cy="1141412"/>
          </a:xfrm>
          <a:prstGeom prst="roundRect">
            <a:avLst>
              <a:gd name="adj" fmla="val 7648"/>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03427" name="Text Box 11">
            <a:extLst>
              <a:ext uri="{FF2B5EF4-FFF2-40B4-BE49-F238E27FC236}">
                <a16:creationId xmlns:a16="http://schemas.microsoft.com/office/drawing/2014/main" id="{9DE2DCCB-3660-7276-90D1-9984D369A175}"/>
              </a:ext>
            </a:extLst>
          </p:cNvPr>
          <p:cNvSpPr txBox="1">
            <a:spLocks noChangeArrowheads="1"/>
          </p:cNvSpPr>
          <p:nvPr/>
        </p:nvSpPr>
        <p:spPr bwMode="auto">
          <a:xfrm>
            <a:off x="8243888" y="0"/>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P86</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P89</a:t>
            </a:r>
          </a:p>
        </p:txBody>
      </p:sp>
      <p:sp>
        <p:nvSpPr>
          <p:cNvPr id="115716" name="Text Box 12">
            <a:extLst>
              <a:ext uri="{FF2B5EF4-FFF2-40B4-BE49-F238E27FC236}">
                <a16:creationId xmlns:a16="http://schemas.microsoft.com/office/drawing/2014/main" id="{9FCFFB57-C888-C6FE-9537-E49FF099E8FA}"/>
              </a:ext>
            </a:extLst>
          </p:cNvPr>
          <p:cNvSpPr txBox="1">
            <a:spLocks noChangeArrowheads="1"/>
          </p:cNvSpPr>
          <p:nvPr/>
        </p:nvSpPr>
        <p:spPr bwMode="auto">
          <a:xfrm>
            <a:off x="1835150" y="188913"/>
            <a:ext cx="396081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600">
              <a:latin typeface="+mj-ea"/>
              <a:ea typeface="+mj-ea"/>
            </a:endParaRPr>
          </a:p>
        </p:txBody>
      </p:sp>
      <p:sp>
        <p:nvSpPr>
          <p:cNvPr id="115717" name="Text Box 13">
            <a:extLst>
              <a:ext uri="{FF2B5EF4-FFF2-40B4-BE49-F238E27FC236}">
                <a16:creationId xmlns:a16="http://schemas.microsoft.com/office/drawing/2014/main" id="{5331381F-637C-5B40-93B1-BD8BD829E356}"/>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j-ea"/>
                <a:ea typeface="+mj-ea"/>
              </a:rPr>
              <a:t>０５</a:t>
            </a:r>
          </a:p>
        </p:txBody>
      </p:sp>
      <p:sp>
        <p:nvSpPr>
          <p:cNvPr id="115718" name="Text Box 14">
            <a:extLst>
              <a:ext uri="{FF2B5EF4-FFF2-40B4-BE49-F238E27FC236}">
                <a16:creationId xmlns:a16="http://schemas.microsoft.com/office/drawing/2014/main" id="{841EA7FA-9ACA-B2BE-BB4D-F731786A6875}"/>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j-ea"/>
                <a:ea typeface="+mj-ea"/>
              </a:rPr>
              <a:t>３－２</a:t>
            </a:r>
          </a:p>
        </p:txBody>
      </p:sp>
      <p:sp>
        <p:nvSpPr>
          <p:cNvPr id="115719" name="Text Box 15">
            <a:extLst>
              <a:ext uri="{FF2B5EF4-FFF2-40B4-BE49-F238E27FC236}">
                <a16:creationId xmlns:a16="http://schemas.microsoft.com/office/drawing/2014/main" id="{89D30383-0111-21A4-C53C-660EBB03F11F}"/>
              </a:ext>
            </a:extLst>
          </p:cNvPr>
          <p:cNvSpPr txBox="1">
            <a:spLocks noChangeArrowheads="1"/>
          </p:cNvSpPr>
          <p:nvPr/>
        </p:nvSpPr>
        <p:spPr bwMode="auto">
          <a:xfrm>
            <a:off x="2232025" y="111125"/>
            <a:ext cx="3779838" cy="519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j-ea"/>
                <a:ea typeface="+mj-ea"/>
              </a:rPr>
              <a:t>再生可能エネルギー　</a:t>
            </a:r>
          </a:p>
        </p:txBody>
      </p:sp>
      <p:sp>
        <p:nvSpPr>
          <p:cNvPr id="115720" name="AutoShape 23">
            <a:extLst>
              <a:ext uri="{FF2B5EF4-FFF2-40B4-BE49-F238E27FC236}">
                <a16:creationId xmlns:a16="http://schemas.microsoft.com/office/drawing/2014/main" id="{5750E99F-0A8C-3FC1-505D-24D381A7F851}"/>
              </a:ext>
            </a:extLst>
          </p:cNvPr>
          <p:cNvSpPr>
            <a:spLocks noChangeArrowheads="1"/>
          </p:cNvSpPr>
          <p:nvPr/>
        </p:nvSpPr>
        <p:spPr bwMode="auto">
          <a:xfrm>
            <a:off x="6049963" y="1166813"/>
            <a:ext cx="2171700" cy="225425"/>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15721" name="Text Box 40">
            <a:extLst>
              <a:ext uri="{FF2B5EF4-FFF2-40B4-BE49-F238E27FC236}">
                <a16:creationId xmlns:a16="http://schemas.microsoft.com/office/drawing/2014/main" id="{B1255293-C639-05F0-2CD1-140754C04B07}"/>
              </a:ext>
            </a:extLst>
          </p:cNvPr>
          <p:cNvSpPr txBox="1">
            <a:spLocks noChangeArrowheads="1"/>
          </p:cNvSpPr>
          <p:nvPr/>
        </p:nvSpPr>
        <p:spPr bwMode="auto">
          <a:xfrm>
            <a:off x="6132513" y="1125538"/>
            <a:ext cx="217170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カーボンニュートラル</a:t>
            </a:r>
          </a:p>
        </p:txBody>
      </p:sp>
      <p:sp>
        <p:nvSpPr>
          <p:cNvPr id="115722" name="Text Box 41">
            <a:extLst>
              <a:ext uri="{FF2B5EF4-FFF2-40B4-BE49-F238E27FC236}">
                <a16:creationId xmlns:a16="http://schemas.microsoft.com/office/drawing/2014/main" id="{4ABB07E6-55AC-7642-AF78-AB6548D0698A}"/>
              </a:ext>
            </a:extLst>
          </p:cNvPr>
          <p:cNvSpPr txBox="1">
            <a:spLocks noChangeArrowheads="1"/>
          </p:cNvSpPr>
          <p:nvPr/>
        </p:nvSpPr>
        <p:spPr bwMode="auto">
          <a:xfrm>
            <a:off x="5546725" y="1362075"/>
            <a:ext cx="3413125" cy="12017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二酸化炭素の増減に影響を与えない性質のこと。</a:t>
            </a:r>
          </a:p>
          <a:p>
            <a:pPr eaLnBrk="1" hangingPunct="1">
              <a:spcBef>
                <a:spcPct val="0"/>
              </a:spcBef>
              <a:buFontTx/>
              <a:buNone/>
              <a:defRPr/>
            </a:pPr>
            <a:r>
              <a:rPr lang="ja-JP" altLang="en-US" sz="1200" b="0" dirty="0">
                <a:latin typeface="+mn-ea"/>
                <a:ea typeface="+mn-ea"/>
              </a:rPr>
              <a:t>植物などの生物に由来する燃料を燃焼させると二酸化炭素が発生するが、その植物は生長過程で</a:t>
            </a:r>
            <a:r>
              <a:rPr lang="ja-JP" altLang="en-US" sz="1200" dirty="0">
                <a:solidFill>
                  <a:srgbClr val="FF0000"/>
                </a:solidFill>
                <a:latin typeface="+mn-ea"/>
                <a:ea typeface="+mn-ea"/>
              </a:rPr>
              <a:t>光合成</a:t>
            </a:r>
            <a:r>
              <a:rPr lang="ja-JP" altLang="en-US" sz="1200" b="0" dirty="0">
                <a:latin typeface="+mn-ea"/>
                <a:ea typeface="+mn-ea"/>
              </a:rPr>
              <a:t>により二酸化炭素を吸収しており、ライフサイクル全体で見ると大気中の二酸化炭素を増加させず、</a:t>
            </a:r>
            <a:r>
              <a:rPr lang="ja-JP" altLang="en-US" sz="1200" dirty="0">
                <a:solidFill>
                  <a:srgbClr val="FF0000"/>
                </a:solidFill>
                <a:latin typeface="+mn-ea"/>
                <a:ea typeface="+mn-ea"/>
              </a:rPr>
              <a:t>収支はゼロ</a:t>
            </a:r>
            <a:r>
              <a:rPr lang="ja-JP" altLang="en-US" sz="1200" b="0" dirty="0">
                <a:latin typeface="+mn-ea"/>
                <a:ea typeface="+mn-ea"/>
              </a:rPr>
              <a:t>になるという考え方。</a:t>
            </a:r>
          </a:p>
        </p:txBody>
      </p:sp>
      <p:sp>
        <p:nvSpPr>
          <p:cNvPr id="115724" name="Text Box 44">
            <a:extLst>
              <a:ext uri="{FF2B5EF4-FFF2-40B4-BE49-F238E27FC236}">
                <a16:creationId xmlns:a16="http://schemas.microsoft.com/office/drawing/2014/main" id="{79D491FF-045B-2A52-B322-59B329F00181}"/>
              </a:ext>
            </a:extLst>
          </p:cNvPr>
          <p:cNvSpPr txBox="1">
            <a:spLocks noChangeArrowheads="1"/>
          </p:cNvSpPr>
          <p:nvPr/>
        </p:nvSpPr>
        <p:spPr bwMode="auto">
          <a:xfrm>
            <a:off x="-9525" y="1052513"/>
            <a:ext cx="5662613" cy="11382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①</a:t>
            </a:r>
            <a:r>
              <a:rPr lang="ja-JP" altLang="en-US" sz="1600" dirty="0">
                <a:latin typeface="+mn-ea"/>
                <a:ea typeface="+mn-ea"/>
              </a:rPr>
              <a:t>太陽光発電</a:t>
            </a:r>
          </a:p>
          <a:p>
            <a:pPr eaLnBrk="1" hangingPunct="1">
              <a:spcBef>
                <a:spcPct val="0"/>
              </a:spcBef>
              <a:buFontTx/>
              <a:buNone/>
              <a:defRPr/>
            </a:pPr>
            <a:r>
              <a:rPr lang="ja-JP" altLang="en-US" sz="1300" b="0" dirty="0">
                <a:latin typeface="+mn-ea"/>
                <a:ea typeface="+mn-ea"/>
              </a:rPr>
              <a:t>●太陽光を</a:t>
            </a:r>
            <a:r>
              <a:rPr lang="en-US" altLang="ja-JP" sz="1300" b="0" dirty="0">
                <a:latin typeface="+mn-ea"/>
                <a:ea typeface="+mn-ea"/>
              </a:rPr>
              <a:t>15</a:t>
            </a:r>
            <a:r>
              <a:rPr lang="ja-JP" altLang="en-US" sz="1300" b="0" dirty="0">
                <a:latin typeface="+mn-ea"/>
                <a:ea typeface="+mn-ea"/>
              </a:rPr>
              <a:t>～</a:t>
            </a:r>
            <a:r>
              <a:rPr lang="en-US" altLang="ja-JP" sz="1300" b="0" dirty="0">
                <a:latin typeface="+mn-ea"/>
                <a:ea typeface="+mn-ea"/>
              </a:rPr>
              <a:t>20%</a:t>
            </a:r>
            <a:r>
              <a:rPr lang="ja-JP" altLang="en-US" sz="1300" b="0" dirty="0">
                <a:latin typeface="+mn-ea"/>
                <a:ea typeface="+mn-ea"/>
              </a:rPr>
              <a:t>の効率で直接的に電力に変換。</a:t>
            </a:r>
          </a:p>
          <a:p>
            <a:pPr eaLnBrk="1" hangingPunct="1">
              <a:spcBef>
                <a:spcPct val="0"/>
              </a:spcBef>
              <a:buFontTx/>
              <a:buNone/>
              <a:defRPr/>
            </a:pPr>
            <a:r>
              <a:rPr lang="ja-JP" altLang="en-US" sz="1300" b="0" dirty="0">
                <a:latin typeface="+mn-ea"/>
                <a:ea typeface="+mn-ea"/>
              </a:rPr>
              <a:t>●</a:t>
            </a:r>
            <a:r>
              <a:rPr lang="en-US" altLang="ja-JP" sz="1300" b="0" dirty="0">
                <a:latin typeface="+mn-ea"/>
                <a:ea typeface="+mn-ea"/>
              </a:rPr>
              <a:t>1000</a:t>
            </a:r>
            <a:r>
              <a:rPr lang="ja-JP" altLang="en-US" sz="1300" b="0" dirty="0">
                <a:latin typeface="+mn-ea"/>
                <a:ea typeface="+mn-ea"/>
              </a:rPr>
              <a:t>ｋｗ以上の</a:t>
            </a:r>
            <a:r>
              <a:rPr lang="ja-JP" altLang="en-US" sz="1300" dirty="0">
                <a:solidFill>
                  <a:srgbClr val="FF0000"/>
                </a:solidFill>
                <a:latin typeface="+mn-ea"/>
                <a:ea typeface="+mn-ea"/>
              </a:rPr>
              <a:t>メガソーラー</a:t>
            </a:r>
            <a:r>
              <a:rPr lang="ja-JP" altLang="en-US" sz="1300" b="0" dirty="0">
                <a:latin typeface="+mn-ea"/>
                <a:ea typeface="+mn-ea"/>
              </a:rPr>
              <a:t>も建設されている。</a:t>
            </a:r>
          </a:p>
          <a:p>
            <a:pPr eaLnBrk="1" hangingPunct="1">
              <a:spcBef>
                <a:spcPct val="0"/>
              </a:spcBef>
              <a:buFontTx/>
              <a:buNone/>
              <a:defRPr/>
            </a:pPr>
            <a:r>
              <a:rPr lang="ja-JP" altLang="en-US" sz="1300" b="0" dirty="0">
                <a:latin typeface="+mn-ea"/>
                <a:ea typeface="+mn-ea"/>
              </a:rPr>
              <a:t>●日本は約</a:t>
            </a:r>
            <a:r>
              <a:rPr lang="en-US" altLang="ja-JP" sz="1300" b="0" dirty="0">
                <a:latin typeface="+mn-ea"/>
                <a:ea typeface="+mn-ea"/>
              </a:rPr>
              <a:t>7,187</a:t>
            </a:r>
            <a:r>
              <a:rPr lang="ja-JP" altLang="en-US" sz="1300" b="0" dirty="0">
                <a:latin typeface="+mn-ea"/>
                <a:ea typeface="+mn-ea"/>
              </a:rPr>
              <a:t>万</a:t>
            </a:r>
            <a:r>
              <a:rPr lang="en-US" altLang="ja-JP" sz="1300" b="0" dirty="0">
                <a:latin typeface="+mn-ea"/>
                <a:ea typeface="+mn-ea"/>
              </a:rPr>
              <a:t>kW</a:t>
            </a:r>
            <a:r>
              <a:rPr lang="ja-JP" altLang="en-US" sz="1300" b="0" dirty="0">
                <a:latin typeface="+mn-ea"/>
                <a:ea typeface="+mn-ea"/>
              </a:rPr>
              <a:t>：中国、米国に次いで世界第</a:t>
            </a:r>
            <a:r>
              <a:rPr lang="en-US" altLang="ja-JP" sz="1300" b="0" dirty="0">
                <a:latin typeface="+mn-ea"/>
                <a:ea typeface="+mn-ea"/>
              </a:rPr>
              <a:t>3</a:t>
            </a:r>
            <a:r>
              <a:rPr lang="ja-JP" altLang="en-US" sz="1300" b="0" dirty="0">
                <a:latin typeface="+mn-ea"/>
                <a:ea typeface="+mn-ea"/>
              </a:rPr>
              <a:t>位</a:t>
            </a:r>
            <a:r>
              <a:rPr lang="en-US" altLang="ja-JP" sz="1300" b="0" dirty="0">
                <a:latin typeface="+mn-ea"/>
                <a:ea typeface="+mn-ea"/>
              </a:rPr>
              <a:t>(2020</a:t>
            </a:r>
            <a:r>
              <a:rPr lang="ja-JP" altLang="en-US" sz="1300" b="0" dirty="0">
                <a:latin typeface="+mn-ea"/>
                <a:ea typeface="+mn-ea"/>
              </a:rPr>
              <a:t>年</a:t>
            </a:r>
            <a:r>
              <a:rPr lang="en-US" altLang="ja-JP" sz="1300" b="0" dirty="0">
                <a:latin typeface="+mn-ea"/>
                <a:ea typeface="+mn-ea"/>
              </a:rPr>
              <a:t>)</a:t>
            </a:r>
          </a:p>
          <a:p>
            <a:pPr eaLnBrk="1" hangingPunct="1">
              <a:spcBef>
                <a:spcPct val="0"/>
              </a:spcBef>
              <a:buFontTx/>
              <a:buNone/>
              <a:defRPr/>
            </a:pPr>
            <a:r>
              <a:rPr lang="ja-JP" altLang="en-US" sz="1300" b="0" dirty="0">
                <a:solidFill>
                  <a:srgbClr val="0000FF"/>
                </a:solidFill>
                <a:latin typeface="+mn-ea"/>
                <a:ea typeface="+mn-ea"/>
              </a:rPr>
              <a:t>●発電コスト</a:t>
            </a:r>
            <a:r>
              <a:rPr lang="en-US" altLang="ja-JP" sz="1300" b="0" dirty="0">
                <a:solidFill>
                  <a:srgbClr val="0000FF"/>
                </a:solidFill>
                <a:latin typeface="+mn-ea"/>
                <a:ea typeface="+mn-ea"/>
              </a:rPr>
              <a:t>2010</a:t>
            </a:r>
            <a:r>
              <a:rPr lang="ja-JP" altLang="en-US" sz="1300" b="0" dirty="0">
                <a:solidFill>
                  <a:srgbClr val="0000FF"/>
                </a:solidFill>
                <a:latin typeface="+mn-ea"/>
                <a:ea typeface="+mn-ea"/>
              </a:rPr>
              <a:t>年の</a:t>
            </a:r>
            <a:r>
              <a:rPr lang="en-US" altLang="ja-JP" sz="1300" b="0" dirty="0">
                <a:solidFill>
                  <a:srgbClr val="0000FF"/>
                </a:solidFill>
                <a:latin typeface="+mn-ea"/>
                <a:ea typeface="+mn-ea"/>
              </a:rPr>
              <a:t>0.38</a:t>
            </a:r>
            <a:r>
              <a:rPr lang="ja-JP" altLang="en-US" sz="1300" b="0" dirty="0">
                <a:solidFill>
                  <a:srgbClr val="0000FF"/>
                </a:solidFill>
                <a:latin typeface="+mn-ea"/>
                <a:ea typeface="+mn-ea"/>
              </a:rPr>
              <a:t>ドル→</a:t>
            </a:r>
            <a:r>
              <a:rPr lang="en-US" altLang="ja-JP" sz="1300" b="0" dirty="0">
                <a:solidFill>
                  <a:srgbClr val="0000FF"/>
                </a:solidFill>
                <a:latin typeface="+mn-ea"/>
                <a:ea typeface="+mn-ea"/>
              </a:rPr>
              <a:t>2020</a:t>
            </a:r>
            <a:r>
              <a:rPr lang="ja-JP" altLang="en-US" sz="1300" b="0" dirty="0">
                <a:solidFill>
                  <a:srgbClr val="0000FF"/>
                </a:solidFill>
                <a:latin typeface="+mn-ea"/>
                <a:ea typeface="+mn-ea"/>
              </a:rPr>
              <a:t>年</a:t>
            </a:r>
            <a:r>
              <a:rPr lang="en-US" altLang="ja-JP" sz="1300" b="0" dirty="0">
                <a:solidFill>
                  <a:srgbClr val="0000FF"/>
                </a:solidFill>
                <a:latin typeface="+mn-ea"/>
                <a:ea typeface="+mn-ea"/>
              </a:rPr>
              <a:t>0.06</a:t>
            </a:r>
            <a:r>
              <a:rPr lang="ja-JP" altLang="en-US" sz="1300" b="0" dirty="0">
                <a:solidFill>
                  <a:srgbClr val="0000FF"/>
                </a:solidFill>
                <a:latin typeface="+mn-ea"/>
                <a:ea typeface="+mn-ea"/>
              </a:rPr>
              <a:t>ドル</a:t>
            </a:r>
            <a:r>
              <a:rPr lang="en-US" altLang="ja-JP" sz="1300" b="0" dirty="0">
                <a:solidFill>
                  <a:srgbClr val="0000FF"/>
                </a:solidFill>
                <a:latin typeface="+mn-ea"/>
                <a:ea typeface="+mn-ea"/>
              </a:rPr>
              <a:t>/kWh</a:t>
            </a:r>
            <a:r>
              <a:rPr lang="ja-JP" altLang="en-US" sz="1300" b="0" dirty="0">
                <a:solidFill>
                  <a:srgbClr val="0000FF"/>
                </a:solidFill>
                <a:latin typeface="+mn-ea"/>
                <a:ea typeface="+mn-ea"/>
              </a:rPr>
              <a:t>　△</a:t>
            </a:r>
            <a:r>
              <a:rPr lang="en-US" altLang="ja-JP" sz="1300" b="0" dirty="0">
                <a:solidFill>
                  <a:srgbClr val="0000FF"/>
                </a:solidFill>
                <a:latin typeface="+mn-ea"/>
                <a:ea typeface="+mn-ea"/>
              </a:rPr>
              <a:t>85%</a:t>
            </a:r>
            <a:endParaRPr lang="ja-JP" altLang="en-US" sz="1300" b="0" dirty="0">
              <a:solidFill>
                <a:srgbClr val="0000FF"/>
              </a:solidFill>
              <a:latin typeface="+mn-ea"/>
              <a:ea typeface="+mn-ea"/>
            </a:endParaRPr>
          </a:p>
        </p:txBody>
      </p:sp>
      <p:sp>
        <p:nvSpPr>
          <p:cNvPr id="115725" name="Text Box 50">
            <a:extLst>
              <a:ext uri="{FF2B5EF4-FFF2-40B4-BE49-F238E27FC236}">
                <a16:creationId xmlns:a16="http://schemas.microsoft.com/office/drawing/2014/main" id="{0E235EAE-7F03-4C11-12A2-355B0167088E}"/>
              </a:ext>
            </a:extLst>
          </p:cNvPr>
          <p:cNvSpPr txBox="1">
            <a:spLocks noChangeArrowheads="1"/>
          </p:cNvSpPr>
          <p:nvPr/>
        </p:nvSpPr>
        <p:spPr bwMode="auto">
          <a:xfrm>
            <a:off x="0" y="592138"/>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長所　①枯渇しない、②自給できる、③発電時に</a:t>
            </a:r>
            <a:r>
              <a:rPr lang="en-US" altLang="ja-JP" sz="1400" b="0" dirty="0">
                <a:latin typeface="+mn-ea"/>
                <a:ea typeface="+mn-ea"/>
              </a:rPr>
              <a:t>CO2</a:t>
            </a:r>
            <a:r>
              <a:rPr lang="ja-JP" altLang="en-US" sz="1400" b="0" dirty="0">
                <a:latin typeface="+mn-ea"/>
                <a:ea typeface="+mn-ea"/>
              </a:rPr>
              <a:t>を増加させない、④</a:t>
            </a:r>
            <a:r>
              <a:rPr lang="ja-JP" altLang="en-US" sz="1400" dirty="0">
                <a:solidFill>
                  <a:srgbClr val="FF0000"/>
                </a:solidFill>
                <a:latin typeface="+mn-ea"/>
                <a:ea typeface="+mn-ea"/>
              </a:rPr>
              <a:t>分散型エネルギーシステム</a:t>
            </a:r>
            <a:r>
              <a:rPr lang="ja-JP" altLang="en-US" sz="1400" b="0" dirty="0">
                <a:latin typeface="+mn-ea"/>
                <a:ea typeface="+mn-ea"/>
              </a:rPr>
              <a:t>に適している</a:t>
            </a:r>
          </a:p>
          <a:p>
            <a:pPr eaLnBrk="1" hangingPunct="1">
              <a:spcBef>
                <a:spcPct val="0"/>
              </a:spcBef>
              <a:buFontTx/>
              <a:buNone/>
              <a:defRPr/>
            </a:pPr>
            <a:r>
              <a:rPr lang="ja-JP" altLang="en-US" sz="1400" b="0" dirty="0">
                <a:latin typeface="+mn-ea"/>
                <a:ea typeface="+mn-ea"/>
              </a:rPr>
              <a:t>短所　①コストが高い、②出力が変動する、③広い面積が必要④</a:t>
            </a:r>
            <a:r>
              <a:rPr lang="ja-JP" altLang="en-US" sz="1400" dirty="0">
                <a:latin typeface="+mn-ea"/>
                <a:ea typeface="+mn-ea"/>
              </a:rPr>
              <a:t>電力系統安定化のためのインフラ整備が急務</a:t>
            </a:r>
          </a:p>
        </p:txBody>
      </p:sp>
      <p:sp>
        <p:nvSpPr>
          <p:cNvPr id="115726" name="Text Box 51">
            <a:extLst>
              <a:ext uri="{FF2B5EF4-FFF2-40B4-BE49-F238E27FC236}">
                <a16:creationId xmlns:a16="http://schemas.microsoft.com/office/drawing/2014/main" id="{7A47FA09-0DBB-702A-87DA-DD6A75E3BEA9}"/>
              </a:ext>
            </a:extLst>
          </p:cNvPr>
          <p:cNvSpPr txBox="1">
            <a:spLocks noChangeArrowheads="1"/>
          </p:cNvSpPr>
          <p:nvPr/>
        </p:nvSpPr>
        <p:spPr bwMode="auto">
          <a:xfrm>
            <a:off x="-9525" y="5718175"/>
            <a:ext cx="5867400" cy="11382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⑤</a:t>
            </a:r>
            <a:r>
              <a:rPr lang="ja-JP" altLang="en-US" sz="1600" dirty="0">
                <a:latin typeface="+mn-ea"/>
                <a:ea typeface="+mn-ea"/>
              </a:rPr>
              <a:t>地熱発電</a:t>
            </a:r>
          </a:p>
          <a:p>
            <a:pPr eaLnBrk="1" hangingPunct="1">
              <a:spcBef>
                <a:spcPct val="0"/>
              </a:spcBef>
              <a:buFontTx/>
              <a:buNone/>
              <a:defRPr/>
            </a:pPr>
            <a:r>
              <a:rPr lang="ja-JP" altLang="en-US" sz="1300" b="0" dirty="0">
                <a:latin typeface="+mn-ea"/>
                <a:ea typeface="+mn-ea"/>
              </a:rPr>
              <a:t>●地熱エネルギーを使う。枯渇することもない。</a:t>
            </a:r>
          </a:p>
          <a:p>
            <a:pPr eaLnBrk="1" hangingPunct="1">
              <a:spcBef>
                <a:spcPct val="0"/>
              </a:spcBef>
              <a:buFontTx/>
              <a:buNone/>
              <a:defRPr/>
            </a:pPr>
            <a:r>
              <a:rPr lang="ja-JP" altLang="en-US" sz="1300" b="0" dirty="0">
                <a:latin typeface="+mn-ea"/>
                <a:ea typeface="+mn-ea"/>
              </a:rPr>
              <a:t>●開発期間が長くリスクが高い。</a:t>
            </a:r>
          </a:p>
          <a:p>
            <a:pPr eaLnBrk="1" hangingPunct="1">
              <a:spcBef>
                <a:spcPct val="0"/>
              </a:spcBef>
              <a:buFontTx/>
              <a:buNone/>
              <a:defRPr/>
            </a:pPr>
            <a:r>
              <a:rPr lang="ja-JP" altLang="en-US" sz="1300" b="0" dirty="0">
                <a:latin typeface="+mn-ea"/>
                <a:ea typeface="+mn-ea"/>
              </a:rPr>
              <a:t>●立地可能場所が国立公園や温泉地と重なる</a:t>
            </a:r>
            <a:endParaRPr lang="en-US" altLang="ja-JP" sz="1300" b="0" dirty="0">
              <a:latin typeface="+mn-ea"/>
              <a:ea typeface="+mn-ea"/>
            </a:endParaRPr>
          </a:p>
          <a:p>
            <a:pPr eaLnBrk="1" hangingPunct="1">
              <a:spcBef>
                <a:spcPct val="0"/>
              </a:spcBef>
              <a:buFontTx/>
              <a:buNone/>
              <a:defRPr/>
            </a:pPr>
            <a:r>
              <a:rPr lang="ja-JP" altLang="en-US" sz="1300" b="0" dirty="0">
                <a:latin typeface="+mn-ea"/>
                <a:ea typeface="+mn-ea"/>
              </a:rPr>
              <a:t>●温度の低い温泉水を使った</a:t>
            </a:r>
            <a:r>
              <a:rPr lang="ja-JP" altLang="en-US" sz="1300" dirty="0">
                <a:latin typeface="+mn-ea"/>
                <a:ea typeface="+mn-ea"/>
              </a:rPr>
              <a:t>バイナリー発電</a:t>
            </a:r>
          </a:p>
        </p:txBody>
      </p:sp>
      <p:sp>
        <p:nvSpPr>
          <p:cNvPr id="115727" name="Text Box 52">
            <a:extLst>
              <a:ext uri="{FF2B5EF4-FFF2-40B4-BE49-F238E27FC236}">
                <a16:creationId xmlns:a16="http://schemas.microsoft.com/office/drawing/2014/main" id="{DE8F6FCA-D123-9023-652A-67C29EF4BBFF}"/>
              </a:ext>
            </a:extLst>
          </p:cNvPr>
          <p:cNvSpPr txBox="1">
            <a:spLocks noChangeArrowheads="1"/>
          </p:cNvSpPr>
          <p:nvPr/>
        </p:nvSpPr>
        <p:spPr bwMode="auto">
          <a:xfrm>
            <a:off x="0" y="4591050"/>
            <a:ext cx="5292725" cy="11382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④</a:t>
            </a:r>
            <a:r>
              <a:rPr lang="ja-JP" altLang="en-US" sz="1600" dirty="0">
                <a:latin typeface="+mn-ea"/>
                <a:ea typeface="+mn-ea"/>
              </a:rPr>
              <a:t>水力発電</a:t>
            </a:r>
          </a:p>
          <a:p>
            <a:pPr eaLnBrk="1" hangingPunct="1">
              <a:spcBef>
                <a:spcPct val="0"/>
              </a:spcBef>
              <a:buFontTx/>
              <a:buNone/>
              <a:defRPr/>
            </a:pPr>
            <a:r>
              <a:rPr lang="ja-JP" altLang="en-US" sz="1300" b="0" dirty="0">
                <a:latin typeface="+mn-ea"/>
                <a:ea typeface="+mn-ea"/>
              </a:rPr>
              <a:t>●古くから日本のエネルギー供給源、再生可能、純国産</a:t>
            </a:r>
          </a:p>
          <a:p>
            <a:pPr eaLnBrk="1" hangingPunct="1">
              <a:spcBef>
                <a:spcPct val="0"/>
              </a:spcBef>
              <a:buFontTx/>
              <a:buNone/>
              <a:defRPr/>
            </a:pPr>
            <a:r>
              <a:rPr lang="ja-JP" altLang="en-US" sz="1300" b="0" dirty="0">
                <a:latin typeface="+mn-ea"/>
                <a:ea typeface="+mn-ea"/>
              </a:rPr>
              <a:t>●近年</a:t>
            </a:r>
            <a:r>
              <a:rPr lang="en-US" altLang="ja-JP" sz="1300" b="0" dirty="0">
                <a:latin typeface="+mn-ea"/>
                <a:ea typeface="+mn-ea"/>
              </a:rPr>
              <a:t>､</a:t>
            </a:r>
            <a:r>
              <a:rPr lang="ja-JP" altLang="en-US" sz="1300" b="0" dirty="0">
                <a:latin typeface="+mn-ea"/>
                <a:ea typeface="+mn-ea"/>
              </a:rPr>
              <a:t>中小規模</a:t>
            </a:r>
            <a:r>
              <a:rPr lang="en-US" altLang="ja-JP" sz="1300" b="0" dirty="0">
                <a:latin typeface="+mn-ea"/>
                <a:ea typeface="+mn-ea"/>
              </a:rPr>
              <a:t>(1000</a:t>
            </a:r>
            <a:r>
              <a:rPr lang="ja-JP" altLang="en-US" sz="1300" b="0" dirty="0">
                <a:latin typeface="+mn-ea"/>
                <a:ea typeface="+mn-ea"/>
              </a:rPr>
              <a:t>ｋｗ以下</a:t>
            </a:r>
            <a:r>
              <a:rPr lang="en-US" altLang="ja-JP" sz="1300" b="0" dirty="0">
                <a:latin typeface="+mn-ea"/>
                <a:ea typeface="+mn-ea"/>
              </a:rPr>
              <a:t>)</a:t>
            </a:r>
            <a:r>
              <a:rPr lang="ja-JP" altLang="en-US" sz="1300" b="0" dirty="0">
                <a:latin typeface="+mn-ea"/>
                <a:ea typeface="+mn-ea"/>
              </a:rPr>
              <a:t>が注目されている</a:t>
            </a:r>
            <a:endParaRPr lang="en-US" altLang="ja-JP" sz="1300" b="0" dirty="0">
              <a:latin typeface="+mn-ea"/>
              <a:ea typeface="+mn-ea"/>
            </a:endParaRPr>
          </a:p>
          <a:p>
            <a:pPr eaLnBrk="1" hangingPunct="1">
              <a:spcBef>
                <a:spcPct val="0"/>
              </a:spcBef>
              <a:buFontTx/>
              <a:buNone/>
              <a:defRPr/>
            </a:pPr>
            <a:r>
              <a:rPr lang="ja-JP" altLang="en-US" sz="1300" b="0" dirty="0">
                <a:latin typeface="+mn-ea"/>
                <a:ea typeface="+mn-ea"/>
              </a:rPr>
              <a:t>●</a:t>
            </a:r>
            <a:r>
              <a:rPr lang="ja-JP" altLang="en-US" sz="1300" b="0" dirty="0">
                <a:solidFill>
                  <a:srgbClr val="FF0000"/>
                </a:solidFill>
                <a:latin typeface="+mn-ea"/>
                <a:ea typeface="+mn-ea"/>
              </a:rPr>
              <a:t>揚水発電</a:t>
            </a:r>
            <a:r>
              <a:rPr lang="ja-JP" altLang="en-US" sz="1300" b="0" dirty="0">
                <a:latin typeface="+mn-ea"/>
                <a:ea typeface="+mn-ea"/>
              </a:rPr>
              <a:t>は夜間の余剰電力で水をくみ上げて必要時に発電する。</a:t>
            </a:r>
            <a:endParaRPr lang="en-US" altLang="ja-JP" sz="1300" b="0" dirty="0">
              <a:latin typeface="+mn-ea"/>
              <a:ea typeface="+mn-ea"/>
            </a:endParaRPr>
          </a:p>
          <a:p>
            <a:pPr eaLnBrk="1" hangingPunct="1">
              <a:spcBef>
                <a:spcPct val="0"/>
              </a:spcBef>
              <a:buFontTx/>
              <a:buNone/>
              <a:defRPr/>
            </a:pPr>
            <a:r>
              <a:rPr lang="ja-JP" altLang="en-US" sz="1300" b="0" dirty="0">
                <a:latin typeface="+mn-ea"/>
                <a:ea typeface="+mn-ea"/>
              </a:rPr>
              <a:t>　　</a:t>
            </a:r>
            <a:r>
              <a:rPr lang="ja-JP" altLang="en-US" sz="1300" b="0" dirty="0">
                <a:solidFill>
                  <a:srgbClr val="0000FF"/>
                </a:solidFill>
                <a:latin typeface="+mn-ea"/>
                <a:ea typeface="+mn-ea"/>
              </a:rPr>
              <a:t>（太陽光発電などの安定しない余剰電力を吸収する役割）</a:t>
            </a:r>
          </a:p>
        </p:txBody>
      </p:sp>
      <p:sp>
        <p:nvSpPr>
          <p:cNvPr id="115740" name="Line 63">
            <a:extLst>
              <a:ext uri="{FF2B5EF4-FFF2-40B4-BE49-F238E27FC236}">
                <a16:creationId xmlns:a16="http://schemas.microsoft.com/office/drawing/2014/main" id="{146E1739-A663-1438-96D4-EB76570B5E50}"/>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j-ea"/>
              <a:ea typeface="+mj-ea"/>
            </a:endParaRPr>
          </a:p>
        </p:txBody>
      </p:sp>
      <p:pic>
        <p:nvPicPr>
          <p:cNvPr id="103440" name="図 7">
            <a:extLst>
              <a:ext uri="{FF2B5EF4-FFF2-40B4-BE49-F238E27FC236}">
                <a16:creationId xmlns:a16="http://schemas.microsoft.com/office/drawing/2014/main" id="{A5FDC09E-0690-514D-0352-06C768283D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211138"/>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34" name="正方形/長方形 34">
            <a:extLst>
              <a:ext uri="{FF2B5EF4-FFF2-40B4-BE49-F238E27FC236}">
                <a16:creationId xmlns:a16="http://schemas.microsoft.com/office/drawing/2014/main" id="{FC6938B1-0A4D-797A-5391-765518D90D03}"/>
              </a:ext>
            </a:extLst>
          </p:cNvPr>
          <p:cNvSpPr>
            <a:spLocks noChangeArrowheads="1"/>
          </p:cNvSpPr>
          <p:nvPr/>
        </p:nvSpPr>
        <p:spPr bwMode="auto">
          <a:xfrm>
            <a:off x="7088188" y="6616700"/>
            <a:ext cx="1911350" cy="1841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600" dirty="0">
                <a:latin typeface="+mn-ea"/>
                <a:ea typeface="+mn-ea"/>
              </a:rPr>
              <a:t>出典</a:t>
            </a:r>
            <a:r>
              <a:rPr lang="en-US" altLang="ja-JP" sz="600" dirty="0">
                <a:latin typeface="+mn-ea"/>
                <a:ea typeface="+mn-ea"/>
              </a:rPr>
              <a:t>:</a:t>
            </a:r>
            <a:r>
              <a:rPr lang="ja-JP" altLang="en-US" sz="600" dirty="0">
                <a:latin typeface="+mn-ea"/>
                <a:ea typeface="+mn-ea"/>
              </a:rPr>
              <a:t>資源エネルギー庁</a:t>
            </a:r>
            <a:r>
              <a:rPr lang="en-US" altLang="ja-JP" sz="600" dirty="0">
                <a:latin typeface="+mn-ea"/>
                <a:ea typeface="+mn-ea"/>
              </a:rPr>
              <a:t>『</a:t>
            </a:r>
            <a:r>
              <a:rPr lang="ja-JP" altLang="en-US" sz="600" dirty="0">
                <a:latin typeface="+mn-ea"/>
                <a:ea typeface="+mn-ea"/>
              </a:rPr>
              <a:t>エネルギー白書</a:t>
            </a:r>
            <a:r>
              <a:rPr lang="en-US" altLang="ja-JP" sz="600" dirty="0">
                <a:latin typeface="+mn-ea"/>
                <a:ea typeface="+mn-ea"/>
              </a:rPr>
              <a:t>2018</a:t>
            </a:r>
          </a:p>
        </p:txBody>
      </p:sp>
      <p:pic>
        <p:nvPicPr>
          <p:cNvPr id="103446" name="図 8">
            <a:extLst>
              <a:ext uri="{FF2B5EF4-FFF2-40B4-BE49-F238E27FC236}">
                <a16:creationId xmlns:a16="http://schemas.microsoft.com/office/drawing/2014/main" id="{6FE96033-FADE-AC91-0A7F-C03C41506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46725" y="3089275"/>
            <a:ext cx="3506788" cy="317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47" name="テキスト ボックス 10">
            <a:extLst>
              <a:ext uri="{FF2B5EF4-FFF2-40B4-BE49-F238E27FC236}">
                <a16:creationId xmlns:a16="http://schemas.microsoft.com/office/drawing/2014/main" id="{9789710F-3FAB-27FC-ED57-8F48B63ABB0D}"/>
              </a:ext>
            </a:extLst>
          </p:cNvPr>
          <p:cNvSpPr txBox="1">
            <a:spLocks noChangeArrowheads="1"/>
          </p:cNvSpPr>
          <p:nvPr/>
        </p:nvSpPr>
        <p:spPr bwMode="auto">
          <a:xfrm>
            <a:off x="6173788" y="2840038"/>
            <a:ext cx="2413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t>再生可能エネルギーのコスト状況</a:t>
            </a:r>
          </a:p>
        </p:txBody>
      </p:sp>
      <p:pic>
        <p:nvPicPr>
          <p:cNvPr id="103448" name="図 12">
            <a:extLst>
              <a:ext uri="{FF2B5EF4-FFF2-40B4-BE49-F238E27FC236}">
                <a16:creationId xmlns:a16="http://schemas.microsoft.com/office/drawing/2014/main" id="{80B02EF7-1AD3-98A8-A065-5DDC1B05B3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42000" y="6303963"/>
            <a:ext cx="310356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29" name="Text Box 54">
            <a:extLst>
              <a:ext uri="{FF2B5EF4-FFF2-40B4-BE49-F238E27FC236}">
                <a16:creationId xmlns:a16="http://schemas.microsoft.com/office/drawing/2014/main" id="{B9D22428-9D8D-50A5-DF95-31ACA88B39DE}"/>
              </a:ext>
            </a:extLst>
          </p:cNvPr>
          <p:cNvSpPr txBox="1">
            <a:spLocks noChangeArrowheads="1"/>
          </p:cNvSpPr>
          <p:nvPr/>
        </p:nvSpPr>
        <p:spPr bwMode="auto">
          <a:xfrm>
            <a:off x="-9525" y="2133600"/>
            <a:ext cx="7173913" cy="13382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②</a:t>
            </a:r>
            <a:r>
              <a:rPr lang="ja-JP" altLang="en-US" sz="1600" dirty="0">
                <a:latin typeface="+mn-ea"/>
                <a:ea typeface="+mn-ea"/>
              </a:rPr>
              <a:t>風力発電</a:t>
            </a:r>
          </a:p>
          <a:p>
            <a:pPr eaLnBrk="1" hangingPunct="1">
              <a:spcBef>
                <a:spcPct val="0"/>
              </a:spcBef>
              <a:buFontTx/>
              <a:buNone/>
              <a:defRPr/>
            </a:pPr>
            <a:r>
              <a:rPr lang="ja-JP" altLang="en-US" sz="1300" b="0" dirty="0">
                <a:latin typeface="+mn-ea"/>
                <a:ea typeface="+mn-ea"/>
              </a:rPr>
              <a:t>●風のもつ力の</a:t>
            </a:r>
            <a:r>
              <a:rPr lang="en-US" altLang="ja-JP" sz="1300" b="0" dirty="0">
                <a:latin typeface="+mn-ea"/>
                <a:ea typeface="+mn-ea"/>
              </a:rPr>
              <a:t>30</a:t>
            </a:r>
            <a:r>
              <a:rPr lang="ja-JP" altLang="en-US" sz="1300" b="0" dirty="0">
                <a:latin typeface="+mn-ea"/>
                <a:ea typeface="+mn-ea"/>
              </a:rPr>
              <a:t>～</a:t>
            </a:r>
            <a:r>
              <a:rPr lang="en-US" altLang="ja-JP" sz="1300" b="0" dirty="0">
                <a:latin typeface="+mn-ea"/>
                <a:ea typeface="+mn-ea"/>
              </a:rPr>
              <a:t>40%</a:t>
            </a:r>
            <a:r>
              <a:rPr lang="ja-JP" altLang="en-US" sz="1300" b="0" dirty="0">
                <a:latin typeface="+mn-ea"/>
                <a:ea typeface="+mn-ea"/>
              </a:rPr>
              <a:t>を電力に変換。</a:t>
            </a:r>
          </a:p>
          <a:p>
            <a:pPr eaLnBrk="1" hangingPunct="1">
              <a:spcBef>
                <a:spcPct val="0"/>
              </a:spcBef>
              <a:buFontTx/>
              <a:buNone/>
              <a:defRPr/>
            </a:pPr>
            <a:r>
              <a:rPr lang="ja-JP" altLang="en-US" sz="1300" b="0" dirty="0">
                <a:solidFill>
                  <a:srgbClr val="0000FF"/>
                </a:solidFill>
                <a:latin typeface="+mn-ea"/>
                <a:ea typeface="+mn-ea"/>
              </a:rPr>
              <a:t>●海洋再生可能エネルギー発電設備の整備に係る海域の利用の促進に関する法律</a:t>
            </a:r>
            <a:r>
              <a:rPr lang="en-US" altLang="ja-JP" sz="1300" b="0" dirty="0">
                <a:solidFill>
                  <a:srgbClr val="0000FF"/>
                </a:solidFill>
                <a:latin typeface="+mn-ea"/>
                <a:ea typeface="+mn-ea"/>
              </a:rPr>
              <a:t>(2019</a:t>
            </a:r>
            <a:r>
              <a:rPr lang="ja-JP" altLang="en-US" sz="1300" b="0" dirty="0">
                <a:solidFill>
                  <a:srgbClr val="0000FF"/>
                </a:solidFill>
                <a:latin typeface="+mn-ea"/>
                <a:ea typeface="+mn-ea"/>
              </a:rPr>
              <a:t>年）</a:t>
            </a:r>
          </a:p>
          <a:p>
            <a:pPr eaLnBrk="1" hangingPunct="1">
              <a:spcBef>
                <a:spcPct val="0"/>
              </a:spcBef>
              <a:buFontTx/>
              <a:buNone/>
              <a:defRPr/>
            </a:pPr>
            <a:r>
              <a:rPr lang="ja-JP" altLang="en-US" sz="1300" b="0" dirty="0">
                <a:solidFill>
                  <a:srgbClr val="0000FF"/>
                </a:solidFill>
                <a:latin typeface="+mn-ea"/>
                <a:ea typeface="+mn-ea"/>
              </a:rPr>
              <a:t>●</a:t>
            </a:r>
            <a:r>
              <a:rPr lang="en-US" altLang="ja-JP" sz="1300" b="0" dirty="0">
                <a:solidFill>
                  <a:srgbClr val="0000FF"/>
                </a:solidFill>
                <a:latin typeface="+mn-ea"/>
                <a:ea typeface="+mn-ea"/>
              </a:rPr>
              <a:t>2020</a:t>
            </a:r>
            <a:r>
              <a:rPr lang="ja-JP" altLang="en-US" sz="1300" b="0" dirty="0">
                <a:solidFill>
                  <a:srgbClr val="0000FF"/>
                </a:solidFill>
                <a:latin typeface="+mn-ea"/>
                <a:ea typeface="+mn-ea"/>
              </a:rPr>
              <a:t>年の全世界の設備容量は約</a:t>
            </a:r>
            <a:r>
              <a:rPr lang="en-US" altLang="ja-JP" sz="1300" b="0" dirty="0">
                <a:solidFill>
                  <a:srgbClr val="0000FF"/>
                </a:solidFill>
                <a:latin typeface="+mn-ea"/>
                <a:ea typeface="+mn-ea"/>
              </a:rPr>
              <a:t>7.4</a:t>
            </a:r>
            <a:r>
              <a:rPr lang="ja-JP" altLang="en-US" sz="1300" b="0" dirty="0">
                <a:solidFill>
                  <a:srgbClr val="0000FF"/>
                </a:solidFill>
                <a:latin typeface="+mn-ea"/>
                <a:ea typeface="+mn-ea"/>
              </a:rPr>
              <a:t>億ｋＷ（中国</a:t>
            </a:r>
            <a:r>
              <a:rPr lang="en-US" altLang="ja-JP" sz="1300" b="0" dirty="0">
                <a:solidFill>
                  <a:srgbClr val="0000FF"/>
                </a:solidFill>
                <a:latin typeface="+mn-ea"/>
                <a:ea typeface="+mn-ea"/>
              </a:rPr>
              <a:t>1/3</a:t>
            </a:r>
            <a:r>
              <a:rPr lang="ja-JP" altLang="en-US" sz="1300" b="0" dirty="0">
                <a:solidFill>
                  <a:srgbClr val="0000FF"/>
                </a:solidFill>
                <a:latin typeface="+mn-ea"/>
                <a:ea typeface="+mn-ea"/>
              </a:rPr>
              <a:t>占める）</a:t>
            </a:r>
            <a:endParaRPr lang="en-US" altLang="ja-JP" sz="1300" b="0" dirty="0">
              <a:solidFill>
                <a:srgbClr val="0000FF"/>
              </a:solidFill>
              <a:latin typeface="+mn-ea"/>
              <a:ea typeface="+mn-ea"/>
            </a:endParaRPr>
          </a:p>
          <a:p>
            <a:pPr eaLnBrk="1" hangingPunct="1">
              <a:spcBef>
                <a:spcPct val="0"/>
              </a:spcBef>
              <a:buFontTx/>
              <a:buNone/>
              <a:defRPr/>
            </a:pPr>
            <a:r>
              <a:rPr lang="ja-JP" altLang="en-US" sz="1300" b="0" dirty="0">
                <a:solidFill>
                  <a:srgbClr val="0000FF"/>
                </a:solidFill>
                <a:latin typeface="+mn-ea"/>
                <a:ea typeface="+mn-ea"/>
              </a:rPr>
              <a:t>●発電コスト</a:t>
            </a:r>
            <a:r>
              <a:rPr lang="en-US" altLang="ja-JP" sz="1300" b="0" dirty="0">
                <a:solidFill>
                  <a:srgbClr val="0000FF"/>
                </a:solidFill>
                <a:latin typeface="+mn-ea"/>
                <a:ea typeface="+mn-ea"/>
              </a:rPr>
              <a:t>2010</a:t>
            </a:r>
            <a:r>
              <a:rPr lang="ja-JP" altLang="en-US" sz="1300" b="0" dirty="0">
                <a:solidFill>
                  <a:srgbClr val="0000FF"/>
                </a:solidFill>
                <a:latin typeface="+mn-ea"/>
                <a:ea typeface="+mn-ea"/>
              </a:rPr>
              <a:t>年</a:t>
            </a:r>
            <a:r>
              <a:rPr lang="en-US" altLang="ja-JP" sz="1300" b="0" dirty="0">
                <a:solidFill>
                  <a:srgbClr val="0000FF"/>
                </a:solidFill>
                <a:latin typeface="+mn-ea"/>
                <a:ea typeface="+mn-ea"/>
              </a:rPr>
              <a:t>0.09</a:t>
            </a:r>
            <a:r>
              <a:rPr lang="ja-JP" altLang="en-US" sz="1300" b="0" dirty="0">
                <a:solidFill>
                  <a:srgbClr val="0000FF"/>
                </a:solidFill>
                <a:latin typeface="+mn-ea"/>
                <a:ea typeface="+mn-ea"/>
              </a:rPr>
              <a:t>ドル</a:t>
            </a:r>
            <a:r>
              <a:rPr lang="en-US" altLang="ja-JP" sz="1300" b="0" dirty="0">
                <a:solidFill>
                  <a:srgbClr val="0000FF"/>
                </a:solidFill>
                <a:latin typeface="+mn-ea"/>
                <a:ea typeface="+mn-ea"/>
              </a:rPr>
              <a:t>/kWh</a:t>
            </a:r>
            <a:r>
              <a:rPr lang="ja-JP" altLang="en-US" sz="1300" b="0" dirty="0">
                <a:solidFill>
                  <a:srgbClr val="0000FF"/>
                </a:solidFill>
                <a:latin typeface="+mn-ea"/>
                <a:ea typeface="+mn-ea"/>
              </a:rPr>
              <a:t>から</a:t>
            </a:r>
            <a:r>
              <a:rPr lang="en-US" altLang="ja-JP" sz="1300" b="0" dirty="0">
                <a:solidFill>
                  <a:srgbClr val="0000FF"/>
                </a:solidFill>
                <a:latin typeface="+mn-ea"/>
                <a:ea typeface="+mn-ea"/>
              </a:rPr>
              <a:t>2020</a:t>
            </a:r>
            <a:r>
              <a:rPr lang="ja-JP" altLang="en-US" sz="1300" b="0" dirty="0">
                <a:solidFill>
                  <a:srgbClr val="0000FF"/>
                </a:solidFill>
                <a:latin typeface="+mn-ea"/>
                <a:ea typeface="+mn-ea"/>
              </a:rPr>
              <a:t>年</a:t>
            </a:r>
            <a:r>
              <a:rPr lang="en-US" altLang="ja-JP" sz="1300" b="0" dirty="0">
                <a:solidFill>
                  <a:srgbClr val="0000FF"/>
                </a:solidFill>
                <a:latin typeface="+mn-ea"/>
                <a:ea typeface="+mn-ea"/>
              </a:rPr>
              <a:t>0.04</a:t>
            </a:r>
            <a:r>
              <a:rPr lang="ja-JP" altLang="en-US" sz="1300" b="0" dirty="0">
                <a:solidFill>
                  <a:srgbClr val="0000FF"/>
                </a:solidFill>
                <a:latin typeface="+mn-ea"/>
                <a:ea typeface="+mn-ea"/>
              </a:rPr>
              <a:t>ドル</a:t>
            </a:r>
            <a:r>
              <a:rPr lang="en-US" altLang="ja-JP" sz="1300" b="0" dirty="0">
                <a:solidFill>
                  <a:srgbClr val="0000FF"/>
                </a:solidFill>
                <a:latin typeface="+mn-ea"/>
                <a:ea typeface="+mn-ea"/>
              </a:rPr>
              <a:t>/kWh</a:t>
            </a:r>
          </a:p>
          <a:p>
            <a:pPr eaLnBrk="1" hangingPunct="1">
              <a:spcBef>
                <a:spcPct val="0"/>
              </a:spcBef>
              <a:buFontTx/>
              <a:buNone/>
              <a:defRPr/>
            </a:pPr>
            <a:r>
              <a:rPr lang="ja-JP" altLang="en-US" sz="1300" b="0" dirty="0">
                <a:latin typeface="+mn-ea"/>
                <a:ea typeface="+mn-ea"/>
              </a:rPr>
              <a:t>●日本では北海道や東北中心に</a:t>
            </a:r>
            <a:r>
              <a:rPr lang="ja-JP" altLang="en-US" sz="1300" b="0" dirty="0">
                <a:solidFill>
                  <a:srgbClr val="FF0000"/>
                </a:solidFill>
                <a:latin typeface="+mn-ea"/>
                <a:ea typeface="+mn-ea"/>
              </a:rPr>
              <a:t>ウィンドファーム</a:t>
            </a:r>
            <a:r>
              <a:rPr lang="ja-JP" altLang="en-US" sz="1300" b="0" dirty="0">
                <a:latin typeface="+mn-ea"/>
                <a:ea typeface="+mn-ea"/>
              </a:rPr>
              <a:t>を建設。</a:t>
            </a:r>
            <a:endParaRPr lang="en-US" altLang="ja-JP" sz="1300" b="0" dirty="0">
              <a:latin typeface="+mn-ea"/>
              <a:ea typeface="+mn-ea"/>
            </a:endParaRPr>
          </a:p>
        </p:txBody>
      </p:sp>
      <p:sp>
        <p:nvSpPr>
          <p:cNvPr id="115728" name="Text Box 53">
            <a:extLst>
              <a:ext uri="{FF2B5EF4-FFF2-40B4-BE49-F238E27FC236}">
                <a16:creationId xmlns:a16="http://schemas.microsoft.com/office/drawing/2014/main" id="{7777A339-9A1C-346F-A7F4-BA7FEF7B8211}"/>
              </a:ext>
            </a:extLst>
          </p:cNvPr>
          <p:cNvSpPr txBox="1">
            <a:spLocks noChangeArrowheads="1"/>
          </p:cNvSpPr>
          <p:nvPr/>
        </p:nvSpPr>
        <p:spPr bwMode="auto">
          <a:xfrm>
            <a:off x="-9525" y="3467100"/>
            <a:ext cx="6526213" cy="11382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dirty="0">
                <a:latin typeface="+mn-ea"/>
                <a:ea typeface="+mn-ea"/>
              </a:rPr>
              <a:t>③</a:t>
            </a:r>
            <a:r>
              <a:rPr lang="ja-JP" altLang="en-US" sz="1600" dirty="0">
                <a:latin typeface="+mn-ea"/>
                <a:ea typeface="+mn-ea"/>
              </a:rPr>
              <a:t>バイオマスエネルギー</a:t>
            </a:r>
            <a:r>
              <a:rPr lang="ja-JP" altLang="en-US" sz="1600" dirty="0">
                <a:solidFill>
                  <a:srgbClr val="FF0000"/>
                </a:solidFill>
                <a:latin typeface="+mn-ea"/>
                <a:ea typeface="+mn-ea"/>
              </a:rPr>
              <a:t>＜ｶｰﾎﾞﾝﾆｭｰﾄﾗﾙ＞</a:t>
            </a:r>
          </a:p>
          <a:p>
            <a:pPr eaLnBrk="1" hangingPunct="1">
              <a:spcBef>
                <a:spcPct val="0"/>
              </a:spcBef>
              <a:buFontTx/>
              <a:buNone/>
              <a:defRPr/>
            </a:pPr>
            <a:r>
              <a:rPr lang="ja-JP" altLang="en-US" sz="1300" b="0" dirty="0">
                <a:latin typeface="+mn-ea"/>
                <a:ea typeface="+mn-ea"/>
              </a:rPr>
              <a:t>●動植物に由来する有機物でエネルギｰ源として利用可能なもの。</a:t>
            </a:r>
          </a:p>
          <a:p>
            <a:pPr eaLnBrk="1" hangingPunct="1">
              <a:spcBef>
                <a:spcPct val="0"/>
              </a:spcBef>
              <a:buFontTx/>
              <a:buNone/>
              <a:defRPr/>
            </a:pPr>
            <a:r>
              <a:rPr lang="ja-JP" altLang="en-US" sz="1300" b="0" dirty="0">
                <a:latin typeface="+mn-ea"/>
                <a:ea typeface="+mn-ea"/>
              </a:rPr>
              <a:t>●廃棄物が燃料の場合、廃棄物の再利用や減少につながる。</a:t>
            </a:r>
          </a:p>
          <a:p>
            <a:pPr eaLnBrk="1" hangingPunct="1">
              <a:spcBef>
                <a:spcPct val="0"/>
              </a:spcBef>
              <a:buFontTx/>
              <a:buNone/>
              <a:defRPr/>
            </a:pPr>
            <a:r>
              <a:rPr lang="ja-JP" altLang="en-US" sz="1300" b="0" dirty="0">
                <a:latin typeface="+mn-ea"/>
                <a:ea typeface="+mn-ea"/>
              </a:rPr>
              <a:t>●資源が広い地域に分散し、高コストな収集・運搬が課題。</a:t>
            </a:r>
            <a:endParaRPr lang="en-US" altLang="ja-JP" sz="1300" b="0" dirty="0">
              <a:latin typeface="+mn-ea"/>
              <a:ea typeface="+mn-ea"/>
            </a:endParaRPr>
          </a:p>
          <a:p>
            <a:pPr eaLnBrk="1" hangingPunct="1">
              <a:spcBef>
                <a:spcPct val="0"/>
              </a:spcBef>
              <a:buFontTx/>
              <a:buNone/>
              <a:defRPr/>
            </a:pPr>
            <a:r>
              <a:rPr lang="ja-JP" altLang="en-US" sz="1300" b="0" dirty="0">
                <a:latin typeface="+mn-ea"/>
                <a:ea typeface="+mn-ea"/>
              </a:rPr>
              <a:t>●バイオエタノール、バイオディーゼル、</a:t>
            </a:r>
            <a:r>
              <a:rPr lang="ja-JP" altLang="en-US" sz="1300" b="0" dirty="0">
                <a:solidFill>
                  <a:srgbClr val="0000FF"/>
                </a:solidFill>
                <a:latin typeface="+mn-ea"/>
                <a:ea typeface="+mn-ea"/>
              </a:rPr>
              <a:t>航空機用</a:t>
            </a:r>
            <a:r>
              <a:rPr lang="en-US" altLang="ja-JP" sz="1300" b="0" dirty="0">
                <a:solidFill>
                  <a:srgbClr val="0000FF"/>
                </a:solidFill>
                <a:latin typeface="+mn-ea"/>
                <a:ea typeface="+mn-ea"/>
              </a:rPr>
              <a:t>SAF (</a:t>
            </a:r>
            <a:r>
              <a:rPr lang="en-US" altLang="ja-JP" sz="1100" b="0" dirty="0">
                <a:solidFill>
                  <a:srgbClr val="0000FF"/>
                </a:solidFill>
                <a:latin typeface="+mn-ea"/>
                <a:ea typeface="+mn-ea"/>
              </a:rPr>
              <a:t>Sustainable Aviation Fuel)</a:t>
            </a:r>
            <a:endParaRPr lang="ja-JP" altLang="en-US" sz="1100" b="0" dirty="0">
              <a:solidFill>
                <a:srgbClr val="0000FF"/>
              </a:solidFill>
              <a:latin typeface="+mn-ea"/>
              <a:ea typeface="+mn-ea"/>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40">
            <a:extLst>
              <a:ext uri="{FF2B5EF4-FFF2-40B4-BE49-F238E27FC236}">
                <a16:creationId xmlns:a16="http://schemas.microsoft.com/office/drawing/2014/main" id="{EC7603AB-2B64-91EE-FEDA-B19D8F7069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58519" y="675050"/>
            <a:ext cx="4284662" cy="204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3" name="Text Box 9">
            <a:extLst>
              <a:ext uri="{FF2B5EF4-FFF2-40B4-BE49-F238E27FC236}">
                <a16:creationId xmlns:a16="http://schemas.microsoft.com/office/drawing/2014/main" id="{D16B2AB8-92D2-8F6C-1CF9-74616094FB7D}"/>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P90</a:t>
            </a:r>
            <a:r>
              <a:rPr lang="ja-JP" altLang="en-US" sz="1200" b="0" dirty="0">
                <a:latin typeface="+mn-ea"/>
                <a:ea typeface="+mn-ea"/>
              </a:rPr>
              <a:t>～</a:t>
            </a:r>
            <a:r>
              <a:rPr lang="en-US" altLang="ja-JP" sz="1200" b="0" dirty="0">
                <a:latin typeface="+mn-ea"/>
                <a:ea typeface="+mn-ea"/>
              </a:rPr>
              <a:t>P91</a:t>
            </a:r>
          </a:p>
        </p:txBody>
      </p:sp>
      <p:sp>
        <p:nvSpPr>
          <p:cNvPr id="117764" name="Text Box 10">
            <a:extLst>
              <a:ext uri="{FF2B5EF4-FFF2-40B4-BE49-F238E27FC236}">
                <a16:creationId xmlns:a16="http://schemas.microsoft.com/office/drawing/2014/main" id="{7CE1167B-322E-ADBC-96FA-F4ACAEC596FC}"/>
              </a:ext>
            </a:extLst>
          </p:cNvPr>
          <p:cNvSpPr txBox="1">
            <a:spLocks noChangeArrowheads="1"/>
          </p:cNvSpPr>
          <p:nvPr/>
        </p:nvSpPr>
        <p:spPr bwMode="auto">
          <a:xfrm>
            <a:off x="1835150" y="188913"/>
            <a:ext cx="396081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600">
              <a:latin typeface="+mn-ea"/>
              <a:ea typeface="+mn-ea"/>
            </a:endParaRPr>
          </a:p>
        </p:txBody>
      </p:sp>
      <p:sp>
        <p:nvSpPr>
          <p:cNvPr id="117765" name="Text Box 11">
            <a:extLst>
              <a:ext uri="{FF2B5EF4-FFF2-40B4-BE49-F238E27FC236}">
                <a16:creationId xmlns:a16="http://schemas.microsoft.com/office/drawing/2014/main" id="{D12CE888-8457-93C3-B89F-50C8F588F38B}"/>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０６</a:t>
            </a:r>
          </a:p>
        </p:txBody>
      </p:sp>
      <p:sp>
        <p:nvSpPr>
          <p:cNvPr id="117766" name="Text Box 12">
            <a:extLst>
              <a:ext uri="{FF2B5EF4-FFF2-40B4-BE49-F238E27FC236}">
                <a16:creationId xmlns:a16="http://schemas.microsoft.com/office/drawing/2014/main" id="{59AD5EAD-445E-B227-203F-C68327F9EE23}"/>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３－２</a:t>
            </a:r>
          </a:p>
        </p:txBody>
      </p:sp>
      <p:sp>
        <p:nvSpPr>
          <p:cNvPr id="117767" name="Text Box 13">
            <a:extLst>
              <a:ext uri="{FF2B5EF4-FFF2-40B4-BE49-F238E27FC236}">
                <a16:creationId xmlns:a16="http://schemas.microsoft.com/office/drawing/2014/main" id="{E29EC563-6DF3-9FCE-9CC2-A1F62A8CB2D9}"/>
              </a:ext>
            </a:extLst>
          </p:cNvPr>
          <p:cNvSpPr txBox="1">
            <a:spLocks noChangeArrowheads="1"/>
          </p:cNvSpPr>
          <p:nvPr/>
        </p:nvSpPr>
        <p:spPr bwMode="auto">
          <a:xfrm>
            <a:off x="2479675" y="85725"/>
            <a:ext cx="4321175" cy="519113"/>
          </a:xfrm>
          <a:prstGeom prst="rect">
            <a:avLst/>
          </a:prstGeom>
          <a:noFill/>
          <a:ln>
            <a:noFill/>
          </a:ln>
        </p:spPr>
        <p:txBody>
          <a:bodyPr wrap="none"/>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省エネルギー対策と技術　</a:t>
            </a:r>
          </a:p>
        </p:txBody>
      </p:sp>
      <p:sp>
        <p:nvSpPr>
          <p:cNvPr id="117768" name="Text Box 33">
            <a:extLst>
              <a:ext uri="{FF2B5EF4-FFF2-40B4-BE49-F238E27FC236}">
                <a16:creationId xmlns:a16="http://schemas.microsoft.com/office/drawing/2014/main" id="{2981CC22-F59F-AC44-201D-AEEE4FA32347}"/>
              </a:ext>
            </a:extLst>
          </p:cNvPr>
          <p:cNvSpPr txBox="1">
            <a:spLocks noChangeArrowheads="1"/>
          </p:cNvSpPr>
          <p:nvPr/>
        </p:nvSpPr>
        <p:spPr bwMode="auto">
          <a:xfrm>
            <a:off x="0" y="620713"/>
            <a:ext cx="4751388" cy="10461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a:t>
            </a:r>
            <a:r>
              <a:rPr lang="ja-JP" altLang="en-US" sz="1800" dirty="0">
                <a:solidFill>
                  <a:srgbClr val="FF0000"/>
                </a:solidFill>
                <a:latin typeface="+mn-ea"/>
                <a:ea typeface="+mn-ea"/>
              </a:rPr>
              <a:t>ヒートポンプ</a:t>
            </a:r>
            <a:endParaRPr lang="ja-JP" altLang="en-US" sz="1600" b="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・気体を圧縮すると温度が上昇し　膨張すると下がる原理</a:t>
            </a:r>
          </a:p>
          <a:p>
            <a:pPr eaLnBrk="1" hangingPunct="1">
              <a:spcBef>
                <a:spcPct val="0"/>
              </a:spcBef>
              <a:buFontTx/>
              <a:buNone/>
              <a:defRPr/>
            </a:pPr>
            <a:r>
              <a:rPr lang="ja-JP" altLang="en-US" sz="1400" b="0" dirty="0">
                <a:latin typeface="+mn-ea"/>
                <a:ea typeface="+mn-ea"/>
              </a:rPr>
              <a:t>・エアコン、冷蔵庫、乾燥洗濯機、給湯器等に使われる</a:t>
            </a:r>
          </a:p>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消費電力の</a:t>
            </a:r>
            <a:r>
              <a:rPr lang="en-US" altLang="ja-JP" sz="1400" b="0" dirty="0">
                <a:solidFill>
                  <a:srgbClr val="FF0000"/>
                </a:solidFill>
                <a:latin typeface="+mn-ea"/>
                <a:ea typeface="+mn-ea"/>
              </a:rPr>
              <a:t>3</a:t>
            </a:r>
            <a:r>
              <a:rPr lang="ja-JP" altLang="en-US" sz="1400" b="0" dirty="0">
                <a:solidFill>
                  <a:srgbClr val="FF0000"/>
                </a:solidFill>
                <a:latin typeface="+mn-ea"/>
                <a:ea typeface="+mn-ea"/>
              </a:rPr>
              <a:t>倍の熱エネルギー</a:t>
            </a:r>
          </a:p>
        </p:txBody>
      </p:sp>
      <p:sp>
        <p:nvSpPr>
          <p:cNvPr id="117769" name="Text Box 34">
            <a:extLst>
              <a:ext uri="{FF2B5EF4-FFF2-40B4-BE49-F238E27FC236}">
                <a16:creationId xmlns:a16="http://schemas.microsoft.com/office/drawing/2014/main" id="{21B76959-BC0F-415C-02A3-1CA597A742F7}"/>
              </a:ext>
            </a:extLst>
          </p:cNvPr>
          <p:cNvSpPr txBox="1">
            <a:spLocks noChangeArrowheads="1"/>
          </p:cNvSpPr>
          <p:nvPr/>
        </p:nvSpPr>
        <p:spPr bwMode="auto">
          <a:xfrm>
            <a:off x="0" y="1557338"/>
            <a:ext cx="5219700" cy="9842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ja-JP" altLang="en-US" sz="1600" dirty="0">
                <a:solidFill>
                  <a:srgbClr val="FF0000"/>
                </a:solidFill>
                <a:latin typeface="+mn-ea"/>
                <a:ea typeface="+mn-ea"/>
              </a:rPr>
              <a:t>燃料電池</a:t>
            </a:r>
          </a:p>
          <a:p>
            <a:pPr eaLnBrk="1" hangingPunct="1">
              <a:spcBef>
                <a:spcPct val="0"/>
              </a:spcBef>
              <a:buFontTx/>
              <a:buNone/>
              <a:defRPr/>
            </a:pPr>
            <a:r>
              <a:rPr lang="ja-JP" altLang="en-US" sz="1400" b="0" dirty="0">
                <a:latin typeface="+mn-ea"/>
                <a:ea typeface="+mn-ea"/>
              </a:rPr>
              <a:t>・水素と酸素を化学反応させて発電</a:t>
            </a:r>
          </a:p>
          <a:p>
            <a:pPr eaLnBrk="1" hangingPunct="1">
              <a:spcBef>
                <a:spcPct val="0"/>
              </a:spcBef>
              <a:buFontTx/>
              <a:buNone/>
              <a:defRPr/>
            </a:pPr>
            <a:r>
              <a:rPr lang="ja-JP" altLang="en-US" sz="1400" b="0" dirty="0">
                <a:latin typeface="+mn-ea"/>
                <a:ea typeface="+mn-ea"/>
              </a:rPr>
              <a:t>・化学反応時、発生する熱も利用</a:t>
            </a:r>
            <a:r>
              <a:rPr lang="en-US" altLang="ja-JP" sz="1400" b="0" dirty="0">
                <a:latin typeface="+mn-ea"/>
                <a:ea typeface="+mn-ea"/>
              </a:rPr>
              <a:t>(</a:t>
            </a:r>
            <a:r>
              <a:rPr lang="ja-JP" altLang="en-US" sz="1400" b="0" dirty="0">
                <a:latin typeface="+mn-ea"/>
                <a:ea typeface="+mn-ea"/>
              </a:rPr>
              <a:t>ｺｰｼﾞｪﾈﾚｰｼｮﾝ）</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・家庭向けの普及も始まっている。</a:t>
            </a:r>
          </a:p>
        </p:txBody>
      </p:sp>
      <p:sp>
        <p:nvSpPr>
          <p:cNvPr id="117770" name="Text Box 35">
            <a:extLst>
              <a:ext uri="{FF2B5EF4-FFF2-40B4-BE49-F238E27FC236}">
                <a16:creationId xmlns:a16="http://schemas.microsoft.com/office/drawing/2014/main" id="{9314B4B4-D6F0-C9C7-FF34-319CA6AA75E6}"/>
              </a:ext>
            </a:extLst>
          </p:cNvPr>
          <p:cNvSpPr txBox="1">
            <a:spLocks noChangeArrowheads="1"/>
          </p:cNvSpPr>
          <p:nvPr/>
        </p:nvSpPr>
        <p:spPr bwMode="auto">
          <a:xfrm>
            <a:off x="0" y="2474913"/>
            <a:ext cx="9144000" cy="5540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ja-JP" altLang="en-US" sz="1600" dirty="0">
                <a:solidFill>
                  <a:srgbClr val="FF0000"/>
                </a:solidFill>
                <a:latin typeface="+mn-ea"/>
                <a:ea typeface="+mn-ea"/>
              </a:rPr>
              <a:t>インバーター　</a:t>
            </a:r>
            <a:r>
              <a:rPr lang="ja-JP" altLang="en-US" sz="1600" dirty="0">
                <a:latin typeface="+mn-ea"/>
                <a:ea typeface="+mn-ea"/>
              </a:rPr>
              <a:t>　</a:t>
            </a:r>
          </a:p>
          <a:p>
            <a:pPr eaLnBrk="1" hangingPunct="1">
              <a:spcBef>
                <a:spcPct val="0"/>
              </a:spcBef>
              <a:buFontTx/>
              <a:buNone/>
              <a:defRPr/>
            </a:pPr>
            <a:r>
              <a:rPr lang="ja-JP" altLang="en-US" sz="1400" b="0" dirty="0">
                <a:latin typeface="+mn-ea"/>
                <a:ea typeface="+mn-ea"/>
              </a:rPr>
              <a:t>・交流をいったん直流に変え、周波数の異なる交流に変える装置。 エアコン、冷蔵庫、などの家電製品に使用されている。</a:t>
            </a:r>
          </a:p>
        </p:txBody>
      </p:sp>
      <p:sp>
        <p:nvSpPr>
          <p:cNvPr id="117771" name="Text Box 37">
            <a:extLst>
              <a:ext uri="{FF2B5EF4-FFF2-40B4-BE49-F238E27FC236}">
                <a16:creationId xmlns:a16="http://schemas.microsoft.com/office/drawing/2014/main" id="{69625D85-D185-45C7-D9BE-5FD3E8EADB64}"/>
              </a:ext>
            </a:extLst>
          </p:cNvPr>
          <p:cNvSpPr txBox="1">
            <a:spLocks noChangeArrowheads="1"/>
          </p:cNvSpPr>
          <p:nvPr/>
        </p:nvSpPr>
        <p:spPr bwMode="auto">
          <a:xfrm>
            <a:off x="0" y="4652963"/>
            <a:ext cx="9144000"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ja-JP" altLang="en-US" sz="1600" dirty="0">
                <a:solidFill>
                  <a:srgbClr val="FF0000"/>
                </a:solidFill>
                <a:latin typeface="+mn-ea"/>
                <a:ea typeface="+mn-ea"/>
              </a:rPr>
              <a:t>コージェネレーション</a:t>
            </a:r>
            <a:r>
              <a:rPr lang="en-US" altLang="ja-JP" sz="1600" dirty="0">
                <a:solidFill>
                  <a:srgbClr val="FF0000"/>
                </a:solidFill>
                <a:latin typeface="+mn-ea"/>
                <a:ea typeface="+mn-ea"/>
              </a:rPr>
              <a:t>(</a:t>
            </a:r>
            <a:r>
              <a:rPr lang="ja-JP" altLang="en-US" sz="1800" dirty="0">
                <a:solidFill>
                  <a:srgbClr val="FF0000"/>
                </a:solidFill>
                <a:latin typeface="+mn-ea"/>
                <a:ea typeface="+mn-ea"/>
              </a:rPr>
              <a:t>熱電併給</a:t>
            </a:r>
            <a:r>
              <a:rPr lang="en-US" altLang="ja-JP" sz="1800" dirty="0">
                <a:solidFill>
                  <a:srgbClr val="FF0000"/>
                </a:solidFill>
                <a:latin typeface="+mn-ea"/>
                <a:ea typeface="+mn-ea"/>
              </a:rPr>
              <a:t>)</a:t>
            </a:r>
            <a:endParaRPr lang="en-US" altLang="ja-JP" sz="160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・都市ガス、ＬＰＧ、重油などで発電を行い、発生する排熱を給湯などに使うシステム。エネルギー効率７５～８０％</a:t>
            </a:r>
          </a:p>
        </p:txBody>
      </p:sp>
      <p:sp>
        <p:nvSpPr>
          <p:cNvPr id="117772" name="Text Box 38">
            <a:extLst>
              <a:ext uri="{FF2B5EF4-FFF2-40B4-BE49-F238E27FC236}">
                <a16:creationId xmlns:a16="http://schemas.microsoft.com/office/drawing/2014/main" id="{4C0432BD-E185-C227-C86F-1EBAECCCD2C9}"/>
              </a:ext>
            </a:extLst>
          </p:cNvPr>
          <p:cNvSpPr txBox="1">
            <a:spLocks noChangeArrowheads="1"/>
          </p:cNvSpPr>
          <p:nvPr/>
        </p:nvSpPr>
        <p:spPr bwMode="auto">
          <a:xfrm>
            <a:off x="0" y="2997200"/>
            <a:ext cx="5435600"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●複層ガラス・断熱サッシ</a:t>
            </a:r>
          </a:p>
          <a:p>
            <a:pPr eaLnBrk="1" hangingPunct="1">
              <a:spcBef>
                <a:spcPct val="0"/>
              </a:spcBef>
              <a:buFontTx/>
              <a:buNone/>
              <a:defRPr/>
            </a:pPr>
            <a:r>
              <a:rPr lang="ja-JP" altLang="en-US" sz="1600" b="0" dirty="0">
                <a:latin typeface="+mn-ea"/>
                <a:ea typeface="+mn-ea"/>
              </a:rPr>
              <a:t>・</a:t>
            </a:r>
            <a:r>
              <a:rPr lang="ja-JP" altLang="en-US" sz="1400" b="0" dirty="0">
                <a:latin typeface="+mn-ea"/>
                <a:ea typeface="+mn-ea"/>
              </a:rPr>
              <a:t>窓を複層ガラスや断熱サッシにすることで断熱性能を改善したもの</a:t>
            </a:r>
            <a:endParaRPr lang="en-US" altLang="ja-JP" sz="1400" b="0" dirty="0">
              <a:latin typeface="+mn-ea"/>
              <a:ea typeface="+mn-ea"/>
            </a:endParaRPr>
          </a:p>
        </p:txBody>
      </p:sp>
      <p:sp>
        <p:nvSpPr>
          <p:cNvPr id="117789" name="Line 50">
            <a:extLst>
              <a:ext uri="{FF2B5EF4-FFF2-40B4-BE49-F238E27FC236}">
                <a16:creationId xmlns:a16="http://schemas.microsoft.com/office/drawing/2014/main" id="{C2FADB77-00E0-C4D6-50D1-89C395F428F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17775" name="Text Box 51">
            <a:extLst>
              <a:ext uri="{FF2B5EF4-FFF2-40B4-BE49-F238E27FC236}">
                <a16:creationId xmlns:a16="http://schemas.microsoft.com/office/drawing/2014/main" id="{D010186F-0DEF-9CB7-FD4D-9015D2B4DF86}"/>
              </a:ext>
            </a:extLst>
          </p:cNvPr>
          <p:cNvSpPr txBox="1">
            <a:spLocks noChangeArrowheads="1"/>
          </p:cNvSpPr>
          <p:nvPr/>
        </p:nvSpPr>
        <p:spPr bwMode="auto">
          <a:xfrm>
            <a:off x="4763" y="3500438"/>
            <a:ext cx="9072562" cy="5540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en-US" altLang="ja-JP" sz="1600" dirty="0">
                <a:solidFill>
                  <a:srgbClr val="FF0000"/>
                </a:solidFill>
                <a:latin typeface="+mn-ea"/>
                <a:ea typeface="+mn-ea"/>
              </a:rPr>
              <a:t>LED(</a:t>
            </a:r>
            <a:r>
              <a:rPr lang="ja-JP" altLang="en-US" sz="1600" dirty="0">
                <a:solidFill>
                  <a:srgbClr val="FF0000"/>
                </a:solidFill>
                <a:latin typeface="+mn-ea"/>
                <a:ea typeface="+mn-ea"/>
              </a:rPr>
              <a:t>発光ダイオード</a:t>
            </a:r>
            <a:r>
              <a:rPr lang="en-US" altLang="ja-JP" sz="1600" dirty="0">
                <a:solidFill>
                  <a:srgbClr val="FF0000"/>
                </a:solidFill>
                <a:latin typeface="+mn-ea"/>
                <a:ea typeface="+mn-ea"/>
              </a:rPr>
              <a:t>)</a:t>
            </a:r>
          </a:p>
          <a:p>
            <a:pPr eaLnBrk="1" hangingPunct="1">
              <a:spcBef>
                <a:spcPct val="0"/>
              </a:spcBef>
              <a:buFontTx/>
              <a:buNone/>
              <a:defRPr/>
            </a:pPr>
            <a:r>
              <a:rPr lang="ja-JP" altLang="en-US" sz="1400" b="0" dirty="0">
                <a:latin typeface="+mn-ea"/>
                <a:ea typeface="+mn-ea"/>
              </a:rPr>
              <a:t>・</a:t>
            </a:r>
            <a:r>
              <a:rPr lang="ja-JP" altLang="ja-JP" sz="1400" b="0" dirty="0">
                <a:latin typeface="+mn-ea"/>
                <a:ea typeface="+mn-ea"/>
              </a:rPr>
              <a:t>LEDは、蛍光ランプに比べて消費電力が約4分の3、寿命が4～7倍、</a:t>
            </a:r>
            <a:r>
              <a:rPr lang="ja-JP" altLang="en-US" sz="1400" b="0" dirty="0">
                <a:latin typeface="+mn-ea"/>
                <a:ea typeface="+mn-ea"/>
              </a:rPr>
              <a:t>　</a:t>
            </a:r>
            <a:r>
              <a:rPr lang="ja-JP" altLang="ja-JP" sz="1400" b="0" dirty="0">
                <a:latin typeface="+mn-ea"/>
                <a:ea typeface="+mn-ea"/>
              </a:rPr>
              <a:t>家庭内の照明、街路灯、信号機など</a:t>
            </a:r>
            <a:r>
              <a:rPr lang="ja-JP" altLang="en-US" sz="1400" b="0" dirty="0">
                <a:latin typeface="+mn-ea"/>
                <a:ea typeface="+mn-ea"/>
              </a:rPr>
              <a:t>に使われる</a:t>
            </a:r>
            <a:r>
              <a:rPr lang="ja-JP" altLang="ja-JP" sz="1400" b="0" dirty="0">
                <a:latin typeface="+mn-ea"/>
                <a:ea typeface="+mn-ea"/>
              </a:rPr>
              <a:t>。</a:t>
            </a:r>
          </a:p>
        </p:txBody>
      </p:sp>
      <p:pic>
        <p:nvPicPr>
          <p:cNvPr id="105487" name="図 7">
            <a:extLst>
              <a:ext uri="{FF2B5EF4-FFF2-40B4-BE49-F238E27FC236}">
                <a16:creationId xmlns:a16="http://schemas.microsoft.com/office/drawing/2014/main" id="{D2EBAA3E-4DEF-7216-9CB6-C006533382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2275" y="211138"/>
            <a:ext cx="3143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8" name="図 9">
            <a:extLst>
              <a:ext uri="{FF2B5EF4-FFF2-40B4-BE49-F238E27FC236}">
                <a16:creationId xmlns:a16="http://schemas.microsoft.com/office/drawing/2014/main" id="{B2BF8FE4-C550-7FF1-2433-B4F833116B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47875" y="211138"/>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Text Box 51">
            <a:extLst>
              <a:ext uri="{FF2B5EF4-FFF2-40B4-BE49-F238E27FC236}">
                <a16:creationId xmlns:a16="http://schemas.microsoft.com/office/drawing/2014/main" id="{1BBB6C94-9B2B-0EE6-7FB3-0C91A62DDF14}"/>
              </a:ext>
            </a:extLst>
          </p:cNvPr>
          <p:cNvSpPr txBox="1">
            <a:spLocks noChangeArrowheads="1"/>
          </p:cNvSpPr>
          <p:nvPr/>
        </p:nvSpPr>
        <p:spPr bwMode="auto">
          <a:xfrm>
            <a:off x="4763" y="6107113"/>
            <a:ext cx="9072562" cy="7699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b="0" dirty="0">
                <a:latin typeface="+mn-ea"/>
                <a:ea typeface="+mn-ea"/>
              </a:rPr>
              <a:t>●ＥＳＣＯ</a:t>
            </a:r>
            <a:r>
              <a:rPr lang="en-US" altLang="ja-JP" sz="1600" b="0" dirty="0">
                <a:latin typeface="+mn-ea"/>
                <a:ea typeface="+mn-ea"/>
              </a:rPr>
              <a:t>(Energy Service Company)</a:t>
            </a:r>
          </a:p>
          <a:p>
            <a:pPr eaLnBrk="1" hangingPunct="1">
              <a:spcBef>
                <a:spcPct val="0"/>
              </a:spcBef>
              <a:buFontTx/>
              <a:buNone/>
              <a:defRPr/>
            </a:pPr>
            <a:r>
              <a:rPr lang="ja-JP" altLang="en-US" sz="1400" b="0" dirty="0">
                <a:latin typeface="+mn-ea"/>
                <a:ea typeface="+mn-ea"/>
              </a:rPr>
              <a:t>・工場やビルの事業者と契約して、省エネルギーに必要なノウハウを提供し、省エネ効果を保証するとともに、低減されたエネルギーのコストを</a:t>
            </a:r>
            <a:r>
              <a:rPr lang="en-US" altLang="ja-JP" sz="1400" b="0" dirty="0">
                <a:latin typeface="+mn-ea"/>
                <a:ea typeface="+mn-ea"/>
              </a:rPr>
              <a:t>ESCO</a:t>
            </a:r>
            <a:r>
              <a:rPr lang="ja-JP" altLang="en-US" sz="1400" b="0" dirty="0">
                <a:latin typeface="+mn-ea"/>
                <a:ea typeface="+mn-ea"/>
              </a:rPr>
              <a:t>事業の対策費用や報酬にあてるというものです。</a:t>
            </a:r>
            <a:r>
              <a:rPr lang="en-US" altLang="ja-JP" sz="1400" b="0" dirty="0">
                <a:solidFill>
                  <a:srgbClr val="0000FF"/>
                </a:solidFill>
                <a:latin typeface="+mn-ea"/>
                <a:ea typeface="+mn-ea"/>
              </a:rPr>
              <a:t>2019</a:t>
            </a:r>
            <a:r>
              <a:rPr lang="ja-JP" altLang="en-US" sz="1400" b="0" dirty="0">
                <a:solidFill>
                  <a:srgbClr val="0000FF"/>
                </a:solidFill>
                <a:latin typeface="+mn-ea"/>
                <a:ea typeface="+mn-ea"/>
              </a:rPr>
              <a:t>年市場規模：４８６億円</a:t>
            </a:r>
            <a:endParaRPr lang="ja-JP" altLang="ja-JP" sz="1400" b="0" dirty="0">
              <a:solidFill>
                <a:srgbClr val="0000FF"/>
              </a:solidFill>
              <a:latin typeface="+mn-ea"/>
              <a:ea typeface="+mn-ea"/>
            </a:endParaRPr>
          </a:p>
        </p:txBody>
      </p:sp>
      <p:sp>
        <p:nvSpPr>
          <p:cNvPr id="33" name="Text Box 37">
            <a:extLst>
              <a:ext uri="{FF2B5EF4-FFF2-40B4-BE49-F238E27FC236}">
                <a16:creationId xmlns:a16="http://schemas.microsoft.com/office/drawing/2014/main" id="{D7505588-6B6B-E489-9A6E-F2921A7D89D1}"/>
              </a:ext>
            </a:extLst>
          </p:cNvPr>
          <p:cNvSpPr txBox="1">
            <a:spLocks noChangeArrowheads="1"/>
          </p:cNvSpPr>
          <p:nvPr/>
        </p:nvSpPr>
        <p:spPr bwMode="auto">
          <a:xfrm>
            <a:off x="0" y="5207000"/>
            <a:ext cx="9113838" cy="9842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ja-JP" altLang="en-US" sz="1600" dirty="0">
                <a:solidFill>
                  <a:srgbClr val="FF0000"/>
                </a:solidFill>
                <a:latin typeface="+mn-ea"/>
                <a:ea typeface="+mn-ea"/>
              </a:rPr>
              <a:t>スマートグリッド、スマートコミュニティ</a:t>
            </a:r>
            <a:endParaRPr lang="en-US" altLang="ja-JP" sz="160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スマートメーター等を利用したスマートグリッド（次世代送電網）による電力の有効利用、熱や未利用エネルギーなどを地域全体で活用し、地域の交通システム、市民のライフスタイルの変革などを複合的に組み合わせた、地域単位での次世代エネルギー・社会システムの概念。</a:t>
            </a:r>
          </a:p>
        </p:txBody>
      </p:sp>
      <p:sp>
        <p:nvSpPr>
          <p:cNvPr id="34" name="Text Box 37">
            <a:extLst>
              <a:ext uri="{FF2B5EF4-FFF2-40B4-BE49-F238E27FC236}">
                <a16:creationId xmlns:a16="http://schemas.microsoft.com/office/drawing/2014/main" id="{A7362882-FB01-48B2-09F0-F0F1274C6EFE}"/>
              </a:ext>
            </a:extLst>
          </p:cNvPr>
          <p:cNvSpPr txBox="1">
            <a:spLocks noChangeArrowheads="1"/>
          </p:cNvSpPr>
          <p:nvPr/>
        </p:nvSpPr>
        <p:spPr bwMode="auto">
          <a:xfrm>
            <a:off x="-3175" y="4024313"/>
            <a:ext cx="9142413" cy="7699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a:t>
            </a:r>
            <a:r>
              <a:rPr lang="ja-JP" altLang="en-US" sz="1600" dirty="0">
                <a:solidFill>
                  <a:srgbClr val="FF0000"/>
                </a:solidFill>
                <a:latin typeface="+mn-ea"/>
                <a:ea typeface="+mn-ea"/>
              </a:rPr>
              <a:t>ＺＥＨ（ネット・ゼ囗・エネルギー・ハウス）</a:t>
            </a:r>
            <a:r>
              <a:rPr lang="ja-JP" altLang="en-US" sz="1600" dirty="0">
                <a:solidFill>
                  <a:srgbClr val="0000FF"/>
                </a:solidFill>
                <a:latin typeface="+mn-ea"/>
                <a:ea typeface="+mn-ea"/>
              </a:rPr>
              <a:t>●ＺＥＢ（ネット・ゼ囗・エネルギー・ビル） </a:t>
            </a:r>
            <a:endParaRPr lang="en-US" altLang="ja-JP" sz="160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・大幅な省エネルギーと再生可能エネルギーを導入し、年間のエネルギー消費量収支ゼロを目指した住宅・建築物。</a:t>
            </a:r>
          </a:p>
          <a:p>
            <a:pPr eaLnBrk="1" hangingPunct="1">
              <a:spcBef>
                <a:spcPct val="0"/>
              </a:spcBef>
              <a:buFontTx/>
              <a:buNone/>
              <a:defRPr/>
            </a:pPr>
            <a:r>
              <a:rPr lang="ja-JP" altLang="en-US" sz="1400" b="0" dirty="0">
                <a:solidFill>
                  <a:srgbClr val="0000FF"/>
                </a:solidFill>
                <a:latin typeface="+mn-ea"/>
                <a:ea typeface="+mn-ea"/>
              </a:rPr>
              <a:t>・第６次エネルギー基本計画では、</a:t>
            </a:r>
            <a:r>
              <a:rPr lang="en-US" altLang="ja-JP" sz="1400" b="0" dirty="0">
                <a:solidFill>
                  <a:srgbClr val="0000FF"/>
                </a:solidFill>
                <a:latin typeface="+mn-ea"/>
                <a:ea typeface="+mn-ea"/>
              </a:rPr>
              <a:t>2050</a:t>
            </a:r>
            <a:r>
              <a:rPr lang="ja-JP" altLang="en-US" sz="1400" b="0" dirty="0">
                <a:solidFill>
                  <a:srgbClr val="0000FF"/>
                </a:solidFill>
                <a:latin typeface="+mn-ea"/>
                <a:ea typeface="+mn-ea"/>
              </a:rPr>
              <a:t>年に住宅・建築物の平均で、ＺＥＨ、ＺＥＢの性能が確保されていることを目指す</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3">
            <a:extLst>
              <a:ext uri="{FF2B5EF4-FFF2-40B4-BE49-F238E27FC236}">
                <a16:creationId xmlns:a16="http://schemas.microsoft.com/office/drawing/2014/main" id="{3BF81924-25D5-99E5-5F0A-D41CBFA9B2C4}"/>
              </a:ext>
            </a:extLst>
          </p:cNvPr>
          <p:cNvGrpSpPr>
            <a:grpSpLocks/>
          </p:cNvGrpSpPr>
          <p:nvPr/>
        </p:nvGrpSpPr>
        <p:grpSpPr bwMode="auto">
          <a:xfrm>
            <a:off x="323850" y="733425"/>
            <a:ext cx="6049963" cy="457200"/>
            <a:chOff x="3696" y="210"/>
            <a:chExt cx="1951" cy="195"/>
          </a:xfrm>
        </p:grpSpPr>
        <p:sp>
          <p:nvSpPr>
            <p:cNvPr id="109594" name="Text Box 4">
              <a:extLst>
                <a:ext uri="{FF2B5EF4-FFF2-40B4-BE49-F238E27FC236}">
                  <a16:creationId xmlns:a16="http://schemas.microsoft.com/office/drawing/2014/main" id="{BB236405-A4EC-CBDE-7C07-DD8B2672501D}"/>
                </a:ext>
              </a:extLst>
            </p:cNvPr>
            <p:cNvSpPr txBox="1">
              <a:spLocks noChangeArrowheads="1"/>
            </p:cNvSpPr>
            <p:nvPr/>
          </p:nvSpPr>
          <p:spPr bwMode="auto">
            <a:xfrm>
              <a:off x="3696" y="210"/>
              <a:ext cx="500" cy="195"/>
            </a:xfrm>
            <a:prstGeom prst="rect">
              <a:avLst/>
            </a:prstGeom>
            <a:solidFill>
              <a:srgbClr val="00800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400">
                <a:latin typeface="ＭＳ ゴシック" panose="020B0609070205080204" pitchFamily="49" charset="-128"/>
                <a:ea typeface="ＭＳ ゴシック" panose="020B0609070205080204" pitchFamily="49" charset="-128"/>
              </a:endParaRPr>
            </a:p>
          </p:txBody>
        </p:sp>
        <p:sp>
          <p:nvSpPr>
            <p:cNvPr id="109595" name="Text Box 5">
              <a:extLst>
                <a:ext uri="{FF2B5EF4-FFF2-40B4-BE49-F238E27FC236}">
                  <a16:creationId xmlns:a16="http://schemas.microsoft.com/office/drawing/2014/main" id="{7D70AD39-BEE0-AEC6-00D7-DBD85475542D}"/>
                </a:ext>
              </a:extLst>
            </p:cNvPr>
            <p:cNvSpPr txBox="1">
              <a:spLocks noChangeArrowheads="1"/>
            </p:cNvSpPr>
            <p:nvPr/>
          </p:nvSpPr>
          <p:spPr bwMode="auto">
            <a:xfrm>
              <a:off x="4195" y="210"/>
              <a:ext cx="1452" cy="1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400" b="0">
                  <a:latin typeface="ＭＳ ゴシック" panose="020B0609070205080204" pitchFamily="49" charset="-128"/>
                  <a:ea typeface="ＭＳ ゴシック" panose="020B0609070205080204" pitchFamily="49" charset="-128"/>
                </a:rPr>
                <a:t>環境問題を知る　</a:t>
              </a:r>
            </a:p>
          </p:txBody>
        </p:sp>
      </p:grpSp>
      <p:sp>
        <p:nvSpPr>
          <p:cNvPr id="109571" name="Text Box 6">
            <a:extLst>
              <a:ext uri="{FF2B5EF4-FFF2-40B4-BE49-F238E27FC236}">
                <a16:creationId xmlns:a16="http://schemas.microsoft.com/office/drawing/2014/main" id="{10A146B5-A90D-653C-E2BA-C3FCC92F8FBA}"/>
              </a:ext>
            </a:extLst>
          </p:cNvPr>
          <p:cNvSpPr txBox="1">
            <a:spLocks noChangeArrowheads="1"/>
          </p:cNvSpPr>
          <p:nvPr/>
        </p:nvSpPr>
        <p:spPr bwMode="auto">
          <a:xfrm>
            <a:off x="1549400" y="1911350"/>
            <a:ext cx="4895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生物多様性の重要性</a:t>
            </a:r>
          </a:p>
        </p:txBody>
      </p:sp>
      <p:sp>
        <p:nvSpPr>
          <p:cNvPr id="109572" name="Text Box 7">
            <a:extLst>
              <a:ext uri="{FF2B5EF4-FFF2-40B4-BE49-F238E27FC236}">
                <a16:creationId xmlns:a16="http://schemas.microsoft.com/office/drawing/2014/main" id="{52A92CAE-EDDE-33EE-43D9-90D782073D9C}"/>
              </a:ext>
            </a:extLst>
          </p:cNvPr>
          <p:cNvSpPr txBox="1">
            <a:spLocks noChangeArrowheads="1"/>
          </p:cNvSpPr>
          <p:nvPr/>
        </p:nvSpPr>
        <p:spPr bwMode="auto">
          <a:xfrm>
            <a:off x="1549400" y="2774950"/>
            <a:ext cx="5832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生物多様性に対する国際的な取組み</a:t>
            </a:r>
          </a:p>
        </p:txBody>
      </p:sp>
      <p:sp>
        <p:nvSpPr>
          <p:cNvPr id="109573" name="Text Box 8">
            <a:extLst>
              <a:ext uri="{FF2B5EF4-FFF2-40B4-BE49-F238E27FC236}">
                <a16:creationId xmlns:a16="http://schemas.microsoft.com/office/drawing/2014/main" id="{C4A25186-E76F-0693-EB71-96EF717A3CC6}"/>
              </a:ext>
            </a:extLst>
          </p:cNvPr>
          <p:cNvSpPr txBox="1">
            <a:spLocks noChangeArrowheads="1"/>
          </p:cNvSpPr>
          <p:nvPr/>
        </p:nvSpPr>
        <p:spPr bwMode="auto">
          <a:xfrm>
            <a:off x="1549400" y="2343150"/>
            <a:ext cx="4895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生物多様性の危機</a:t>
            </a:r>
          </a:p>
        </p:txBody>
      </p:sp>
      <p:sp>
        <p:nvSpPr>
          <p:cNvPr id="109574" name="Text Box 9">
            <a:extLst>
              <a:ext uri="{FF2B5EF4-FFF2-40B4-BE49-F238E27FC236}">
                <a16:creationId xmlns:a16="http://schemas.microsoft.com/office/drawing/2014/main" id="{A0725A15-C835-B848-2CDC-AC7627256277}"/>
              </a:ext>
            </a:extLst>
          </p:cNvPr>
          <p:cNvSpPr txBox="1">
            <a:spLocks noChangeArrowheads="1"/>
          </p:cNvSpPr>
          <p:nvPr/>
        </p:nvSpPr>
        <p:spPr bwMode="auto">
          <a:xfrm>
            <a:off x="1549400" y="3206750"/>
            <a:ext cx="4895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生物多様性の主流化</a:t>
            </a:r>
          </a:p>
        </p:txBody>
      </p:sp>
      <p:sp>
        <p:nvSpPr>
          <p:cNvPr id="109575" name="Text Box 11">
            <a:extLst>
              <a:ext uri="{FF2B5EF4-FFF2-40B4-BE49-F238E27FC236}">
                <a16:creationId xmlns:a16="http://schemas.microsoft.com/office/drawing/2014/main" id="{AC526A81-A079-5FB6-BE83-7D3881468AB4}"/>
              </a:ext>
            </a:extLst>
          </p:cNvPr>
          <p:cNvSpPr txBox="1">
            <a:spLocks noChangeArrowheads="1"/>
          </p:cNvSpPr>
          <p:nvPr/>
        </p:nvSpPr>
        <p:spPr bwMode="auto">
          <a:xfrm>
            <a:off x="73025" y="1341438"/>
            <a:ext cx="1042988" cy="36671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76" name="Text Box 12">
            <a:extLst>
              <a:ext uri="{FF2B5EF4-FFF2-40B4-BE49-F238E27FC236}">
                <a16:creationId xmlns:a16="http://schemas.microsoft.com/office/drawing/2014/main" id="{8A7783B2-C598-3A66-3749-862B77F1C0C8}"/>
              </a:ext>
            </a:extLst>
          </p:cNvPr>
          <p:cNvSpPr txBox="1">
            <a:spLocks noChangeArrowheads="1"/>
          </p:cNvSpPr>
          <p:nvPr/>
        </p:nvSpPr>
        <p:spPr bwMode="auto">
          <a:xfrm>
            <a:off x="1116013" y="1335088"/>
            <a:ext cx="7777162" cy="366712"/>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77" name="Text Box 13">
            <a:extLst>
              <a:ext uri="{FF2B5EF4-FFF2-40B4-BE49-F238E27FC236}">
                <a16:creationId xmlns:a16="http://schemas.microsoft.com/office/drawing/2014/main" id="{E8765100-919B-E283-2802-5ED58832B2A8}"/>
              </a:ext>
            </a:extLst>
          </p:cNvPr>
          <p:cNvSpPr txBox="1">
            <a:spLocks noChangeArrowheads="1"/>
          </p:cNvSpPr>
          <p:nvPr/>
        </p:nvSpPr>
        <p:spPr bwMode="auto">
          <a:xfrm>
            <a:off x="1549400" y="3638550"/>
            <a:ext cx="4895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0">
                <a:latin typeface="ＭＳ ゴシック" panose="020B0609070205080204" pitchFamily="49" charset="-128"/>
                <a:ea typeface="ＭＳ ゴシック" panose="020B0609070205080204" pitchFamily="49" charset="-128"/>
              </a:rPr>
              <a:t>生物多様性保全の施策</a:t>
            </a:r>
          </a:p>
        </p:txBody>
      </p:sp>
      <p:sp>
        <p:nvSpPr>
          <p:cNvPr id="109578" name="Text Box 14">
            <a:extLst>
              <a:ext uri="{FF2B5EF4-FFF2-40B4-BE49-F238E27FC236}">
                <a16:creationId xmlns:a16="http://schemas.microsoft.com/office/drawing/2014/main" id="{CD42C91B-1A82-D7E7-2627-FDF48DDB5FDC}"/>
              </a:ext>
            </a:extLst>
          </p:cNvPr>
          <p:cNvSpPr txBox="1">
            <a:spLocks noChangeArrowheads="1"/>
          </p:cNvSpPr>
          <p:nvPr/>
        </p:nvSpPr>
        <p:spPr bwMode="auto">
          <a:xfrm>
            <a:off x="1549400" y="4070350"/>
            <a:ext cx="4895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b="0">
                <a:latin typeface="ＭＳ ゴシック" panose="020B0609070205080204" pitchFamily="49" charset="-128"/>
                <a:ea typeface="ＭＳ ゴシック" panose="020B0609070205080204" pitchFamily="49" charset="-128"/>
              </a:rPr>
              <a:t>自然共生社会へ向けた取組み</a:t>
            </a:r>
          </a:p>
        </p:txBody>
      </p:sp>
      <p:sp>
        <p:nvSpPr>
          <p:cNvPr id="109579" name="Text Box 16">
            <a:extLst>
              <a:ext uri="{FF2B5EF4-FFF2-40B4-BE49-F238E27FC236}">
                <a16:creationId xmlns:a16="http://schemas.microsoft.com/office/drawing/2014/main" id="{2217B1DC-2CC2-7EE2-E6B0-6FB553220C2C}"/>
              </a:ext>
            </a:extLst>
          </p:cNvPr>
          <p:cNvSpPr txBox="1">
            <a:spLocks noChangeArrowheads="1"/>
          </p:cNvSpPr>
          <p:nvPr/>
        </p:nvSpPr>
        <p:spPr bwMode="auto">
          <a:xfrm>
            <a:off x="828675" y="19113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0" name="Text Box 17">
            <a:extLst>
              <a:ext uri="{FF2B5EF4-FFF2-40B4-BE49-F238E27FC236}">
                <a16:creationId xmlns:a16="http://schemas.microsoft.com/office/drawing/2014/main" id="{5A9B89DB-129F-49AD-2C69-0E1BDB15C81C}"/>
              </a:ext>
            </a:extLst>
          </p:cNvPr>
          <p:cNvSpPr txBox="1">
            <a:spLocks noChangeArrowheads="1"/>
          </p:cNvSpPr>
          <p:nvPr/>
        </p:nvSpPr>
        <p:spPr bwMode="auto">
          <a:xfrm>
            <a:off x="828675" y="23431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1" name="Text Box 18">
            <a:extLst>
              <a:ext uri="{FF2B5EF4-FFF2-40B4-BE49-F238E27FC236}">
                <a16:creationId xmlns:a16="http://schemas.microsoft.com/office/drawing/2014/main" id="{B819BE9E-8EF1-3885-895D-7B7CC06446C6}"/>
              </a:ext>
            </a:extLst>
          </p:cNvPr>
          <p:cNvSpPr txBox="1">
            <a:spLocks noChangeArrowheads="1"/>
          </p:cNvSpPr>
          <p:nvPr/>
        </p:nvSpPr>
        <p:spPr bwMode="auto">
          <a:xfrm>
            <a:off x="828675" y="27749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2" name="Text Box 19">
            <a:extLst>
              <a:ext uri="{FF2B5EF4-FFF2-40B4-BE49-F238E27FC236}">
                <a16:creationId xmlns:a16="http://schemas.microsoft.com/office/drawing/2014/main" id="{F96EFEFB-FF57-3EE7-E9BD-A5903D26C49D}"/>
              </a:ext>
            </a:extLst>
          </p:cNvPr>
          <p:cNvSpPr txBox="1">
            <a:spLocks noChangeArrowheads="1"/>
          </p:cNvSpPr>
          <p:nvPr/>
        </p:nvSpPr>
        <p:spPr bwMode="auto">
          <a:xfrm>
            <a:off x="828675" y="32067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3" name="Text Box 20">
            <a:extLst>
              <a:ext uri="{FF2B5EF4-FFF2-40B4-BE49-F238E27FC236}">
                <a16:creationId xmlns:a16="http://schemas.microsoft.com/office/drawing/2014/main" id="{D95698E8-8237-919C-9F29-945E15372BA2}"/>
              </a:ext>
            </a:extLst>
          </p:cNvPr>
          <p:cNvSpPr txBox="1">
            <a:spLocks noChangeArrowheads="1"/>
          </p:cNvSpPr>
          <p:nvPr/>
        </p:nvSpPr>
        <p:spPr bwMode="auto">
          <a:xfrm>
            <a:off x="828675" y="36385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4" name="Text Box 21">
            <a:extLst>
              <a:ext uri="{FF2B5EF4-FFF2-40B4-BE49-F238E27FC236}">
                <a16:creationId xmlns:a16="http://schemas.microsoft.com/office/drawing/2014/main" id="{82048C1A-B25A-B3CE-5C66-6F1876459844}"/>
              </a:ext>
            </a:extLst>
          </p:cNvPr>
          <p:cNvSpPr txBox="1">
            <a:spLocks noChangeArrowheads="1"/>
          </p:cNvSpPr>
          <p:nvPr/>
        </p:nvSpPr>
        <p:spPr bwMode="auto">
          <a:xfrm>
            <a:off x="828675" y="4070350"/>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ja-JP" sz="1800">
              <a:solidFill>
                <a:schemeClr val="bg1"/>
              </a:solidFill>
              <a:latin typeface="ＭＳ ゴシック" panose="020B0609070205080204" pitchFamily="49" charset="-128"/>
              <a:ea typeface="ＭＳ ゴシック" panose="020B0609070205080204" pitchFamily="49" charset="-128"/>
            </a:endParaRPr>
          </a:p>
        </p:txBody>
      </p:sp>
      <p:sp>
        <p:nvSpPr>
          <p:cNvPr id="109585" name="Text Box 23">
            <a:extLst>
              <a:ext uri="{FF2B5EF4-FFF2-40B4-BE49-F238E27FC236}">
                <a16:creationId xmlns:a16="http://schemas.microsoft.com/office/drawing/2014/main" id="{596A63CF-EB28-2DD0-A89D-AAC07E41AAD1}"/>
              </a:ext>
            </a:extLst>
          </p:cNvPr>
          <p:cNvSpPr txBox="1">
            <a:spLocks noChangeArrowheads="1"/>
          </p:cNvSpPr>
          <p:nvPr/>
        </p:nvSpPr>
        <p:spPr bwMode="auto">
          <a:xfrm>
            <a:off x="900113" y="2357438"/>
            <a:ext cx="7207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０２</a:t>
            </a:r>
          </a:p>
        </p:txBody>
      </p:sp>
      <p:sp>
        <p:nvSpPr>
          <p:cNvPr id="109586" name="Text Box 24">
            <a:extLst>
              <a:ext uri="{FF2B5EF4-FFF2-40B4-BE49-F238E27FC236}">
                <a16:creationId xmlns:a16="http://schemas.microsoft.com/office/drawing/2014/main" id="{4E7ABB48-CC76-34EA-1615-E91877FFAE25}"/>
              </a:ext>
            </a:extLst>
          </p:cNvPr>
          <p:cNvSpPr txBox="1">
            <a:spLocks noChangeArrowheads="1"/>
          </p:cNvSpPr>
          <p:nvPr/>
        </p:nvSpPr>
        <p:spPr bwMode="auto">
          <a:xfrm>
            <a:off x="900113" y="2782888"/>
            <a:ext cx="647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０３</a:t>
            </a:r>
          </a:p>
        </p:txBody>
      </p:sp>
      <p:sp>
        <p:nvSpPr>
          <p:cNvPr id="109587" name="Text Box 25">
            <a:extLst>
              <a:ext uri="{FF2B5EF4-FFF2-40B4-BE49-F238E27FC236}">
                <a16:creationId xmlns:a16="http://schemas.microsoft.com/office/drawing/2014/main" id="{E11AA44C-A5AC-DD23-2A90-09E2C3348087}"/>
              </a:ext>
            </a:extLst>
          </p:cNvPr>
          <p:cNvSpPr txBox="1">
            <a:spLocks noChangeArrowheads="1"/>
          </p:cNvSpPr>
          <p:nvPr/>
        </p:nvSpPr>
        <p:spPr bwMode="auto">
          <a:xfrm>
            <a:off x="900113" y="3633788"/>
            <a:ext cx="5762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０５</a:t>
            </a:r>
          </a:p>
        </p:txBody>
      </p:sp>
      <p:sp>
        <p:nvSpPr>
          <p:cNvPr id="109588" name="Text Box 26">
            <a:extLst>
              <a:ext uri="{FF2B5EF4-FFF2-40B4-BE49-F238E27FC236}">
                <a16:creationId xmlns:a16="http://schemas.microsoft.com/office/drawing/2014/main" id="{F77F4929-34AE-02F3-C3F3-CFC666161CB5}"/>
              </a:ext>
            </a:extLst>
          </p:cNvPr>
          <p:cNvSpPr txBox="1">
            <a:spLocks noChangeArrowheads="1"/>
          </p:cNvSpPr>
          <p:nvPr/>
        </p:nvSpPr>
        <p:spPr bwMode="auto">
          <a:xfrm>
            <a:off x="900113" y="3208338"/>
            <a:ext cx="6492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０４</a:t>
            </a:r>
          </a:p>
        </p:txBody>
      </p:sp>
      <p:sp>
        <p:nvSpPr>
          <p:cNvPr id="109589" name="Text Box 27">
            <a:extLst>
              <a:ext uri="{FF2B5EF4-FFF2-40B4-BE49-F238E27FC236}">
                <a16:creationId xmlns:a16="http://schemas.microsoft.com/office/drawing/2014/main" id="{F77F6910-14F4-E79F-9751-5CC642A306E4}"/>
              </a:ext>
            </a:extLst>
          </p:cNvPr>
          <p:cNvSpPr txBox="1">
            <a:spLocks noChangeArrowheads="1"/>
          </p:cNvSpPr>
          <p:nvPr/>
        </p:nvSpPr>
        <p:spPr bwMode="auto">
          <a:xfrm>
            <a:off x="900113" y="4059238"/>
            <a:ext cx="647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０６</a:t>
            </a:r>
          </a:p>
        </p:txBody>
      </p:sp>
      <p:sp>
        <p:nvSpPr>
          <p:cNvPr id="109590" name="Text Box 29">
            <a:extLst>
              <a:ext uri="{FF2B5EF4-FFF2-40B4-BE49-F238E27FC236}">
                <a16:creationId xmlns:a16="http://schemas.microsoft.com/office/drawing/2014/main" id="{D8728FD5-6365-543B-B7FB-10FC145AEE76}"/>
              </a:ext>
            </a:extLst>
          </p:cNvPr>
          <p:cNvSpPr txBox="1">
            <a:spLocks noChangeArrowheads="1"/>
          </p:cNvSpPr>
          <p:nvPr/>
        </p:nvSpPr>
        <p:spPr bwMode="auto">
          <a:xfrm>
            <a:off x="900113" y="1911350"/>
            <a:ext cx="7207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０１</a:t>
            </a:r>
          </a:p>
        </p:txBody>
      </p:sp>
      <p:sp>
        <p:nvSpPr>
          <p:cNvPr id="109591" name="Text Box 32">
            <a:extLst>
              <a:ext uri="{FF2B5EF4-FFF2-40B4-BE49-F238E27FC236}">
                <a16:creationId xmlns:a16="http://schemas.microsoft.com/office/drawing/2014/main" id="{3E1B3674-8984-0BE7-BC02-3E55F3F01795}"/>
              </a:ext>
            </a:extLst>
          </p:cNvPr>
          <p:cNvSpPr txBox="1">
            <a:spLocks noChangeArrowheads="1"/>
          </p:cNvSpPr>
          <p:nvPr/>
        </p:nvSpPr>
        <p:spPr bwMode="auto">
          <a:xfrm>
            <a:off x="1404938" y="1335088"/>
            <a:ext cx="5327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生物多様性・自然共生社会</a:t>
            </a:r>
          </a:p>
        </p:txBody>
      </p:sp>
      <p:sp>
        <p:nvSpPr>
          <p:cNvPr id="109592" name="Text Box 33">
            <a:extLst>
              <a:ext uri="{FF2B5EF4-FFF2-40B4-BE49-F238E27FC236}">
                <a16:creationId xmlns:a16="http://schemas.microsoft.com/office/drawing/2014/main" id="{DE6FD44D-26C8-63A7-A590-9CEF67204577}"/>
              </a:ext>
            </a:extLst>
          </p:cNvPr>
          <p:cNvSpPr txBox="1">
            <a:spLocks noChangeArrowheads="1"/>
          </p:cNvSpPr>
          <p:nvPr/>
        </p:nvSpPr>
        <p:spPr bwMode="auto">
          <a:xfrm>
            <a:off x="252413" y="1335088"/>
            <a:ext cx="1368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a:solidFill>
                  <a:schemeClr val="bg1"/>
                </a:solidFill>
              </a:rPr>
              <a:t>３－３</a:t>
            </a:r>
          </a:p>
        </p:txBody>
      </p:sp>
      <p:sp>
        <p:nvSpPr>
          <p:cNvPr id="109593" name="Text Box 34">
            <a:extLst>
              <a:ext uri="{FF2B5EF4-FFF2-40B4-BE49-F238E27FC236}">
                <a16:creationId xmlns:a16="http://schemas.microsoft.com/office/drawing/2014/main" id="{4AB8AEF4-BB47-4C1B-96CF-DE57F21214FD}"/>
              </a:ext>
            </a:extLst>
          </p:cNvPr>
          <p:cNvSpPr txBox="1">
            <a:spLocks noChangeArrowheads="1"/>
          </p:cNvSpPr>
          <p:nvPr/>
        </p:nvSpPr>
        <p:spPr bwMode="auto">
          <a:xfrm>
            <a:off x="614363" y="733425"/>
            <a:ext cx="11509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400"/>
              <a:t>第３章</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AutoShape 30">
            <a:extLst>
              <a:ext uri="{FF2B5EF4-FFF2-40B4-BE49-F238E27FC236}">
                <a16:creationId xmlns:a16="http://schemas.microsoft.com/office/drawing/2014/main" id="{96FBE872-2613-2732-71F1-753CAA9846F6}"/>
              </a:ext>
            </a:extLst>
          </p:cNvPr>
          <p:cNvSpPr>
            <a:spLocks noChangeArrowheads="1"/>
          </p:cNvSpPr>
          <p:nvPr/>
        </p:nvSpPr>
        <p:spPr bwMode="auto">
          <a:xfrm>
            <a:off x="4913313" y="1004888"/>
            <a:ext cx="4178300" cy="3317875"/>
          </a:xfrm>
          <a:prstGeom prst="roundRect">
            <a:avLst>
              <a:gd name="adj" fmla="val 483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b="0">
              <a:latin typeface="+mn-ea"/>
              <a:ea typeface="+mn-ea"/>
            </a:endParaRPr>
          </a:p>
        </p:txBody>
      </p:sp>
      <p:sp>
        <p:nvSpPr>
          <p:cNvPr id="123907" name="Text Box 8">
            <a:extLst>
              <a:ext uri="{FF2B5EF4-FFF2-40B4-BE49-F238E27FC236}">
                <a16:creationId xmlns:a16="http://schemas.microsoft.com/office/drawing/2014/main" id="{876A5570-BFAB-88FD-26F9-0C0322C430B7}"/>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P92</a:t>
            </a:r>
            <a:r>
              <a:rPr lang="ja-JP" altLang="en-US" sz="1200" b="0" dirty="0">
                <a:latin typeface="+mn-ea"/>
                <a:ea typeface="+mn-ea"/>
              </a:rPr>
              <a:t>～</a:t>
            </a:r>
            <a:r>
              <a:rPr lang="en-US" altLang="ja-JP" sz="1200" b="0" dirty="0">
                <a:latin typeface="+mn-ea"/>
                <a:ea typeface="+mn-ea"/>
              </a:rPr>
              <a:t>P93</a:t>
            </a:r>
          </a:p>
        </p:txBody>
      </p:sp>
      <p:sp>
        <p:nvSpPr>
          <p:cNvPr id="123908" name="Text Box 9">
            <a:extLst>
              <a:ext uri="{FF2B5EF4-FFF2-40B4-BE49-F238E27FC236}">
                <a16:creationId xmlns:a16="http://schemas.microsoft.com/office/drawing/2014/main" id="{D7B81B46-6419-8F72-E557-3F6FC7DC184A}"/>
              </a:ext>
            </a:extLst>
          </p:cNvPr>
          <p:cNvSpPr txBox="1">
            <a:spLocks noChangeArrowheads="1"/>
          </p:cNvSpPr>
          <p:nvPr/>
        </p:nvSpPr>
        <p:spPr bwMode="auto">
          <a:xfrm>
            <a:off x="2268538" y="69850"/>
            <a:ext cx="3960812" cy="519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a:latin typeface="+mn-ea"/>
                <a:ea typeface="+mn-ea"/>
              </a:rPr>
              <a:t>生物多様性の重要性　</a:t>
            </a:r>
          </a:p>
        </p:txBody>
      </p:sp>
      <p:sp>
        <p:nvSpPr>
          <p:cNvPr id="123909" name="Text Box 10">
            <a:extLst>
              <a:ext uri="{FF2B5EF4-FFF2-40B4-BE49-F238E27FC236}">
                <a16:creationId xmlns:a16="http://schemas.microsoft.com/office/drawing/2014/main" id="{34F827A0-3D66-4417-8C65-8B2BAC524D65}"/>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123910" name="Text Box 11">
            <a:extLst>
              <a:ext uri="{FF2B5EF4-FFF2-40B4-BE49-F238E27FC236}">
                <a16:creationId xmlns:a16="http://schemas.microsoft.com/office/drawing/2014/main" id="{9120E2C3-E79E-A18D-4016-2F554544AB77}"/>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３－３</a:t>
            </a:r>
          </a:p>
        </p:txBody>
      </p:sp>
      <p:graphicFrame>
        <p:nvGraphicFramePr>
          <p:cNvPr id="138252" name="Group 12">
            <a:extLst>
              <a:ext uri="{FF2B5EF4-FFF2-40B4-BE49-F238E27FC236}">
                <a16:creationId xmlns:a16="http://schemas.microsoft.com/office/drawing/2014/main" id="{CA925491-E102-CCF7-A928-9372B87947D6}"/>
              </a:ext>
            </a:extLst>
          </p:cNvPr>
          <p:cNvGraphicFramePr>
            <a:graphicFrameLocks noGrp="1"/>
          </p:cNvGraphicFramePr>
          <p:nvPr/>
        </p:nvGraphicFramePr>
        <p:xfrm>
          <a:off x="34925" y="2447925"/>
          <a:ext cx="4824413" cy="2000250"/>
        </p:xfrm>
        <a:graphic>
          <a:graphicData uri="http://schemas.openxmlformats.org/drawingml/2006/table">
            <a:tbl>
              <a:tblPr/>
              <a:tblGrid>
                <a:gridCol w="936540">
                  <a:extLst>
                    <a:ext uri="{9D8B030D-6E8A-4147-A177-3AD203B41FA5}">
                      <a16:colId xmlns:a16="http://schemas.microsoft.com/office/drawing/2014/main" val="20000"/>
                    </a:ext>
                  </a:extLst>
                </a:gridCol>
                <a:gridCol w="3887873">
                  <a:extLst>
                    <a:ext uri="{9D8B030D-6E8A-4147-A177-3AD203B41FA5}">
                      <a16:colId xmlns:a16="http://schemas.microsoft.com/office/drawing/2014/main" val="20001"/>
                    </a:ext>
                  </a:extLst>
                </a:gridCol>
              </a:tblGrid>
              <a:tr h="65072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生態系の</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多様性</a:t>
                      </a:r>
                    </a:p>
                  </a:txBody>
                  <a:tcPr marL="91427" marR="91427" marT="45701" marB="457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干潟、さんご礁、森林、湿原、河川など、いろいろなタイプの生態系がそれぞれの地域で形成されている。</a:t>
                      </a:r>
                    </a:p>
                  </a:txBody>
                  <a:tcPr marL="91427" marR="91427" marT="45701" marB="457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4004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種の</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多様性</a:t>
                      </a:r>
                    </a:p>
                  </a:txBody>
                  <a:tcPr marL="91427" marR="91427" marT="45701" marB="457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いろいろな動物・植物やバクテリアなど、約１７３万種が確認されている。未確認種を含めると約３０００万種存在すると言われている。</a:t>
                      </a:r>
                    </a:p>
                  </a:txBody>
                  <a:tcPr marL="91427" marR="91427" marT="45701" marB="457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9487">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遺伝子の</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多様性</a:t>
                      </a:r>
                    </a:p>
                  </a:txBody>
                  <a:tcPr marL="91427" marR="91427" marT="45701" marB="45701"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個性のこと！同じ種でも遺伝子に違いがあるから、ウイルス等に感染しても誰かが生き残れる可能性がある。</a:t>
                      </a:r>
                    </a:p>
                  </a:txBody>
                  <a:tcPr marL="91427" marR="91427" marT="45701" marB="45701"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23925" name="AutoShape 26">
            <a:extLst>
              <a:ext uri="{FF2B5EF4-FFF2-40B4-BE49-F238E27FC236}">
                <a16:creationId xmlns:a16="http://schemas.microsoft.com/office/drawing/2014/main" id="{6E1BD384-7C7D-E30A-D9A3-B9C4C710DF1B}"/>
              </a:ext>
            </a:extLst>
          </p:cNvPr>
          <p:cNvSpPr>
            <a:spLocks noChangeArrowheads="1"/>
          </p:cNvSpPr>
          <p:nvPr/>
        </p:nvSpPr>
        <p:spPr bwMode="auto">
          <a:xfrm>
            <a:off x="0" y="692150"/>
            <a:ext cx="3203575" cy="295275"/>
          </a:xfrm>
          <a:prstGeom prst="roundRect">
            <a:avLst>
              <a:gd name="adj" fmla="val 1668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latin typeface="+mn-ea"/>
              <a:ea typeface="+mn-ea"/>
            </a:endParaRPr>
          </a:p>
        </p:txBody>
      </p:sp>
      <p:sp>
        <p:nvSpPr>
          <p:cNvPr id="123926" name="AutoShape 28">
            <a:extLst>
              <a:ext uri="{FF2B5EF4-FFF2-40B4-BE49-F238E27FC236}">
                <a16:creationId xmlns:a16="http://schemas.microsoft.com/office/drawing/2014/main" id="{BD886EA5-E1FC-9438-4AEC-319960EEE23C}"/>
              </a:ext>
            </a:extLst>
          </p:cNvPr>
          <p:cNvSpPr>
            <a:spLocks noChangeArrowheads="1"/>
          </p:cNvSpPr>
          <p:nvPr/>
        </p:nvSpPr>
        <p:spPr bwMode="auto">
          <a:xfrm>
            <a:off x="0" y="4732338"/>
            <a:ext cx="4464050" cy="312737"/>
          </a:xfrm>
          <a:prstGeom prst="roundRect">
            <a:avLst>
              <a:gd name="adj" fmla="val 1663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latin typeface="+mn-ea"/>
              <a:ea typeface="+mn-ea"/>
            </a:endParaRPr>
          </a:p>
        </p:txBody>
      </p:sp>
      <p:sp>
        <p:nvSpPr>
          <p:cNvPr id="123927" name="AutoShape 29">
            <a:extLst>
              <a:ext uri="{FF2B5EF4-FFF2-40B4-BE49-F238E27FC236}">
                <a16:creationId xmlns:a16="http://schemas.microsoft.com/office/drawing/2014/main" id="{AB5DF0C2-1EFC-1BF1-3E94-9888261BD94D}"/>
              </a:ext>
            </a:extLst>
          </p:cNvPr>
          <p:cNvSpPr>
            <a:spLocks noChangeArrowheads="1"/>
          </p:cNvSpPr>
          <p:nvPr/>
        </p:nvSpPr>
        <p:spPr bwMode="auto">
          <a:xfrm>
            <a:off x="5580063" y="765175"/>
            <a:ext cx="2951162" cy="279400"/>
          </a:xfrm>
          <a:prstGeom prst="roundRect">
            <a:avLst>
              <a:gd name="adj" fmla="val 16676"/>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600">
              <a:solidFill>
                <a:schemeClr val="bg1"/>
              </a:solidFill>
              <a:latin typeface="+mn-ea"/>
              <a:ea typeface="+mn-ea"/>
            </a:endParaRPr>
          </a:p>
        </p:txBody>
      </p:sp>
      <p:sp>
        <p:nvSpPr>
          <p:cNvPr id="123928" name="Text Box 35">
            <a:extLst>
              <a:ext uri="{FF2B5EF4-FFF2-40B4-BE49-F238E27FC236}">
                <a16:creationId xmlns:a16="http://schemas.microsoft.com/office/drawing/2014/main" id="{83020563-FAE5-6624-3AF4-486C16D87AF1}"/>
              </a:ext>
            </a:extLst>
          </p:cNvPr>
          <p:cNvSpPr txBox="1">
            <a:spLocks noChangeArrowheads="1"/>
          </p:cNvSpPr>
          <p:nvPr/>
        </p:nvSpPr>
        <p:spPr bwMode="auto">
          <a:xfrm>
            <a:off x="34925" y="685800"/>
            <a:ext cx="30511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生物多様性基本法</a:t>
            </a:r>
            <a:r>
              <a:rPr lang="en-US" altLang="ja-JP" sz="1800" b="0" dirty="0">
                <a:latin typeface="+mn-ea"/>
                <a:ea typeface="+mn-ea"/>
              </a:rPr>
              <a:t>(2008</a:t>
            </a:r>
            <a:r>
              <a:rPr lang="ja-JP" altLang="en-US" sz="1800" b="0" dirty="0">
                <a:latin typeface="+mn-ea"/>
                <a:ea typeface="+mn-ea"/>
              </a:rPr>
              <a:t>年</a:t>
            </a:r>
            <a:r>
              <a:rPr lang="en-US" altLang="ja-JP" sz="1800" b="0" dirty="0">
                <a:latin typeface="+mn-ea"/>
                <a:ea typeface="+mn-ea"/>
              </a:rPr>
              <a:t>)</a:t>
            </a:r>
            <a:endParaRPr lang="ja-JP" altLang="en-US" sz="1800" dirty="0">
              <a:latin typeface="+mn-ea"/>
              <a:ea typeface="+mn-ea"/>
            </a:endParaRPr>
          </a:p>
        </p:txBody>
      </p:sp>
      <p:sp>
        <p:nvSpPr>
          <p:cNvPr id="123929" name="Text Box 36">
            <a:extLst>
              <a:ext uri="{FF2B5EF4-FFF2-40B4-BE49-F238E27FC236}">
                <a16:creationId xmlns:a16="http://schemas.microsoft.com/office/drawing/2014/main" id="{E2830C9E-29E0-4839-386A-99EFA71C4A44}"/>
              </a:ext>
            </a:extLst>
          </p:cNvPr>
          <p:cNvSpPr txBox="1">
            <a:spLocks noChangeArrowheads="1"/>
          </p:cNvSpPr>
          <p:nvPr/>
        </p:nvSpPr>
        <p:spPr bwMode="auto">
          <a:xfrm>
            <a:off x="34925" y="4724400"/>
            <a:ext cx="43211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生態系サービス（Ｅｃｏｓｙｓｔｅｍ　Ｓｅｒｖｉｃｅ）</a:t>
            </a:r>
          </a:p>
        </p:txBody>
      </p:sp>
      <p:sp>
        <p:nvSpPr>
          <p:cNvPr id="123930" name="Text Box 37">
            <a:extLst>
              <a:ext uri="{FF2B5EF4-FFF2-40B4-BE49-F238E27FC236}">
                <a16:creationId xmlns:a16="http://schemas.microsoft.com/office/drawing/2014/main" id="{B4CFEEF0-1CF9-6BE0-7F10-C02DBBDAD9AE}"/>
              </a:ext>
            </a:extLst>
          </p:cNvPr>
          <p:cNvSpPr txBox="1">
            <a:spLocks noChangeArrowheads="1"/>
          </p:cNvSpPr>
          <p:nvPr/>
        </p:nvSpPr>
        <p:spPr bwMode="auto">
          <a:xfrm>
            <a:off x="5744960" y="739777"/>
            <a:ext cx="2663825"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ミレニアム生態系評価（</a:t>
            </a:r>
            <a:r>
              <a:rPr lang="en-US" altLang="ja-JP" sz="1600" dirty="0">
                <a:solidFill>
                  <a:schemeClr val="bg1"/>
                </a:solidFill>
                <a:latin typeface="+mn-ea"/>
                <a:ea typeface="+mn-ea"/>
              </a:rPr>
              <a:t>MA</a:t>
            </a:r>
            <a:r>
              <a:rPr lang="ja-JP" altLang="en-US" sz="1600" dirty="0">
                <a:solidFill>
                  <a:schemeClr val="bg1"/>
                </a:solidFill>
                <a:latin typeface="+mn-ea"/>
                <a:ea typeface="+mn-ea"/>
              </a:rPr>
              <a:t>）</a:t>
            </a:r>
          </a:p>
        </p:txBody>
      </p:sp>
      <p:sp>
        <p:nvSpPr>
          <p:cNvPr id="123931" name="Text Box 38">
            <a:extLst>
              <a:ext uri="{FF2B5EF4-FFF2-40B4-BE49-F238E27FC236}">
                <a16:creationId xmlns:a16="http://schemas.microsoft.com/office/drawing/2014/main" id="{3F14FF8D-0070-F066-EC91-2BCBBADC32F2}"/>
              </a:ext>
            </a:extLst>
          </p:cNvPr>
          <p:cNvSpPr txBox="1">
            <a:spLocks noChangeArrowheads="1"/>
          </p:cNvSpPr>
          <p:nvPr/>
        </p:nvSpPr>
        <p:spPr bwMode="auto">
          <a:xfrm>
            <a:off x="4967288" y="1031875"/>
            <a:ext cx="4141787" cy="32305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　　</a:t>
            </a:r>
            <a:r>
              <a:rPr lang="en-US" altLang="ja-JP" sz="1200" b="0" dirty="0">
                <a:latin typeface="+mn-ea"/>
                <a:ea typeface="+mn-ea"/>
              </a:rPr>
              <a:t>(Millennium Ecosystem Assessment)</a:t>
            </a:r>
          </a:p>
          <a:p>
            <a:pPr eaLnBrk="1" hangingPunct="1">
              <a:spcBef>
                <a:spcPct val="50000"/>
              </a:spcBef>
              <a:buFontTx/>
              <a:buNone/>
              <a:defRPr/>
            </a:pPr>
            <a:r>
              <a:rPr lang="ja-JP" altLang="en-US" sz="1200" b="0" dirty="0">
                <a:latin typeface="+mn-ea"/>
                <a:ea typeface="+mn-ea"/>
              </a:rPr>
              <a:t>国連の主唱により</a:t>
            </a:r>
            <a:r>
              <a:rPr lang="en-US" altLang="ja-JP" sz="1200" b="0" dirty="0">
                <a:latin typeface="+mn-ea"/>
                <a:ea typeface="+mn-ea"/>
              </a:rPr>
              <a:t>2001</a:t>
            </a:r>
            <a:r>
              <a:rPr lang="ja-JP" altLang="en-US" sz="1200" b="0" dirty="0">
                <a:latin typeface="+mn-ea"/>
                <a:ea typeface="+mn-ea"/>
              </a:rPr>
              <a:t>年から</a:t>
            </a:r>
            <a:r>
              <a:rPr lang="en-US" altLang="ja-JP" sz="1200" b="0" dirty="0">
                <a:latin typeface="+mn-ea"/>
                <a:ea typeface="+mn-ea"/>
              </a:rPr>
              <a:t>2005</a:t>
            </a:r>
            <a:r>
              <a:rPr lang="ja-JP" altLang="en-US" sz="1200" b="0" dirty="0">
                <a:latin typeface="+mn-ea"/>
                <a:ea typeface="+mn-ea"/>
              </a:rPr>
              <a:t>年にかけて行われた地球規模の生態系に関する総合的評価。</a:t>
            </a:r>
          </a:p>
          <a:p>
            <a:pPr eaLnBrk="1" hangingPunct="1">
              <a:spcBef>
                <a:spcPct val="50000"/>
              </a:spcBef>
              <a:buFontTx/>
              <a:buNone/>
              <a:defRPr/>
            </a:pPr>
            <a:r>
              <a:rPr lang="en-US" altLang="ja-JP" sz="1200" b="0" dirty="0">
                <a:latin typeface="+mn-ea"/>
                <a:ea typeface="+mn-ea"/>
              </a:rPr>
              <a:t>95</a:t>
            </a:r>
            <a:r>
              <a:rPr lang="ja-JP" altLang="en-US" sz="1200" b="0" dirty="0">
                <a:latin typeface="+mn-ea"/>
                <a:ea typeface="+mn-ea"/>
              </a:rPr>
              <a:t>か国から </a:t>
            </a:r>
            <a:r>
              <a:rPr lang="en-US" altLang="ja-JP" sz="1200" b="0" dirty="0">
                <a:latin typeface="+mn-ea"/>
                <a:ea typeface="+mn-ea"/>
              </a:rPr>
              <a:t>1,360</a:t>
            </a:r>
            <a:r>
              <a:rPr lang="ja-JP" altLang="en-US" sz="1200" b="0" dirty="0">
                <a:latin typeface="+mn-ea"/>
                <a:ea typeface="+mn-ea"/>
              </a:rPr>
              <a:t>人の専門家が参加。生物多様性と人間との関係がわかりやすく示されている。</a:t>
            </a:r>
          </a:p>
          <a:p>
            <a:pPr eaLnBrk="1" hangingPunct="1">
              <a:spcBef>
                <a:spcPct val="50000"/>
              </a:spcBef>
              <a:buFontTx/>
              <a:buNone/>
              <a:defRPr/>
            </a:pPr>
            <a:r>
              <a:rPr lang="ja-JP" altLang="en-US" sz="1200" b="0" dirty="0">
                <a:latin typeface="+mn-ea"/>
                <a:ea typeface="+mn-ea"/>
              </a:rPr>
              <a:t>①過去</a:t>
            </a:r>
            <a:r>
              <a:rPr lang="en-US" altLang="ja-JP" sz="1200" b="0" dirty="0">
                <a:latin typeface="+mn-ea"/>
                <a:ea typeface="+mn-ea"/>
              </a:rPr>
              <a:t>50</a:t>
            </a:r>
            <a:r>
              <a:rPr lang="ja-JP" altLang="en-US" sz="1200" b="0" dirty="0">
                <a:latin typeface="+mn-ea"/>
                <a:ea typeface="+mn-ea"/>
              </a:rPr>
              <a:t>年、人間はかつてない速さで生態系を改変し、種の絶滅など生物多様性に甚大な影響をおよぼした。</a:t>
            </a:r>
          </a:p>
          <a:p>
            <a:pPr eaLnBrk="1" hangingPunct="1">
              <a:spcBef>
                <a:spcPct val="50000"/>
              </a:spcBef>
              <a:buFontTx/>
              <a:buNone/>
              <a:defRPr/>
            </a:pPr>
            <a:r>
              <a:rPr lang="ja-JP" altLang="en-US" sz="1200" b="0" dirty="0">
                <a:latin typeface="+mn-ea"/>
                <a:ea typeface="+mn-ea"/>
              </a:rPr>
              <a:t>②生態系の改変は、生態系サービスの劣化やさまざまなリスクの増大を伴い、対策をとらないと将来世代の利益は大幅に減退する。</a:t>
            </a:r>
          </a:p>
          <a:p>
            <a:pPr eaLnBrk="1" hangingPunct="1">
              <a:spcBef>
                <a:spcPct val="50000"/>
              </a:spcBef>
              <a:buFontTx/>
              <a:buNone/>
              <a:defRPr/>
            </a:pPr>
            <a:r>
              <a:rPr lang="ja-JP" altLang="en-US" sz="1200" b="0" dirty="0">
                <a:latin typeface="+mn-ea"/>
                <a:ea typeface="+mn-ea"/>
              </a:rPr>
              <a:t>③生態系サービスの劣化は今世紀前半に顕著に増大し、持続可能な開発の確保などに障害が予測される。</a:t>
            </a:r>
          </a:p>
          <a:p>
            <a:pPr eaLnBrk="1" hangingPunct="1">
              <a:spcBef>
                <a:spcPct val="50000"/>
              </a:spcBef>
              <a:buFontTx/>
              <a:buNone/>
              <a:defRPr/>
            </a:pPr>
            <a:r>
              <a:rPr lang="ja-JP" altLang="en-US" sz="1200" b="0" dirty="0">
                <a:latin typeface="+mn-ea"/>
                <a:ea typeface="+mn-ea"/>
              </a:rPr>
              <a:t>④生態系の回復はある程度可能であるが、政策・制度・実行の面で大幅な変革が必要となる。</a:t>
            </a:r>
          </a:p>
        </p:txBody>
      </p:sp>
      <p:sp>
        <p:nvSpPr>
          <p:cNvPr id="123932" name="Text Box 39">
            <a:extLst>
              <a:ext uri="{FF2B5EF4-FFF2-40B4-BE49-F238E27FC236}">
                <a16:creationId xmlns:a16="http://schemas.microsoft.com/office/drawing/2014/main" id="{957DAF62-E910-AA22-E216-748C8A50B77E}"/>
              </a:ext>
            </a:extLst>
          </p:cNvPr>
          <p:cNvSpPr txBox="1">
            <a:spLocks noChangeArrowheads="1"/>
          </p:cNvSpPr>
          <p:nvPr/>
        </p:nvSpPr>
        <p:spPr bwMode="auto">
          <a:xfrm>
            <a:off x="0" y="981075"/>
            <a:ext cx="4859338"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人類は、生物の多様性のもたらす恵沢を享受することにより生存しており、生物の多様性は人類の存続の基盤</a:t>
            </a:r>
            <a:r>
              <a:rPr lang="ja-JP" altLang="en-US" sz="1400" b="0" dirty="0">
                <a:latin typeface="+mn-ea"/>
                <a:ea typeface="+mn-ea"/>
              </a:rPr>
              <a:t>となっている。また、生物の多様性は、地域における固有の財産として地域独自の文化の多様性をも支えている。</a:t>
            </a:r>
          </a:p>
        </p:txBody>
      </p:sp>
      <p:sp>
        <p:nvSpPr>
          <p:cNvPr id="123958" name="Line 47">
            <a:extLst>
              <a:ext uri="{FF2B5EF4-FFF2-40B4-BE49-F238E27FC236}">
                <a16:creationId xmlns:a16="http://schemas.microsoft.com/office/drawing/2014/main" id="{B44C1F4B-88B8-B1CF-0BA9-570904FA154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11646" name="図 14">
            <a:extLst>
              <a:ext uri="{FF2B5EF4-FFF2-40B4-BE49-F238E27FC236}">
                <a16:creationId xmlns:a16="http://schemas.microsoft.com/office/drawing/2014/main" id="{253325F1-A7AA-4201-7B4D-C95EFA9576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1488" y="203200"/>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47" name="図 15">
            <a:extLst>
              <a:ext uri="{FF2B5EF4-FFF2-40B4-BE49-F238E27FC236}">
                <a16:creationId xmlns:a16="http://schemas.microsoft.com/office/drawing/2014/main" id="{C80C31EE-8ACB-F333-7DE3-BA5E42F058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5650" y="200025"/>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 name="表 6">
            <a:extLst>
              <a:ext uri="{FF2B5EF4-FFF2-40B4-BE49-F238E27FC236}">
                <a16:creationId xmlns:a16="http://schemas.microsoft.com/office/drawing/2014/main" id="{341EE076-9B00-50E9-E781-486CD793F4E9}"/>
              </a:ext>
            </a:extLst>
          </p:cNvPr>
          <p:cNvGraphicFramePr>
            <a:graphicFrameLocks noGrp="1"/>
          </p:cNvGraphicFramePr>
          <p:nvPr/>
        </p:nvGraphicFramePr>
        <p:xfrm>
          <a:off x="-1588" y="5086350"/>
          <a:ext cx="4968875" cy="1608138"/>
        </p:xfrm>
        <a:graphic>
          <a:graphicData uri="http://schemas.openxmlformats.org/drawingml/2006/table">
            <a:tbl>
              <a:tblPr firstRow="1" bandRow="1">
                <a:tableStyleId>{5C22544A-7EE6-4342-B048-85BDC9FD1C3A}</a:tableStyleId>
              </a:tblPr>
              <a:tblGrid>
                <a:gridCol w="1584747">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99952">
                  <a:extLst>
                    <a:ext uri="{9D8B030D-6E8A-4147-A177-3AD203B41FA5}">
                      <a16:colId xmlns:a16="http://schemas.microsoft.com/office/drawing/2014/main" val="20002"/>
                    </a:ext>
                  </a:extLst>
                </a:gridCol>
              </a:tblGrid>
              <a:tr h="1068938">
                <a:tc>
                  <a:txBody>
                    <a:bodyPr/>
                    <a:lstStyle/>
                    <a:p>
                      <a:pPr algn="ctr" fontAlgn="ct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400" b="1" i="0" u="none" strike="noStrike" dirty="0">
                          <a:solidFill>
                            <a:srgbClr val="000000"/>
                          </a:solidFill>
                          <a:effectLst/>
                          <a:latin typeface="游ゴシック" panose="020B0400000000000000" pitchFamily="50" charset="-128"/>
                          <a:ea typeface="游ゴシック" panose="020B0400000000000000" pitchFamily="50" charset="-128"/>
                        </a:rPr>
                        <a:t>供給サービス</a:t>
                      </a: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br>
                        <a:rPr lang="en-US" altLang="ja-JP" sz="1400" b="0" i="0" u="none" strike="noStrike" dirty="0">
                          <a:solidFill>
                            <a:srgbClr val="000000"/>
                          </a:solidFill>
                          <a:effectLst/>
                          <a:latin typeface="游ゴシック" panose="020B0400000000000000" pitchFamily="50" charset="-128"/>
                          <a:ea typeface="游ゴシック" panose="020B0400000000000000" pitchFamily="50" charset="-128"/>
                        </a:rPr>
                      </a:br>
                      <a:r>
                        <a:rPr lang="en-US" altLang="ja-JP" sz="1400" b="0" i="0" u="none" strike="noStrike" dirty="0">
                          <a:solidFill>
                            <a:srgbClr val="000000"/>
                          </a:solidFill>
                          <a:effectLst/>
                          <a:latin typeface="游ゴシック" panose="020B0400000000000000" pitchFamily="50" charset="-128"/>
                          <a:ea typeface="游ゴシック" panose="020B0400000000000000" pitchFamily="50" charset="-128"/>
                        </a:rPr>
                        <a:t> </a:t>
                      </a: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食料  淡水</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木材及び繊維燃料</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その他</a:t>
                      </a:r>
                    </a:p>
                  </a:txBody>
                  <a:tcPr marL="7620" marR="7620" marT="762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6FFFF"/>
                    </a:solidFill>
                  </a:tcPr>
                </a:tc>
                <a:tc>
                  <a:txBody>
                    <a:bodyPr/>
                    <a:lstStyle/>
                    <a:p>
                      <a:pPr algn="ctr" fontAlgn="ct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400" b="1" i="0" u="none" strike="noStrike" dirty="0">
                          <a:solidFill>
                            <a:srgbClr val="000000"/>
                          </a:solidFill>
                          <a:effectLst/>
                          <a:latin typeface="游ゴシック" panose="020B0400000000000000" pitchFamily="50" charset="-128"/>
                          <a:ea typeface="游ゴシック" panose="020B0400000000000000" pitchFamily="50" charset="-128"/>
                        </a:rPr>
                        <a:t>調整サービス</a:t>
                      </a: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br>
                        <a:rPr lang="en-US" altLang="ja-JP"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気候調整 洪水制御</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疾病制御 水の浄化</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その他</a:t>
                      </a:r>
                    </a:p>
                  </a:txBody>
                  <a:tcPr marL="7620" marR="7620" marT="762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6FFFF"/>
                    </a:solidFill>
                  </a:tcPr>
                </a:tc>
                <a:tc>
                  <a:txBody>
                    <a:bodyPr/>
                    <a:lstStyle/>
                    <a:p>
                      <a:pPr algn="ctr" fontAlgn="ct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r>
                        <a:rPr lang="ja-JP" altLang="en-US" sz="1400" b="1" i="0" u="none" strike="noStrike" dirty="0">
                          <a:solidFill>
                            <a:srgbClr val="000000"/>
                          </a:solidFill>
                          <a:effectLst/>
                          <a:latin typeface="游ゴシック" panose="020B0400000000000000" pitchFamily="50" charset="-128"/>
                          <a:ea typeface="游ゴシック" panose="020B0400000000000000" pitchFamily="50" charset="-128"/>
                        </a:rPr>
                        <a:t>文化的サービス</a:t>
                      </a:r>
                      <a:r>
                        <a:rPr lang="en-US" altLang="ja-JP" sz="1400" b="1" i="0" u="none" strike="noStrike" dirty="0">
                          <a:solidFill>
                            <a:srgbClr val="000000"/>
                          </a:solidFill>
                          <a:effectLst/>
                          <a:latin typeface="游ゴシック" panose="020B0400000000000000" pitchFamily="50" charset="-128"/>
                          <a:ea typeface="游ゴシック" panose="020B0400000000000000" pitchFamily="50" charset="-128"/>
                        </a:rPr>
                        <a:t>〉</a:t>
                      </a:r>
                      <a:br>
                        <a:rPr lang="en-US" altLang="ja-JP"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審美的 精神的 教育的</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レクリエーション的</a:t>
                      </a:r>
                      <a:b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br>
                      <a:r>
                        <a:rPr lang="ja-JP" altLang="en-US" sz="1400" b="0" i="0" u="none" strike="noStrike" dirty="0">
                          <a:solidFill>
                            <a:srgbClr val="000000"/>
                          </a:solidFill>
                          <a:effectLst/>
                          <a:latin typeface="游ゴシック" panose="020B0400000000000000" pitchFamily="50" charset="-128"/>
                          <a:ea typeface="游ゴシック" panose="020B0400000000000000" pitchFamily="50" charset="-128"/>
                        </a:rPr>
                        <a:t>その他</a:t>
                      </a:r>
                    </a:p>
                  </a:txBody>
                  <a:tcPr marL="7620" marR="7620" marT="762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6FFFF"/>
                    </a:solidFill>
                  </a:tcPr>
                </a:tc>
                <a:extLst>
                  <a:ext uri="{0D108BD9-81ED-4DB2-BD59-A6C34878D82A}">
                    <a16:rowId xmlns:a16="http://schemas.microsoft.com/office/drawing/2014/main" val="10000"/>
                  </a:ext>
                </a:extLst>
              </a:tr>
              <a:tr h="539200">
                <a:tc gridSpan="3">
                  <a:txBody>
                    <a:bodyPr/>
                    <a:lstStyle/>
                    <a:p>
                      <a:pPr algn="ctr" fontAlgn="ctr"/>
                      <a:r>
                        <a:rPr lang="en-US" altLang="ja-JP" sz="1400" b="1" i="0" u="none" strike="noStrike" dirty="0">
                          <a:solidFill>
                            <a:schemeClr val="bg1"/>
                          </a:solidFill>
                          <a:effectLst/>
                          <a:latin typeface="游ゴシック" panose="020B0400000000000000" pitchFamily="50" charset="-128"/>
                          <a:ea typeface="游ゴシック" panose="020B0400000000000000" pitchFamily="50" charset="-128"/>
                        </a:rPr>
                        <a:t>〈</a:t>
                      </a:r>
                      <a:r>
                        <a:rPr lang="ja-JP" altLang="en-US" sz="1400" b="1" i="0" u="none" strike="noStrike" dirty="0">
                          <a:solidFill>
                            <a:schemeClr val="bg1"/>
                          </a:solidFill>
                          <a:effectLst/>
                          <a:latin typeface="游ゴシック" panose="020B0400000000000000" pitchFamily="50" charset="-128"/>
                          <a:ea typeface="游ゴシック" panose="020B0400000000000000" pitchFamily="50" charset="-128"/>
                        </a:rPr>
                        <a:t>基盤サービス</a:t>
                      </a:r>
                      <a:r>
                        <a:rPr lang="en-US" altLang="ja-JP" sz="1400" b="1" i="0" u="none" strike="noStrike" dirty="0">
                          <a:solidFill>
                            <a:schemeClr val="bg1"/>
                          </a:solidFill>
                          <a:effectLst/>
                          <a:latin typeface="游ゴシック" panose="020B0400000000000000" pitchFamily="50" charset="-128"/>
                          <a:ea typeface="游ゴシック" panose="020B0400000000000000" pitchFamily="50" charset="-128"/>
                        </a:rPr>
                        <a:t>〉</a:t>
                      </a:r>
                      <a:br>
                        <a:rPr lang="en-US" altLang="ja-JP" sz="1400" b="1" i="0" u="none" strike="noStrike" dirty="0">
                          <a:solidFill>
                            <a:schemeClr val="bg1"/>
                          </a:solidFill>
                          <a:effectLst/>
                          <a:latin typeface="游ゴシック" panose="020B0400000000000000" pitchFamily="50" charset="-128"/>
                          <a:ea typeface="游ゴシック" panose="020B0400000000000000" pitchFamily="50" charset="-128"/>
                        </a:rPr>
                      </a:br>
                      <a:r>
                        <a:rPr lang="ja-JP" altLang="en-US" sz="1400" b="0" i="0" u="none" strike="noStrike" dirty="0">
                          <a:solidFill>
                            <a:schemeClr val="bg1"/>
                          </a:solidFill>
                          <a:effectLst/>
                          <a:latin typeface="游ゴシック" panose="020B0400000000000000" pitchFamily="50" charset="-128"/>
                          <a:ea typeface="游ゴシック" panose="020B0400000000000000" pitchFamily="50" charset="-128"/>
                        </a:rPr>
                        <a:t>栄養塩の循環 土壌形成 一次生産 その他</a:t>
                      </a:r>
                    </a:p>
                  </a:txBody>
                  <a:tcPr marL="7620" marR="7620" marT="762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bl>
          </a:graphicData>
        </a:graphic>
      </p:graphicFrame>
      <p:sp>
        <p:nvSpPr>
          <p:cNvPr id="123948" name="AutoShape 28">
            <a:extLst>
              <a:ext uri="{FF2B5EF4-FFF2-40B4-BE49-F238E27FC236}">
                <a16:creationId xmlns:a16="http://schemas.microsoft.com/office/drawing/2014/main" id="{A47B72A0-2681-616E-04CB-78690A4C3DF7}"/>
              </a:ext>
            </a:extLst>
          </p:cNvPr>
          <p:cNvSpPr>
            <a:spLocks noChangeArrowheads="1"/>
          </p:cNvSpPr>
          <p:nvPr/>
        </p:nvSpPr>
        <p:spPr bwMode="auto">
          <a:xfrm>
            <a:off x="34925" y="2070100"/>
            <a:ext cx="2289175" cy="312738"/>
          </a:xfrm>
          <a:prstGeom prst="roundRect">
            <a:avLst>
              <a:gd name="adj" fmla="val 1665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latin typeface="+mn-ea"/>
              <a:ea typeface="+mn-ea"/>
            </a:endParaRPr>
          </a:p>
        </p:txBody>
      </p:sp>
      <p:sp>
        <p:nvSpPr>
          <p:cNvPr id="123949" name="Text Box 36">
            <a:extLst>
              <a:ext uri="{FF2B5EF4-FFF2-40B4-BE49-F238E27FC236}">
                <a16:creationId xmlns:a16="http://schemas.microsoft.com/office/drawing/2014/main" id="{3C143A8A-A986-D3B1-D4A3-35634C368EAA}"/>
              </a:ext>
            </a:extLst>
          </p:cNvPr>
          <p:cNvSpPr txBox="1">
            <a:spLocks noChangeArrowheads="1"/>
          </p:cNvSpPr>
          <p:nvPr/>
        </p:nvSpPr>
        <p:spPr bwMode="auto">
          <a:xfrm>
            <a:off x="69850" y="2060575"/>
            <a:ext cx="2198688"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a:latin typeface="+mn-ea"/>
                <a:ea typeface="+mn-ea"/>
              </a:rPr>
              <a:t>生物多様性とは</a:t>
            </a:r>
          </a:p>
        </p:txBody>
      </p:sp>
      <p:sp>
        <p:nvSpPr>
          <p:cNvPr id="123950" name="正方形/長方形 8">
            <a:extLst>
              <a:ext uri="{FF2B5EF4-FFF2-40B4-BE49-F238E27FC236}">
                <a16:creationId xmlns:a16="http://schemas.microsoft.com/office/drawing/2014/main" id="{0FE59BC0-8A13-2421-6448-CD3C95A8D90B}"/>
              </a:ext>
            </a:extLst>
          </p:cNvPr>
          <p:cNvSpPr>
            <a:spLocks noChangeArrowheads="1"/>
          </p:cNvSpPr>
          <p:nvPr/>
        </p:nvSpPr>
        <p:spPr bwMode="auto">
          <a:xfrm>
            <a:off x="5014913" y="4740275"/>
            <a:ext cx="4129087" cy="2032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dirty="0">
                <a:latin typeface="+mn-ea"/>
                <a:ea typeface="+mn-ea"/>
              </a:rPr>
              <a:t>「自然に学ぶものつくり」をして最先端の科学技術を開発することをいい、生態系サービスのうち、供給サービスの一つとして位置づけられます。</a:t>
            </a:r>
          </a:p>
          <a:p>
            <a:pPr>
              <a:spcBef>
                <a:spcPct val="0"/>
              </a:spcBef>
              <a:buFontTx/>
              <a:buNone/>
              <a:defRPr/>
            </a:pPr>
            <a:r>
              <a:rPr lang="ja-JP" altLang="en-US" sz="1400" dirty="0">
                <a:latin typeface="+mn-ea"/>
                <a:ea typeface="+mn-ea"/>
              </a:rPr>
              <a:t>●カワセミのくちばしによく似た先端を持つ新幹線</a:t>
            </a:r>
          </a:p>
          <a:p>
            <a:pPr>
              <a:spcBef>
                <a:spcPct val="0"/>
              </a:spcBef>
              <a:buFontTx/>
              <a:buNone/>
              <a:defRPr/>
            </a:pPr>
            <a:r>
              <a:rPr lang="ja-JP" altLang="en-US" sz="1400" dirty="0">
                <a:latin typeface="+mn-ea"/>
                <a:ea typeface="+mn-ea"/>
              </a:rPr>
              <a:t>●フクロウの羽を模して騒音を低減したパンタグラフ</a:t>
            </a:r>
          </a:p>
          <a:p>
            <a:pPr>
              <a:spcBef>
                <a:spcPct val="0"/>
              </a:spcBef>
              <a:buFontTx/>
              <a:buNone/>
              <a:defRPr/>
            </a:pPr>
            <a:r>
              <a:rPr lang="ja-JP" altLang="en-US" sz="1400" dirty="0">
                <a:latin typeface="+mn-ea"/>
                <a:ea typeface="+mn-ea"/>
              </a:rPr>
              <a:t>●野生ゴボウの実が服や犬の毛にたくさんつくことを</a:t>
            </a:r>
            <a:endParaRPr lang="en-US" altLang="ja-JP" sz="1400" dirty="0">
              <a:latin typeface="+mn-ea"/>
              <a:ea typeface="+mn-ea"/>
            </a:endParaRPr>
          </a:p>
          <a:p>
            <a:pPr>
              <a:spcBef>
                <a:spcPct val="0"/>
              </a:spcBef>
              <a:buFontTx/>
              <a:buNone/>
              <a:defRPr/>
            </a:pPr>
            <a:r>
              <a:rPr lang="ja-JP" altLang="en-US" sz="1400" dirty="0">
                <a:latin typeface="+mn-ea"/>
                <a:ea typeface="+mn-ea"/>
              </a:rPr>
              <a:t>　　ヒントにしたマジックテープ</a:t>
            </a:r>
          </a:p>
          <a:p>
            <a:pPr>
              <a:spcBef>
                <a:spcPct val="0"/>
              </a:spcBef>
              <a:buFontTx/>
              <a:buNone/>
              <a:defRPr/>
            </a:pPr>
            <a:r>
              <a:rPr lang="ja-JP" altLang="en-US" sz="1400" dirty="0">
                <a:latin typeface="+mn-ea"/>
                <a:ea typeface="+mn-ea"/>
              </a:rPr>
              <a:t>●蚊にさされても痛くないことから開発された痛く</a:t>
            </a:r>
            <a:endParaRPr lang="en-US" altLang="ja-JP" sz="1400" dirty="0">
              <a:latin typeface="+mn-ea"/>
              <a:ea typeface="+mn-ea"/>
            </a:endParaRPr>
          </a:p>
          <a:p>
            <a:pPr>
              <a:spcBef>
                <a:spcPct val="0"/>
              </a:spcBef>
              <a:buFontTx/>
              <a:buNone/>
              <a:defRPr/>
            </a:pPr>
            <a:r>
              <a:rPr lang="ja-JP" altLang="en-US" sz="1400" dirty="0">
                <a:latin typeface="+mn-ea"/>
                <a:ea typeface="+mn-ea"/>
              </a:rPr>
              <a:t>　　ない注射器</a:t>
            </a:r>
          </a:p>
        </p:txBody>
      </p:sp>
      <p:sp>
        <p:nvSpPr>
          <p:cNvPr id="123951" name="AutoShape 28">
            <a:extLst>
              <a:ext uri="{FF2B5EF4-FFF2-40B4-BE49-F238E27FC236}">
                <a16:creationId xmlns:a16="http://schemas.microsoft.com/office/drawing/2014/main" id="{01AE5AAA-F33B-306B-34B8-3FBE8EC11455}"/>
              </a:ext>
            </a:extLst>
          </p:cNvPr>
          <p:cNvSpPr>
            <a:spLocks noChangeArrowheads="1"/>
          </p:cNvSpPr>
          <p:nvPr/>
        </p:nvSpPr>
        <p:spPr bwMode="auto">
          <a:xfrm>
            <a:off x="5084763" y="4456113"/>
            <a:ext cx="3735387" cy="276225"/>
          </a:xfrm>
          <a:prstGeom prst="roundRect">
            <a:avLst>
              <a:gd name="adj" fmla="val 16699"/>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latin typeface="+mn-ea"/>
              <a:ea typeface="+mn-ea"/>
            </a:endParaRPr>
          </a:p>
        </p:txBody>
      </p:sp>
      <p:sp>
        <p:nvSpPr>
          <p:cNvPr id="123952" name="正方形/長方形 9">
            <a:extLst>
              <a:ext uri="{FF2B5EF4-FFF2-40B4-BE49-F238E27FC236}">
                <a16:creationId xmlns:a16="http://schemas.microsoft.com/office/drawing/2014/main" id="{2FB5F2D8-C1B5-A2F7-6C35-F27E4D10895F}"/>
              </a:ext>
            </a:extLst>
          </p:cNvPr>
          <p:cNvSpPr>
            <a:spLocks noChangeArrowheads="1"/>
          </p:cNvSpPr>
          <p:nvPr/>
        </p:nvSpPr>
        <p:spPr bwMode="auto">
          <a:xfrm>
            <a:off x="5170488" y="4448175"/>
            <a:ext cx="36798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dirty="0">
                <a:latin typeface="+mn-ea"/>
                <a:ea typeface="+mn-ea"/>
              </a:rPr>
              <a:t>バイオミメティクス(バイオミミクリー・生物模倣)</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Box 7">
            <a:extLst>
              <a:ext uri="{FF2B5EF4-FFF2-40B4-BE49-F238E27FC236}">
                <a16:creationId xmlns:a16="http://schemas.microsoft.com/office/drawing/2014/main" id="{F04C6DAB-B04B-26F1-4C01-53122E933AC1}"/>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P94</a:t>
            </a:r>
            <a:r>
              <a:rPr lang="ja-JP" altLang="en-US" sz="1200" b="0" dirty="0">
                <a:latin typeface="+mn-ea"/>
                <a:ea typeface="+mn-ea"/>
              </a:rPr>
              <a:t>～</a:t>
            </a:r>
            <a:r>
              <a:rPr lang="en-US" altLang="ja-JP" sz="1200" b="0" dirty="0">
                <a:latin typeface="+mn-ea"/>
                <a:ea typeface="+mn-ea"/>
              </a:rPr>
              <a:t>P97</a:t>
            </a:r>
          </a:p>
        </p:txBody>
      </p:sp>
      <p:sp>
        <p:nvSpPr>
          <p:cNvPr id="125955" name="Text Box 8">
            <a:extLst>
              <a:ext uri="{FF2B5EF4-FFF2-40B4-BE49-F238E27FC236}">
                <a16:creationId xmlns:a16="http://schemas.microsoft.com/office/drawing/2014/main" id="{11A959B7-EF8D-61C5-B65D-5FE185456BF7}"/>
              </a:ext>
            </a:extLst>
          </p:cNvPr>
          <p:cNvSpPr txBox="1">
            <a:spLocks noChangeArrowheads="1"/>
          </p:cNvSpPr>
          <p:nvPr/>
        </p:nvSpPr>
        <p:spPr bwMode="auto">
          <a:xfrm>
            <a:off x="2681288" y="112713"/>
            <a:ext cx="3743325" cy="5191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生物多様性の危機　</a:t>
            </a:r>
          </a:p>
        </p:txBody>
      </p:sp>
      <p:sp>
        <p:nvSpPr>
          <p:cNvPr id="125956" name="Text Box 9">
            <a:extLst>
              <a:ext uri="{FF2B5EF4-FFF2-40B4-BE49-F238E27FC236}">
                <a16:creationId xmlns:a16="http://schemas.microsoft.com/office/drawing/2014/main" id="{62B00339-BB57-FD23-FC34-3FDA33C5A5AF}"/>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３－３</a:t>
            </a:r>
          </a:p>
        </p:txBody>
      </p:sp>
      <p:sp>
        <p:nvSpPr>
          <p:cNvPr id="125957" name="AutoShape 10">
            <a:extLst>
              <a:ext uri="{FF2B5EF4-FFF2-40B4-BE49-F238E27FC236}">
                <a16:creationId xmlns:a16="http://schemas.microsoft.com/office/drawing/2014/main" id="{43B78617-14D6-5A9A-73A6-43549C982C8A}"/>
              </a:ext>
            </a:extLst>
          </p:cNvPr>
          <p:cNvSpPr>
            <a:spLocks noChangeArrowheads="1"/>
          </p:cNvSpPr>
          <p:nvPr/>
        </p:nvSpPr>
        <p:spPr bwMode="auto">
          <a:xfrm>
            <a:off x="4716463" y="3444875"/>
            <a:ext cx="4284662" cy="1006475"/>
          </a:xfrm>
          <a:prstGeom prst="roundRect">
            <a:avLst>
              <a:gd name="adj" fmla="val 16671"/>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25958" name="AutoShape 11">
            <a:extLst>
              <a:ext uri="{FF2B5EF4-FFF2-40B4-BE49-F238E27FC236}">
                <a16:creationId xmlns:a16="http://schemas.microsoft.com/office/drawing/2014/main" id="{936210AE-972F-C37D-A138-E86F29725A90}"/>
              </a:ext>
            </a:extLst>
          </p:cNvPr>
          <p:cNvSpPr>
            <a:spLocks noChangeArrowheads="1"/>
          </p:cNvSpPr>
          <p:nvPr/>
        </p:nvSpPr>
        <p:spPr bwMode="auto">
          <a:xfrm>
            <a:off x="4813300" y="3209925"/>
            <a:ext cx="4032250" cy="306388"/>
          </a:xfrm>
          <a:prstGeom prst="roundRect">
            <a:avLst>
              <a:gd name="adj" fmla="val 16699"/>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solidFill>
                <a:schemeClr val="bg1"/>
              </a:solidFill>
              <a:latin typeface="+mn-ea"/>
              <a:ea typeface="+mn-ea"/>
            </a:endParaRPr>
          </a:p>
        </p:txBody>
      </p:sp>
      <p:sp>
        <p:nvSpPr>
          <p:cNvPr id="125959" name="AutoShape 12">
            <a:extLst>
              <a:ext uri="{FF2B5EF4-FFF2-40B4-BE49-F238E27FC236}">
                <a16:creationId xmlns:a16="http://schemas.microsoft.com/office/drawing/2014/main" id="{65AAE1FE-E9F7-368B-220A-50611897CDE4}"/>
              </a:ext>
            </a:extLst>
          </p:cNvPr>
          <p:cNvSpPr>
            <a:spLocks noChangeArrowheads="1"/>
          </p:cNvSpPr>
          <p:nvPr/>
        </p:nvSpPr>
        <p:spPr bwMode="auto">
          <a:xfrm>
            <a:off x="0" y="1757363"/>
            <a:ext cx="2627313" cy="263525"/>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25960" name="AutoShape 18">
            <a:extLst>
              <a:ext uri="{FF2B5EF4-FFF2-40B4-BE49-F238E27FC236}">
                <a16:creationId xmlns:a16="http://schemas.microsoft.com/office/drawing/2014/main" id="{515140F4-5D3D-FA00-AE3E-F5D624483D74}"/>
              </a:ext>
            </a:extLst>
          </p:cNvPr>
          <p:cNvSpPr>
            <a:spLocks noChangeArrowheads="1"/>
          </p:cNvSpPr>
          <p:nvPr/>
        </p:nvSpPr>
        <p:spPr bwMode="auto">
          <a:xfrm>
            <a:off x="3175" y="5472113"/>
            <a:ext cx="4568825" cy="306387"/>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25961" name="Rectangle 19">
            <a:extLst>
              <a:ext uri="{FF2B5EF4-FFF2-40B4-BE49-F238E27FC236}">
                <a16:creationId xmlns:a16="http://schemas.microsoft.com/office/drawing/2014/main" id="{094AE7FB-564C-8C7A-5F4F-4567F776CAC7}"/>
              </a:ext>
            </a:extLst>
          </p:cNvPr>
          <p:cNvSpPr>
            <a:spLocks noChangeArrowheads="1"/>
          </p:cNvSpPr>
          <p:nvPr/>
        </p:nvSpPr>
        <p:spPr bwMode="auto">
          <a:xfrm>
            <a:off x="34925" y="5805488"/>
            <a:ext cx="4751388" cy="100806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生物種減少など自然環境の移り変わりをﾓﾆﾀﾘﾝｸﾞ</a:t>
            </a:r>
          </a:p>
          <a:p>
            <a:pPr eaLnBrk="1" hangingPunct="1">
              <a:spcBef>
                <a:spcPct val="0"/>
              </a:spcBef>
              <a:buFontTx/>
              <a:buNone/>
              <a:defRPr/>
            </a:pPr>
            <a:r>
              <a:rPr lang="ja-JP" altLang="en-US" sz="1400" b="0" dirty="0">
                <a:latin typeface="+mn-ea"/>
                <a:ea typeface="+mn-ea"/>
              </a:rPr>
              <a:t>●日本全国約</a:t>
            </a:r>
            <a:r>
              <a:rPr lang="en-US" altLang="ja-JP" sz="1400" b="0" dirty="0">
                <a:latin typeface="+mn-ea"/>
                <a:ea typeface="+mn-ea"/>
              </a:rPr>
              <a:t>1000</a:t>
            </a:r>
            <a:r>
              <a:rPr lang="ja-JP" altLang="en-US" sz="1400" b="0" dirty="0">
                <a:latin typeface="+mn-ea"/>
                <a:ea typeface="+mn-ea"/>
              </a:rPr>
              <a:t>ヶ所を調査サイトとして設置。</a:t>
            </a:r>
          </a:p>
          <a:p>
            <a:pPr eaLnBrk="1" hangingPunct="1">
              <a:spcBef>
                <a:spcPct val="0"/>
              </a:spcBef>
              <a:buFontTx/>
              <a:buNone/>
              <a:defRPr/>
            </a:pPr>
            <a:r>
              <a:rPr lang="ja-JP" altLang="en-US" sz="1400" b="0" dirty="0">
                <a:latin typeface="+mn-ea"/>
                <a:ea typeface="+mn-ea"/>
              </a:rPr>
              <a:t>●「生物多様性情報システム（</a:t>
            </a:r>
            <a:r>
              <a:rPr lang="en-US" altLang="ja-JP" sz="1400" b="0" dirty="0">
                <a:latin typeface="+mn-ea"/>
                <a:ea typeface="+mn-ea"/>
              </a:rPr>
              <a:t>J-IBIS</a:t>
            </a:r>
            <a:r>
              <a:rPr lang="ja-JP" altLang="en-US" sz="1400" b="0" dirty="0">
                <a:latin typeface="+mn-ea"/>
                <a:ea typeface="+mn-ea"/>
              </a:rPr>
              <a:t>）」で公開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●迅速な保全対策の検討・実施に役立てる。</a:t>
            </a:r>
          </a:p>
        </p:txBody>
      </p:sp>
      <p:sp>
        <p:nvSpPr>
          <p:cNvPr id="125962" name="Text Box 20">
            <a:extLst>
              <a:ext uri="{FF2B5EF4-FFF2-40B4-BE49-F238E27FC236}">
                <a16:creationId xmlns:a16="http://schemas.microsoft.com/office/drawing/2014/main" id="{1423AA3B-CA7D-C33D-EFD0-79F57BB7F99E}"/>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125963" name="AutoShape 23">
            <a:extLst>
              <a:ext uri="{FF2B5EF4-FFF2-40B4-BE49-F238E27FC236}">
                <a16:creationId xmlns:a16="http://schemas.microsoft.com/office/drawing/2014/main" id="{F1EB0D63-F86E-0709-F218-7B0E91C53A73}"/>
              </a:ext>
            </a:extLst>
          </p:cNvPr>
          <p:cNvSpPr>
            <a:spLocks noChangeArrowheads="1"/>
          </p:cNvSpPr>
          <p:nvPr/>
        </p:nvSpPr>
        <p:spPr bwMode="auto">
          <a:xfrm>
            <a:off x="4733925" y="4814888"/>
            <a:ext cx="4303713" cy="628650"/>
          </a:xfrm>
          <a:prstGeom prst="roundRect">
            <a:avLst>
              <a:gd name="adj" fmla="val 16657"/>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latin typeface="+mn-ea"/>
              <a:ea typeface="+mn-ea"/>
            </a:endParaRPr>
          </a:p>
        </p:txBody>
      </p:sp>
      <p:sp>
        <p:nvSpPr>
          <p:cNvPr id="125964" name="AutoShape 24">
            <a:extLst>
              <a:ext uri="{FF2B5EF4-FFF2-40B4-BE49-F238E27FC236}">
                <a16:creationId xmlns:a16="http://schemas.microsoft.com/office/drawing/2014/main" id="{329BE597-4E6F-F5F8-38E5-D135AD7528BF}"/>
              </a:ext>
            </a:extLst>
          </p:cNvPr>
          <p:cNvSpPr>
            <a:spLocks noChangeArrowheads="1"/>
          </p:cNvSpPr>
          <p:nvPr/>
        </p:nvSpPr>
        <p:spPr bwMode="auto">
          <a:xfrm>
            <a:off x="5437188" y="4598988"/>
            <a:ext cx="2833687" cy="304800"/>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solidFill>
                <a:schemeClr val="bg1"/>
              </a:solidFill>
              <a:latin typeface="+mn-ea"/>
              <a:ea typeface="+mn-ea"/>
            </a:endParaRPr>
          </a:p>
        </p:txBody>
      </p:sp>
      <p:sp>
        <p:nvSpPr>
          <p:cNvPr id="125965" name="Rectangle 26">
            <a:extLst>
              <a:ext uri="{FF2B5EF4-FFF2-40B4-BE49-F238E27FC236}">
                <a16:creationId xmlns:a16="http://schemas.microsoft.com/office/drawing/2014/main" id="{3256F8FD-30B3-BCD9-9078-C619FDF7BCD3}"/>
              </a:ext>
            </a:extLst>
          </p:cNvPr>
          <p:cNvSpPr>
            <a:spLocks noChangeArrowheads="1"/>
          </p:cNvSpPr>
          <p:nvPr/>
        </p:nvSpPr>
        <p:spPr bwMode="auto">
          <a:xfrm>
            <a:off x="34925" y="1052513"/>
            <a:ext cx="5084763" cy="739775"/>
          </a:xfrm>
          <a:prstGeom prst="rect">
            <a:avLst/>
          </a:prstGeom>
          <a:noFill/>
          <a:ln>
            <a:noFill/>
          </a:ln>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地球上で起きた生物の大絶滅は過去</a:t>
            </a:r>
            <a:r>
              <a:rPr lang="en-US" altLang="ja-JP" sz="1400" b="0" dirty="0">
                <a:latin typeface="+mn-ea"/>
                <a:ea typeface="+mn-ea"/>
              </a:rPr>
              <a:t>5</a:t>
            </a:r>
            <a:r>
              <a:rPr lang="ja-JP" altLang="en-US" sz="1400" b="0" dirty="0">
                <a:latin typeface="+mn-ea"/>
                <a:ea typeface="+mn-ea"/>
              </a:rPr>
              <a:t>回</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a:t>
            </a:r>
            <a:r>
              <a:rPr lang="ja-JP" altLang="en-US" sz="1400" b="0" dirty="0">
                <a:latin typeface="+mn-ea"/>
                <a:ea typeface="+mn-ea"/>
              </a:rPr>
              <a:t>回当たりの時間は数万年～数十万年（</a:t>
            </a:r>
            <a:r>
              <a:rPr lang="en-US" altLang="ja-JP" sz="1400" b="0" dirty="0">
                <a:latin typeface="+mn-ea"/>
                <a:ea typeface="+mn-ea"/>
              </a:rPr>
              <a:t>1</a:t>
            </a:r>
            <a:r>
              <a:rPr lang="ja-JP" altLang="en-US" sz="1400" b="0" dirty="0">
                <a:latin typeface="+mn-ea"/>
                <a:ea typeface="+mn-ea"/>
              </a:rPr>
              <a:t>年間に</a:t>
            </a:r>
            <a:r>
              <a:rPr lang="en-US" altLang="ja-JP" sz="1400" b="0" dirty="0">
                <a:latin typeface="+mn-ea"/>
                <a:ea typeface="+mn-ea"/>
              </a:rPr>
              <a:t>0.001</a:t>
            </a:r>
            <a:r>
              <a:rPr lang="ja-JP" altLang="en-US" sz="1400" b="0" dirty="0">
                <a:latin typeface="+mn-ea"/>
                <a:ea typeface="+mn-ea"/>
              </a:rPr>
              <a:t>種）</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1975</a:t>
            </a:r>
            <a:r>
              <a:rPr lang="ja-JP" altLang="en-US" sz="1400" b="0" dirty="0">
                <a:latin typeface="+mn-ea"/>
                <a:ea typeface="+mn-ea"/>
              </a:rPr>
              <a:t>年～</a:t>
            </a:r>
            <a:r>
              <a:rPr lang="en-US" altLang="ja-JP" sz="1400" b="0" dirty="0">
                <a:latin typeface="+mn-ea"/>
                <a:ea typeface="+mn-ea"/>
              </a:rPr>
              <a:t>2000</a:t>
            </a:r>
            <a:r>
              <a:rPr lang="ja-JP" altLang="en-US" sz="1400" b="0" dirty="0">
                <a:latin typeface="+mn-ea"/>
                <a:ea typeface="+mn-ea"/>
              </a:rPr>
              <a:t>年で</a:t>
            </a:r>
            <a:r>
              <a:rPr lang="ja-JP" altLang="en-US" sz="1400" b="0" dirty="0">
                <a:solidFill>
                  <a:srgbClr val="FF0000"/>
                </a:solidFill>
                <a:latin typeface="+mn-ea"/>
                <a:ea typeface="+mn-ea"/>
              </a:rPr>
              <a:t>毎年約</a:t>
            </a:r>
            <a:r>
              <a:rPr lang="en-US" altLang="ja-JP" sz="1400" b="0" dirty="0">
                <a:solidFill>
                  <a:srgbClr val="FF0000"/>
                </a:solidFill>
                <a:latin typeface="+mn-ea"/>
                <a:ea typeface="+mn-ea"/>
              </a:rPr>
              <a:t>40000</a:t>
            </a:r>
            <a:r>
              <a:rPr lang="ja-JP" altLang="en-US" sz="1400" b="0" dirty="0">
                <a:latin typeface="+mn-ea"/>
                <a:ea typeface="+mn-ea"/>
              </a:rPr>
              <a:t>種が絶滅（ﾐﾚﾆｱﾑ生態系評価）</a:t>
            </a:r>
          </a:p>
        </p:txBody>
      </p:sp>
      <p:sp>
        <p:nvSpPr>
          <p:cNvPr id="125966" name="AutoShape 27">
            <a:extLst>
              <a:ext uri="{FF2B5EF4-FFF2-40B4-BE49-F238E27FC236}">
                <a16:creationId xmlns:a16="http://schemas.microsoft.com/office/drawing/2014/main" id="{522040FF-A8D3-A058-3DDD-5D80C45C4BD3}"/>
              </a:ext>
            </a:extLst>
          </p:cNvPr>
          <p:cNvSpPr>
            <a:spLocks noChangeArrowheads="1"/>
          </p:cNvSpPr>
          <p:nvPr/>
        </p:nvSpPr>
        <p:spPr bwMode="auto">
          <a:xfrm>
            <a:off x="0" y="741363"/>
            <a:ext cx="6094413" cy="327025"/>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25967" name="Text Box 28">
            <a:extLst>
              <a:ext uri="{FF2B5EF4-FFF2-40B4-BE49-F238E27FC236}">
                <a16:creationId xmlns:a16="http://schemas.microsoft.com/office/drawing/2014/main" id="{1787A2ED-22E4-A052-4FB2-79BF91ED135E}"/>
              </a:ext>
            </a:extLst>
          </p:cNvPr>
          <p:cNvSpPr txBox="1">
            <a:spLocks noChangeArrowheads="1"/>
          </p:cNvSpPr>
          <p:nvPr/>
        </p:nvSpPr>
        <p:spPr bwMode="auto">
          <a:xfrm>
            <a:off x="-36513" y="692150"/>
            <a:ext cx="6094413" cy="369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急速に失われる地球上の生物多様性（</a:t>
            </a:r>
            <a:r>
              <a:rPr lang="en-US" altLang="ja-JP" sz="1800" dirty="0">
                <a:latin typeface="+mn-ea"/>
                <a:ea typeface="+mn-ea"/>
              </a:rPr>
              <a:t>6</a:t>
            </a:r>
            <a:r>
              <a:rPr lang="ja-JP" altLang="en-US" sz="1800" dirty="0">
                <a:latin typeface="+mn-ea"/>
                <a:ea typeface="+mn-ea"/>
              </a:rPr>
              <a:t>回目の大量絶滅？）</a:t>
            </a:r>
          </a:p>
        </p:txBody>
      </p:sp>
      <p:sp>
        <p:nvSpPr>
          <p:cNvPr id="125968" name="Text Box 29">
            <a:extLst>
              <a:ext uri="{FF2B5EF4-FFF2-40B4-BE49-F238E27FC236}">
                <a16:creationId xmlns:a16="http://schemas.microsoft.com/office/drawing/2014/main" id="{2AA65013-3AD6-85A8-FFCB-8F6AC4089DBD}"/>
              </a:ext>
            </a:extLst>
          </p:cNvPr>
          <p:cNvSpPr txBox="1">
            <a:spLocks noChangeArrowheads="1"/>
          </p:cNvSpPr>
          <p:nvPr/>
        </p:nvSpPr>
        <p:spPr bwMode="auto">
          <a:xfrm>
            <a:off x="-36513" y="1708150"/>
            <a:ext cx="2736851"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野生生物種減少の原因</a:t>
            </a:r>
          </a:p>
        </p:txBody>
      </p:sp>
      <p:sp>
        <p:nvSpPr>
          <p:cNvPr id="125969" name="Text Box 31">
            <a:extLst>
              <a:ext uri="{FF2B5EF4-FFF2-40B4-BE49-F238E27FC236}">
                <a16:creationId xmlns:a16="http://schemas.microsoft.com/office/drawing/2014/main" id="{6AE2081F-202A-CC9C-4673-21D34FC9F2A5}"/>
              </a:ext>
            </a:extLst>
          </p:cNvPr>
          <p:cNvSpPr txBox="1">
            <a:spLocks noChangeArrowheads="1"/>
          </p:cNvSpPr>
          <p:nvPr/>
        </p:nvSpPr>
        <p:spPr bwMode="auto">
          <a:xfrm>
            <a:off x="0" y="5445125"/>
            <a:ext cx="49323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a:latin typeface="+mn-ea"/>
                <a:ea typeface="+mn-ea"/>
              </a:rPr>
              <a:t>ﾓﾆﾀﾘﾝｸﾞｻｲﾄ</a:t>
            </a:r>
            <a:r>
              <a:rPr lang="en-US" altLang="ja-JP" sz="1800">
                <a:latin typeface="+mn-ea"/>
                <a:ea typeface="+mn-ea"/>
              </a:rPr>
              <a:t>1000</a:t>
            </a:r>
            <a:r>
              <a:rPr lang="ja-JP" altLang="en-US" sz="1200">
                <a:latin typeface="+mn-ea"/>
                <a:ea typeface="+mn-ea"/>
              </a:rPr>
              <a:t>（重要生態系監視地域ﾓﾆﾀﾘﾝｸﾞ推進事業）</a:t>
            </a:r>
          </a:p>
        </p:txBody>
      </p:sp>
      <p:sp>
        <p:nvSpPr>
          <p:cNvPr id="125970" name="Text Box 32">
            <a:extLst>
              <a:ext uri="{FF2B5EF4-FFF2-40B4-BE49-F238E27FC236}">
                <a16:creationId xmlns:a16="http://schemas.microsoft.com/office/drawing/2014/main" id="{E6FE53FC-AF55-DD50-6235-63556B3E948C}"/>
              </a:ext>
            </a:extLst>
          </p:cNvPr>
          <p:cNvSpPr txBox="1">
            <a:spLocks noChangeArrowheads="1"/>
          </p:cNvSpPr>
          <p:nvPr/>
        </p:nvSpPr>
        <p:spPr bwMode="auto">
          <a:xfrm>
            <a:off x="4964113" y="3173413"/>
            <a:ext cx="4037012"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レッドリスト</a:t>
            </a:r>
            <a:r>
              <a:rPr lang="en-US" altLang="ja-JP" sz="1600" dirty="0">
                <a:solidFill>
                  <a:schemeClr val="bg1"/>
                </a:solidFill>
                <a:latin typeface="+mn-ea"/>
                <a:ea typeface="+mn-ea"/>
              </a:rPr>
              <a:t>(</a:t>
            </a:r>
            <a:r>
              <a:rPr lang="ja-JP" altLang="en-US" sz="1600" dirty="0">
                <a:solidFill>
                  <a:schemeClr val="bg1"/>
                </a:solidFill>
                <a:latin typeface="+mn-ea"/>
                <a:ea typeface="+mn-ea"/>
              </a:rPr>
              <a:t>国際自然保護連合</a:t>
            </a:r>
            <a:r>
              <a:rPr lang="en-US" altLang="ja-JP" sz="1600" dirty="0">
                <a:solidFill>
                  <a:schemeClr val="bg1"/>
                </a:solidFill>
                <a:latin typeface="+mn-ea"/>
                <a:ea typeface="+mn-ea"/>
              </a:rPr>
              <a:t>IUCN)</a:t>
            </a:r>
            <a:r>
              <a:rPr lang="ja-JP" altLang="en-US" sz="1600" dirty="0">
                <a:solidFill>
                  <a:schemeClr val="bg1"/>
                </a:solidFill>
                <a:latin typeface="+mn-ea"/>
                <a:ea typeface="+mn-ea"/>
              </a:rPr>
              <a:t>　　</a:t>
            </a:r>
          </a:p>
        </p:txBody>
      </p:sp>
      <p:sp>
        <p:nvSpPr>
          <p:cNvPr id="125971" name="Text Box 34">
            <a:extLst>
              <a:ext uri="{FF2B5EF4-FFF2-40B4-BE49-F238E27FC236}">
                <a16:creationId xmlns:a16="http://schemas.microsoft.com/office/drawing/2014/main" id="{D48BF772-C2ED-8B45-7ECE-1B179985F493}"/>
              </a:ext>
            </a:extLst>
          </p:cNvPr>
          <p:cNvSpPr txBox="1">
            <a:spLocks noChangeArrowheads="1"/>
          </p:cNvSpPr>
          <p:nvPr/>
        </p:nvSpPr>
        <p:spPr bwMode="auto">
          <a:xfrm>
            <a:off x="5508625" y="4595813"/>
            <a:ext cx="2762250"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環境省レッドリスト２０２０　　</a:t>
            </a:r>
          </a:p>
        </p:txBody>
      </p:sp>
      <p:sp>
        <p:nvSpPr>
          <p:cNvPr id="125972" name="Text Box 35">
            <a:extLst>
              <a:ext uri="{FF2B5EF4-FFF2-40B4-BE49-F238E27FC236}">
                <a16:creationId xmlns:a16="http://schemas.microsoft.com/office/drawing/2014/main" id="{8E01CF46-4961-A1BE-6BF3-E158D3162B58}"/>
              </a:ext>
            </a:extLst>
          </p:cNvPr>
          <p:cNvSpPr txBox="1">
            <a:spLocks noChangeArrowheads="1"/>
          </p:cNvSpPr>
          <p:nvPr/>
        </p:nvSpPr>
        <p:spPr bwMode="auto">
          <a:xfrm>
            <a:off x="0" y="2063750"/>
            <a:ext cx="3419475"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①</a:t>
            </a:r>
            <a:r>
              <a:rPr lang="ja-JP" altLang="en-US" sz="1400" b="0" dirty="0">
                <a:latin typeface="+mn-ea"/>
                <a:ea typeface="+mn-ea"/>
              </a:rPr>
              <a:t>開発や森林伐採など生息環境の変化</a:t>
            </a:r>
          </a:p>
          <a:p>
            <a:pPr eaLnBrk="1" hangingPunct="1">
              <a:spcBef>
                <a:spcPct val="0"/>
              </a:spcBef>
              <a:buFontTx/>
              <a:buNone/>
              <a:defRPr/>
            </a:pPr>
            <a:r>
              <a:rPr lang="ja-JP" altLang="en-US" sz="1400" b="0" dirty="0">
                <a:latin typeface="+mn-ea"/>
                <a:ea typeface="+mn-ea"/>
              </a:rPr>
              <a:t>②魚の乱獲など生物資源の過剰な利用</a:t>
            </a:r>
          </a:p>
          <a:p>
            <a:pPr eaLnBrk="1" hangingPunct="1">
              <a:spcBef>
                <a:spcPct val="0"/>
              </a:spcBef>
              <a:buFontTx/>
              <a:buNone/>
              <a:defRPr/>
            </a:pPr>
            <a:r>
              <a:rPr lang="ja-JP" altLang="en-US" sz="1400" b="0" dirty="0">
                <a:latin typeface="+mn-ea"/>
                <a:ea typeface="+mn-ea"/>
              </a:rPr>
              <a:t>③外来種の侵入</a:t>
            </a:r>
          </a:p>
          <a:p>
            <a:pPr eaLnBrk="1" hangingPunct="1">
              <a:spcBef>
                <a:spcPct val="0"/>
              </a:spcBef>
              <a:buFontTx/>
              <a:buNone/>
              <a:defRPr/>
            </a:pPr>
            <a:r>
              <a:rPr lang="ja-JP" altLang="en-US" sz="1400" b="0" dirty="0">
                <a:latin typeface="+mn-ea"/>
                <a:ea typeface="+mn-ea"/>
              </a:rPr>
              <a:t>④水質汚濁など過度の栄養塩負荷</a:t>
            </a:r>
          </a:p>
        </p:txBody>
      </p:sp>
      <p:sp>
        <p:nvSpPr>
          <p:cNvPr id="125973" name="Text Box 36">
            <a:extLst>
              <a:ext uri="{FF2B5EF4-FFF2-40B4-BE49-F238E27FC236}">
                <a16:creationId xmlns:a16="http://schemas.microsoft.com/office/drawing/2014/main" id="{3FE3496F-613C-9EEE-B35F-99C9028E4436}"/>
              </a:ext>
            </a:extLst>
          </p:cNvPr>
          <p:cNvSpPr txBox="1">
            <a:spLocks noChangeArrowheads="1"/>
          </p:cNvSpPr>
          <p:nvPr/>
        </p:nvSpPr>
        <p:spPr bwMode="auto">
          <a:xfrm>
            <a:off x="4700800" y="3524568"/>
            <a:ext cx="4356100"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絶滅のおそれのある野生生物（動植物）のリスト。</a:t>
            </a:r>
          </a:p>
          <a:p>
            <a:pPr eaLnBrk="1" hangingPunct="1">
              <a:spcBef>
                <a:spcPct val="0"/>
              </a:spcBef>
              <a:buFontTx/>
              <a:buNone/>
              <a:defRPr/>
            </a:pPr>
            <a:r>
              <a:rPr lang="en-US" altLang="ja-JP" sz="1400" b="0" dirty="0">
                <a:latin typeface="+mn-ea"/>
                <a:ea typeface="+mn-ea"/>
              </a:rPr>
              <a:t>2021</a:t>
            </a:r>
            <a:r>
              <a:rPr lang="ja-JP" altLang="en-US" sz="1400" b="0" dirty="0">
                <a:latin typeface="+mn-ea"/>
                <a:ea typeface="+mn-ea"/>
              </a:rPr>
              <a:t>年時点で既知の約</a:t>
            </a:r>
            <a:r>
              <a:rPr lang="en-US" altLang="ja-JP" sz="1400" b="0" dirty="0">
                <a:latin typeface="+mn-ea"/>
                <a:ea typeface="+mn-ea"/>
              </a:rPr>
              <a:t>173</a:t>
            </a:r>
            <a:r>
              <a:rPr lang="ja-JP" altLang="en-US" sz="1400" b="0" dirty="0">
                <a:latin typeface="+mn-ea"/>
                <a:ea typeface="+mn-ea"/>
              </a:rPr>
              <a:t>万種の内、</a:t>
            </a:r>
            <a:r>
              <a:rPr lang="en-US" altLang="ja-JP" sz="1400" b="0" dirty="0">
                <a:latin typeface="+mn-ea"/>
                <a:ea typeface="+mn-ea"/>
              </a:rPr>
              <a:t>147517</a:t>
            </a:r>
            <a:r>
              <a:rPr lang="ja-JP" altLang="en-US" sz="1400" b="0" dirty="0">
                <a:latin typeface="+mn-ea"/>
                <a:ea typeface="+mn-ea"/>
              </a:rPr>
              <a:t>種を評価。そのうち</a:t>
            </a:r>
            <a:r>
              <a:rPr lang="en-US" altLang="ja-JP" sz="1400" b="0" dirty="0">
                <a:latin typeface="+mn-ea"/>
                <a:ea typeface="+mn-ea"/>
              </a:rPr>
              <a:t>40048</a:t>
            </a:r>
            <a:r>
              <a:rPr lang="ja-JP" altLang="en-US" sz="1400" b="0" dirty="0">
                <a:latin typeface="+mn-ea"/>
                <a:ea typeface="+mn-ea"/>
              </a:rPr>
              <a:t>種が</a:t>
            </a:r>
            <a:r>
              <a:rPr lang="ja-JP" altLang="en-US" sz="1400" dirty="0">
                <a:solidFill>
                  <a:srgbClr val="FF0000"/>
                </a:solidFill>
                <a:latin typeface="+mn-ea"/>
                <a:ea typeface="+mn-ea"/>
              </a:rPr>
              <a:t>絶滅危惧種。</a:t>
            </a:r>
            <a:endParaRPr lang="en-US" altLang="ja-JP" sz="1400" dirty="0">
              <a:solidFill>
                <a:srgbClr val="FF0000"/>
              </a:solidFill>
              <a:latin typeface="+mn-ea"/>
              <a:ea typeface="+mn-ea"/>
            </a:endParaRPr>
          </a:p>
          <a:p>
            <a:pPr eaLnBrk="1" hangingPunct="1">
              <a:spcBef>
                <a:spcPct val="0"/>
              </a:spcBef>
              <a:buFontTx/>
              <a:buNone/>
              <a:defRPr/>
            </a:pPr>
            <a:r>
              <a:rPr lang="en-US" altLang="ja-JP" sz="1400" b="0" dirty="0">
                <a:latin typeface="+mn-ea"/>
                <a:ea typeface="+mn-ea"/>
              </a:rPr>
              <a:t>982</a:t>
            </a:r>
            <a:r>
              <a:rPr lang="ja-JP" altLang="en-US" sz="1400" b="0" dirty="0">
                <a:latin typeface="+mn-ea"/>
                <a:ea typeface="+mn-ea"/>
              </a:rPr>
              <a:t>種が絶滅（野生絶滅）として登録されている。</a:t>
            </a:r>
          </a:p>
        </p:txBody>
      </p:sp>
      <p:sp>
        <p:nvSpPr>
          <p:cNvPr id="125974" name="AutoShape 37">
            <a:extLst>
              <a:ext uri="{FF2B5EF4-FFF2-40B4-BE49-F238E27FC236}">
                <a16:creationId xmlns:a16="http://schemas.microsoft.com/office/drawing/2014/main" id="{AB02FF2D-8D41-A21D-1FB4-AA51CAFE19C1}"/>
              </a:ext>
            </a:extLst>
          </p:cNvPr>
          <p:cNvSpPr>
            <a:spLocks noChangeArrowheads="1"/>
          </p:cNvSpPr>
          <p:nvPr/>
        </p:nvSpPr>
        <p:spPr bwMode="auto">
          <a:xfrm>
            <a:off x="0" y="3117850"/>
            <a:ext cx="2484438" cy="307975"/>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25975" name="Text Box 38">
            <a:extLst>
              <a:ext uri="{FF2B5EF4-FFF2-40B4-BE49-F238E27FC236}">
                <a16:creationId xmlns:a16="http://schemas.microsoft.com/office/drawing/2014/main" id="{C8BF31C2-E331-521A-BFAE-B0A03899D1D9}"/>
              </a:ext>
            </a:extLst>
          </p:cNvPr>
          <p:cNvSpPr txBox="1">
            <a:spLocks noChangeArrowheads="1"/>
          </p:cNvSpPr>
          <p:nvPr/>
        </p:nvSpPr>
        <p:spPr bwMode="auto">
          <a:xfrm>
            <a:off x="-1588" y="3094038"/>
            <a:ext cx="2736851"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日本には固有種の宝庫</a:t>
            </a:r>
          </a:p>
        </p:txBody>
      </p:sp>
      <p:sp>
        <p:nvSpPr>
          <p:cNvPr id="125976" name="Text Box 39">
            <a:extLst>
              <a:ext uri="{FF2B5EF4-FFF2-40B4-BE49-F238E27FC236}">
                <a16:creationId xmlns:a16="http://schemas.microsoft.com/office/drawing/2014/main" id="{E7D070CB-1238-5523-A7E1-4B2AB6D0004D}"/>
              </a:ext>
            </a:extLst>
          </p:cNvPr>
          <p:cNvSpPr txBox="1">
            <a:spLocks noChangeArrowheads="1"/>
          </p:cNvSpPr>
          <p:nvPr/>
        </p:nvSpPr>
        <p:spPr bwMode="auto">
          <a:xfrm>
            <a:off x="0" y="3467100"/>
            <a:ext cx="4787900"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種の総数９万種（未知を含めると推定３０万種）の内、日本に生息している陸生哺乳類、維管束植物の４割、爬虫類の６割、両生類の８割が固有種</a:t>
            </a:r>
          </a:p>
        </p:txBody>
      </p:sp>
      <p:sp>
        <p:nvSpPr>
          <p:cNvPr id="125977" name="AutoShape 40">
            <a:extLst>
              <a:ext uri="{FF2B5EF4-FFF2-40B4-BE49-F238E27FC236}">
                <a16:creationId xmlns:a16="http://schemas.microsoft.com/office/drawing/2014/main" id="{9EF601F5-AD1E-35CA-DBA8-7CD0A8EC0F96}"/>
              </a:ext>
            </a:extLst>
          </p:cNvPr>
          <p:cNvSpPr>
            <a:spLocks noChangeArrowheads="1"/>
          </p:cNvSpPr>
          <p:nvPr/>
        </p:nvSpPr>
        <p:spPr bwMode="auto">
          <a:xfrm>
            <a:off x="0" y="4295775"/>
            <a:ext cx="1547813" cy="258763"/>
          </a:xfrm>
          <a:prstGeom prst="roundRect">
            <a:avLst>
              <a:gd name="adj" fmla="val 1668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25978" name="Text Box 41">
            <a:extLst>
              <a:ext uri="{FF2B5EF4-FFF2-40B4-BE49-F238E27FC236}">
                <a16:creationId xmlns:a16="http://schemas.microsoft.com/office/drawing/2014/main" id="{151C22AC-F95C-E1A6-F29E-253D8E403116}"/>
              </a:ext>
            </a:extLst>
          </p:cNvPr>
          <p:cNvSpPr txBox="1">
            <a:spLocks noChangeArrowheads="1"/>
          </p:cNvSpPr>
          <p:nvPr/>
        </p:nvSpPr>
        <p:spPr bwMode="auto">
          <a:xfrm>
            <a:off x="-28575" y="4238625"/>
            <a:ext cx="18272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緑の国勢調査</a:t>
            </a:r>
          </a:p>
        </p:txBody>
      </p:sp>
      <p:sp>
        <p:nvSpPr>
          <p:cNvPr id="125979" name="Text Box 42">
            <a:extLst>
              <a:ext uri="{FF2B5EF4-FFF2-40B4-BE49-F238E27FC236}">
                <a16:creationId xmlns:a16="http://schemas.microsoft.com/office/drawing/2014/main" id="{9E9548FC-7112-3478-2471-D7DE97CB6828}"/>
              </a:ext>
            </a:extLst>
          </p:cNvPr>
          <p:cNvSpPr txBox="1">
            <a:spLocks noChangeArrowheads="1"/>
          </p:cNvSpPr>
          <p:nvPr/>
        </p:nvSpPr>
        <p:spPr bwMode="auto">
          <a:xfrm>
            <a:off x="0" y="4581525"/>
            <a:ext cx="4786313"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「自然環境保全基礎調査」</a:t>
            </a:r>
            <a:r>
              <a:rPr lang="ja-JP" altLang="en-US" sz="1400" b="0" dirty="0">
                <a:latin typeface="+mn-ea"/>
                <a:ea typeface="+mn-ea"/>
              </a:rPr>
              <a:t>では、陸域、陸水域、海域の詳細な現地調査を行い、全国の動植物の分布、植生、干潟、藻場、サンゴ礁の現状等を把握して生物多様性に関する基礎情報を収集しています。</a:t>
            </a:r>
          </a:p>
        </p:txBody>
      </p:sp>
      <p:sp>
        <p:nvSpPr>
          <p:cNvPr id="125999" name="Line 51">
            <a:extLst>
              <a:ext uri="{FF2B5EF4-FFF2-40B4-BE49-F238E27FC236}">
                <a16:creationId xmlns:a16="http://schemas.microsoft.com/office/drawing/2014/main" id="{AB0C4321-78A9-B3F4-1C34-6BDCE3168095}"/>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25981" name="Rectangle 52">
            <a:extLst>
              <a:ext uri="{FF2B5EF4-FFF2-40B4-BE49-F238E27FC236}">
                <a16:creationId xmlns:a16="http://schemas.microsoft.com/office/drawing/2014/main" id="{8A47C305-E3A8-6199-926F-927BE19A1327}"/>
              </a:ext>
            </a:extLst>
          </p:cNvPr>
          <p:cNvSpPr>
            <a:spLocks noChangeArrowheads="1"/>
          </p:cNvSpPr>
          <p:nvPr/>
        </p:nvSpPr>
        <p:spPr bwMode="auto">
          <a:xfrm>
            <a:off x="1979613" y="3875088"/>
            <a:ext cx="1147762" cy="215900"/>
          </a:xfrm>
          <a:prstGeom prst="rect">
            <a:avLst/>
          </a:prstGeom>
          <a:noFill/>
          <a:ln>
            <a:noFill/>
          </a:ln>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800" b="0" dirty="0">
                <a:latin typeface="+mn-ea"/>
                <a:ea typeface="+mn-ea"/>
              </a:rPr>
              <a:t>（いかんそくしょくぶつ）</a:t>
            </a:r>
          </a:p>
        </p:txBody>
      </p:sp>
      <p:pic>
        <p:nvPicPr>
          <p:cNvPr id="113694" name="図 14">
            <a:extLst>
              <a:ext uri="{FF2B5EF4-FFF2-40B4-BE49-F238E27FC236}">
                <a16:creationId xmlns:a16="http://schemas.microsoft.com/office/drawing/2014/main" id="{67A254E8-E3AB-9314-3C40-762D1BD234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1488" y="203200"/>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95" name="図 15">
            <a:extLst>
              <a:ext uri="{FF2B5EF4-FFF2-40B4-BE49-F238E27FC236}">
                <a16:creationId xmlns:a16="http://schemas.microsoft.com/office/drawing/2014/main" id="{46EA1FFB-238A-598B-C6C1-7CD767F41C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5650" y="200025"/>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88" name="正方形/長方形 2">
            <a:extLst>
              <a:ext uri="{FF2B5EF4-FFF2-40B4-BE49-F238E27FC236}">
                <a16:creationId xmlns:a16="http://schemas.microsoft.com/office/drawing/2014/main" id="{4444474A-57CB-5403-89CE-4EFE9DE4EEC5}"/>
              </a:ext>
            </a:extLst>
          </p:cNvPr>
          <p:cNvSpPr>
            <a:spLocks noChangeArrowheads="1"/>
          </p:cNvSpPr>
          <p:nvPr/>
        </p:nvSpPr>
        <p:spPr bwMode="auto">
          <a:xfrm>
            <a:off x="4797637" y="4902518"/>
            <a:ext cx="42052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2019</a:t>
            </a:r>
            <a:r>
              <a:rPr lang="ja-JP" altLang="en-US" sz="1400" b="0" dirty="0">
                <a:latin typeface="+mn-ea"/>
                <a:ea typeface="+mn-ea"/>
              </a:rPr>
              <a:t>年から</a:t>
            </a:r>
            <a:r>
              <a:rPr lang="en-US" altLang="ja-JP" sz="1400" b="0" dirty="0">
                <a:latin typeface="+mn-ea"/>
                <a:ea typeface="+mn-ea"/>
              </a:rPr>
              <a:t>40</a:t>
            </a:r>
            <a:r>
              <a:rPr lang="ja-JP" altLang="en-US" sz="1400" b="0" dirty="0">
                <a:latin typeface="+mn-ea"/>
                <a:ea typeface="+mn-ea"/>
              </a:rPr>
              <a:t>種増加</a:t>
            </a:r>
            <a:r>
              <a:rPr lang="en-US" altLang="ja-JP" sz="1400" b="0" dirty="0">
                <a:latin typeface="+mn-ea"/>
                <a:ea typeface="+mn-ea"/>
              </a:rPr>
              <a:t>(42</a:t>
            </a:r>
            <a:r>
              <a:rPr lang="ja-JP" altLang="en-US" sz="1400" b="0" dirty="0">
                <a:latin typeface="+mn-ea"/>
                <a:ea typeface="+mn-ea"/>
              </a:rPr>
              <a:t>種追加、</a:t>
            </a:r>
            <a:r>
              <a:rPr lang="en-US" altLang="ja-JP" sz="1400" b="0" dirty="0">
                <a:latin typeface="+mn-ea"/>
                <a:ea typeface="+mn-ea"/>
              </a:rPr>
              <a:t>2</a:t>
            </a:r>
            <a:r>
              <a:rPr lang="ja-JP" altLang="en-US" sz="1400" b="0" dirty="0">
                <a:latin typeface="+mn-ea"/>
                <a:ea typeface="+mn-ea"/>
              </a:rPr>
              <a:t>種削除</a:t>
            </a:r>
            <a:r>
              <a:rPr lang="en-US" altLang="ja-JP" sz="1400" b="0" dirty="0">
                <a:latin typeface="+mn-ea"/>
                <a:ea typeface="+mn-ea"/>
              </a:rPr>
              <a:t>)</a:t>
            </a:r>
            <a:r>
              <a:rPr lang="ja-JP" altLang="en-US" sz="1400" b="0" dirty="0">
                <a:latin typeface="+mn-ea"/>
                <a:ea typeface="+mn-ea"/>
              </a:rPr>
              <a:t>し合計</a:t>
            </a:r>
            <a:r>
              <a:rPr lang="en-US" altLang="ja-JP" sz="1400" b="0" dirty="0">
                <a:latin typeface="+mn-ea"/>
                <a:ea typeface="+mn-ea"/>
              </a:rPr>
              <a:t>3,716</a:t>
            </a:r>
            <a:r>
              <a:rPr lang="ja-JP" altLang="en-US" sz="1400" b="0" dirty="0">
                <a:latin typeface="+mn-ea"/>
                <a:ea typeface="+mn-ea"/>
              </a:rPr>
              <a:t>種が絶滅危惧種。準絶滅危惧種は</a:t>
            </a:r>
            <a:r>
              <a:rPr lang="en-US" altLang="ja-JP" sz="1400" b="0" dirty="0">
                <a:latin typeface="+mn-ea"/>
                <a:ea typeface="+mn-ea"/>
              </a:rPr>
              <a:t>1364</a:t>
            </a:r>
            <a:r>
              <a:rPr lang="ja-JP" altLang="en-US" sz="1400" b="0" dirty="0">
                <a:latin typeface="+mn-ea"/>
                <a:ea typeface="+mn-ea"/>
              </a:rPr>
              <a:t>種</a:t>
            </a:r>
          </a:p>
        </p:txBody>
      </p:sp>
      <p:sp>
        <p:nvSpPr>
          <p:cNvPr id="125989" name="AutoShape 23">
            <a:extLst>
              <a:ext uri="{FF2B5EF4-FFF2-40B4-BE49-F238E27FC236}">
                <a16:creationId xmlns:a16="http://schemas.microsoft.com/office/drawing/2014/main" id="{E3EDAB1E-7EAB-EB12-9E75-CD0729C7541A}"/>
              </a:ext>
            </a:extLst>
          </p:cNvPr>
          <p:cNvSpPr>
            <a:spLocks noChangeArrowheads="1"/>
          </p:cNvSpPr>
          <p:nvPr/>
        </p:nvSpPr>
        <p:spPr bwMode="auto">
          <a:xfrm>
            <a:off x="4716463" y="5942013"/>
            <a:ext cx="4302125" cy="800100"/>
          </a:xfrm>
          <a:prstGeom prst="roundRect">
            <a:avLst>
              <a:gd name="adj" fmla="val 16681"/>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latin typeface="+mn-ea"/>
              <a:ea typeface="+mn-ea"/>
            </a:endParaRPr>
          </a:p>
        </p:txBody>
      </p:sp>
      <p:sp>
        <p:nvSpPr>
          <p:cNvPr id="125990" name="AutoShape 24">
            <a:extLst>
              <a:ext uri="{FF2B5EF4-FFF2-40B4-BE49-F238E27FC236}">
                <a16:creationId xmlns:a16="http://schemas.microsoft.com/office/drawing/2014/main" id="{D0C861C6-35E7-5755-6501-A8C4B8574B6D}"/>
              </a:ext>
            </a:extLst>
          </p:cNvPr>
          <p:cNvSpPr>
            <a:spLocks noChangeArrowheads="1"/>
          </p:cNvSpPr>
          <p:nvPr/>
        </p:nvSpPr>
        <p:spPr bwMode="auto">
          <a:xfrm>
            <a:off x="5418138" y="5724525"/>
            <a:ext cx="2833687" cy="306388"/>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solidFill>
                <a:schemeClr val="bg1"/>
              </a:solidFill>
              <a:latin typeface="+mn-ea"/>
              <a:ea typeface="+mn-ea"/>
            </a:endParaRPr>
          </a:p>
        </p:txBody>
      </p:sp>
      <p:sp>
        <p:nvSpPr>
          <p:cNvPr id="125991" name="Text Box 34">
            <a:extLst>
              <a:ext uri="{FF2B5EF4-FFF2-40B4-BE49-F238E27FC236}">
                <a16:creationId xmlns:a16="http://schemas.microsoft.com/office/drawing/2014/main" id="{3485146C-5B40-3504-0239-AACE675A4A90}"/>
              </a:ext>
            </a:extLst>
          </p:cNvPr>
          <p:cNvSpPr txBox="1">
            <a:spLocks noChangeArrowheads="1"/>
          </p:cNvSpPr>
          <p:nvPr/>
        </p:nvSpPr>
        <p:spPr bwMode="auto">
          <a:xfrm>
            <a:off x="5489575" y="5722938"/>
            <a:ext cx="27622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サンゴの白化現象</a:t>
            </a:r>
          </a:p>
        </p:txBody>
      </p:sp>
      <p:sp>
        <p:nvSpPr>
          <p:cNvPr id="125992" name="正方形/長方形 46">
            <a:extLst>
              <a:ext uri="{FF2B5EF4-FFF2-40B4-BE49-F238E27FC236}">
                <a16:creationId xmlns:a16="http://schemas.microsoft.com/office/drawing/2014/main" id="{4F833714-6FF0-2BA0-CF0D-0138AEF86A14}"/>
              </a:ext>
            </a:extLst>
          </p:cNvPr>
          <p:cNvSpPr>
            <a:spLocks noChangeArrowheads="1"/>
          </p:cNvSpPr>
          <p:nvPr/>
        </p:nvSpPr>
        <p:spPr bwMode="auto">
          <a:xfrm>
            <a:off x="4700800" y="6028056"/>
            <a:ext cx="4284662" cy="7397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サンゴは水温が高過ぎると体の中に共生している褐虫藻が外に出てしまい十分な栄養をとれません。この時、骨格が白く透けて見える現象を、「白化現象」という。</a:t>
            </a:r>
          </a:p>
        </p:txBody>
      </p:sp>
      <p:pic>
        <p:nvPicPr>
          <p:cNvPr id="113701" name="図 2">
            <a:extLst>
              <a:ext uri="{FF2B5EF4-FFF2-40B4-BE49-F238E27FC236}">
                <a16:creationId xmlns:a16="http://schemas.microsoft.com/office/drawing/2014/main" id="{513377ED-0B91-8EE8-D6CF-04457A8C043B}"/>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10000" y="6165850"/>
            <a:ext cx="7524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Text Box 7">
            <a:extLst>
              <a:ext uri="{FF2B5EF4-FFF2-40B4-BE49-F238E27FC236}">
                <a16:creationId xmlns:a16="http://schemas.microsoft.com/office/drawing/2014/main" id="{7F1F6D1A-87C4-7F8C-3CF4-2B63706EC8BD}"/>
              </a:ext>
            </a:extLst>
          </p:cNvPr>
          <p:cNvSpPr txBox="1">
            <a:spLocks noChangeArrowheads="1"/>
          </p:cNvSpPr>
          <p:nvPr/>
        </p:nvSpPr>
        <p:spPr bwMode="auto">
          <a:xfrm>
            <a:off x="4295775" y="2178050"/>
            <a:ext cx="4757738" cy="9794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ts val="1100"/>
              </a:lnSpc>
              <a:spcBef>
                <a:spcPct val="50000"/>
              </a:spcBef>
              <a:buFontTx/>
              <a:buNone/>
              <a:defRPr/>
            </a:pPr>
            <a:r>
              <a:rPr lang="ja-JP" altLang="en-US" sz="1400" b="0" dirty="0">
                <a:latin typeface="+mn-ea"/>
                <a:ea typeface="+mn-ea"/>
              </a:rPr>
              <a:t>①開発など人間活動による危機</a:t>
            </a:r>
            <a:endParaRPr lang="en-US" altLang="ja-JP" sz="1400" b="0" dirty="0">
              <a:latin typeface="+mn-ea"/>
              <a:ea typeface="+mn-ea"/>
            </a:endParaRPr>
          </a:p>
          <a:p>
            <a:pPr>
              <a:lnSpc>
                <a:spcPts val="1100"/>
              </a:lnSpc>
              <a:spcBef>
                <a:spcPct val="50000"/>
              </a:spcBef>
              <a:buFontTx/>
              <a:buNone/>
              <a:defRPr/>
            </a:pPr>
            <a:r>
              <a:rPr lang="ja-JP" altLang="en-US" sz="1400" b="0" dirty="0">
                <a:latin typeface="+mn-ea"/>
                <a:ea typeface="+mn-ea"/>
              </a:rPr>
              <a:t>②</a:t>
            </a:r>
            <a:r>
              <a:rPr lang="ja-JP" altLang="en-US" sz="1400" b="0" dirty="0">
                <a:solidFill>
                  <a:srgbClr val="FF0000"/>
                </a:solidFill>
                <a:latin typeface="+mn-ea"/>
                <a:ea typeface="+mn-ea"/>
              </a:rPr>
              <a:t>人間の自然に対する働きかけの縮小による危機</a:t>
            </a:r>
          </a:p>
          <a:p>
            <a:pPr>
              <a:lnSpc>
                <a:spcPts val="1100"/>
              </a:lnSpc>
              <a:spcBef>
                <a:spcPct val="50000"/>
              </a:spcBef>
              <a:buFontTx/>
              <a:buNone/>
              <a:defRPr/>
            </a:pPr>
            <a:r>
              <a:rPr lang="ja-JP" altLang="en-US" sz="1400" b="0" dirty="0">
                <a:latin typeface="+mn-ea"/>
                <a:ea typeface="+mn-ea"/>
              </a:rPr>
              <a:t>③外来種などの人間により持ち込まれたものによる危機</a:t>
            </a:r>
          </a:p>
          <a:p>
            <a:pPr>
              <a:lnSpc>
                <a:spcPts val="1100"/>
              </a:lnSpc>
              <a:spcBef>
                <a:spcPct val="50000"/>
              </a:spcBef>
              <a:buFontTx/>
              <a:buNone/>
              <a:defRPr/>
            </a:pPr>
            <a:r>
              <a:rPr lang="ja-JP" altLang="en-US" sz="1400" b="0" dirty="0">
                <a:latin typeface="+mn-ea"/>
                <a:ea typeface="+mn-ea"/>
              </a:rPr>
              <a:t>④地球温暖化や海洋酸性化など地球環境の変化による危機</a:t>
            </a:r>
          </a:p>
        </p:txBody>
      </p:sp>
      <p:sp>
        <p:nvSpPr>
          <p:cNvPr id="57" name="AutoShape 12">
            <a:extLst>
              <a:ext uri="{FF2B5EF4-FFF2-40B4-BE49-F238E27FC236}">
                <a16:creationId xmlns:a16="http://schemas.microsoft.com/office/drawing/2014/main" id="{86A8BDF5-054A-190F-B23B-7DF587227FBB}"/>
              </a:ext>
            </a:extLst>
          </p:cNvPr>
          <p:cNvSpPr>
            <a:spLocks noChangeArrowheads="1"/>
          </p:cNvSpPr>
          <p:nvPr/>
        </p:nvSpPr>
        <p:spPr bwMode="auto">
          <a:xfrm>
            <a:off x="4200525" y="1862138"/>
            <a:ext cx="2124075" cy="309562"/>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58" name="Text Box 29">
            <a:extLst>
              <a:ext uri="{FF2B5EF4-FFF2-40B4-BE49-F238E27FC236}">
                <a16:creationId xmlns:a16="http://schemas.microsoft.com/office/drawing/2014/main" id="{E4A4C214-ECCF-69E3-9AED-A911CC4CAF08}"/>
              </a:ext>
            </a:extLst>
          </p:cNvPr>
          <p:cNvSpPr txBox="1">
            <a:spLocks noChangeArrowheads="1"/>
          </p:cNvSpPr>
          <p:nvPr/>
        </p:nvSpPr>
        <p:spPr bwMode="auto">
          <a:xfrm>
            <a:off x="4217988" y="1824038"/>
            <a:ext cx="20891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生物多様性の危機</a:t>
            </a:r>
          </a:p>
        </p:txBody>
      </p:sp>
      <p:pic>
        <p:nvPicPr>
          <p:cNvPr id="113705" name="図 2">
            <a:extLst>
              <a:ext uri="{FF2B5EF4-FFF2-40B4-BE49-F238E27FC236}">
                <a16:creationId xmlns:a16="http://schemas.microsoft.com/office/drawing/2014/main" id="{E109ABE4-166E-1F08-B6E1-33647ABF2CC9}"/>
              </a:ext>
            </a:extLst>
          </p:cNvPr>
          <p:cNvPicPr>
            <a:picLocks noChangeAspect="1" noChangeArrowheads="1"/>
          </p:cNvPicPr>
          <p:nvPr/>
        </p:nvPicPr>
        <p:blipFill>
          <a:blip r:embed="rId6">
            <a:clrChange>
              <a:clrFrom>
                <a:srgbClr val="F3F3F6"/>
              </a:clrFrom>
              <a:clrTo>
                <a:srgbClr val="F3F3F6">
                  <a:alpha val="0"/>
                </a:srgbClr>
              </a:clrTo>
            </a:clrChange>
            <a:extLst>
              <a:ext uri="{28A0092B-C50C-407E-A947-70E740481C1C}">
                <a14:useLocalDpi xmlns:a14="http://schemas.microsoft.com/office/drawing/2010/main" val="0"/>
              </a:ext>
            </a:extLst>
          </a:blip>
          <a:srcRect/>
          <a:stretch>
            <a:fillRect/>
          </a:stretch>
        </p:blipFill>
        <p:spPr bwMode="auto">
          <a:xfrm>
            <a:off x="6315075" y="644525"/>
            <a:ext cx="278606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706" name="テキスト ボックス 43">
            <a:extLst>
              <a:ext uri="{FF2B5EF4-FFF2-40B4-BE49-F238E27FC236}">
                <a16:creationId xmlns:a16="http://schemas.microsoft.com/office/drawing/2014/main" id="{07E6BC06-0774-42EA-12E8-A931B69A600B}"/>
              </a:ext>
            </a:extLst>
          </p:cNvPr>
          <p:cNvSpPr txBox="1">
            <a:spLocks noChangeArrowheads="1"/>
          </p:cNvSpPr>
          <p:nvPr/>
        </p:nvSpPr>
        <p:spPr bwMode="auto">
          <a:xfrm>
            <a:off x="7789863" y="2017713"/>
            <a:ext cx="1336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pPr>
            <a:r>
              <a:rPr lang="ja-JP" altLang="en-US" sz="800">
                <a:solidFill>
                  <a:srgbClr val="000000"/>
                </a:solidFill>
                <a:latin typeface="Times New Roman" panose="02020603050405020304" pitchFamily="18" charset="0"/>
              </a:rPr>
              <a:t>出典：環境省</a:t>
            </a:r>
            <a:endParaRPr lang="ja-JP" altLang="en-US" sz="18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364" name="Group 332">
            <a:extLst>
              <a:ext uri="{FF2B5EF4-FFF2-40B4-BE49-F238E27FC236}">
                <a16:creationId xmlns:a16="http://schemas.microsoft.com/office/drawing/2014/main" id="{CD8A04BE-FCF4-1F9E-A7D9-F3B9A42B48D0}"/>
              </a:ext>
            </a:extLst>
          </p:cNvPr>
          <p:cNvGraphicFramePr>
            <a:graphicFrameLocks noGrp="1"/>
          </p:cNvGraphicFramePr>
          <p:nvPr/>
        </p:nvGraphicFramePr>
        <p:xfrm>
          <a:off x="0" y="38100"/>
          <a:ext cx="9144000" cy="6781813"/>
        </p:xfrm>
        <a:graphic>
          <a:graphicData uri="http://schemas.openxmlformats.org/drawingml/2006/table">
            <a:tbl>
              <a:tblPr/>
              <a:tblGrid>
                <a:gridCol w="611188">
                  <a:extLst>
                    <a:ext uri="{9D8B030D-6E8A-4147-A177-3AD203B41FA5}">
                      <a16:colId xmlns:a16="http://schemas.microsoft.com/office/drawing/2014/main" val="20000"/>
                    </a:ext>
                  </a:extLst>
                </a:gridCol>
                <a:gridCol w="3744912">
                  <a:extLst>
                    <a:ext uri="{9D8B030D-6E8A-4147-A177-3AD203B41FA5}">
                      <a16:colId xmlns:a16="http://schemas.microsoft.com/office/drawing/2014/main" val="20001"/>
                    </a:ext>
                  </a:extLst>
                </a:gridCol>
                <a:gridCol w="4787900">
                  <a:extLst>
                    <a:ext uri="{9D8B030D-6E8A-4147-A177-3AD203B41FA5}">
                      <a16:colId xmlns:a16="http://schemas.microsoft.com/office/drawing/2014/main" val="20002"/>
                    </a:ext>
                  </a:extLst>
                </a:gridCol>
              </a:tblGrid>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年</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主な取組み</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概要</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243840">
                <a:tc rowSpan="3">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n-ea"/>
                          <a:ea typeface="ＭＳ Ｐゴシック" panose="020B0600070205080204" pitchFamily="50" charset="-128"/>
                          <a:cs typeface="+mn-cs"/>
                        </a:rPr>
                        <a:t>★</a:t>
                      </a:r>
                      <a:r>
                        <a:rPr kumimoji="1" lang="en-US" altLang="ja-JP" sz="1000" b="0" i="0" u="none" strike="noStrike" cap="none" normalizeH="0" baseline="0" dirty="0">
                          <a:ln>
                            <a:noFill/>
                          </a:ln>
                          <a:solidFill>
                            <a:schemeClr val="tx1"/>
                          </a:solidFill>
                          <a:effectLst/>
                          <a:latin typeface="+mn-ea"/>
                          <a:ea typeface="+mn-ea"/>
                        </a:rPr>
                        <a:t>1972</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000" b="0" i="0" u="none" strike="noStrike" cap="none" normalizeH="0" baseline="0" dirty="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幕開け</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ローマクラブ「成長の限界」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人口増加！工業発展を続けていくと</a:t>
                      </a:r>
                      <a:r>
                        <a:rPr kumimoji="1" lang="en-US" altLang="ja-JP" sz="1000" b="0" i="0" u="none" strike="noStrike" cap="none" normalizeH="0" baseline="0" dirty="0">
                          <a:ln>
                            <a:noFill/>
                          </a:ln>
                          <a:solidFill>
                            <a:schemeClr val="tx1"/>
                          </a:solidFill>
                          <a:effectLst/>
                          <a:latin typeface="+mn-ea"/>
                          <a:ea typeface="+mn-ea"/>
                        </a:rPr>
                        <a:t>100</a:t>
                      </a:r>
                      <a:r>
                        <a:rPr kumimoji="1" lang="ja-JP" altLang="en-US" sz="1000" b="0" i="0" u="none" strike="noStrike" cap="none" normalizeH="0" baseline="0" dirty="0">
                          <a:ln>
                            <a:noFill/>
                          </a:ln>
                          <a:solidFill>
                            <a:schemeClr val="tx1"/>
                          </a:solidFill>
                          <a:effectLst/>
                          <a:latin typeface="+mn-ea"/>
                          <a:ea typeface="+mn-ea"/>
                        </a:rPr>
                        <a:t>年以内に成長が限界に達する。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384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ストックホルム会議</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国連人間環境会議</a:t>
                      </a:r>
                      <a:r>
                        <a:rPr kumimoji="1" lang="en-US" altLang="ja-JP" sz="1000" b="0" i="0" u="none" strike="noStrike" cap="none" normalizeH="0" baseline="0" dirty="0">
                          <a:ln>
                            <a:noFill/>
                          </a:ln>
                          <a:solidFill>
                            <a:schemeClr val="tx1"/>
                          </a:solidFill>
                          <a:effectLst/>
                          <a:latin typeface="+mn-ea"/>
                          <a:ea typeface="+mn-ea"/>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mn-ea"/>
                          <a:ea typeface="+mn-ea"/>
                        </a:rPr>
                        <a:t>人間環境宣言 </a:t>
                      </a:r>
                      <a:r>
                        <a:rPr kumimoji="1" lang="ja-JP" altLang="en-US" sz="1000" b="0" i="0" u="none" strike="noStrike" cap="none" normalizeH="0" baseline="0" dirty="0">
                          <a:ln>
                            <a:noFill/>
                          </a:ln>
                          <a:solidFill>
                            <a:schemeClr val="tx1"/>
                          </a:solidFill>
                          <a:effectLst/>
                          <a:latin typeface="+mn-ea"/>
                          <a:ea typeface="+mn-ea"/>
                        </a:rPr>
                        <a:t>　</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６月５日　世界環境の日　⇒　日本が提案）</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384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・ＵＮＥＰ「国連環境計画」設立</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国際協調のスタート</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3840">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1975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・ラムサール条約発効</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水鳥とその生息地である湿地・湿原の保護</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384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・ワシントン条約発効</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絶滅のおそれのある野生動植物の種の保存</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1985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・ウィーン条約採択</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オゾン層保護に関する情報交換</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3840">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1987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・モントリオール議定書</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フロンガス等の　</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オゾン層破壊物質全廃</a:t>
                      </a:r>
                      <a:r>
                        <a:rPr kumimoji="1" lang="en-US" altLang="ja-JP" sz="1000" b="0" i="0" u="none" strike="noStrike" cap="none" normalizeH="0" baseline="0" dirty="0">
                          <a:ln>
                            <a:noFill/>
                          </a:ln>
                          <a:solidFill>
                            <a:schemeClr val="tx1"/>
                          </a:solidFill>
                          <a:effectLst/>
                          <a:latin typeface="+mn-ea"/>
                          <a:ea typeface="+mn-ea"/>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4384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環境と開発に関する世界委員会（ＷＣＥＤ）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我ら共有の未来</a:t>
                      </a:r>
                      <a:r>
                        <a:rPr kumimoji="1" lang="ja-JP" altLang="en-US" sz="1000" b="0" i="0" u="none" strike="noStrike" cap="none" normalizeH="0" baseline="0" dirty="0">
                          <a:ln>
                            <a:noFill/>
                          </a:ln>
                          <a:solidFill>
                            <a:schemeClr val="tx1"/>
                          </a:solidFill>
                          <a:effectLst/>
                          <a:latin typeface="+mn-ea"/>
                          <a:ea typeface="+mn-ea"/>
                        </a:rPr>
                        <a:t>」持続可能な開発の考え方</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1988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・ＩＰＣＣ　</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気候変動に関する政府間パネル</a:t>
                      </a:r>
                      <a:r>
                        <a:rPr kumimoji="1" lang="en-US" altLang="ja-JP" sz="1000" b="0" i="0" u="none" strike="noStrike" cap="none" normalizeH="0" baseline="0" dirty="0">
                          <a:ln>
                            <a:noFill/>
                          </a:ln>
                          <a:solidFill>
                            <a:schemeClr val="tx1"/>
                          </a:solidFill>
                          <a:effectLst/>
                          <a:latin typeface="+mn-ea"/>
                          <a:ea typeface="+mn-ea"/>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温暖化に関する科学的知見の収集・評価・報告</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3840">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a:t>
                      </a:r>
                      <a:r>
                        <a:rPr kumimoji="1" lang="en-US" altLang="ja-JP" sz="1000" b="0" i="0" u="none" strike="noStrike" cap="none" normalizeH="0" baseline="0" dirty="0">
                          <a:ln>
                            <a:noFill/>
                          </a:ln>
                          <a:solidFill>
                            <a:schemeClr val="tx1"/>
                          </a:solidFill>
                          <a:effectLst/>
                          <a:latin typeface="+mn-ea"/>
                          <a:ea typeface="+mn-ea"/>
                        </a:rPr>
                        <a:t>1992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地球サミット</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国連環境開発会議</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リオサミット</a:t>
                      </a:r>
                      <a:r>
                        <a:rPr kumimoji="1" lang="en-US" altLang="ja-JP" sz="1000" b="0" i="0" u="none" strike="noStrike" cap="none" normalizeH="0" baseline="0" dirty="0">
                          <a:ln>
                            <a:noFill/>
                          </a:ln>
                          <a:solidFill>
                            <a:srgbClr val="FF0000"/>
                          </a:solidFill>
                          <a:effectLst/>
                          <a:latin typeface="+mn-ea"/>
                          <a:ea typeface="+mn-ea"/>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アジェンダ</a:t>
                      </a:r>
                      <a:r>
                        <a:rPr kumimoji="1" lang="en-US" altLang="ja-JP" sz="1000" b="0" i="0" u="none" strike="noStrike" cap="none" normalizeH="0" baseline="0" dirty="0">
                          <a:ln>
                            <a:noFill/>
                          </a:ln>
                          <a:solidFill>
                            <a:srgbClr val="FF0000"/>
                          </a:solidFill>
                          <a:effectLst/>
                          <a:latin typeface="+mn-ea"/>
                          <a:ea typeface="+mn-ea"/>
                        </a:rPr>
                        <a:t>21</a:t>
                      </a:r>
                      <a:r>
                        <a:rPr kumimoji="1" lang="ja-JP" altLang="en-US" sz="1000" b="0" i="0" u="none" strike="noStrike" cap="none" normalizeH="0" baseline="0" dirty="0">
                          <a:ln>
                            <a:noFill/>
                          </a:ln>
                          <a:solidFill>
                            <a:srgbClr val="FF0000"/>
                          </a:solidFill>
                          <a:effectLst/>
                          <a:latin typeface="+mn-ea"/>
                          <a:ea typeface="+mn-ea"/>
                        </a:rPr>
                        <a:t>」「森林原則声明</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「気候変動枠組条約」「生物多様性条約」</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384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・バーゼル条約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有害廃棄物の越境移動に関する国際的な規制</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1996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・環境マネジメントシステム規格</a:t>
                      </a:r>
                      <a:r>
                        <a:rPr kumimoji="1" lang="en-US" altLang="ja-JP" sz="1000" b="0" i="0" u="none" strike="noStrike" cap="none" normalizeH="0" baseline="0" dirty="0">
                          <a:ln>
                            <a:noFill/>
                          </a:ln>
                          <a:solidFill>
                            <a:schemeClr val="tx1"/>
                          </a:solidFill>
                          <a:effectLst/>
                          <a:latin typeface="+mn-ea"/>
                          <a:ea typeface="+mn-ea"/>
                        </a:rPr>
                        <a:t>｢ISO14001｣</a:t>
                      </a:r>
                      <a:r>
                        <a:rPr kumimoji="1" lang="ja-JP" altLang="en-US" sz="1000" b="0" i="0" u="none" strike="noStrike" cap="none" normalizeH="0" baseline="0" dirty="0">
                          <a:ln>
                            <a:noFill/>
                          </a:ln>
                          <a:solidFill>
                            <a:schemeClr val="tx1"/>
                          </a:solidFill>
                          <a:effectLst/>
                          <a:latin typeface="+mn-ea"/>
                          <a:ea typeface="+mn-ea"/>
                        </a:rPr>
                        <a:t>発行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環境リスク低減、環境と経営の両立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1997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・気候変動枠組条約締約国会議</a:t>
                      </a:r>
                      <a:r>
                        <a:rPr kumimoji="1" lang="en-US" altLang="ja-JP" sz="1000" b="0" i="0" u="none" strike="noStrike" cap="none" normalizeH="0" baseline="0" dirty="0">
                          <a:ln>
                            <a:noFill/>
                          </a:ln>
                          <a:solidFill>
                            <a:schemeClr val="tx1"/>
                          </a:solidFill>
                          <a:effectLst/>
                          <a:latin typeface="+mn-ea"/>
                          <a:ea typeface="+mn-ea"/>
                        </a:rPr>
                        <a:t>COP3</a:t>
                      </a:r>
                      <a:r>
                        <a:rPr kumimoji="1" lang="ja-JP" altLang="en-US" sz="1000" b="0" i="0" u="none" strike="noStrike" cap="none" normalizeH="0" baseline="0" dirty="0">
                          <a:ln>
                            <a:noFill/>
                          </a:ln>
                          <a:solidFill>
                            <a:schemeClr val="tx1"/>
                          </a:solidFill>
                          <a:effectLst/>
                          <a:latin typeface="+mn-ea"/>
                          <a:ea typeface="+mn-ea"/>
                        </a:rPr>
                        <a:t>（京都）開催</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「京都議定書」採択　先進国９０年度比５％以上削減　日本６％</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2000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・国連ミレニアム・サミット開催</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ミレニアム開発目標（ＭＤＧｓ）の採択</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42671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n-ea"/>
                          <a:ea typeface="ＭＳ Ｐゴシック" panose="020B0600070205080204" pitchFamily="50" charset="-128"/>
                          <a:cs typeface="+mn-cs"/>
                        </a:rPr>
                        <a:t>★</a:t>
                      </a:r>
                      <a:r>
                        <a:rPr kumimoji="1" lang="en-US" altLang="ja-JP" sz="1000" b="0" i="0" u="none" strike="noStrike" cap="none" normalizeH="0" baseline="0" dirty="0">
                          <a:ln>
                            <a:noFill/>
                          </a:ln>
                          <a:solidFill>
                            <a:schemeClr val="tx1"/>
                          </a:solidFill>
                          <a:effectLst/>
                          <a:latin typeface="+mn-ea"/>
                          <a:ea typeface="+mn-ea"/>
                        </a:rPr>
                        <a:t>2002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mn-ea"/>
                          <a:ea typeface="+mn-ea"/>
                        </a:rPr>
                        <a:t>・持続可能な開発に関する世界首脳会議</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ＷＳＳＤ</a:t>
                      </a:r>
                      <a:r>
                        <a:rPr kumimoji="1" lang="en-US" altLang="ja-JP" sz="1000" b="0" i="0" u="none" strike="noStrike" cap="none" normalizeH="0" baseline="0" dirty="0">
                          <a:ln>
                            <a:noFill/>
                          </a:ln>
                          <a:solidFill>
                            <a:srgbClr val="FF0000"/>
                          </a:solidFill>
                          <a:effectLst/>
                          <a:latin typeface="+mn-ea"/>
                          <a:ea typeface="+mn-ea"/>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　（ヨハネスブルグ）「リオ＋１０」　開催</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地球サミット　アジェンダ２１などのフォローアップ</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mn-ea"/>
                          <a:ea typeface="+mn-ea"/>
                        </a:rPr>
                        <a:t>持続可能な開発のための教育（ＥＳＤ）</a:t>
                      </a:r>
                      <a:r>
                        <a:rPr kumimoji="1" lang="ja-JP" altLang="en-US" sz="1000" b="0" i="0" u="none" strike="noStrike" cap="none" normalizeH="0" baseline="0" dirty="0">
                          <a:ln>
                            <a:noFill/>
                          </a:ln>
                          <a:solidFill>
                            <a:schemeClr val="tx1"/>
                          </a:solidFill>
                          <a:effectLst/>
                          <a:latin typeface="+mn-ea"/>
                          <a:ea typeface="+mn-ea"/>
                        </a:rPr>
                        <a:t>の推進を提唱</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2005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・「京都議定書」発効（</a:t>
                      </a:r>
                      <a:r>
                        <a:rPr kumimoji="1" lang="en-US" altLang="ja-JP" sz="1000" b="0" i="0" u="none" strike="noStrike" cap="none" normalizeH="0" baseline="0" dirty="0">
                          <a:ln>
                            <a:noFill/>
                          </a:ln>
                          <a:solidFill>
                            <a:schemeClr val="tx1"/>
                          </a:solidFill>
                          <a:effectLst/>
                          <a:latin typeface="+mn-ea"/>
                          <a:ea typeface="+mn-ea"/>
                        </a:rPr>
                        <a:t>2008</a:t>
                      </a:r>
                      <a:r>
                        <a:rPr kumimoji="1" lang="ja-JP" altLang="en-US" sz="1000" b="0" i="0" u="none" strike="noStrike" cap="none" normalizeH="0" baseline="0" dirty="0">
                          <a:ln>
                            <a:noFill/>
                          </a:ln>
                          <a:solidFill>
                            <a:schemeClr val="tx1"/>
                          </a:solidFill>
                          <a:effectLst/>
                          <a:latin typeface="+mn-ea"/>
                          <a:ea typeface="+mn-ea"/>
                        </a:rPr>
                        <a:t>～</a:t>
                      </a:r>
                      <a:r>
                        <a:rPr kumimoji="1" lang="en-US" altLang="ja-JP" sz="1000" b="0" i="0" u="none" strike="noStrike" cap="none" normalizeH="0" baseline="0" dirty="0">
                          <a:ln>
                            <a:noFill/>
                          </a:ln>
                          <a:solidFill>
                            <a:schemeClr val="tx1"/>
                          </a:solidFill>
                          <a:effectLst/>
                          <a:latin typeface="+mn-ea"/>
                          <a:ea typeface="+mn-ea"/>
                        </a:rPr>
                        <a:t>2012</a:t>
                      </a:r>
                      <a:r>
                        <a:rPr kumimoji="1" lang="ja-JP" altLang="en-US" sz="1000" b="0" i="0" u="none" strike="noStrike" cap="none" normalizeH="0" baseline="0" dirty="0">
                          <a:ln>
                            <a:noFill/>
                          </a:ln>
                          <a:solidFill>
                            <a:schemeClr val="tx1"/>
                          </a:solidFill>
                          <a:effectLst/>
                          <a:latin typeface="+mn-ea"/>
                          <a:ea typeface="+mn-ea"/>
                        </a:rPr>
                        <a:t>第一約束期間）</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ロシアの批准により発効、米国は見送り</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2008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mn-ea"/>
                          <a:ea typeface="+mn-ea"/>
                        </a:rPr>
                        <a:t>・Ｇ８北海道 洞爺湖サミット「先進国首脳会議」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「環境」がテーマ</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2009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・気候変動枠組条約</a:t>
                      </a:r>
                      <a:r>
                        <a:rPr kumimoji="1" lang="en-US" altLang="ja-JP" sz="1000" b="0" i="0" u="none" strike="noStrike" cap="none" normalizeH="0" baseline="0" dirty="0">
                          <a:ln>
                            <a:noFill/>
                          </a:ln>
                          <a:solidFill>
                            <a:schemeClr val="tx1"/>
                          </a:solidFill>
                          <a:effectLst/>
                          <a:latin typeface="+mn-ea"/>
                          <a:ea typeface="+mn-ea"/>
                        </a:rPr>
                        <a:t>COP15(</a:t>
                      </a:r>
                      <a:r>
                        <a:rPr kumimoji="1" lang="ja-JP" altLang="en-US" sz="1000" b="0" i="0" u="none" strike="noStrike" cap="none" normalizeH="0" baseline="0" dirty="0">
                          <a:ln>
                            <a:noFill/>
                          </a:ln>
                          <a:solidFill>
                            <a:schemeClr val="tx1"/>
                          </a:solidFill>
                          <a:effectLst/>
                          <a:latin typeface="+mn-ea"/>
                          <a:ea typeface="+mn-ea"/>
                        </a:rPr>
                        <a:t>ｺﾍﾟﾝﾊｰｹﾞﾝ）</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ﾎﾟｽﾄ京都議定書の枠組みをめぐり協議　実質的な議論の進展が得られず</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・生物多様性条約</a:t>
                      </a:r>
                      <a:r>
                        <a:rPr kumimoji="1" lang="en-US" altLang="ja-JP" sz="1000" b="0" i="0" u="none" strike="noStrike" cap="none" normalizeH="0" baseline="0" dirty="0">
                          <a:ln>
                            <a:noFill/>
                          </a:ln>
                          <a:solidFill>
                            <a:schemeClr val="tx1"/>
                          </a:solidFill>
                          <a:effectLst/>
                          <a:latin typeface="+mn-ea"/>
                          <a:ea typeface="+mn-ea"/>
                        </a:rPr>
                        <a:t>COP10(</a:t>
                      </a:r>
                      <a:r>
                        <a:rPr kumimoji="1" lang="ja-JP" altLang="en-US" sz="1000" b="0" i="0" u="none" strike="noStrike" cap="none" normalizeH="0" baseline="0" dirty="0">
                          <a:ln>
                            <a:noFill/>
                          </a:ln>
                          <a:solidFill>
                            <a:schemeClr val="tx1"/>
                          </a:solidFill>
                          <a:effectLst/>
                          <a:latin typeface="+mn-ea"/>
                          <a:ea typeface="+mn-ea"/>
                        </a:rPr>
                        <a:t>名古屋）</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名古屋議定書</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愛知目標</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採択</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n-ea"/>
                          <a:ea typeface="ＭＳ Ｐゴシック" panose="020B0600070205080204" pitchFamily="50" charset="-128"/>
                          <a:cs typeface="+mn-cs"/>
                        </a:rPr>
                        <a:t>★</a:t>
                      </a:r>
                      <a:r>
                        <a:rPr kumimoji="1" lang="en-US" altLang="ja-JP" sz="1000" b="0" i="0" u="none" strike="noStrike" cap="none" normalizeH="0" baseline="0" dirty="0">
                          <a:ln>
                            <a:noFill/>
                          </a:ln>
                          <a:solidFill>
                            <a:schemeClr val="tx1"/>
                          </a:solidFill>
                          <a:effectLst/>
                          <a:latin typeface="+mn-ea"/>
                          <a:ea typeface="+mn-ea"/>
                        </a:rPr>
                        <a:t>2012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国連持続可能な開発会議</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リオ</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２０</a:t>
                      </a:r>
                      <a:r>
                        <a:rPr kumimoji="1" lang="en-US" altLang="ja-JP" sz="1000" b="0" i="0" u="none" strike="noStrike" cap="none" normalizeH="0" baseline="0" dirty="0">
                          <a:ln>
                            <a:noFill/>
                          </a:ln>
                          <a:solidFill>
                            <a:srgbClr val="FF0000"/>
                          </a:solidFill>
                          <a:effectLst/>
                          <a:latin typeface="+mn-ea"/>
                          <a:ea typeface="+mn-ea"/>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我々の望む未来</a:t>
                      </a:r>
                      <a:r>
                        <a:rPr kumimoji="1" lang="ja-JP" altLang="en-US" sz="1000" b="0" i="0" u="none" strike="noStrike" cap="none" normalizeH="0" baseline="0" dirty="0">
                          <a:ln>
                            <a:noFill/>
                          </a:ln>
                          <a:solidFill>
                            <a:schemeClr val="tx1"/>
                          </a:solidFill>
                          <a:effectLst/>
                          <a:latin typeface="+mn-ea"/>
                          <a:ea typeface="+mn-ea"/>
                        </a:rPr>
                        <a:t>」地球ｻﾐｯﾄのﾌｫﾛｰｱｯﾌﾟ、　グリーン経済の必要性強調</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・水銀条約採択</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人や環境への水銀リスクを削減のための国際的な合意</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24384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a:t>
                      </a:r>
                      <a:r>
                        <a:rPr kumimoji="1" lang="en-US" altLang="ja-JP" sz="1000" b="0" i="0" u="none" strike="noStrike" cap="none" normalizeH="0" baseline="0" dirty="0">
                          <a:ln>
                            <a:noFill/>
                          </a:ln>
                          <a:solidFill>
                            <a:schemeClr val="tx1"/>
                          </a:solidFill>
                          <a:effectLst/>
                          <a:latin typeface="+mn-ea"/>
                          <a:ea typeface="+mn-ea"/>
                        </a:rPr>
                        <a:t>IPCC｢</a:t>
                      </a:r>
                      <a:r>
                        <a:rPr kumimoji="1" lang="ja-JP" altLang="en-US" sz="1000" b="0" i="0" u="none" strike="noStrike" cap="none" normalizeH="0" baseline="0" dirty="0">
                          <a:ln>
                            <a:noFill/>
                          </a:ln>
                          <a:solidFill>
                            <a:schemeClr val="tx1"/>
                          </a:solidFill>
                          <a:effectLst/>
                          <a:latin typeface="+mn-ea"/>
                          <a:ea typeface="+mn-ea"/>
                        </a:rPr>
                        <a:t>第５次評価報告書</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発表</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気温上昇２℃未満に抑える道筋があることを強調</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243840">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・持続可能な開発のための</a:t>
                      </a:r>
                      <a:r>
                        <a:rPr kumimoji="1" lang="en-US" altLang="ja-JP" sz="1000" b="0" i="0" u="none" strike="noStrike" cap="none" normalizeH="0" baseline="0" dirty="0">
                          <a:ln>
                            <a:noFill/>
                          </a:ln>
                          <a:solidFill>
                            <a:schemeClr val="tx1"/>
                          </a:solidFill>
                          <a:effectLst/>
                          <a:latin typeface="+mn-ea"/>
                          <a:ea typeface="+mn-ea"/>
                        </a:rPr>
                        <a:t>2030</a:t>
                      </a:r>
                      <a:r>
                        <a:rPr kumimoji="1" lang="ja-JP" altLang="en-US" sz="1000" b="0" i="0" u="none" strike="noStrike" cap="none" normalizeH="0" baseline="0" dirty="0">
                          <a:ln>
                            <a:noFill/>
                          </a:ln>
                          <a:solidFill>
                            <a:schemeClr val="tx1"/>
                          </a:solidFill>
                          <a:effectLst/>
                          <a:latin typeface="+mn-ea"/>
                          <a:ea typeface="+mn-ea"/>
                        </a:rPr>
                        <a:t>アジェンダ」採択</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２０３０年までに実現すべき１７目標（ＳＤＧｓ）を共有</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243840">
                <a:tc vMerge="1">
                  <a:txBody>
                    <a:bodyPr/>
                    <a:lstStyle/>
                    <a:p>
                      <a:endParaRPr kumimoji="1" lang="ja-JP" altLang="en-US"/>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気候変動枠組条約締約国会議</a:t>
                      </a:r>
                      <a:r>
                        <a:rPr kumimoji="1" lang="en-US" altLang="ja-JP" sz="1000" b="0" i="0" u="none" strike="noStrike" cap="none" normalizeH="0" baseline="0" dirty="0">
                          <a:ln>
                            <a:noFill/>
                          </a:ln>
                          <a:solidFill>
                            <a:srgbClr val="FF0000"/>
                          </a:solidFill>
                          <a:effectLst/>
                          <a:latin typeface="+mn-ea"/>
                          <a:ea typeface="+mn-ea"/>
                        </a:rPr>
                        <a:t>COP21｢</a:t>
                      </a:r>
                      <a:r>
                        <a:rPr kumimoji="1" lang="ja-JP" altLang="en-US" sz="1000" b="0" i="0" u="none" strike="noStrike" cap="none" normalizeH="0" baseline="0" dirty="0">
                          <a:ln>
                            <a:noFill/>
                          </a:ln>
                          <a:solidFill>
                            <a:srgbClr val="FF0000"/>
                          </a:solidFill>
                          <a:effectLst/>
                          <a:latin typeface="+mn-ea"/>
                          <a:ea typeface="+mn-ea"/>
                        </a:rPr>
                        <a:t>パリ協定</a:t>
                      </a:r>
                      <a:r>
                        <a:rPr kumimoji="1" lang="en-US" altLang="ja-JP" sz="1000" b="0" i="0" u="none" strike="noStrike" cap="none" normalizeH="0" baseline="0" dirty="0">
                          <a:ln>
                            <a:noFill/>
                          </a:ln>
                          <a:solidFill>
                            <a:srgbClr val="FF0000"/>
                          </a:solidFill>
                          <a:effectLst/>
                          <a:latin typeface="+mn-ea"/>
                          <a:ea typeface="+mn-ea"/>
                        </a:rPr>
                        <a:t>｣</a:t>
                      </a:r>
                      <a:r>
                        <a:rPr kumimoji="1" lang="ja-JP" altLang="en-US" sz="1000" b="0" i="0" u="none" strike="noStrike" cap="none" normalizeH="0" baseline="0" dirty="0">
                          <a:ln>
                            <a:noFill/>
                          </a:ln>
                          <a:solidFill>
                            <a:srgbClr val="FF0000"/>
                          </a:solidFill>
                          <a:effectLst/>
                          <a:latin typeface="+mn-ea"/>
                          <a:ea typeface="+mn-ea"/>
                        </a:rPr>
                        <a:t>採択</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196</a:t>
                      </a:r>
                      <a:r>
                        <a:rPr kumimoji="1" lang="ja-JP" altLang="en-US" sz="1000" b="0" i="0" u="none" strike="noStrike" cap="none" normalizeH="0" baseline="0" dirty="0">
                          <a:ln>
                            <a:noFill/>
                          </a:ln>
                          <a:solidFill>
                            <a:schemeClr val="tx1"/>
                          </a:solidFill>
                          <a:effectLst/>
                          <a:latin typeface="+mn-ea"/>
                          <a:ea typeface="+mn-ea"/>
                        </a:rPr>
                        <a:t>ヶ国全てが、温室効果ガス削減のための</a:t>
                      </a:r>
                      <a:r>
                        <a:rPr kumimoji="1" lang="en-US" altLang="ja-JP" sz="1000" b="0" i="0" u="none" strike="noStrike" cap="none" normalizeH="0" baseline="0" dirty="0">
                          <a:ln>
                            <a:noFill/>
                          </a:ln>
                          <a:solidFill>
                            <a:schemeClr val="tx1"/>
                          </a:solidFill>
                          <a:effectLst/>
                          <a:latin typeface="+mn-ea"/>
                          <a:ea typeface="+mn-ea"/>
                        </a:rPr>
                        <a:t>2020</a:t>
                      </a:r>
                      <a:r>
                        <a:rPr kumimoji="1" lang="ja-JP" altLang="en-US" sz="1000" b="0" i="0" u="none" strike="noStrike" cap="none" normalizeH="0" baseline="0" dirty="0">
                          <a:ln>
                            <a:noFill/>
                          </a:ln>
                          <a:solidFill>
                            <a:schemeClr val="tx1"/>
                          </a:solidFill>
                          <a:effectLst/>
                          <a:latin typeface="+mn-ea"/>
                          <a:ea typeface="+mn-ea"/>
                        </a:rPr>
                        <a:t>年以降の国際的取組の枠組み</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r h="24384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altLang="ja-JP" sz="1000" b="0" dirty="0">
                          <a:solidFill>
                            <a:schemeClr val="tx1"/>
                          </a:solidFill>
                          <a:latin typeface="+mn-ea"/>
                          <a:ea typeface="+mn-ea"/>
                        </a:rPr>
                        <a:t>•</a:t>
                      </a:r>
                      <a:r>
                        <a:rPr lang="ja-JP" altLang="en-US" sz="1000" b="0" dirty="0">
                          <a:solidFill>
                            <a:schemeClr val="tx1"/>
                          </a:solidFill>
                          <a:latin typeface="+mn-ea"/>
                          <a:ea typeface="+mn-ea"/>
                        </a:rPr>
                        <a:t>初の「国連海洋会議」開催</a:t>
                      </a:r>
                      <a:endParaRPr kumimoji="1" lang="ja-JP" altLang="en-US" sz="1000" b="0" i="0" u="none" strike="noStrike" cap="none" normalizeH="0" baseline="0" dirty="0">
                        <a:ln>
                          <a:noFill/>
                        </a:ln>
                        <a:solidFill>
                          <a:schemeClr val="tx1"/>
                        </a:solidFill>
                        <a:effectLst/>
                        <a:latin typeface="+mn-ea"/>
                        <a:ea typeface="+mn-ea"/>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n-ea"/>
                          <a:ea typeface="+mn-ea"/>
                        </a:rPr>
                        <a:t>海洋汚染、沿岸域生態系の管理</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保全</a:t>
                      </a:r>
                      <a:r>
                        <a:rPr kumimoji="1" lang="en-US" altLang="ja-JP" sz="1000" b="0" i="0" u="none" strike="noStrike" cap="none" normalizeH="0" baseline="0" dirty="0">
                          <a:ln>
                            <a:noFill/>
                          </a:ln>
                          <a:solidFill>
                            <a:schemeClr val="tx1"/>
                          </a:solidFill>
                          <a:effectLst/>
                          <a:latin typeface="+mn-ea"/>
                          <a:ea typeface="+mn-ea"/>
                        </a:rPr>
                        <a:t>•</a:t>
                      </a:r>
                      <a:r>
                        <a:rPr kumimoji="1" lang="ja-JP" altLang="en-US" sz="1000" b="0" i="0" u="none" strike="noStrike" cap="none" normalizeH="0" baseline="0" dirty="0">
                          <a:ln>
                            <a:noFill/>
                          </a:ln>
                          <a:solidFill>
                            <a:schemeClr val="tx1"/>
                          </a:solidFill>
                          <a:effectLst/>
                          <a:latin typeface="+mn-ea"/>
                          <a:ea typeface="+mn-ea"/>
                        </a:rPr>
                        <a:t>再生、持続可能な漁業などについて</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25909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2018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altLang="zh-TW" sz="1000" b="0" dirty="0">
                          <a:solidFill>
                            <a:schemeClr val="tx1"/>
                          </a:solidFill>
                          <a:latin typeface="+mn-ea"/>
                          <a:ea typeface="+mn-ea"/>
                        </a:rPr>
                        <a:t>•</a:t>
                      </a:r>
                      <a:r>
                        <a:rPr lang="ja-JP" altLang="en-US" sz="1000" b="0" dirty="0">
                          <a:solidFill>
                            <a:schemeClr val="tx1"/>
                          </a:solidFill>
                          <a:latin typeface="+mn-ea"/>
                          <a:ea typeface="+mn-ea"/>
                        </a:rPr>
                        <a:t>ＩＰＣＣ「</a:t>
                      </a:r>
                      <a:r>
                        <a:rPr lang="en-US" altLang="zh-TW" sz="1000" b="0" dirty="0">
                          <a:solidFill>
                            <a:schemeClr val="tx1"/>
                          </a:solidFill>
                          <a:latin typeface="+mn-ea"/>
                          <a:ea typeface="+mn-ea"/>
                        </a:rPr>
                        <a:t> 1.5℃</a:t>
                      </a:r>
                      <a:r>
                        <a:rPr lang="zh-TW" altLang="en-US" sz="1000" b="0" dirty="0">
                          <a:solidFill>
                            <a:schemeClr val="tx1"/>
                          </a:solidFill>
                          <a:latin typeface="+mn-ea"/>
                          <a:ea typeface="+mn-ea"/>
                        </a:rPr>
                        <a:t>特別報告書」</a:t>
                      </a:r>
                      <a:endParaRPr kumimoji="1" lang="ja-JP" altLang="en-US" sz="1000" b="0" i="0" u="none" strike="noStrike" cap="none" normalizeH="0" baseline="0" dirty="0">
                        <a:ln>
                          <a:noFill/>
                        </a:ln>
                        <a:solidFill>
                          <a:schemeClr val="tx1"/>
                        </a:solidFill>
                        <a:effectLst/>
                        <a:latin typeface="+mn-ea"/>
                        <a:ea typeface="+mn-ea"/>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n-ea"/>
                          <a:ea typeface="+mn-ea"/>
                        </a:rPr>
                        <a:t>1.5℃</a:t>
                      </a:r>
                      <a:r>
                        <a:rPr kumimoji="1" lang="ja-JP" altLang="en-US" sz="1000" b="0" i="0" u="none" strike="noStrike" cap="none" normalizeH="0" baseline="0" dirty="0">
                          <a:ln>
                            <a:noFill/>
                          </a:ln>
                          <a:solidFill>
                            <a:schemeClr val="tx1"/>
                          </a:solidFill>
                          <a:effectLst/>
                          <a:latin typeface="+mn-ea"/>
                          <a:ea typeface="+mn-ea"/>
                        </a:rPr>
                        <a:t>上昇した時の気候変動と、生態系や人間社会へのリスクを警告</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6"/>
                  </a:ext>
                </a:extLst>
              </a:tr>
            </a:tbl>
          </a:graphicData>
        </a:graphic>
      </p:graphicFrame>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AutoShape 28">
            <a:extLst>
              <a:ext uri="{FF2B5EF4-FFF2-40B4-BE49-F238E27FC236}">
                <a16:creationId xmlns:a16="http://schemas.microsoft.com/office/drawing/2014/main" id="{57D80555-88EA-739C-A470-646A63CB28C8}"/>
              </a:ext>
            </a:extLst>
          </p:cNvPr>
          <p:cNvSpPr>
            <a:spLocks noChangeArrowheads="1"/>
          </p:cNvSpPr>
          <p:nvPr/>
        </p:nvSpPr>
        <p:spPr bwMode="auto">
          <a:xfrm>
            <a:off x="74613" y="5122863"/>
            <a:ext cx="3733800" cy="276225"/>
          </a:xfrm>
          <a:prstGeom prst="roundRect">
            <a:avLst>
              <a:gd name="adj" fmla="val 16699"/>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a:latin typeface="+mn-ea"/>
              <a:ea typeface="+mn-ea"/>
            </a:endParaRPr>
          </a:p>
        </p:txBody>
      </p:sp>
      <p:sp>
        <p:nvSpPr>
          <p:cNvPr id="128004" name="Text Box 7">
            <a:extLst>
              <a:ext uri="{FF2B5EF4-FFF2-40B4-BE49-F238E27FC236}">
                <a16:creationId xmlns:a16="http://schemas.microsoft.com/office/drawing/2014/main" id="{926142C3-9353-C5C9-E173-9A4DD42C5947}"/>
              </a:ext>
            </a:extLst>
          </p:cNvPr>
          <p:cNvSpPr txBox="1">
            <a:spLocks noChangeArrowheads="1"/>
          </p:cNvSpPr>
          <p:nvPr/>
        </p:nvSpPr>
        <p:spPr bwMode="auto">
          <a:xfrm>
            <a:off x="8208963" y="0"/>
            <a:ext cx="935037"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P98</a:t>
            </a:r>
            <a:r>
              <a:rPr lang="ja-JP" altLang="en-US" sz="1200" b="0" dirty="0">
                <a:latin typeface="+mn-ea"/>
                <a:ea typeface="+mn-ea"/>
              </a:rPr>
              <a:t>～</a:t>
            </a:r>
            <a:r>
              <a:rPr lang="en-US" altLang="ja-JP" sz="1200" b="0" dirty="0">
                <a:latin typeface="+mn-ea"/>
                <a:ea typeface="+mn-ea"/>
              </a:rPr>
              <a:t>P101</a:t>
            </a:r>
          </a:p>
        </p:txBody>
      </p:sp>
      <p:sp>
        <p:nvSpPr>
          <p:cNvPr id="128005" name="Text Box 8">
            <a:extLst>
              <a:ext uri="{FF2B5EF4-FFF2-40B4-BE49-F238E27FC236}">
                <a16:creationId xmlns:a16="http://schemas.microsoft.com/office/drawing/2014/main" id="{7C745FFA-A7A1-01CA-34B3-017BB09462C0}"/>
              </a:ext>
            </a:extLst>
          </p:cNvPr>
          <p:cNvSpPr txBox="1">
            <a:spLocks noChangeArrowheads="1"/>
          </p:cNvSpPr>
          <p:nvPr/>
        </p:nvSpPr>
        <p:spPr bwMode="auto">
          <a:xfrm>
            <a:off x="2633663" y="44450"/>
            <a:ext cx="59753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生物多様性に対する国際的な取組み　</a:t>
            </a:r>
          </a:p>
        </p:txBody>
      </p:sp>
      <p:sp>
        <p:nvSpPr>
          <p:cNvPr id="128006" name="Text Box 9">
            <a:extLst>
              <a:ext uri="{FF2B5EF4-FFF2-40B4-BE49-F238E27FC236}">
                <a16:creationId xmlns:a16="http://schemas.microsoft.com/office/drawing/2014/main" id="{0F810F5B-C946-7DC7-4774-66F35DC13DD4}"/>
              </a:ext>
            </a:extLst>
          </p:cNvPr>
          <p:cNvSpPr txBox="1">
            <a:spLocks noChangeArrowheads="1"/>
          </p:cNvSpPr>
          <p:nvPr/>
        </p:nvSpPr>
        <p:spPr bwMode="auto">
          <a:xfrm>
            <a:off x="174625" y="188913"/>
            <a:ext cx="766763" cy="307975"/>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a:solidFill>
                  <a:schemeClr val="bg1"/>
                </a:solidFill>
                <a:latin typeface="+mn-ea"/>
                <a:ea typeface="+mn-ea"/>
              </a:rPr>
              <a:t>３－３</a:t>
            </a:r>
          </a:p>
        </p:txBody>
      </p:sp>
      <p:graphicFrame>
        <p:nvGraphicFramePr>
          <p:cNvPr id="142531" name="Group 195">
            <a:extLst>
              <a:ext uri="{FF2B5EF4-FFF2-40B4-BE49-F238E27FC236}">
                <a16:creationId xmlns:a16="http://schemas.microsoft.com/office/drawing/2014/main" id="{A0340FB9-E8E7-50A5-BB17-19D88C0AB278}"/>
              </a:ext>
            </a:extLst>
          </p:cNvPr>
          <p:cNvGraphicFramePr>
            <a:graphicFrameLocks noGrp="1"/>
          </p:cNvGraphicFramePr>
          <p:nvPr>
            <p:extLst>
              <p:ext uri="{D42A27DB-BD31-4B8C-83A1-F6EECF244321}">
                <p14:modId xmlns:p14="http://schemas.microsoft.com/office/powerpoint/2010/main" val="3583673550"/>
              </p:ext>
            </p:extLst>
          </p:nvPr>
        </p:nvGraphicFramePr>
        <p:xfrm>
          <a:off x="90488" y="548284"/>
          <a:ext cx="8963025" cy="4533304"/>
        </p:xfrm>
        <a:graphic>
          <a:graphicData uri="http://schemas.openxmlformats.org/drawingml/2006/table">
            <a:tbl>
              <a:tblPr/>
              <a:tblGrid>
                <a:gridCol w="576160">
                  <a:extLst>
                    <a:ext uri="{9D8B030D-6E8A-4147-A177-3AD203B41FA5}">
                      <a16:colId xmlns:a16="http://schemas.microsoft.com/office/drawing/2014/main" val="20000"/>
                    </a:ext>
                  </a:extLst>
                </a:gridCol>
                <a:gridCol w="2209409">
                  <a:extLst>
                    <a:ext uri="{9D8B030D-6E8A-4147-A177-3AD203B41FA5}">
                      <a16:colId xmlns:a16="http://schemas.microsoft.com/office/drawing/2014/main" val="20001"/>
                    </a:ext>
                  </a:extLst>
                </a:gridCol>
                <a:gridCol w="6177456">
                  <a:extLst>
                    <a:ext uri="{9D8B030D-6E8A-4147-A177-3AD203B41FA5}">
                      <a16:colId xmlns:a16="http://schemas.microsoft.com/office/drawing/2014/main" val="20002"/>
                    </a:ext>
                  </a:extLst>
                </a:gridCol>
              </a:tblGrid>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主な取組み</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hMerge="1">
                  <a:txBody>
                    <a:bodyPr/>
                    <a:lstStyle/>
                    <a:p>
                      <a:endParaRPr kumimoji="1" lang="ja-JP" altLang="en-US"/>
                    </a:p>
                  </a:txBody>
                  <a:tcPr/>
                </a:tc>
                <a:extLst>
                  <a:ext uri="{0D108BD9-81ED-4DB2-BD59-A6C34878D82A}">
                    <a16:rowId xmlns:a16="http://schemas.microsoft.com/office/drawing/2014/main" val="10000"/>
                  </a:ext>
                </a:extLst>
              </a:tr>
              <a:tr h="61967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1975</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「世界遺産条約」発効</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「ラムサール条約」</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発効</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「ワシントン条約」</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発効</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ユネスコが管轄、日本の登録数は</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自然遺産</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(4)｣｢</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文化遺産</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(19)｣｢</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複合遺産</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(0)｣</a:t>
                      </a:r>
                      <a:endPar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水鳥の生息地として重要な湿地に関する条約　</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日本</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53</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か所</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:2022</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10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月</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endPar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野生動植物の国際取引に関する条約　（約３万種が対象）</a:t>
                      </a:r>
                      <a:r>
                        <a:rPr kumimoji="1" lang="ja-JP" altLang="en-US" sz="10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（象牙の印鑑など加工品も規制）</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1992</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生物多様性条約</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署名開始</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生物多様性の保全・生物資源の持続可能な利用・遺伝資源利用から生ずる利益の公正で衡平な配分</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2001</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地球規模生物多様性概況第</a:t>
                      </a:r>
                      <a:r>
                        <a:rPr kumimoji="1" lang="en-US" altLang="ja-JP"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1</a:t>
                      </a:r>
                      <a:r>
                        <a:rPr kumimoji="1" lang="ja-JP" altLang="en-US"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版（</a:t>
                      </a:r>
                      <a:r>
                        <a:rPr kumimoji="1" lang="en-US" altLang="ja-JP"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GOB1</a:t>
                      </a:r>
                      <a:r>
                        <a:rPr kumimoji="1" lang="ja-JP" altLang="en-US"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国連生物多様性条約の実施状況を把握するため、地球規模で生物多様性の状況を評価した報告書。</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2002</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生物多様性条約戦略計画</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年目標設定　　・７分野１１目標及び２１の個別目標　→　いずれも未達成</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371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2003</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a:t>
                      </a:r>
                      <a:r>
                        <a:rPr kumimoji="1" lang="ja-JP" altLang="en-US" sz="10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カルタヘナ議定書</a:t>
                      </a:r>
                      <a:r>
                        <a:rPr kumimoji="1" lang="en-US" altLang="ja-JP" sz="10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発効</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輸出国から輸入国へ</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遺伝子組み換え生物</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情報提供、事前同意の取得　（日本　</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2004</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年カルタヘナ法）</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63334">
                <a:tc rowSpan="3">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2010</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COP10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　名古屋</a:t>
                      </a:r>
                      <a:endPar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「名古屋議定書（</a:t>
                      </a:r>
                      <a:r>
                        <a:rPr kumimoji="1" lang="ja-JP" altLang="en-US" sz="10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遺伝資源へのアクセスと利益配分</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：ＡＢＳ）」、「愛知目標」の採択</a:t>
                      </a:r>
                      <a:endPar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「国連生物多様性の１０年</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決議　　生態系と生物多様性の</a:t>
                      </a:r>
                      <a:r>
                        <a:rPr kumimoji="1" lang="ja-JP" altLang="en-US" sz="1000" b="1" i="0" u="none" strike="noStrike" cap="none" normalizeH="0" baseline="0" dirty="0">
                          <a:ln>
                            <a:noFill/>
                          </a:ln>
                          <a:solidFill>
                            <a:srgbClr val="C00000"/>
                          </a:solidFill>
                          <a:effectLst/>
                          <a:highlight>
                            <a:srgbClr val="66FFFF"/>
                          </a:highlight>
                          <a:latin typeface="ＭＳ ゴシック" panose="020B0609070205080204" pitchFamily="49" charset="-128"/>
                          <a:ea typeface="ＭＳ ゴシック" panose="020B0609070205080204" pitchFamily="49" charset="-128"/>
                        </a:rPr>
                        <a:t>経済学</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TEEB</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）最終報告</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3871">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戦略計画</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2011-2020</a:t>
                      </a:r>
                    </a:p>
                  </a:txBody>
                  <a:tcPr marL="91424" marR="91424" marT="45731" marB="45731" horzOverflow="overflow">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生物多様性損失阻止へ、</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2050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年長期目標</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自然と共生</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2020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年短期目</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標緊急の行動）・</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の個別目標</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0172">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SATOYAMA</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イニシアチブ（</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IPSI</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人間の営みを通じて形成・維持されてきた二次的な自然環境（</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2022</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年現在</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73</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の国と地域、</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293</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団体）</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2012</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000" b="0" i="0" u="none" strike="noStrike" cap="none" normalizeH="0" baseline="0" dirty="0">
                          <a:ln>
                            <a:noFill/>
                          </a:ln>
                          <a:solidFill>
                            <a:schemeClr val="tx1"/>
                          </a:solidFill>
                          <a:effectLst/>
                          <a:latin typeface="Arial" panose="020B0604020202020204" pitchFamily="34" charset="0"/>
                          <a:ea typeface="PMingLiU" panose="020B0604030504040204" pitchFamily="18" charset="-120"/>
                        </a:rPr>
                        <a:t>ＩＰＢＥＳ設立</a:t>
                      </a:r>
                      <a:endParaRPr kumimoji="1" lang="ja-JP" altLang="en-US" sz="1000" b="0" i="0" u="none" strike="noStrike" cap="none" normalizeH="0" baseline="0" dirty="0">
                        <a:ln>
                          <a:noFill/>
                        </a:ln>
                        <a:solidFill>
                          <a:schemeClr val="tx1"/>
                        </a:solidFill>
                        <a:effectLst/>
                        <a:latin typeface="Arial" panose="020B0604020202020204" pitchFamily="34" charset="0"/>
                        <a:ea typeface="PMingLiU" panose="020B0604030504040204" pitchFamily="18" charset="-120"/>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生物多様性及び生態系サービスに関する政府間科学政策プラットフォーム</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38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2014</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「名古屋議定書」発効</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地球規模生物多様性概況第</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4</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版（</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GOB4)｣</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発表　愛知目標達成困難</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38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2016</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COP13</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「カンクン宣言」</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戦略計画</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2011-2020</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･愛知目標･ｶﾙﾀﾍﾅ</a:t>
                      </a:r>
                      <a:r>
                        <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&amp;</a:t>
                      </a:r>
                      <a:r>
                        <a:rPr kumimoji="1" lang="ja-JP" altLang="en-US"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名古屋議定書の実施、ｴｺﾛｼﾞｶﾙﾌｯﾄﾌﾟﾘﾝﾄ削減</a:t>
                      </a:r>
                      <a:endParaRPr kumimoji="1" lang="en-US" altLang="ja-JP" sz="10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385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2018</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COP14</a:t>
                      </a: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　ｴｼﾞﾌﾟﾄ</a:t>
                      </a: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a:t>
                      </a: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ｼﾔﾙﾑｴﾙｼｪｲｸ</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ｼｬﾙﾑ･ｴﾙ･ｼｪｲｸ宣言「人と地球のための生物多様性への投資」</a:t>
                      </a:r>
                      <a:endPar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385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2019</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C0P15</a:t>
                      </a: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　第一部中国・昆明</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「昆明宣言」</a:t>
                      </a:r>
                      <a:endPar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2193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2021</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ダスグプタレビュー</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生物多様性の</a:t>
                      </a:r>
                      <a:r>
                        <a:rPr kumimoji="1" lang="ja-JP" altLang="en-US" sz="1000" b="1" i="0" u="none" strike="noStrike" cap="none" normalizeH="0" baseline="0" dirty="0">
                          <a:ln>
                            <a:noFill/>
                          </a:ln>
                          <a:solidFill>
                            <a:srgbClr val="C00000"/>
                          </a:solidFill>
                          <a:effectLst/>
                          <a:highlight>
                            <a:srgbClr val="66FFFF"/>
                          </a:highlight>
                          <a:latin typeface="ＭＳ ゴシック" panose="020B0609070205080204" pitchFamily="49" charset="-128"/>
                          <a:ea typeface="ＭＳ ゴシック" panose="020B0609070205080204" pitchFamily="49" charset="-128"/>
                        </a:rPr>
                        <a:t>経済学</a:t>
                      </a: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（英国財務省）</a:t>
                      </a:r>
                      <a:endPar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2193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2022</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C0P15</a:t>
                      </a: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　第二部モントリオール</a:t>
                      </a: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rPr>
                        <a:t>「昆明・モントリオール生物多様性枠組」の採択、　</a:t>
                      </a:r>
                      <a:endParaRPr kumimoji="1" lang="en-US" altLang="ja-JP" sz="1000" b="0" i="0" u="none" strike="noStrike" cap="none" normalizeH="0" baseline="0" dirty="0">
                        <a:ln>
                          <a:noFill/>
                        </a:ln>
                        <a:solidFill>
                          <a:srgbClr val="0000FF"/>
                        </a:solidFill>
                        <a:effectLst/>
                        <a:latin typeface="ＭＳ ゴシック" panose="020B0609070205080204" pitchFamily="49" charset="-128"/>
                        <a:ea typeface="ＭＳ ゴシック" panose="020B0609070205080204" pitchFamily="49" charset="-128"/>
                      </a:endParaRPr>
                    </a:p>
                  </a:txBody>
                  <a:tcPr marL="91424" marR="91424"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bl>
          </a:graphicData>
        </a:graphic>
      </p:graphicFrame>
      <p:sp>
        <p:nvSpPr>
          <p:cNvPr id="128076" name="Text Box 77">
            <a:extLst>
              <a:ext uri="{FF2B5EF4-FFF2-40B4-BE49-F238E27FC236}">
                <a16:creationId xmlns:a16="http://schemas.microsoft.com/office/drawing/2014/main" id="{0571C48A-3675-D2EF-DFC2-CA2110910328}"/>
              </a:ext>
            </a:extLst>
          </p:cNvPr>
          <p:cNvSpPr txBox="1">
            <a:spLocks noChangeArrowheads="1"/>
          </p:cNvSpPr>
          <p:nvPr/>
        </p:nvSpPr>
        <p:spPr bwMode="auto">
          <a:xfrm>
            <a:off x="935038" y="188913"/>
            <a:ext cx="574675" cy="307975"/>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a:solidFill>
                  <a:schemeClr val="bg1"/>
                </a:solidFill>
                <a:latin typeface="+mn-ea"/>
                <a:ea typeface="+mn-ea"/>
              </a:rPr>
              <a:t>０３</a:t>
            </a:r>
          </a:p>
        </p:txBody>
      </p:sp>
      <p:pic>
        <p:nvPicPr>
          <p:cNvPr id="115720" name="図 13">
            <a:extLst>
              <a:ext uri="{FF2B5EF4-FFF2-40B4-BE49-F238E27FC236}">
                <a16:creationId xmlns:a16="http://schemas.microsoft.com/office/drawing/2014/main" id="{35BEC82D-F25A-5669-3B63-9B91CE9C1F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9713" y="195263"/>
            <a:ext cx="30003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721" name="図 14">
            <a:extLst>
              <a:ext uri="{FF2B5EF4-FFF2-40B4-BE49-F238E27FC236}">
                <a16:creationId xmlns:a16="http://schemas.microsoft.com/office/drawing/2014/main" id="{EE3A55C6-006D-06EC-A8B3-C77C286F7D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2288" y="195263"/>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722" name="図 15">
            <a:extLst>
              <a:ext uri="{FF2B5EF4-FFF2-40B4-BE49-F238E27FC236}">
                <a16:creationId xmlns:a16="http://schemas.microsoft.com/office/drawing/2014/main" id="{1ED343F8-551A-53FA-4251-0AAA64E4ED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0738" y="188913"/>
            <a:ext cx="2984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Text Box 19">
            <a:extLst>
              <a:ext uri="{FF2B5EF4-FFF2-40B4-BE49-F238E27FC236}">
                <a16:creationId xmlns:a16="http://schemas.microsoft.com/office/drawing/2014/main" id="{C0A6330C-0E6F-A00D-41B2-BC36B9B6C344}"/>
              </a:ext>
            </a:extLst>
          </p:cNvPr>
          <p:cNvSpPr txBox="1">
            <a:spLocks noChangeArrowheads="1"/>
          </p:cNvSpPr>
          <p:nvPr/>
        </p:nvSpPr>
        <p:spPr bwMode="auto">
          <a:xfrm>
            <a:off x="34925" y="5084763"/>
            <a:ext cx="381635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その他の国際的なネットワークと国内の取り組み</a:t>
            </a:r>
            <a:endParaRPr lang="ja-JP" altLang="ja-JP" sz="1400" b="0" dirty="0">
              <a:latin typeface="+mn-ea"/>
              <a:ea typeface="+mn-ea"/>
            </a:endParaRPr>
          </a:p>
        </p:txBody>
      </p:sp>
      <p:sp>
        <p:nvSpPr>
          <p:cNvPr id="27" name="Rectangle 19">
            <a:extLst>
              <a:ext uri="{FF2B5EF4-FFF2-40B4-BE49-F238E27FC236}">
                <a16:creationId xmlns:a16="http://schemas.microsoft.com/office/drawing/2014/main" id="{B1C0E125-85F8-99FA-9DF7-D16DC466DAEC}"/>
              </a:ext>
            </a:extLst>
          </p:cNvPr>
          <p:cNvSpPr>
            <a:spLocks noChangeArrowheads="1"/>
          </p:cNvSpPr>
          <p:nvPr/>
        </p:nvSpPr>
        <p:spPr bwMode="auto">
          <a:xfrm>
            <a:off x="0" y="5373688"/>
            <a:ext cx="9109075" cy="143986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b="0" dirty="0">
                <a:latin typeface="+mn-ea"/>
                <a:ea typeface="+mn-ea"/>
              </a:rPr>
              <a:t>●</a:t>
            </a:r>
            <a:r>
              <a:rPr lang="ja-JP" altLang="en-US" sz="1200" dirty="0">
                <a:latin typeface="+mn-ea"/>
                <a:ea typeface="+mn-ea"/>
              </a:rPr>
              <a:t>生物圏保存地域</a:t>
            </a:r>
            <a:r>
              <a:rPr lang="ja-JP" altLang="en-US" sz="1200" b="0" dirty="0">
                <a:latin typeface="+mn-ea"/>
                <a:ea typeface="+mn-ea"/>
              </a:rPr>
              <a:t>（ユネスコエコパーク（ＢＲ </a:t>
            </a:r>
            <a:r>
              <a:rPr lang="en-US" altLang="ja-JP" sz="1200" b="0" dirty="0">
                <a:latin typeface="+mn-ea"/>
                <a:ea typeface="+mn-ea"/>
              </a:rPr>
              <a:t>: Biosphere Reserves) </a:t>
            </a:r>
            <a:r>
              <a:rPr lang="ja-JP" altLang="en-US" sz="1200" b="0" dirty="0">
                <a:latin typeface="+mn-ea"/>
                <a:ea typeface="+mn-ea"/>
              </a:rPr>
              <a:t>）　⇒　生態系の保全と持続可能な利活用の調和</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志賀高原、白山、大台ケ原・大峯山、宮崎県の綾、南アルプス、只見、祖母・傾・大崩、みなかみ、甲武信の</a:t>
            </a:r>
            <a:r>
              <a:rPr lang="en-US" altLang="ja-JP" sz="1200" b="0" dirty="0">
                <a:latin typeface="+mn-ea"/>
                <a:ea typeface="+mn-ea"/>
              </a:rPr>
              <a:t>10</a:t>
            </a:r>
            <a:r>
              <a:rPr lang="ja-JP" altLang="en-US" sz="1200" b="0" dirty="0">
                <a:latin typeface="+mn-ea"/>
                <a:ea typeface="+mn-ea"/>
              </a:rPr>
              <a:t>地域（</a:t>
            </a:r>
            <a:r>
              <a:rPr lang="en-US" altLang="ja-JP" sz="1200" b="0" dirty="0">
                <a:latin typeface="+mn-ea"/>
                <a:ea typeface="+mn-ea"/>
              </a:rPr>
              <a:t>2022</a:t>
            </a:r>
            <a:r>
              <a:rPr lang="ja-JP" altLang="en-US" sz="1200" b="0" dirty="0">
                <a:latin typeface="+mn-ea"/>
                <a:ea typeface="+mn-ea"/>
              </a:rPr>
              <a:t>年</a:t>
            </a:r>
            <a:r>
              <a:rPr lang="en-US" altLang="ja-JP" sz="1200" b="0" dirty="0">
                <a:latin typeface="+mn-ea"/>
                <a:ea typeface="+mn-ea"/>
              </a:rPr>
              <a:t>6</a:t>
            </a:r>
            <a:r>
              <a:rPr lang="ja-JP" altLang="en-US" sz="1200" b="0" dirty="0">
                <a:latin typeface="+mn-ea"/>
                <a:ea typeface="+mn-ea"/>
              </a:rPr>
              <a:t>月現在）</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a:t>
            </a:r>
            <a:r>
              <a:rPr lang="ja-JP" altLang="en-US" sz="1200" dirty="0">
                <a:latin typeface="+mn-ea"/>
                <a:ea typeface="+mn-ea"/>
              </a:rPr>
              <a:t>ユネスコ世界ジオパーク　</a:t>
            </a:r>
            <a:r>
              <a:rPr lang="ja-JP" altLang="en-US" sz="1200" b="0" dirty="0">
                <a:latin typeface="+mn-ea"/>
                <a:ea typeface="+mn-ea"/>
              </a:rPr>
              <a:t>：　国際的重要性を持つ地質学的遺産を地域社会の持続可能な発展に活用している地域</a:t>
            </a:r>
          </a:p>
          <a:p>
            <a:pPr eaLnBrk="1" hangingPunct="1">
              <a:spcBef>
                <a:spcPct val="0"/>
              </a:spcBef>
              <a:buFontTx/>
              <a:buNone/>
              <a:defRPr/>
            </a:pPr>
            <a:r>
              <a:rPr lang="ja-JP" altLang="en-US" sz="1200" b="0" dirty="0">
                <a:latin typeface="+mn-ea"/>
                <a:ea typeface="+mn-ea"/>
              </a:rPr>
              <a:t>　　洞爺湖有珠山、アポイ岳、糸魚川、隠岐、山陰海岸、室戸、島原半島、伊豆半島、阿蘇の９地域</a:t>
            </a:r>
            <a:r>
              <a:rPr lang="en-US" altLang="ja-JP" sz="1200" b="0" dirty="0">
                <a:latin typeface="+mn-ea"/>
                <a:ea typeface="+mn-ea"/>
              </a:rPr>
              <a:t>(2022</a:t>
            </a:r>
            <a:r>
              <a:rPr lang="ja-JP" altLang="en-US" sz="1200" b="0" dirty="0">
                <a:latin typeface="+mn-ea"/>
                <a:ea typeface="+mn-ea"/>
              </a:rPr>
              <a:t>年</a:t>
            </a:r>
            <a:r>
              <a:rPr lang="en-US" altLang="ja-JP" sz="1200" b="0" dirty="0">
                <a:latin typeface="+mn-ea"/>
                <a:ea typeface="+mn-ea"/>
              </a:rPr>
              <a:t>6</a:t>
            </a:r>
            <a:r>
              <a:rPr lang="ja-JP" altLang="en-US" sz="1200" b="0" dirty="0">
                <a:latin typeface="+mn-ea"/>
                <a:ea typeface="+mn-ea"/>
              </a:rPr>
              <a:t>月現在）</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a:t>
            </a:r>
            <a:r>
              <a:rPr lang="ja-JP" altLang="en-US" sz="1200" dirty="0">
                <a:latin typeface="+mn-ea"/>
                <a:ea typeface="+mn-ea"/>
              </a:rPr>
              <a:t>世界農業遺産　</a:t>
            </a:r>
            <a:r>
              <a:rPr lang="ja-JP" altLang="en-US" sz="1200" b="0" dirty="0">
                <a:latin typeface="+mn-ea"/>
                <a:ea typeface="+mn-ea"/>
              </a:rPr>
              <a:t>：　地域環境を生かした伝統的農法や、生物多様性が守られた土地利用のシステムを保全し、次世代に継承する。</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「トキと共生する佐渡の里山」「能登の里山・里海」「静岡水わさびの伝統栽培」「にし阿波の傾斜地農耕システム」</a:t>
            </a:r>
            <a:r>
              <a:rPr lang="ja-JP" altLang="en-US" sz="1200" b="0" dirty="0">
                <a:solidFill>
                  <a:srgbClr val="0000FF"/>
                </a:solidFill>
                <a:latin typeface="+mn-ea"/>
                <a:ea typeface="+mn-ea"/>
              </a:rPr>
              <a:t>「盆地に適応した山梨の</a:t>
            </a:r>
            <a:endParaRPr lang="en-US" altLang="ja-JP" sz="1200" b="0" dirty="0">
              <a:solidFill>
                <a:srgbClr val="0000FF"/>
              </a:solidFill>
              <a:latin typeface="+mn-ea"/>
              <a:ea typeface="+mn-ea"/>
            </a:endParaRPr>
          </a:p>
          <a:p>
            <a:pPr eaLnBrk="1" hangingPunct="1">
              <a:spcBef>
                <a:spcPct val="0"/>
              </a:spcBef>
              <a:buFontTx/>
              <a:buNone/>
              <a:defRPr/>
            </a:pPr>
            <a:r>
              <a:rPr lang="ja-JP" altLang="en-US" sz="1200" b="0" dirty="0">
                <a:solidFill>
                  <a:srgbClr val="0000FF"/>
                </a:solidFill>
                <a:latin typeface="+mn-ea"/>
                <a:ea typeface="+mn-ea"/>
              </a:rPr>
              <a:t>　　複合的果樹システム」「森・里・湖（うみ）に育まれる漁業と農業が織りなす琵琶湖システム」など</a:t>
            </a:r>
            <a:r>
              <a:rPr lang="en-US" altLang="ja-JP" sz="1200" b="0" dirty="0">
                <a:solidFill>
                  <a:srgbClr val="0000FF"/>
                </a:solidFill>
                <a:latin typeface="+mn-ea"/>
                <a:ea typeface="+mn-ea"/>
              </a:rPr>
              <a:t>13</a:t>
            </a:r>
            <a:r>
              <a:rPr lang="ja-JP" altLang="en-US" sz="1200" b="0" dirty="0">
                <a:solidFill>
                  <a:srgbClr val="0000FF"/>
                </a:solidFill>
                <a:latin typeface="+mn-ea"/>
                <a:ea typeface="+mn-ea"/>
              </a:rPr>
              <a:t>地域。</a:t>
            </a:r>
            <a:r>
              <a:rPr lang="en-US" altLang="ja-JP" sz="1200" b="0" dirty="0">
                <a:solidFill>
                  <a:srgbClr val="0000FF"/>
                </a:solidFill>
                <a:latin typeface="+mn-ea"/>
                <a:ea typeface="+mn-ea"/>
              </a:rPr>
              <a:t>23</a:t>
            </a:r>
            <a:r>
              <a:rPr lang="ja-JP" altLang="en-US" sz="1200" b="0" dirty="0">
                <a:solidFill>
                  <a:srgbClr val="0000FF"/>
                </a:solidFill>
                <a:latin typeface="+mn-ea"/>
                <a:ea typeface="+mn-ea"/>
              </a:rPr>
              <a:t>か国</a:t>
            </a:r>
            <a:r>
              <a:rPr lang="en-US" altLang="ja-JP" sz="1200" b="0" dirty="0">
                <a:solidFill>
                  <a:srgbClr val="0000FF"/>
                </a:solidFill>
                <a:latin typeface="+mn-ea"/>
                <a:ea typeface="+mn-ea"/>
              </a:rPr>
              <a:t>72</a:t>
            </a:r>
            <a:r>
              <a:rPr lang="ja-JP" altLang="en-US" sz="1200" b="0" dirty="0">
                <a:solidFill>
                  <a:srgbClr val="0000FF"/>
                </a:solidFill>
                <a:latin typeface="+mn-ea"/>
                <a:ea typeface="+mn-ea"/>
              </a:rPr>
              <a:t>地域</a:t>
            </a:r>
            <a:r>
              <a:rPr lang="en-US" altLang="ja-JP" sz="1200" b="0" dirty="0">
                <a:solidFill>
                  <a:srgbClr val="0000FF"/>
                </a:solidFill>
                <a:latin typeface="+mn-ea"/>
                <a:ea typeface="+mn-ea"/>
              </a:rPr>
              <a:t>(2022</a:t>
            </a:r>
            <a:r>
              <a:rPr lang="ja-JP" altLang="en-US" sz="1200" b="0" dirty="0">
                <a:solidFill>
                  <a:srgbClr val="0000FF"/>
                </a:solidFill>
                <a:latin typeface="+mn-ea"/>
                <a:ea typeface="+mn-ea"/>
              </a:rPr>
              <a:t>年</a:t>
            </a:r>
            <a:r>
              <a:rPr lang="en-US" altLang="ja-JP" sz="1200" b="0" dirty="0">
                <a:solidFill>
                  <a:srgbClr val="0000FF"/>
                </a:solidFill>
                <a:latin typeface="+mn-ea"/>
                <a:ea typeface="+mn-ea"/>
              </a:rPr>
              <a:t>11</a:t>
            </a:r>
            <a:r>
              <a:rPr lang="ja-JP" altLang="en-US" sz="1200" b="0" dirty="0">
                <a:solidFill>
                  <a:srgbClr val="0000FF"/>
                </a:solidFill>
                <a:latin typeface="+mn-ea"/>
                <a:ea typeface="+mn-ea"/>
              </a:rPr>
              <a:t>月現在）</a:t>
            </a:r>
          </a:p>
        </p:txBody>
      </p:sp>
      <p:sp>
        <p:nvSpPr>
          <p:cNvPr id="4" name="AutoShape 23">
            <a:extLst>
              <a:ext uri="{FF2B5EF4-FFF2-40B4-BE49-F238E27FC236}">
                <a16:creationId xmlns:a16="http://schemas.microsoft.com/office/drawing/2014/main" id="{9383FB94-E26B-D2E0-6FA7-FC9F3AD7B4BB}"/>
              </a:ext>
            </a:extLst>
          </p:cNvPr>
          <p:cNvSpPr>
            <a:spLocks noChangeArrowheads="1"/>
          </p:cNvSpPr>
          <p:nvPr/>
        </p:nvSpPr>
        <p:spPr bwMode="auto">
          <a:xfrm>
            <a:off x="6084888" y="4616450"/>
            <a:ext cx="2952750" cy="742950"/>
          </a:xfrm>
          <a:prstGeom prst="roundRect">
            <a:avLst>
              <a:gd name="adj" fmla="val 7540"/>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latin typeface="+mn-ea"/>
              <a:ea typeface="+mn-ea"/>
            </a:endParaRPr>
          </a:p>
        </p:txBody>
      </p:sp>
      <p:sp>
        <p:nvSpPr>
          <p:cNvPr id="5" name="AutoShape 24">
            <a:extLst>
              <a:ext uri="{FF2B5EF4-FFF2-40B4-BE49-F238E27FC236}">
                <a16:creationId xmlns:a16="http://schemas.microsoft.com/office/drawing/2014/main" id="{0D93092A-92E8-0DC7-20A5-E434351324A8}"/>
              </a:ext>
            </a:extLst>
          </p:cNvPr>
          <p:cNvSpPr>
            <a:spLocks noChangeArrowheads="1"/>
          </p:cNvSpPr>
          <p:nvPr/>
        </p:nvSpPr>
        <p:spPr bwMode="auto">
          <a:xfrm>
            <a:off x="6267325" y="4449763"/>
            <a:ext cx="2632075" cy="239712"/>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en-US" sz="800" dirty="0">
              <a:solidFill>
                <a:schemeClr val="bg1"/>
              </a:solidFill>
              <a:latin typeface="+mn-ea"/>
              <a:ea typeface="+mn-ea"/>
            </a:endParaRPr>
          </a:p>
        </p:txBody>
      </p:sp>
      <p:sp>
        <p:nvSpPr>
          <p:cNvPr id="6" name="Text Box 34">
            <a:extLst>
              <a:ext uri="{FF2B5EF4-FFF2-40B4-BE49-F238E27FC236}">
                <a16:creationId xmlns:a16="http://schemas.microsoft.com/office/drawing/2014/main" id="{FF67B9D2-062E-EA30-FF72-04E551084160}"/>
              </a:ext>
            </a:extLst>
          </p:cNvPr>
          <p:cNvSpPr txBox="1">
            <a:spLocks noChangeArrowheads="1"/>
          </p:cNvSpPr>
          <p:nvPr/>
        </p:nvSpPr>
        <p:spPr bwMode="auto">
          <a:xfrm>
            <a:off x="6202238" y="4430713"/>
            <a:ext cx="2762250"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200" dirty="0">
                <a:solidFill>
                  <a:srgbClr val="0000FF"/>
                </a:solidFill>
                <a:latin typeface="+mn-ea"/>
                <a:ea typeface="+mn-ea"/>
              </a:rPr>
              <a:t>昆明・モントリオール生物多様性枠組</a:t>
            </a:r>
          </a:p>
        </p:txBody>
      </p:sp>
      <p:sp>
        <p:nvSpPr>
          <p:cNvPr id="7" name="正方形/長方形 2">
            <a:extLst>
              <a:ext uri="{FF2B5EF4-FFF2-40B4-BE49-F238E27FC236}">
                <a16:creationId xmlns:a16="http://schemas.microsoft.com/office/drawing/2014/main" id="{AC6EAB2F-3D83-1C14-5109-EAA1F46AB4BA}"/>
              </a:ext>
            </a:extLst>
          </p:cNvPr>
          <p:cNvSpPr>
            <a:spLocks noChangeArrowheads="1"/>
          </p:cNvSpPr>
          <p:nvPr/>
        </p:nvSpPr>
        <p:spPr bwMode="auto">
          <a:xfrm>
            <a:off x="6100763" y="4718050"/>
            <a:ext cx="2952750"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solidFill>
                  <a:srgbClr val="0000FF"/>
                </a:solidFill>
                <a:latin typeface="+mn-ea"/>
                <a:ea typeface="+mn-ea"/>
              </a:rPr>
              <a:t>愛知目標の後継</a:t>
            </a:r>
            <a:endParaRPr lang="en-US" altLang="ja-JP" sz="1200" b="0" dirty="0">
              <a:solidFill>
                <a:srgbClr val="0000FF"/>
              </a:solidFill>
              <a:latin typeface="+mn-ea"/>
              <a:ea typeface="+mn-ea"/>
            </a:endParaRPr>
          </a:p>
          <a:p>
            <a:pPr>
              <a:spcBef>
                <a:spcPct val="0"/>
              </a:spcBef>
              <a:buFontTx/>
              <a:buNone/>
              <a:defRPr/>
            </a:pPr>
            <a:r>
              <a:rPr lang="en-US" altLang="ja-JP" sz="1200" b="0" dirty="0">
                <a:solidFill>
                  <a:srgbClr val="0000FF"/>
                </a:solidFill>
                <a:latin typeface="+mn-ea"/>
                <a:ea typeface="+mn-ea"/>
              </a:rPr>
              <a:t>2030</a:t>
            </a:r>
            <a:r>
              <a:rPr lang="ja-JP" altLang="en-US" sz="1200" b="0" dirty="0">
                <a:solidFill>
                  <a:srgbClr val="0000FF"/>
                </a:solidFill>
                <a:latin typeface="+mn-ea"/>
                <a:ea typeface="+mn-ea"/>
              </a:rPr>
              <a:t>年ミッションと、</a:t>
            </a:r>
            <a:r>
              <a:rPr lang="en-US" altLang="ja-JP" sz="1200" b="0" dirty="0">
                <a:solidFill>
                  <a:srgbClr val="0000FF"/>
                </a:solidFill>
                <a:latin typeface="+mn-ea"/>
                <a:ea typeface="+mn-ea"/>
              </a:rPr>
              <a:t>23</a:t>
            </a:r>
            <a:r>
              <a:rPr lang="ja-JP" altLang="en-US" sz="1200" b="0" dirty="0">
                <a:solidFill>
                  <a:srgbClr val="0000FF"/>
                </a:solidFill>
                <a:latin typeface="+mn-ea"/>
                <a:ea typeface="+mn-ea"/>
              </a:rPr>
              <a:t>個のターゲット、</a:t>
            </a:r>
            <a:endParaRPr lang="en-US" altLang="ja-JP" sz="1200" b="0" dirty="0">
              <a:solidFill>
                <a:srgbClr val="0000FF"/>
              </a:solidFill>
              <a:latin typeface="+mn-ea"/>
              <a:ea typeface="+mn-ea"/>
            </a:endParaRPr>
          </a:p>
          <a:p>
            <a:pPr>
              <a:spcBef>
                <a:spcPct val="0"/>
              </a:spcBef>
              <a:buFontTx/>
              <a:buNone/>
              <a:defRPr/>
            </a:pPr>
            <a:r>
              <a:rPr lang="en-US" altLang="ja-JP" sz="1200" b="0" dirty="0">
                <a:solidFill>
                  <a:srgbClr val="0000FF"/>
                </a:solidFill>
                <a:latin typeface="+mn-ea"/>
                <a:ea typeface="+mn-ea"/>
              </a:rPr>
              <a:t>2050</a:t>
            </a:r>
            <a:r>
              <a:rPr lang="ja-JP" altLang="en-US" sz="1200" b="0" dirty="0">
                <a:solidFill>
                  <a:srgbClr val="0000FF"/>
                </a:solidFill>
                <a:latin typeface="+mn-ea"/>
                <a:ea typeface="+mn-ea"/>
              </a:rPr>
              <a:t>年ビジョンと、</a:t>
            </a:r>
            <a:r>
              <a:rPr lang="en-US" altLang="ja-JP" sz="1200" b="0" dirty="0">
                <a:solidFill>
                  <a:srgbClr val="0000FF"/>
                </a:solidFill>
                <a:latin typeface="+mn-ea"/>
                <a:ea typeface="+mn-ea"/>
              </a:rPr>
              <a:t>4</a:t>
            </a:r>
            <a:r>
              <a:rPr lang="ja-JP" altLang="en-US" sz="1200" b="0" dirty="0">
                <a:solidFill>
                  <a:srgbClr val="0000FF"/>
                </a:solidFill>
                <a:latin typeface="+mn-ea"/>
                <a:ea typeface="+mn-ea"/>
              </a:rPr>
              <a:t>個のゴール。</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ext Box 7">
            <a:extLst>
              <a:ext uri="{FF2B5EF4-FFF2-40B4-BE49-F238E27FC236}">
                <a16:creationId xmlns:a16="http://schemas.microsoft.com/office/drawing/2014/main" id="{CB9ECB46-BA1C-C934-4376-EF917FAB0EFE}"/>
              </a:ext>
            </a:extLst>
          </p:cNvPr>
          <p:cNvSpPr txBox="1">
            <a:spLocks noChangeArrowheads="1"/>
          </p:cNvSpPr>
          <p:nvPr/>
        </p:nvSpPr>
        <p:spPr bwMode="auto">
          <a:xfrm>
            <a:off x="8101013" y="0"/>
            <a:ext cx="1042987"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P102</a:t>
            </a:r>
            <a:r>
              <a:rPr lang="ja-JP" altLang="en-US" sz="1200" b="0" dirty="0">
                <a:latin typeface="+mn-ea"/>
                <a:ea typeface="+mn-ea"/>
              </a:rPr>
              <a:t>～</a:t>
            </a:r>
            <a:r>
              <a:rPr lang="en-US" altLang="ja-JP" sz="1200" b="0" dirty="0">
                <a:latin typeface="+mn-ea"/>
                <a:ea typeface="+mn-ea"/>
              </a:rPr>
              <a:t>P103</a:t>
            </a:r>
          </a:p>
        </p:txBody>
      </p:sp>
      <p:sp>
        <p:nvSpPr>
          <p:cNvPr id="130051" name="Text Box 8">
            <a:extLst>
              <a:ext uri="{FF2B5EF4-FFF2-40B4-BE49-F238E27FC236}">
                <a16:creationId xmlns:a16="http://schemas.microsoft.com/office/drawing/2014/main" id="{4EA53FFF-5C70-5ADA-BA14-C5459D7DC58E}"/>
              </a:ext>
            </a:extLst>
          </p:cNvPr>
          <p:cNvSpPr txBox="1">
            <a:spLocks noChangeArrowheads="1"/>
          </p:cNvSpPr>
          <p:nvPr/>
        </p:nvSpPr>
        <p:spPr bwMode="auto">
          <a:xfrm>
            <a:off x="1997075" y="119063"/>
            <a:ext cx="6410325" cy="4603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400" dirty="0">
                <a:latin typeface="+mn-ea"/>
                <a:ea typeface="+mn-ea"/>
              </a:rPr>
              <a:t>生物多様性の主流化</a:t>
            </a:r>
            <a:r>
              <a:rPr lang="ja-JP" altLang="en-US" sz="1400" dirty="0">
                <a:latin typeface="+mn-ea"/>
                <a:ea typeface="+mn-ea"/>
              </a:rPr>
              <a:t>（</a:t>
            </a:r>
            <a:r>
              <a:rPr lang="en-US" altLang="ja-JP" sz="1400" b="0" dirty="0">
                <a:solidFill>
                  <a:srgbClr val="303030"/>
                </a:solidFill>
                <a:latin typeface="メイリオ" panose="020B0604030504040204" pitchFamily="50" charset="-128"/>
                <a:ea typeface="メイリオ" panose="020B0604030504040204" pitchFamily="50" charset="-128"/>
              </a:rPr>
              <a:t>Mainstreaming of biodiversity</a:t>
            </a:r>
            <a:r>
              <a:rPr lang="ja-JP" altLang="en-US" sz="1400" b="0" dirty="0">
                <a:solidFill>
                  <a:srgbClr val="303030"/>
                </a:solidFill>
                <a:latin typeface="メイリオ" panose="020B0604030504040204" pitchFamily="50" charset="-128"/>
                <a:ea typeface="メイリオ" panose="020B0604030504040204" pitchFamily="50" charset="-128"/>
              </a:rPr>
              <a:t>）</a:t>
            </a:r>
            <a:r>
              <a:rPr lang="ja-JP" altLang="en-US" sz="1400" dirty="0">
                <a:latin typeface="+mn-ea"/>
                <a:ea typeface="+mn-ea"/>
              </a:rPr>
              <a:t>　　</a:t>
            </a:r>
          </a:p>
        </p:txBody>
      </p:sp>
      <p:sp>
        <p:nvSpPr>
          <p:cNvPr id="130052" name="Text Box 9">
            <a:extLst>
              <a:ext uri="{FF2B5EF4-FFF2-40B4-BE49-F238E27FC236}">
                <a16:creationId xmlns:a16="http://schemas.microsoft.com/office/drawing/2014/main" id="{0E52317F-CCF1-BD75-39F8-9A4AB87AFC59}"/>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130053" name="Text Box 10">
            <a:extLst>
              <a:ext uri="{FF2B5EF4-FFF2-40B4-BE49-F238E27FC236}">
                <a16:creationId xmlns:a16="http://schemas.microsoft.com/office/drawing/2014/main" id="{B35807A7-8444-1725-5B23-5487A9F8CDBA}"/>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３－３</a:t>
            </a:r>
          </a:p>
        </p:txBody>
      </p:sp>
      <p:sp>
        <p:nvSpPr>
          <p:cNvPr id="130054" name="AutoShape 12">
            <a:extLst>
              <a:ext uri="{FF2B5EF4-FFF2-40B4-BE49-F238E27FC236}">
                <a16:creationId xmlns:a16="http://schemas.microsoft.com/office/drawing/2014/main" id="{A69D45EA-FC4B-9AD4-E195-E9CF4B312295}"/>
              </a:ext>
            </a:extLst>
          </p:cNvPr>
          <p:cNvSpPr>
            <a:spLocks noChangeArrowheads="1"/>
          </p:cNvSpPr>
          <p:nvPr/>
        </p:nvSpPr>
        <p:spPr bwMode="auto">
          <a:xfrm>
            <a:off x="34925" y="1844675"/>
            <a:ext cx="3889375" cy="255588"/>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a:latin typeface="+mn-ea"/>
                <a:ea typeface="+mn-ea"/>
              </a:rPr>
              <a:t>　</a:t>
            </a:r>
          </a:p>
        </p:txBody>
      </p:sp>
      <p:sp>
        <p:nvSpPr>
          <p:cNvPr id="130055" name="Rectangle 13">
            <a:extLst>
              <a:ext uri="{FF2B5EF4-FFF2-40B4-BE49-F238E27FC236}">
                <a16:creationId xmlns:a16="http://schemas.microsoft.com/office/drawing/2014/main" id="{9461FB46-FCAE-1238-90E5-FAA971947FF8}"/>
              </a:ext>
            </a:extLst>
          </p:cNvPr>
          <p:cNvSpPr>
            <a:spLocks noChangeArrowheads="1"/>
          </p:cNvSpPr>
          <p:nvPr/>
        </p:nvSpPr>
        <p:spPr bwMode="auto">
          <a:xfrm>
            <a:off x="0" y="2147888"/>
            <a:ext cx="9069388" cy="1384300"/>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solidFill>
                  <a:srgbClr val="0000FF"/>
                </a:solidFill>
                <a:latin typeface="+mn-ea"/>
                <a:ea typeface="+mn-ea"/>
              </a:rPr>
              <a:t>●</a:t>
            </a:r>
            <a:r>
              <a:rPr lang="en-US" altLang="ja-JP" sz="1400" b="0" dirty="0">
                <a:solidFill>
                  <a:srgbClr val="0000FF"/>
                </a:solidFill>
                <a:latin typeface="+mn-ea"/>
                <a:ea typeface="+mn-ea"/>
              </a:rPr>
              <a:t>2021</a:t>
            </a:r>
            <a:r>
              <a:rPr lang="ja-JP" altLang="en-US" sz="1400" b="0" dirty="0">
                <a:solidFill>
                  <a:srgbClr val="0000FF"/>
                </a:solidFill>
                <a:latin typeface="+mn-ea"/>
                <a:ea typeface="+mn-ea"/>
              </a:rPr>
              <a:t>年英国財務省「</a:t>
            </a:r>
            <a:r>
              <a:rPr lang="ja-JP" altLang="en-US" sz="1400" dirty="0">
                <a:solidFill>
                  <a:srgbClr val="FF0000"/>
                </a:solidFill>
                <a:latin typeface="+mn-ea"/>
                <a:ea typeface="+mn-ea"/>
              </a:rPr>
              <a:t>ダスグプタレビュー</a:t>
            </a:r>
            <a:r>
              <a:rPr lang="ja-JP" altLang="en-US" sz="1400" b="0" dirty="0">
                <a:solidFill>
                  <a:srgbClr val="0000FF"/>
                </a:solidFill>
                <a:latin typeface="+mn-ea"/>
                <a:ea typeface="+mn-ea"/>
              </a:rPr>
              <a:t>」⇒自然資本が経済活動の基盤であるという国際認識。</a:t>
            </a:r>
          </a:p>
          <a:p>
            <a:pPr eaLnBrk="1" hangingPunct="1">
              <a:spcBef>
                <a:spcPct val="0"/>
              </a:spcBef>
              <a:buFontTx/>
              <a:buNone/>
              <a:defRPr/>
            </a:pPr>
            <a:r>
              <a:rPr lang="ja-JP" altLang="en-US" sz="1400" b="0" dirty="0">
                <a:solidFill>
                  <a:srgbClr val="0000FF"/>
                </a:solidFill>
                <a:latin typeface="+mn-ea"/>
                <a:ea typeface="+mn-ea"/>
              </a:rPr>
              <a:t>　・人類が自然に依存している物や恵みに対する需要は、地球</a:t>
            </a:r>
            <a:r>
              <a:rPr lang="en-US" altLang="ja-JP" sz="1400" b="0" dirty="0">
                <a:solidFill>
                  <a:srgbClr val="0000FF"/>
                </a:solidFill>
                <a:latin typeface="+mn-ea"/>
                <a:ea typeface="+mn-ea"/>
              </a:rPr>
              <a:t>1.6</a:t>
            </a:r>
            <a:r>
              <a:rPr lang="ja-JP" altLang="en-US" sz="1400" b="0" dirty="0">
                <a:solidFill>
                  <a:srgbClr val="0000FF"/>
                </a:solidFill>
                <a:latin typeface="+mn-ea"/>
                <a:ea typeface="+mn-ea"/>
              </a:rPr>
              <a:t>個分が必要。</a:t>
            </a:r>
            <a:r>
              <a:rPr lang="ja-JP" altLang="en-US" sz="1400" b="0" dirty="0">
                <a:solidFill>
                  <a:srgbClr val="FF0000"/>
                </a:solidFill>
                <a:latin typeface="+mn-ea"/>
                <a:ea typeface="+mn-ea"/>
              </a:rPr>
              <a:t>（エコロジカル・フットプリント：</a:t>
            </a:r>
            <a:r>
              <a:rPr lang="en-US" altLang="ja-JP" sz="1400" b="0" dirty="0">
                <a:solidFill>
                  <a:srgbClr val="FF0000"/>
                </a:solidFill>
                <a:latin typeface="+mn-ea"/>
                <a:ea typeface="+mn-ea"/>
              </a:rPr>
              <a:t>p194</a:t>
            </a:r>
            <a:r>
              <a:rPr lang="ja-JP" altLang="en-US" sz="1400" b="0" dirty="0">
                <a:solidFill>
                  <a:srgbClr val="FF0000"/>
                </a:solidFill>
                <a:latin typeface="+mn-ea"/>
                <a:ea typeface="+mn-ea"/>
              </a:rPr>
              <a:t>）</a:t>
            </a:r>
          </a:p>
          <a:p>
            <a:pPr eaLnBrk="1" hangingPunct="1">
              <a:spcBef>
                <a:spcPct val="0"/>
              </a:spcBef>
              <a:buFontTx/>
              <a:buNone/>
              <a:defRPr/>
            </a:pPr>
            <a:r>
              <a:rPr lang="ja-JP" altLang="en-US" sz="1400" b="0" dirty="0">
                <a:solidFill>
                  <a:srgbClr val="0000FF"/>
                </a:solidFill>
                <a:latin typeface="+mn-ea"/>
                <a:ea typeface="+mn-ea"/>
              </a:rPr>
              <a:t>　・熱帯林からサンゴ礁に至る生態系は、すでに回復不能な状態な「限界点」に至る危機にさらされている。</a:t>
            </a:r>
          </a:p>
          <a:p>
            <a:pPr eaLnBrk="1" hangingPunct="1">
              <a:spcBef>
                <a:spcPct val="0"/>
              </a:spcBef>
              <a:buFontTx/>
              <a:buNone/>
              <a:defRPr/>
            </a:pPr>
            <a:r>
              <a:rPr lang="ja-JP" altLang="en-US" sz="1400" b="0" dirty="0">
                <a:solidFill>
                  <a:srgbClr val="0000FF"/>
                </a:solidFill>
                <a:latin typeface="+mn-ea"/>
                <a:ea typeface="+mn-ea"/>
              </a:rPr>
              <a:t>　　</a:t>
            </a:r>
            <a:r>
              <a:rPr lang="ja-JP" altLang="en-US" sz="1400" b="0" dirty="0">
                <a:solidFill>
                  <a:srgbClr val="FF0000"/>
                </a:solidFill>
                <a:latin typeface="+mn-ea"/>
                <a:ea typeface="+mn-ea"/>
              </a:rPr>
              <a:t>ただちに行動すれば、行動を後回しにするよりもコストが大幅に抑えられる</a:t>
            </a:r>
            <a:r>
              <a:rPr lang="ja-JP" altLang="en-US" sz="1400" b="0" dirty="0">
                <a:solidFill>
                  <a:srgbClr val="0000FF"/>
                </a:solidFill>
                <a:latin typeface="+mn-ea"/>
                <a:ea typeface="+mn-ea"/>
              </a:rPr>
              <a:t>（気候変動や貧困問題も軽減）</a:t>
            </a:r>
          </a:p>
          <a:p>
            <a:pPr eaLnBrk="1" hangingPunct="1">
              <a:spcBef>
                <a:spcPct val="0"/>
              </a:spcBef>
              <a:buFontTx/>
              <a:buNone/>
              <a:defRPr/>
            </a:pPr>
            <a:r>
              <a:rPr lang="ja-JP" altLang="en-US" sz="1400" b="0" dirty="0">
                <a:solidFill>
                  <a:srgbClr val="0000FF"/>
                </a:solidFill>
                <a:latin typeface="+mn-ea"/>
                <a:ea typeface="+mn-ea"/>
              </a:rPr>
              <a:t>●サプライチェーン全体での生物多様性負荷低減や、企業の情報開示の国際枠組みに関する議論も進行。</a:t>
            </a:r>
          </a:p>
          <a:p>
            <a:pPr eaLnBrk="1" hangingPunct="1">
              <a:spcBef>
                <a:spcPct val="0"/>
              </a:spcBef>
              <a:buFontTx/>
              <a:buNone/>
              <a:defRPr/>
            </a:pPr>
            <a:r>
              <a:rPr lang="ja-JP" altLang="en-US" sz="1400" b="0" dirty="0">
                <a:solidFill>
                  <a:srgbClr val="0000FF"/>
                </a:solidFill>
                <a:latin typeface="+mn-ea"/>
                <a:ea typeface="+mn-ea"/>
              </a:rPr>
              <a:t>●</a:t>
            </a:r>
            <a:r>
              <a:rPr lang="ja-JP" altLang="en-US" sz="1400" b="0" dirty="0">
                <a:solidFill>
                  <a:srgbClr val="FF0000"/>
                </a:solidFill>
                <a:latin typeface="+mn-ea"/>
                <a:ea typeface="+mn-ea"/>
              </a:rPr>
              <a:t>自然関連財務情報開示タスクフォース（ＴＮＦＤ）</a:t>
            </a:r>
            <a:r>
              <a:rPr lang="ja-JP" altLang="en-US" sz="1400" b="0" dirty="0">
                <a:solidFill>
                  <a:srgbClr val="0000FF"/>
                </a:solidFill>
                <a:latin typeface="+mn-ea"/>
                <a:ea typeface="+mn-ea"/>
              </a:rPr>
              <a:t>生物多様性・自然資本に関する情報開示の定量的なインパクト評価</a:t>
            </a:r>
          </a:p>
        </p:txBody>
      </p:sp>
      <p:sp>
        <p:nvSpPr>
          <p:cNvPr id="130056" name="AutoShape 14">
            <a:extLst>
              <a:ext uri="{FF2B5EF4-FFF2-40B4-BE49-F238E27FC236}">
                <a16:creationId xmlns:a16="http://schemas.microsoft.com/office/drawing/2014/main" id="{A4CD7B78-AEFC-AB87-4DDE-201A61B1F522}"/>
              </a:ext>
            </a:extLst>
          </p:cNvPr>
          <p:cNvSpPr>
            <a:spLocks noChangeArrowheads="1"/>
          </p:cNvSpPr>
          <p:nvPr/>
        </p:nvSpPr>
        <p:spPr bwMode="auto">
          <a:xfrm>
            <a:off x="1187450" y="5165725"/>
            <a:ext cx="6553200" cy="1595438"/>
          </a:xfrm>
          <a:prstGeom prst="roundRect">
            <a:avLst>
              <a:gd name="adj" fmla="val 10727"/>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a:t>
            </a:r>
            <a:r>
              <a:rPr lang="ja-JP" altLang="en-US" sz="1400" b="0" dirty="0">
                <a:latin typeface="+mn-ea"/>
                <a:ea typeface="+mn-ea"/>
              </a:rPr>
              <a:t>持続可能な社会の実現に向け。自然の営みと事業活動とが調和した経営を志す。</a:t>
            </a:r>
          </a:p>
          <a:p>
            <a:pPr eaLnBrk="1" hangingPunct="1">
              <a:spcBef>
                <a:spcPct val="0"/>
              </a:spcBef>
              <a:buFontTx/>
              <a:buNone/>
              <a:defRPr/>
            </a:pPr>
            <a:r>
              <a:rPr lang="en-US" altLang="ja-JP" sz="1400" b="0" dirty="0">
                <a:latin typeface="+mn-ea"/>
                <a:ea typeface="+mn-ea"/>
              </a:rPr>
              <a:t>2,</a:t>
            </a:r>
            <a:r>
              <a:rPr lang="ja-JP" altLang="en-US" sz="1400" b="0" dirty="0">
                <a:latin typeface="+mn-ea"/>
                <a:ea typeface="+mn-ea"/>
              </a:rPr>
              <a:t>生物多様性の危機に対して，グローバルな視点を持ち行動する。</a:t>
            </a:r>
          </a:p>
          <a:p>
            <a:pPr eaLnBrk="1" hangingPunct="1">
              <a:spcBef>
                <a:spcPct val="0"/>
              </a:spcBef>
              <a:buFontTx/>
              <a:buNone/>
              <a:defRPr/>
            </a:pPr>
            <a:r>
              <a:rPr lang="en-US" altLang="ja-JP" sz="1400" b="0" dirty="0">
                <a:latin typeface="+mn-ea"/>
                <a:ea typeface="+mn-ea"/>
              </a:rPr>
              <a:t>3,</a:t>
            </a:r>
            <a:r>
              <a:rPr lang="ja-JP" altLang="en-US" sz="1400" b="0" dirty="0">
                <a:latin typeface="+mn-ea"/>
                <a:ea typeface="+mn-ea"/>
              </a:rPr>
              <a:t>生物多様性に資する行動に自発的かつ着実に取り組む。</a:t>
            </a:r>
          </a:p>
          <a:p>
            <a:pPr eaLnBrk="1" hangingPunct="1">
              <a:spcBef>
                <a:spcPct val="0"/>
              </a:spcBef>
              <a:buFontTx/>
              <a:buNone/>
              <a:defRPr/>
            </a:pPr>
            <a:r>
              <a:rPr lang="en-US" altLang="ja-JP" sz="1400" b="0" dirty="0">
                <a:latin typeface="+mn-ea"/>
                <a:ea typeface="+mn-ea"/>
              </a:rPr>
              <a:t>4.</a:t>
            </a:r>
            <a:r>
              <a:rPr lang="ja-JP" altLang="en-US" sz="1400" b="0" dirty="0">
                <a:latin typeface="+mn-ea"/>
                <a:ea typeface="+mn-ea"/>
              </a:rPr>
              <a:t>環境統合型経営を推進する。</a:t>
            </a:r>
          </a:p>
          <a:p>
            <a:pPr eaLnBrk="1" hangingPunct="1">
              <a:spcBef>
                <a:spcPct val="0"/>
              </a:spcBef>
              <a:buFontTx/>
              <a:buNone/>
              <a:defRPr/>
            </a:pPr>
            <a:r>
              <a:rPr lang="en-US" altLang="ja-JP" sz="1400" b="0" dirty="0">
                <a:latin typeface="+mn-ea"/>
                <a:ea typeface="+mn-ea"/>
              </a:rPr>
              <a:t>5.</a:t>
            </a:r>
            <a:r>
              <a:rPr lang="ja-JP" altLang="en-US" sz="1400" b="0" dirty="0">
                <a:latin typeface="+mn-ea"/>
                <a:ea typeface="+mn-ea"/>
              </a:rPr>
              <a:t>自然への畏敬の念を持ち，自然資本を活用した地域の創生に貢献する。</a:t>
            </a:r>
          </a:p>
          <a:p>
            <a:pPr eaLnBrk="1" hangingPunct="1">
              <a:spcBef>
                <a:spcPct val="0"/>
              </a:spcBef>
              <a:buFontTx/>
              <a:buNone/>
              <a:defRPr/>
            </a:pPr>
            <a:r>
              <a:rPr lang="en-US" altLang="ja-JP" sz="1400" b="0" dirty="0">
                <a:latin typeface="+mn-ea"/>
                <a:ea typeface="+mn-ea"/>
              </a:rPr>
              <a:t>6.</a:t>
            </a:r>
            <a:r>
              <a:rPr lang="ja-JP" altLang="en-US" sz="1400" b="0" dirty="0">
                <a:latin typeface="+mn-ea"/>
                <a:ea typeface="+mn-ea"/>
              </a:rPr>
              <a:t>国内外の関係組織との連携・協働する。</a:t>
            </a:r>
          </a:p>
          <a:p>
            <a:pPr eaLnBrk="1" hangingPunct="1">
              <a:spcBef>
                <a:spcPct val="0"/>
              </a:spcBef>
              <a:buFontTx/>
              <a:buNone/>
              <a:defRPr/>
            </a:pPr>
            <a:r>
              <a:rPr lang="en-US" altLang="ja-JP" sz="1400" b="0" dirty="0">
                <a:latin typeface="+mn-ea"/>
                <a:ea typeface="+mn-ea"/>
              </a:rPr>
              <a:t>7,</a:t>
            </a:r>
            <a:r>
              <a:rPr lang="ja-JP" altLang="en-US" sz="1400" b="0" dirty="0">
                <a:latin typeface="+mn-ea"/>
                <a:ea typeface="+mn-ea"/>
              </a:rPr>
              <a:t>生物多様性を育む社会づくりに向け，環境教育・人材育成に率先して取り組む。</a:t>
            </a:r>
          </a:p>
        </p:txBody>
      </p:sp>
      <p:sp>
        <p:nvSpPr>
          <p:cNvPr id="130057" name="AutoShape 16">
            <a:extLst>
              <a:ext uri="{FF2B5EF4-FFF2-40B4-BE49-F238E27FC236}">
                <a16:creationId xmlns:a16="http://schemas.microsoft.com/office/drawing/2014/main" id="{A0D2FB0A-5C7B-75CA-0673-1BFEA58E3A16}"/>
              </a:ext>
            </a:extLst>
          </p:cNvPr>
          <p:cNvSpPr>
            <a:spLocks noChangeArrowheads="1"/>
          </p:cNvSpPr>
          <p:nvPr/>
        </p:nvSpPr>
        <p:spPr bwMode="auto">
          <a:xfrm>
            <a:off x="2627734" y="4929188"/>
            <a:ext cx="3557588" cy="273050"/>
          </a:xfrm>
          <a:prstGeom prst="roundRect">
            <a:avLst>
              <a:gd name="adj" fmla="val 16699"/>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30058" name="Text Box 19">
            <a:extLst>
              <a:ext uri="{FF2B5EF4-FFF2-40B4-BE49-F238E27FC236}">
                <a16:creationId xmlns:a16="http://schemas.microsoft.com/office/drawing/2014/main" id="{3D98C5C3-7D4C-1D05-8739-4D601C75917D}"/>
              </a:ext>
            </a:extLst>
          </p:cNvPr>
          <p:cNvSpPr txBox="1">
            <a:spLocks noChangeArrowheads="1"/>
          </p:cNvSpPr>
          <p:nvPr/>
        </p:nvSpPr>
        <p:spPr bwMode="auto">
          <a:xfrm>
            <a:off x="34925" y="1789113"/>
            <a:ext cx="4032250"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ビジネスにおける自然資本の組み込み</a:t>
            </a:r>
            <a:endParaRPr lang="ja-JP" altLang="ja-JP" sz="1800" dirty="0">
              <a:latin typeface="+mn-ea"/>
              <a:ea typeface="+mn-ea"/>
            </a:endParaRPr>
          </a:p>
        </p:txBody>
      </p:sp>
      <p:sp>
        <p:nvSpPr>
          <p:cNvPr id="130059" name="Text Box 21">
            <a:extLst>
              <a:ext uri="{FF2B5EF4-FFF2-40B4-BE49-F238E27FC236}">
                <a16:creationId xmlns:a16="http://schemas.microsoft.com/office/drawing/2014/main" id="{6DCED2D7-5A2C-49AB-0D71-07476259B6D3}"/>
              </a:ext>
            </a:extLst>
          </p:cNvPr>
          <p:cNvSpPr txBox="1">
            <a:spLocks noChangeArrowheads="1"/>
          </p:cNvSpPr>
          <p:nvPr/>
        </p:nvSpPr>
        <p:spPr bwMode="auto">
          <a:xfrm>
            <a:off x="2627734" y="4897438"/>
            <a:ext cx="36004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日本経団連生物多様性宣言・行動指針</a:t>
            </a:r>
          </a:p>
        </p:txBody>
      </p:sp>
      <p:sp>
        <p:nvSpPr>
          <p:cNvPr id="130061" name="AutoShape 23">
            <a:extLst>
              <a:ext uri="{FF2B5EF4-FFF2-40B4-BE49-F238E27FC236}">
                <a16:creationId xmlns:a16="http://schemas.microsoft.com/office/drawing/2014/main" id="{9727BCF0-28DD-D097-52C5-4867F88B661B}"/>
              </a:ext>
            </a:extLst>
          </p:cNvPr>
          <p:cNvSpPr>
            <a:spLocks noChangeArrowheads="1"/>
          </p:cNvSpPr>
          <p:nvPr/>
        </p:nvSpPr>
        <p:spPr bwMode="auto">
          <a:xfrm>
            <a:off x="0" y="692150"/>
            <a:ext cx="2733675" cy="255588"/>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a:latin typeface="+mn-ea"/>
                <a:ea typeface="+mn-ea"/>
              </a:rPr>
              <a:t>　</a:t>
            </a:r>
          </a:p>
        </p:txBody>
      </p:sp>
      <p:sp>
        <p:nvSpPr>
          <p:cNvPr id="130062" name="Text Box 24">
            <a:extLst>
              <a:ext uri="{FF2B5EF4-FFF2-40B4-BE49-F238E27FC236}">
                <a16:creationId xmlns:a16="http://schemas.microsoft.com/office/drawing/2014/main" id="{DA2BC48C-37F9-1E55-E660-F1569A75B96C}"/>
              </a:ext>
            </a:extLst>
          </p:cNvPr>
          <p:cNvSpPr txBox="1">
            <a:spLocks noChangeArrowheads="1"/>
          </p:cNvSpPr>
          <p:nvPr/>
        </p:nvSpPr>
        <p:spPr bwMode="auto">
          <a:xfrm>
            <a:off x="-31750" y="633413"/>
            <a:ext cx="313213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多様な主体の連携の促進</a:t>
            </a:r>
            <a:endParaRPr lang="ja-JP" altLang="ja-JP" sz="1800" dirty="0">
              <a:latin typeface="+mn-ea"/>
              <a:ea typeface="+mn-ea"/>
            </a:endParaRPr>
          </a:p>
        </p:txBody>
      </p:sp>
      <p:sp>
        <p:nvSpPr>
          <p:cNvPr id="130063" name="Text Box 25">
            <a:extLst>
              <a:ext uri="{FF2B5EF4-FFF2-40B4-BE49-F238E27FC236}">
                <a16:creationId xmlns:a16="http://schemas.microsoft.com/office/drawing/2014/main" id="{7807869C-B931-0489-DA13-42D1DDC27396}"/>
              </a:ext>
            </a:extLst>
          </p:cNvPr>
          <p:cNvSpPr txBox="1">
            <a:spLocks noChangeArrowheads="1"/>
          </p:cNvSpPr>
          <p:nvPr/>
        </p:nvSpPr>
        <p:spPr bwMode="auto">
          <a:xfrm>
            <a:off x="-4763" y="904875"/>
            <a:ext cx="9113838"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2010</a:t>
            </a:r>
            <a:r>
              <a:rPr lang="ja-JP" altLang="en-US" sz="1400" b="0" dirty="0">
                <a:latin typeface="+mn-ea"/>
                <a:ea typeface="+mn-ea"/>
              </a:rPr>
              <a:t>年</a:t>
            </a:r>
            <a:r>
              <a:rPr lang="en-US" altLang="ja-JP" sz="1400" b="0" dirty="0">
                <a:latin typeface="+mn-ea"/>
                <a:ea typeface="+mn-ea"/>
              </a:rPr>
              <a:t>COP10</a:t>
            </a:r>
            <a:r>
              <a:rPr lang="ja-JP" altLang="en-US" sz="1400" b="0" dirty="0">
                <a:latin typeface="+mn-ea"/>
                <a:ea typeface="+mn-ea"/>
              </a:rPr>
              <a:t>　「愛知目標」各政府と各社会において生物多様性を主流化、生物多様性の損失の根本原因に対処する</a:t>
            </a:r>
          </a:p>
          <a:p>
            <a:pPr eaLnBrk="1" hangingPunct="1">
              <a:spcBef>
                <a:spcPct val="0"/>
              </a:spcBef>
              <a:buFontTx/>
              <a:buNone/>
              <a:defRPr/>
            </a:pPr>
            <a:r>
              <a:rPr lang="en-US" altLang="ja-JP" sz="1400" b="0" dirty="0">
                <a:latin typeface="+mn-ea"/>
                <a:ea typeface="+mn-ea"/>
              </a:rPr>
              <a:t>2011</a:t>
            </a: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年　「国連生物多様性の</a:t>
            </a:r>
            <a:r>
              <a:rPr lang="en-US" altLang="ja-JP" sz="1400" b="0" dirty="0">
                <a:latin typeface="+mn-ea"/>
                <a:ea typeface="+mn-ea"/>
              </a:rPr>
              <a:t>10</a:t>
            </a:r>
            <a:r>
              <a:rPr lang="ja-JP" altLang="en-US" sz="1400" b="0" dirty="0">
                <a:latin typeface="+mn-ea"/>
                <a:ea typeface="+mn-ea"/>
              </a:rPr>
              <a:t>年日本委員会」を設置</a:t>
            </a:r>
          </a:p>
          <a:p>
            <a:pPr eaLnBrk="1" hangingPunct="1">
              <a:spcBef>
                <a:spcPct val="0"/>
              </a:spcBef>
              <a:buFontTx/>
              <a:buNone/>
              <a:defRPr/>
            </a:pPr>
            <a:r>
              <a:rPr lang="en-US" altLang="ja-JP" sz="1400" b="0" dirty="0">
                <a:solidFill>
                  <a:srgbClr val="0000FF"/>
                </a:solidFill>
                <a:latin typeface="+mn-ea"/>
                <a:ea typeface="+mn-ea"/>
              </a:rPr>
              <a:t>2021</a:t>
            </a:r>
            <a:r>
              <a:rPr lang="ja-JP" altLang="en-US" sz="1400" b="0" dirty="0">
                <a:solidFill>
                  <a:srgbClr val="0000FF"/>
                </a:solidFill>
                <a:latin typeface="+mn-ea"/>
                <a:ea typeface="+mn-ea"/>
              </a:rPr>
              <a:t>年　　　　　 「</a:t>
            </a:r>
            <a:r>
              <a:rPr lang="en-US" altLang="ja-JP" sz="1400" b="0" dirty="0">
                <a:solidFill>
                  <a:srgbClr val="0000FF"/>
                </a:solidFill>
                <a:latin typeface="+mn-ea"/>
                <a:ea typeface="+mn-ea"/>
              </a:rPr>
              <a:t>2030</a:t>
            </a:r>
            <a:r>
              <a:rPr lang="ja-JP" altLang="en-US" sz="1400" b="0" dirty="0">
                <a:solidFill>
                  <a:srgbClr val="0000FF"/>
                </a:solidFill>
                <a:latin typeface="+mn-ea"/>
                <a:ea typeface="+mn-ea"/>
              </a:rPr>
              <a:t>生物多様性枠組実現日本会議」設立</a:t>
            </a:r>
          </a:p>
          <a:p>
            <a:pPr eaLnBrk="1" hangingPunct="1">
              <a:spcBef>
                <a:spcPct val="0"/>
              </a:spcBef>
              <a:buFontTx/>
              <a:buNone/>
              <a:defRPr/>
            </a:pPr>
            <a:r>
              <a:rPr lang="en-US" altLang="ja-JP" sz="1400" b="0" dirty="0">
                <a:solidFill>
                  <a:srgbClr val="0000FF"/>
                </a:solidFill>
                <a:latin typeface="+mn-ea"/>
                <a:ea typeface="+mn-ea"/>
              </a:rPr>
              <a:t>2022</a:t>
            </a:r>
            <a:r>
              <a:rPr lang="ja-JP" altLang="en-US" sz="1400" b="0" dirty="0">
                <a:solidFill>
                  <a:srgbClr val="0000FF"/>
                </a:solidFill>
                <a:latin typeface="+mn-ea"/>
                <a:ea typeface="+mn-ea"/>
              </a:rPr>
              <a:t>年</a:t>
            </a:r>
            <a:r>
              <a:rPr lang="en-US" altLang="ja-JP" sz="1400" b="0" dirty="0">
                <a:solidFill>
                  <a:srgbClr val="0000FF"/>
                </a:solidFill>
                <a:latin typeface="+mn-ea"/>
                <a:ea typeface="+mn-ea"/>
              </a:rPr>
              <a:t>C0P15</a:t>
            </a:r>
            <a:r>
              <a:rPr lang="ja-JP" altLang="en-US" sz="1400" b="0" dirty="0">
                <a:solidFill>
                  <a:srgbClr val="0000FF"/>
                </a:solidFill>
                <a:latin typeface="+mn-ea"/>
                <a:ea typeface="+mn-ea"/>
              </a:rPr>
              <a:t>　「昆明・モントリオール生物多様性枠組」　生物多様性を主流化することの重要性が再確認</a:t>
            </a:r>
          </a:p>
        </p:txBody>
      </p:sp>
      <p:sp>
        <p:nvSpPr>
          <p:cNvPr id="130096" name="Line 38">
            <a:extLst>
              <a:ext uri="{FF2B5EF4-FFF2-40B4-BE49-F238E27FC236}">
                <a16:creationId xmlns:a16="http://schemas.microsoft.com/office/drawing/2014/main" id="{C0A1CAFE-5B88-7DEC-574D-23D987D52C0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17776" name="図 14">
            <a:extLst>
              <a:ext uri="{FF2B5EF4-FFF2-40B4-BE49-F238E27FC236}">
                <a16:creationId xmlns:a16="http://schemas.microsoft.com/office/drawing/2014/main" id="{734999E6-919D-16B0-66E2-AF1105394F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613" y="19526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77" name="図 15">
            <a:extLst>
              <a:ext uri="{FF2B5EF4-FFF2-40B4-BE49-F238E27FC236}">
                <a16:creationId xmlns:a16="http://schemas.microsoft.com/office/drawing/2014/main" id="{A0823CB3-40A7-1411-56EF-005EE8609A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78063" y="1889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78" name="図 8">
            <a:extLst>
              <a:ext uri="{FF2B5EF4-FFF2-40B4-BE49-F238E27FC236}">
                <a16:creationId xmlns:a16="http://schemas.microsoft.com/office/drawing/2014/main" id="{64B9F832-59F1-635D-2762-3E8BE34E03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2275" y="1889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90" name="AutoShape 12">
            <a:extLst>
              <a:ext uri="{FF2B5EF4-FFF2-40B4-BE49-F238E27FC236}">
                <a16:creationId xmlns:a16="http://schemas.microsoft.com/office/drawing/2014/main" id="{95F9F80F-3E94-BB32-95EA-18E240291AD2}"/>
              </a:ext>
            </a:extLst>
          </p:cNvPr>
          <p:cNvSpPr>
            <a:spLocks noChangeArrowheads="1"/>
          </p:cNvSpPr>
          <p:nvPr/>
        </p:nvSpPr>
        <p:spPr bwMode="auto">
          <a:xfrm>
            <a:off x="34925" y="3727450"/>
            <a:ext cx="2449513" cy="255588"/>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a:latin typeface="+mn-ea"/>
                <a:ea typeface="+mn-ea"/>
              </a:rPr>
              <a:t>　</a:t>
            </a:r>
          </a:p>
        </p:txBody>
      </p:sp>
      <p:sp>
        <p:nvSpPr>
          <p:cNvPr id="130091" name="Text Box 19">
            <a:extLst>
              <a:ext uri="{FF2B5EF4-FFF2-40B4-BE49-F238E27FC236}">
                <a16:creationId xmlns:a16="http://schemas.microsoft.com/office/drawing/2014/main" id="{149C3349-E6C1-B356-6E42-4FD5A3EC8DC1}"/>
              </a:ext>
            </a:extLst>
          </p:cNvPr>
          <p:cNvSpPr txBox="1">
            <a:spLocks noChangeArrowheads="1"/>
          </p:cNvSpPr>
          <p:nvPr/>
        </p:nvSpPr>
        <p:spPr bwMode="auto">
          <a:xfrm>
            <a:off x="34925" y="3659188"/>
            <a:ext cx="2449513"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ビジネスと</a:t>
            </a:r>
            <a:r>
              <a:rPr lang="ja-JP" altLang="ja-JP" sz="1800" dirty="0">
                <a:latin typeface="+mn-ea"/>
                <a:ea typeface="+mn-ea"/>
              </a:rPr>
              <a:t>生物多様性</a:t>
            </a:r>
          </a:p>
        </p:txBody>
      </p:sp>
      <p:sp>
        <p:nvSpPr>
          <p:cNvPr id="130093" name="Text Box 25">
            <a:extLst>
              <a:ext uri="{FF2B5EF4-FFF2-40B4-BE49-F238E27FC236}">
                <a16:creationId xmlns:a16="http://schemas.microsoft.com/office/drawing/2014/main" id="{B8AC4229-3809-421E-F92C-E27C54E85CFD}"/>
              </a:ext>
            </a:extLst>
          </p:cNvPr>
          <p:cNvSpPr txBox="1">
            <a:spLocks noChangeArrowheads="1"/>
          </p:cNvSpPr>
          <p:nvPr/>
        </p:nvSpPr>
        <p:spPr bwMode="auto">
          <a:xfrm>
            <a:off x="-31750" y="3995738"/>
            <a:ext cx="5776913"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2017</a:t>
            </a:r>
            <a:r>
              <a:rPr lang="ja-JP" altLang="en-US" sz="1400" b="0" dirty="0">
                <a:latin typeface="+mn-ea"/>
                <a:ea typeface="+mn-ea"/>
              </a:rPr>
              <a:t>年</a:t>
            </a:r>
            <a:r>
              <a:rPr lang="en-US" altLang="ja-JP" sz="1400" b="0" dirty="0">
                <a:latin typeface="+mn-ea"/>
                <a:ea typeface="+mn-ea"/>
              </a:rPr>
              <a:t>12</a:t>
            </a:r>
            <a:r>
              <a:rPr lang="ja-JP" altLang="en-US" sz="1400" b="0" dirty="0">
                <a:latin typeface="+mn-ea"/>
                <a:ea typeface="+mn-ea"/>
              </a:rPr>
              <a:t>月、生物多様性民間参画ガイドライン第２版</a:t>
            </a:r>
            <a:r>
              <a:rPr lang="en-US" altLang="ja-JP" sz="1400" b="0" dirty="0">
                <a:latin typeface="+mn-ea"/>
                <a:ea typeface="+mn-ea"/>
              </a:rPr>
              <a:t>(</a:t>
            </a:r>
            <a:r>
              <a:rPr lang="ja-JP" altLang="en-US" sz="1400" b="0" dirty="0">
                <a:latin typeface="+mn-ea"/>
                <a:ea typeface="+mn-ea"/>
              </a:rPr>
              <a:t>環境省）</a:t>
            </a:r>
          </a:p>
          <a:p>
            <a:pPr eaLnBrk="1" hangingPunct="1">
              <a:spcBef>
                <a:spcPct val="0"/>
              </a:spcBef>
              <a:buFontTx/>
              <a:buNone/>
              <a:defRPr/>
            </a:pPr>
            <a:r>
              <a:rPr lang="ja-JP" altLang="en-US" sz="1400" b="0" dirty="0">
                <a:latin typeface="+mn-ea"/>
                <a:ea typeface="+mn-ea"/>
              </a:rPr>
              <a:t>　生物多様性基本法に基づいて、事業者が主体的に取り組む際の指針</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2018</a:t>
            </a:r>
            <a:r>
              <a:rPr lang="ja-JP" altLang="en-US" sz="1400" b="0" dirty="0">
                <a:latin typeface="+mn-ea"/>
                <a:ea typeface="+mn-ea"/>
              </a:rPr>
              <a:t>年</a:t>
            </a:r>
            <a:r>
              <a:rPr lang="en-US" altLang="ja-JP" sz="1400" b="0" dirty="0">
                <a:latin typeface="+mn-ea"/>
                <a:ea typeface="+mn-ea"/>
              </a:rPr>
              <a:t>10</a:t>
            </a:r>
            <a:r>
              <a:rPr lang="ja-JP" altLang="en-US" sz="1400" b="0" dirty="0">
                <a:latin typeface="+mn-ea"/>
                <a:ea typeface="+mn-ea"/>
              </a:rPr>
              <a:t>月、日本経団連生物多様性宣言・行動指針が改訂、</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経団連生物多様性宣言イニシアチブが策定されています。</a:t>
            </a:r>
          </a:p>
        </p:txBody>
      </p:sp>
      <p:pic>
        <p:nvPicPr>
          <p:cNvPr id="117782" name="図 2">
            <a:extLst>
              <a:ext uri="{FF2B5EF4-FFF2-40B4-BE49-F238E27FC236}">
                <a16:creationId xmlns:a16="http://schemas.microsoft.com/office/drawing/2014/main" id="{3A2F6AA2-D569-6547-88C5-9C9AAF39C6D3}"/>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85138" y="1181100"/>
            <a:ext cx="900112"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7">
            <a:extLst>
              <a:ext uri="{FF2B5EF4-FFF2-40B4-BE49-F238E27FC236}">
                <a16:creationId xmlns:a16="http://schemas.microsoft.com/office/drawing/2014/main" id="{12D278BA-64CC-F7B1-BC9B-D5AB59D67709}"/>
              </a:ext>
            </a:extLst>
          </p:cNvPr>
          <p:cNvSpPr txBox="1">
            <a:spLocks noChangeArrowheads="1"/>
          </p:cNvSpPr>
          <p:nvPr/>
        </p:nvSpPr>
        <p:spPr bwMode="auto">
          <a:xfrm>
            <a:off x="7885113" y="-26988"/>
            <a:ext cx="1258887"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P104</a:t>
            </a:r>
            <a:r>
              <a:rPr lang="ja-JP" altLang="en-US" sz="1200" b="0" dirty="0">
                <a:latin typeface="+mn-ea"/>
                <a:ea typeface="+mn-ea"/>
              </a:rPr>
              <a:t>～</a:t>
            </a:r>
            <a:r>
              <a:rPr lang="en-US" altLang="ja-JP" sz="1200" b="0" dirty="0">
                <a:latin typeface="+mn-ea"/>
                <a:ea typeface="+mn-ea"/>
              </a:rPr>
              <a:t>P107</a:t>
            </a:r>
          </a:p>
        </p:txBody>
      </p:sp>
      <p:sp>
        <p:nvSpPr>
          <p:cNvPr id="132099" name="Text Box 8">
            <a:extLst>
              <a:ext uri="{FF2B5EF4-FFF2-40B4-BE49-F238E27FC236}">
                <a16:creationId xmlns:a16="http://schemas.microsoft.com/office/drawing/2014/main" id="{7C7F1FEE-3380-A212-C2C6-7B452893CAF3}"/>
              </a:ext>
            </a:extLst>
          </p:cNvPr>
          <p:cNvSpPr txBox="1">
            <a:spLocks noChangeArrowheads="1"/>
          </p:cNvSpPr>
          <p:nvPr/>
        </p:nvSpPr>
        <p:spPr bwMode="auto">
          <a:xfrm>
            <a:off x="3178175" y="61913"/>
            <a:ext cx="4768850"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2800" dirty="0">
                <a:latin typeface="+mn-ea"/>
                <a:ea typeface="+mn-ea"/>
              </a:rPr>
              <a:t>国内の生物多様性の取り組み　</a:t>
            </a:r>
          </a:p>
        </p:txBody>
      </p:sp>
      <p:sp>
        <p:nvSpPr>
          <p:cNvPr id="132100" name="Text Box 9">
            <a:extLst>
              <a:ext uri="{FF2B5EF4-FFF2-40B4-BE49-F238E27FC236}">
                <a16:creationId xmlns:a16="http://schemas.microsoft.com/office/drawing/2014/main" id="{12E34B48-1296-8A1D-B54C-D28C82F86B87}"/>
              </a:ext>
            </a:extLst>
          </p:cNvPr>
          <p:cNvSpPr txBox="1">
            <a:spLocks noChangeArrowheads="1"/>
          </p:cNvSpPr>
          <p:nvPr/>
        </p:nvSpPr>
        <p:spPr bwMode="auto">
          <a:xfrm>
            <a:off x="1042988" y="1682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32101" name="Text Box 10">
            <a:extLst>
              <a:ext uri="{FF2B5EF4-FFF2-40B4-BE49-F238E27FC236}">
                <a16:creationId xmlns:a16="http://schemas.microsoft.com/office/drawing/2014/main" id="{4BBC7B7A-0F99-D288-5E3E-F735A2DD4188}"/>
              </a:ext>
            </a:extLst>
          </p:cNvPr>
          <p:cNvSpPr txBox="1">
            <a:spLocks noChangeArrowheads="1"/>
          </p:cNvSpPr>
          <p:nvPr/>
        </p:nvSpPr>
        <p:spPr bwMode="auto">
          <a:xfrm>
            <a:off x="179388" y="168275"/>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３－３</a:t>
            </a:r>
          </a:p>
        </p:txBody>
      </p:sp>
      <p:sp>
        <p:nvSpPr>
          <p:cNvPr id="132102" name="Rectangle 11">
            <a:extLst>
              <a:ext uri="{FF2B5EF4-FFF2-40B4-BE49-F238E27FC236}">
                <a16:creationId xmlns:a16="http://schemas.microsoft.com/office/drawing/2014/main" id="{B8488A0D-1021-33A3-1A92-1AFFE14D550D}"/>
              </a:ext>
            </a:extLst>
          </p:cNvPr>
          <p:cNvSpPr>
            <a:spLocks noChangeArrowheads="1"/>
          </p:cNvSpPr>
          <p:nvPr/>
        </p:nvSpPr>
        <p:spPr bwMode="auto">
          <a:xfrm>
            <a:off x="-14288" y="852488"/>
            <a:ext cx="9042401" cy="522287"/>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1995</a:t>
            </a:r>
            <a:r>
              <a:rPr lang="ja-JP" altLang="en-US" sz="1400" b="0" dirty="0">
                <a:latin typeface="+mn-ea"/>
                <a:ea typeface="+mn-ea"/>
              </a:rPr>
              <a:t>年「生物多様性国家戦略」策定。</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2008</a:t>
            </a:r>
            <a:r>
              <a:rPr lang="ja-JP" altLang="en-US" sz="1400" b="0" dirty="0">
                <a:latin typeface="+mn-ea"/>
                <a:ea typeface="+mn-ea"/>
              </a:rPr>
              <a:t>年「生物多様性基本法」施行。地方自治体の</a:t>
            </a:r>
            <a:r>
              <a:rPr lang="en-US" altLang="ja-JP" sz="1400" dirty="0">
                <a:solidFill>
                  <a:srgbClr val="FF0000"/>
                </a:solidFill>
                <a:latin typeface="+mn-ea"/>
                <a:ea typeface="+mn-ea"/>
              </a:rPr>
              <a:t>｢</a:t>
            </a:r>
            <a:r>
              <a:rPr lang="ja-JP" altLang="en-US" sz="1400" dirty="0">
                <a:solidFill>
                  <a:srgbClr val="FF0000"/>
                </a:solidFill>
                <a:latin typeface="+mn-ea"/>
                <a:ea typeface="+mn-ea"/>
              </a:rPr>
              <a:t>生物多様性地域戦略</a:t>
            </a:r>
            <a:r>
              <a:rPr lang="en-US" altLang="ja-JP" sz="1400" dirty="0">
                <a:solidFill>
                  <a:srgbClr val="FF0000"/>
                </a:solidFill>
                <a:latin typeface="+mn-ea"/>
                <a:ea typeface="+mn-ea"/>
              </a:rPr>
              <a:t>｣</a:t>
            </a:r>
            <a:r>
              <a:rPr lang="ja-JP" altLang="en-US" sz="1400" dirty="0">
                <a:solidFill>
                  <a:srgbClr val="FF0000"/>
                </a:solidFill>
                <a:latin typeface="+mn-ea"/>
                <a:ea typeface="+mn-ea"/>
              </a:rPr>
              <a:t>の策定</a:t>
            </a:r>
            <a:r>
              <a:rPr lang="ja-JP" altLang="en-US" sz="1400" b="0" dirty="0">
                <a:latin typeface="+mn-ea"/>
                <a:ea typeface="+mn-ea"/>
              </a:rPr>
              <a:t>を促す。</a:t>
            </a:r>
            <a:r>
              <a:rPr lang="ja-JP" altLang="en-US" sz="1000" b="0" dirty="0">
                <a:solidFill>
                  <a:srgbClr val="0000FF"/>
                </a:solidFill>
                <a:latin typeface="+mn-ea"/>
                <a:ea typeface="+mn-ea"/>
              </a:rPr>
              <a:t>現在</a:t>
            </a:r>
            <a:r>
              <a:rPr lang="en-US" altLang="ja-JP" sz="1000" b="0" dirty="0">
                <a:solidFill>
                  <a:srgbClr val="0000FF"/>
                </a:solidFill>
                <a:latin typeface="+mn-ea"/>
                <a:ea typeface="+mn-ea"/>
              </a:rPr>
              <a:t>47</a:t>
            </a:r>
            <a:r>
              <a:rPr lang="ja-JP" altLang="en-US" sz="1000" b="0" dirty="0">
                <a:solidFill>
                  <a:srgbClr val="0000FF"/>
                </a:solidFill>
                <a:latin typeface="+mn-ea"/>
                <a:ea typeface="+mn-ea"/>
              </a:rPr>
              <a:t>都道府県</a:t>
            </a:r>
            <a:r>
              <a:rPr lang="en-US" altLang="ja-JP" sz="1000" b="0" dirty="0">
                <a:solidFill>
                  <a:srgbClr val="0000FF"/>
                </a:solidFill>
                <a:latin typeface="+mn-ea"/>
                <a:ea typeface="+mn-ea"/>
              </a:rPr>
              <a:t>113</a:t>
            </a:r>
            <a:r>
              <a:rPr lang="ja-JP" altLang="en-US" sz="1000" b="0" dirty="0">
                <a:solidFill>
                  <a:srgbClr val="0000FF"/>
                </a:solidFill>
                <a:latin typeface="+mn-ea"/>
                <a:ea typeface="+mn-ea"/>
              </a:rPr>
              <a:t>市町村で策定</a:t>
            </a:r>
          </a:p>
        </p:txBody>
      </p:sp>
      <p:sp>
        <p:nvSpPr>
          <p:cNvPr id="132103" name="AutoShape 12">
            <a:extLst>
              <a:ext uri="{FF2B5EF4-FFF2-40B4-BE49-F238E27FC236}">
                <a16:creationId xmlns:a16="http://schemas.microsoft.com/office/drawing/2014/main" id="{85834EBE-F86A-218F-E4CD-2A088F414ECF}"/>
              </a:ext>
            </a:extLst>
          </p:cNvPr>
          <p:cNvSpPr>
            <a:spLocks noChangeArrowheads="1"/>
          </p:cNvSpPr>
          <p:nvPr/>
        </p:nvSpPr>
        <p:spPr bwMode="auto">
          <a:xfrm>
            <a:off x="-14288" y="5295900"/>
            <a:ext cx="4303713" cy="273050"/>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32107" name="Text Box 22">
            <a:extLst>
              <a:ext uri="{FF2B5EF4-FFF2-40B4-BE49-F238E27FC236}">
                <a16:creationId xmlns:a16="http://schemas.microsoft.com/office/drawing/2014/main" id="{3316632D-4BB2-D6A7-632B-5367BA2E2EB9}"/>
              </a:ext>
            </a:extLst>
          </p:cNvPr>
          <p:cNvSpPr txBox="1">
            <a:spLocks noChangeArrowheads="1"/>
          </p:cNvSpPr>
          <p:nvPr/>
        </p:nvSpPr>
        <p:spPr bwMode="auto">
          <a:xfrm>
            <a:off x="1588" y="5229225"/>
            <a:ext cx="4249737"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国土のグランドデザイン・自然再生の推進</a:t>
            </a:r>
            <a:endParaRPr lang="en-US" altLang="ja-JP" sz="1800" dirty="0">
              <a:latin typeface="+mn-ea"/>
              <a:ea typeface="+mn-ea"/>
            </a:endParaRPr>
          </a:p>
        </p:txBody>
      </p:sp>
      <p:sp>
        <p:nvSpPr>
          <p:cNvPr id="132109" name="AutoShape 26">
            <a:extLst>
              <a:ext uri="{FF2B5EF4-FFF2-40B4-BE49-F238E27FC236}">
                <a16:creationId xmlns:a16="http://schemas.microsoft.com/office/drawing/2014/main" id="{9C20277F-E0CC-E619-DD6A-6DFD5A343473}"/>
              </a:ext>
            </a:extLst>
          </p:cNvPr>
          <p:cNvSpPr>
            <a:spLocks noChangeArrowheads="1"/>
          </p:cNvSpPr>
          <p:nvPr/>
        </p:nvSpPr>
        <p:spPr bwMode="auto">
          <a:xfrm>
            <a:off x="42863" y="615950"/>
            <a:ext cx="2092325" cy="273050"/>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32110" name="Text Box 27">
            <a:extLst>
              <a:ext uri="{FF2B5EF4-FFF2-40B4-BE49-F238E27FC236}">
                <a16:creationId xmlns:a16="http://schemas.microsoft.com/office/drawing/2014/main" id="{0B83189F-10B2-D901-5785-AE35C2DCBC5B}"/>
              </a:ext>
            </a:extLst>
          </p:cNvPr>
          <p:cNvSpPr txBox="1">
            <a:spLocks noChangeArrowheads="1"/>
          </p:cNvSpPr>
          <p:nvPr/>
        </p:nvSpPr>
        <p:spPr bwMode="auto">
          <a:xfrm>
            <a:off x="33338" y="549275"/>
            <a:ext cx="22352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生物多様性の保全</a:t>
            </a:r>
          </a:p>
        </p:txBody>
      </p:sp>
      <p:sp>
        <p:nvSpPr>
          <p:cNvPr id="132111" name="AutoShape 28">
            <a:extLst>
              <a:ext uri="{FF2B5EF4-FFF2-40B4-BE49-F238E27FC236}">
                <a16:creationId xmlns:a16="http://schemas.microsoft.com/office/drawing/2014/main" id="{B28260A6-3AA5-23B8-09E1-93E457DCC4BD}"/>
              </a:ext>
            </a:extLst>
          </p:cNvPr>
          <p:cNvSpPr>
            <a:spLocks noChangeArrowheads="1"/>
          </p:cNvSpPr>
          <p:nvPr/>
        </p:nvSpPr>
        <p:spPr bwMode="auto">
          <a:xfrm>
            <a:off x="-25400" y="3721100"/>
            <a:ext cx="4773613" cy="273050"/>
          </a:xfrm>
          <a:prstGeom prst="roundRect">
            <a:avLst>
              <a:gd name="adj" fmla="val 1670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32112" name="Text Box 30">
            <a:extLst>
              <a:ext uri="{FF2B5EF4-FFF2-40B4-BE49-F238E27FC236}">
                <a16:creationId xmlns:a16="http://schemas.microsoft.com/office/drawing/2014/main" id="{12C17FC5-8D22-9024-3251-1C6EC20D6D7F}"/>
              </a:ext>
            </a:extLst>
          </p:cNvPr>
          <p:cNvSpPr txBox="1">
            <a:spLocks noChangeArrowheads="1"/>
          </p:cNvSpPr>
          <p:nvPr/>
        </p:nvSpPr>
        <p:spPr bwMode="auto">
          <a:xfrm>
            <a:off x="1588" y="3654425"/>
            <a:ext cx="47879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自然環境保全地域と自然公園の指定・管理</a:t>
            </a:r>
          </a:p>
        </p:txBody>
      </p:sp>
      <p:sp>
        <p:nvSpPr>
          <p:cNvPr id="132114" name="Text Box 38">
            <a:extLst>
              <a:ext uri="{FF2B5EF4-FFF2-40B4-BE49-F238E27FC236}">
                <a16:creationId xmlns:a16="http://schemas.microsoft.com/office/drawing/2014/main" id="{D70F2F9A-1DF4-899D-1DA2-29C9F33FFD24}"/>
              </a:ext>
            </a:extLst>
          </p:cNvPr>
          <p:cNvSpPr txBox="1">
            <a:spLocks noChangeArrowheads="1"/>
          </p:cNvSpPr>
          <p:nvPr/>
        </p:nvSpPr>
        <p:spPr bwMode="auto">
          <a:xfrm>
            <a:off x="-33338" y="3938588"/>
            <a:ext cx="8350251"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原生自然環境保全地域⇒ 　ほとんど人の活動の影響を受けることなく原生の状態を維持している地域</a:t>
            </a:r>
          </a:p>
          <a:p>
            <a:pPr eaLnBrk="1" hangingPunct="1">
              <a:spcBef>
                <a:spcPct val="0"/>
              </a:spcBef>
              <a:buFontTx/>
              <a:buNone/>
              <a:defRPr/>
            </a:pPr>
            <a:r>
              <a:rPr lang="ja-JP" altLang="en-US" sz="1400" b="0" dirty="0">
                <a:latin typeface="+mn-ea"/>
                <a:ea typeface="+mn-ea"/>
              </a:rPr>
              <a:t>●自然環境保全地域・都道府県自然環境保全地域・</a:t>
            </a:r>
            <a:r>
              <a:rPr lang="zh-TW" altLang="en-US" sz="1400" b="0" dirty="0">
                <a:solidFill>
                  <a:srgbClr val="0000FF"/>
                </a:solidFill>
                <a:latin typeface="+mn-ea"/>
                <a:ea typeface="+mn-ea"/>
              </a:rPr>
              <a:t>沖合海底自然環境保全地域</a:t>
            </a:r>
            <a:r>
              <a:rPr lang="ja-JP" altLang="en-US" sz="1400" b="0" dirty="0">
                <a:solidFill>
                  <a:srgbClr val="0000FF"/>
                </a:solidFill>
                <a:latin typeface="+mn-ea"/>
                <a:ea typeface="+mn-ea"/>
              </a:rPr>
              <a:t>（</a:t>
            </a:r>
            <a:r>
              <a:rPr lang="en-US" altLang="ja-JP" sz="1400" b="0" dirty="0">
                <a:solidFill>
                  <a:srgbClr val="0000FF"/>
                </a:solidFill>
                <a:latin typeface="+mn-ea"/>
                <a:ea typeface="+mn-ea"/>
              </a:rPr>
              <a:t>2020</a:t>
            </a:r>
            <a:r>
              <a:rPr lang="ja-JP" altLang="en-US" sz="1400" b="0" dirty="0">
                <a:solidFill>
                  <a:srgbClr val="0000FF"/>
                </a:solidFill>
                <a:latin typeface="+mn-ea"/>
                <a:ea typeface="+mn-ea"/>
              </a:rPr>
              <a:t>年）</a:t>
            </a:r>
          </a:p>
          <a:p>
            <a:pPr eaLnBrk="1" hangingPunct="1">
              <a:spcBef>
                <a:spcPct val="0"/>
              </a:spcBef>
              <a:buFontTx/>
              <a:buNone/>
              <a:defRPr/>
            </a:pPr>
            <a:r>
              <a:rPr lang="ja-JP" altLang="en-US" sz="1400" b="0" dirty="0">
                <a:latin typeface="+mn-ea"/>
                <a:ea typeface="+mn-ea"/>
              </a:rPr>
              <a:t>●自然公園法　⇒　・国立公園・国定公園 は</a:t>
            </a:r>
            <a:r>
              <a:rPr lang="ja-JP" altLang="en-US" sz="1400" b="0" dirty="0">
                <a:solidFill>
                  <a:srgbClr val="FF0000"/>
                </a:solidFill>
                <a:latin typeface="+mn-ea"/>
                <a:ea typeface="+mn-ea"/>
              </a:rPr>
              <a:t>環境大臣</a:t>
            </a:r>
            <a:r>
              <a:rPr lang="ja-JP" altLang="en-US" sz="1400" b="0" dirty="0">
                <a:latin typeface="+mn-ea"/>
                <a:ea typeface="+mn-ea"/>
              </a:rPr>
              <a:t>・都道府県立自然公園は</a:t>
            </a:r>
            <a:r>
              <a:rPr lang="ja-JP" altLang="en-US" sz="1400" b="0" dirty="0">
                <a:solidFill>
                  <a:srgbClr val="FF0000"/>
                </a:solidFill>
                <a:latin typeface="+mn-ea"/>
                <a:ea typeface="+mn-ea"/>
              </a:rPr>
              <a:t>都道府県知事</a:t>
            </a:r>
            <a:r>
              <a:rPr lang="ja-JP" altLang="en-US" sz="1400" b="0" dirty="0">
                <a:latin typeface="+mn-ea"/>
                <a:ea typeface="+mn-ea"/>
              </a:rPr>
              <a:t>が指定する。</a:t>
            </a: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p:txBody>
      </p:sp>
      <p:sp>
        <p:nvSpPr>
          <p:cNvPr id="132129" name="Line 48">
            <a:extLst>
              <a:ext uri="{FF2B5EF4-FFF2-40B4-BE49-F238E27FC236}">
                <a16:creationId xmlns:a16="http://schemas.microsoft.com/office/drawing/2014/main" id="{7D3E9267-4AA1-6335-4309-FF1F1B6B815C}"/>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19823" name="図 14">
            <a:extLst>
              <a:ext uri="{FF2B5EF4-FFF2-40B4-BE49-F238E27FC236}">
                <a16:creationId xmlns:a16="http://schemas.microsoft.com/office/drawing/2014/main" id="{13790D00-34B1-B571-E496-ED1E753BC6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5650"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24" name="図 15">
            <a:extLst>
              <a:ext uri="{FF2B5EF4-FFF2-40B4-BE49-F238E27FC236}">
                <a16:creationId xmlns:a16="http://schemas.microsoft.com/office/drawing/2014/main" id="{01BBA48F-AEAB-8875-611F-E0DAD94F4E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9025"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25" name="図 8">
            <a:extLst>
              <a:ext uri="{FF2B5EF4-FFF2-40B4-BE49-F238E27FC236}">
                <a16:creationId xmlns:a16="http://schemas.microsoft.com/office/drawing/2014/main" id="{31D08564-6654-9647-FC03-D27790D44B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2275"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22" name="正方形/長方形 1">
            <a:extLst>
              <a:ext uri="{FF2B5EF4-FFF2-40B4-BE49-F238E27FC236}">
                <a16:creationId xmlns:a16="http://schemas.microsoft.com/office/drawing/2014/main" id="{C6EC1934-7A99-D155-71B0-460A9D444500}"/>
              </a:ext>
            </a:extLst>
          </p:cNvPr>
          <p:cNvSpPr>
            <a:spLocks noChangeArrowheads="1"/>
          </p:cNvSpPr>
          <p:nvPr/>
        </p:nvSpPr>
        <p:spPr bwMode="auto">
          <a:xfrm>
            <a:off x="1119188" y="4541838"/>
            <a:ext cx="600075" cy="214312"/>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ja-JP" sz="800" dirty="0">
                <a:solidFill>
                  <a:srgbClr val="000000"/>
                </a:solidFill>
                <a:latin typeface="+mn-ea"/>
                <a:ea typeface="+mn-ea"/>
              </a:rPr>
              <a:t>せきりょう</a:t>
            </a:r>
          </a:p>
        </p:txBody>
      </p:sp>
      <p:sp>
        <p:nvSpPr>
          <p:cNvPr id="132123" name="Text Box 38">
            <a:extLst>
              <a:ext uri="{FF2B5EF4-FFF2-40B4-BE49-F238E27FC236}">
                <a16:creationId xmlns:a16="http://schemas.microsoft.com/office/drawing/2014/main" id="{6AC32B18-A820-9209-5CB8-5057193EE7C2}"/>
              </a:ext>
            </a:extLst>
          </p:cNvPr>
          <p:cNvSpPr txBox="1">
            <a:spLocks noChangeArrowheads="1"/>
          </p:cNvSpPr>
          <p:nvPr/>
        </p:nvSpPr>
        <p:spPr bwMode="auto">
          <a:xfrm>
            <a:off x="-17463" y="4633913"/>
            <a:ext cx="7842251"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　自然公園</a:t>
            </a:r>
            <a:r>
              <a:rPr lang="ja-JP" altLang="en-US" sz="1400" b="0" dirty="0">
                <a:latin typeface="+mn-ea"/>
                <a:ea typeface="+mn-ea"/>
              </a:rPr>
              <a:t>は、脊梁山脈を中心に国土の約</a:t>
            </a:r>
            <a:r>
              <a:rPr lang="en-US" altLang="ja-JP" sz="1400" b="0" dirty="0">
                <a:latin typeface="+mn-ea"/>
                <a:ea typeface="+mn-ea"/>
              </a:rPr>
              <a:t>14.7%</a:t>
            </a:r>
            <a:r>
              <a:rPr lang="ja-JP" altLang="en-US" sz="1400" b="0" dirty="0">
                <a:latin typeface="+mn-ea"/>
                <a:ea typeface="+mn-ea"/>
              </a:rPr>
              <a:t>を占める。</a:t>
            </a:r>
            <a:r>
              <a:rPr lang="ja-JP" altLang="en-US" sz="900" b="0" dirty="0">
                <a:latin typeface="BIZ UDゴシック" panose="020B0400000000000000" pitchFamily="49" charset="-128"/>
                <a:ea typeface="BIZ UDゴシック" panose="020B0400000000000000" pitchFamily="49" charset="-128"/>
              </a:rPr>
              <a:t>（</a:t>
            </a:r>
            <a:r>
              <a:rPr lang="ja-JP" altLang="en-US" sz="900" b="0" dirty="0">
                <a:solidFill>
                  <a:srgbClr val="0000FF"/>
                </a:solidFill>
                <a:latin typeface="BIZ UDゴシック" panose="020B0400000000000000" pitchFamily="49" charset="-128"/>
                <a:ea typeface="BIZ UDゴシック" panose="020B0400000000000000" pitchFamily="49" charset="-128"/>
              </a:rPr>
              <a:t>北海道の</a:t>
            </a:r>
            <a:r>
              <a:rPr lang="zh-TW" altLang="en-US" sz="900" b="0" dirty="0">
                <a:solidFill>
                  <a:srgbClr val="0000FF"/>
                </a:solidFill>
                <a:latin typeface="BIZ UDゴシック" panose="020B0400000000000000" pitchFamily="49" charset="-128"/>
                <a:ea typeface="BIZ UDゴシック" panose="020B0400000000000000" pitchFamily="49" charset="-128"/>
              </a:rPr>
              <a:t>厚岸霧多布昆布森</a:t>
            </a:r>
            <a:r>
              <a:rPr lang="ja-JP" altLang="en-US" sz="900" b="0" dirty="0">
                <a:solidFill>
                  <a:srgbClr val="0000FF"/>
                </a:solidFill>
                <a:latin typeface="BIZ UDゴシック" panose="020B0400000000000000" pitchFamily="49" charset="-128"/>
                <a:ea typeface="BIZ UDゴシック" panose="020B0400000000000000" pitchFamily="49" charset="-128"/>
              </a:rPr>
              <a:t>が</a:t>
            </a:r>
            <a:r>
              <a:rPr lang="en-US" altLang="ja-JP" sz="900" b="0" dirty="0">
                <a:solidFill>
                  <a:srgbClr val="0000FF"/>
                </a:solidFill>
                <a:latin typeface="BIZ UDゴシック" panose="020B0400000000000000" pitchFamily="49" charset="-128"/>
                <a:ea typeface="BIZ UDゴシック" panose="020B0400000000000000" pitchFamily="49" charset="-128"/>
              </a:rPr>
              <a:t>58</a:t>
            </a:r>
            <a:r>
              <a:rPr lang="ja-JP" altLang="en-US" sz="900" b="0" dirty="0">
                <a:solidFill>
                  <a:srgbClr val="0000FF"/>
                </a:solidFill>
                <a:latin typeface="BIZ UDゴシック" panose="020B0400000000000000" pitchFamily="49" charset="-128"/>
                <a:ea typeface="BIZ UDゴシック" panose="020B0400000000000000" pitchFamily="49" charset="-128"/>
              </a:rPr>
              <a:t>カ所目の国定公園</a:t>
            </a:r>
            <a:r>
              <a:rPr lang="ja-JP" altLang="en-US" sz="900" b="0" dirty="0">
                <a:latin typeface="BIZ UDゴシック" panose="020B0400000000000000" pitchFamily="49" charset="-128"/>
                <a:ea typeface="BIZ UDゴシック" panose="020B0400000000000000" pitchFamily="49" charset="-128"/>
              </a:rPr>
              <a:t>）</a:t>
            </a:r>
            <a:endParaRPr lang="en-US" altLang="ja-JP" sz="900" b="0" dirty="0">
              <a:latin typeface="BIZ UDゴシック" panose="020B0400000000000000" pitchFamily="49" charset="-128"/>
              <a:ea typeface="BIZ UDゴシック" panose="020B0400000000000000" pitchFamily="49" charset="-128"/>
            </a:endParaRPr>
          </a:p>
          <a:p>
            <a:pPr eaLnBrk="1" hangingPunct="1">
              <a:spcBef>
                <a:spcPct val="0"/>
              </a:spcBef>
              <a:buFontTx/>
              <a:buNone/>
              <a:defRPr/>
            </a:pPr>
            <a:r>
              <a:rPr lang="ja-JP" altLang="en-US" sz="1400" b="0" dirty="0">
                <a:latin typeface="+mn-ea"/>
                <a:ea typeface="+mn-ea"/>
              </a:rPr>
              <a:t>●文化財保護法⇒名勝・天然記念物を選定</a:t>
            </a:r>
          </a:p>
        </p:txBody>
      </p:sp>
      <p:pic>
        <p:nvPicPr>
          <p:cNvPr id="119828" name="図 2">
            <a:extLst>
              <a:ext uri="{FF2B5EF4-FFF2-40B4-BE49-F238E27FC236}">
                <a16:creationId xmlns:a16="http://schemas.microsoft.com/office/drawing/2014/main" id="{5A4F73A3-0FEB-6CDA-0BBD-5990C094261A}"/>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03925" y="4792663"/>
            <a:ext cx="3121025" cy="204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テキスト ボックス 35">
            <a:extLst>
              <a:ext uri="{FF2B5EF4-FFF2-40B4-BE49-F238E27FC236}">
                <a16:creationId xmlns:a16="http://schemas.microsoft.com/office/drawing/2014/main" id="{2AA32BB2-3E86-F0D3-EE34-FB2937FA0F7F}"/>
              </a:ext>
            </a:extLst>
          </p:cNvPr>
          <p:cNvSpPr txBox="1">
            <a:spLocks noChangeArrowheads="1"/>
          </p:cNvSpPr>
          <p:nvPr/>
        </p:nvSpPr>
        <p:spPr bwMode="auto">
          <a:xfrm>
            <a:off x="6782620" y="5192196"/>
            <a:ext cx="1690688" cy="36933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800" dirty="0">
                <a:solidFill>
                  <a:schemeClr val="bg1"/>
                </a:solidFill>
                <a:latin typeface="+mn-ea"/>
                <a:ea typeface="+mn-ea"/>
              </a:rPr>
              <a:t>生態系ﾈｯﾄﾜｰｸ</a:t>
            </a:r>
          </a:p>
        </p:txBody>
      </p:sp>
      <p:sp>
        <p:nvSpPr>
          <p:cNvPr id="39" name="テキスト ボックス 35">
            <a:extLst>
              <a:ext uri="{FF2B5EF4-FFF2-40B4-BE49-F238E27FC236}">
                <a16:creationId xmlns:a16="http://schemas.microsoft.com/office/drawing/2014/main" id="{6727D3D3-BD7F-203B-6F3E-A541B7E1B10E}"/>
              </a:ext>
            </a:extLst>
          </p:cNvPr>
          <p:cNvSpPr txBox="1">
            <a:spLocks noChangeArrowheads="1"/>
          </p:cNvSpPr>
          <p:nvPr/>
        </p:nvSpPr>
        <p:spPr bwMode="auto">
          <a:xfrm>
            <a:off x="8097838" y="6610350"/>
            <a:ext cx="1044575" cy="2476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1000" b="0" dirty="0">
                <a:latin typeface="+mn-ea"/>
                <a:ea typeface="+mn-ea"/>
              </a:rPr>
              <a:t>出典：林野庁</a:t>
            </a:r>
          </a:p>
        </p:txBody>
      </p:sp>
      <p:pic>
        <p:nvPicPr>
          <p:cNvPr id="119831" name="図 17">
            <a:extLst>
              <a:ext uri="{FF2B5EF4-FFF2-40B4-BE49-F238E27FC236}">
                <a16:creationId xmlns:a16="http://schemas.microsoft.com/office/drawing/2014/main" id="{5B79206C-0518-D9DA-72CD-DCDEB2CEFE8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92400"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 Box 31">
            <a:extLst>
              <a:ext uri="{FF2B5EF4-FFF2-40B4-BE49-F238E27FC236}">
                <a16:creationId xmlns:a16="http://schemas.microsoft.com/office/drawing/2014/main" id="{904F12FC-71F9-BCBC-254B-9D31A6BA3D15}"/>
              </a:ext>
            </a:extLst>
          </p:cNvPr>
          <p:cNvSpPr txBox="1">
            <a:spLocks noChangeArrowheads="1"/>
          </p:cNvSpPr>
          <p:nvPr/>
        </p:nvSpPr>
        <p:spPr bwMode="auto">
          <a:xfrm>
            <a:off x="-33338" y="2887663"/>
            <a:ext cx="6334126" cy="7397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●自然環境保全地域　・鳥獣保護区　・種の保存法で指定される生息地等保護区</a:t>
            </a:r>
          </a:p>
          <a:p>
            <a:pPr eaLnBrk="1" hangingPunct="1">
              <a:spcBef>
                <a:spcPct val="0"/>
              </a:spcBef>
              <a:buFontTx/>
              <a:buNone/>
              <a:defRPr/>
            </a:pPr>
            <a:r>
              <a:rPr lang="ja-JP" altLang="en-US" sz="1400" b="0" dirty="0">
                <a:latin typeface="+mn-ea"/>
                <a:ea typeface="+mn-ea"/>
              </a:rPr>
              <a:t>●森林法（保安林、国有林野の管理経営に関する法律）に基づく保護林</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●都市緑地法に基づく特別緑地保全地区</a:t>
            </a:r>
          </a:p>
        </p:txBody>
      </p:sp>
      <p:sp>
        <p:nvSpPr>
          <p:cNvPr id="35" name="AutoShape 39">
            <a:extLst>
              <a:ext uri="{FF2B5EF4-FFF2-40B4-BE49-F238E27FC236}">
                <a16:creationId xmlns:a16="http://schemas.microsoft.com/office/drawing/2014/main" id="{8D0BDA2D-94A9-81C7-7DEB-7E2EC4E3E95C}"/>
              </a:ext>
            </a:extLst>
          </p:cNvPr>
          <p:cNvSpPr>
            <a:spLocks noChangeArrowheads="1"/>
          </p:cNvSpPr>
          <p:nvPr/>
        </p:nvSpPr>
        <p:spPr bwMode="auto">
          <a:xfrm>
            <a:off x="-6350" y="2622550"/>
            <a:ext cx="2201863" cy="273050"/>
          </a:xfrm>
          <a:prstGeom prst="roundRect">
            <a:avLst>
              <a:gd name="adj" fmla="val 1663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36" name="Text Box 40">
            <a:extLst>
              <a:ext uri="{FF2B5EF4-FFF2-40B4-BE49-F238E27FC236}">
                <a16:creationId xmlns:a16="http://schemas.microsoft.com/office/drawing/2014/main" id="{14C20936-3854-075F-E2F3-07B4946DD8AA}"/>
              </a:ext>
            </a:extLst>
          </p:cNvPr>
          <p:cNvSpPr txBox="1">
            <a:spLocks noChangeArrowheads="1"/>
          </p:cNvSpPr>
          <p:nvPr/>
        </p:nvSpPr>
        <p:spPr bwMode="auto">
          <a:xfrm>
            <a:off x="-33338" y="2581275"/>
            <a:ext cx="2127251" cy="369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重要地域の保全</a:t>
            </a:r>
          </a:p>
        </p:txBody>
      </p:sp>
      <p:sp>
        <p:nvSpPr>
          <p:cNvPr id="8" name="テキスト ボックス 7">
            <a:extLst>
              <a:ext uri="{FF2B5EF4-FFF2-40B4-BE49-F238E27FC236}">
                <a16:creationId xmlns:a16="http://schemas.microsoft.com/office/drawing/2014/main" id="{C60E6319-EE13-322E-6AF7-71F71B2172A5}"/>
              </a:ext>
            </a:extLst>
          </p:cNvPr>
          <p:cNvSpPr txBox="1"/>
          <p:nvPr/>
        </p:nvSpPr>
        <p:spPr>
          <a:xfrm>
            <a:off x="17463" y="5602288"/>
            <a:ext cx="6207125" cy="1169987"/>
          </a:xfrm>
          <a:prstGeom prst="rect">
            <a:avLst/>
          </a:prstGeom>
          <a:noFill/>
        </p:spPr>
        <p:txBody>
          <a:bodyPr>
            <a:spAutoFit/>
          </a:bodyPr>
          <a:lstStyle/>
          <a:p>
            <a:pPr>
              <a:defRPr/>
            </a:pPr>
            <a:r>
              <a:rPr lang="ja-JP" altLang="en-US" sz="1400" b="0" dirty="0">
                <a:latin typeface="+mn-ea"/>
                <a:ea typeface="+mn-ea"/>
              </a:rPr>
              <a:t>●重要地域の保全・生物の生態特性に応じた生息・生育空間のつながり</a:t>
            </a:r>
          </a:p>
          <a:p>
            <a:pPr>
              <a:defRPr/>
            </a:pPr>
            <a:r>
              <a:rPr lang="ja-JP" altLang="en-US" sz="1400" b="0" dirty="0">
                <a:latin typeface="+mn-ea"/>
                <a:ea typeface="+mn-ea"/>
              </a:rPr>
              <a:t>　適切な配置が確保された</a:t>
            </a:r>
            <a:r>
              <a:rPr lang="ja-JP" altLang="en-US" sz="1400" b="0" dirty="0">
                <a:solidFill>
                  <a:srgbClr val="FF0000"/>
                </a:solidFill>
                <a:latin typeface="+mn-ea"/>
                <a:ea typeface="+mn-ea"/>
              </a:rPr>
              <a:t>生態系ネットワーク</a:t>
            </a:r>
            <a:r>
              <a:rPr lang="ja-JP" altLang="en-US" sz="1400" b="0" dirty="0">
                <a:latin typeface="+mn-ea"/>
                <a:ea typeface="+mn-ea"/>
              </a:rPr>
              <a:t>、河川、湖沼、湿原、</a:t>
            </a:r>
            <a:r>
              <a:rPr lang="ja-JP" altLang="en-US" sz="1400" dirty="0">
                <a:solidFill>
                  <a:srgbClr val="FF0000"/>
                </a:solidFill>
                <a:latin typeface="+mn-ea"/>
                <a:ea typeface="+mn-ea"/>
              </a:rPr>
              <a:t>ビオトープ、</a:t>
            </a:r>
            <a:endParaRPr lang="en-US" altLang="ja-JP" sz="1400" dirty="0">
              <a:solidFill>
                <a:srgbClr val="FF0000"/>
              </a:solidFill>
              <a:latin typeface="+mn-ea"/>
              <a:ea typeface="+mn-ea"/>
            </a:endParaRPr>
          </a:p>
          <a:p>
            <a:pPr>
              <a:defRPr/>
            </a:pPr>
            <a:r>
              <a:rPr lang="ja-JP" altLang="en-US" sz="1400" b="0" dirty="0">
                <a:latin typeface="+mn-ea"/>
                <a:ea typeface="+mn-ea"/>
              </a:rPr>
              <a:t>　湧水池などの水系は、森林、農地都市、沿岸域などをつなぐ重要な基軸</a:t>
            </a:r>
            <a:endParaRPr lang="en-US" altLang="ja-JP" sz="1400" b="0" dirty="0">
              <a:latin typeface="+mn-ea"/>
              <a:ea typeface="+mn-ea"/>
            </a:endParaRPr>
          </a:p>
          <a:p>
            <a:pPr>
              <a:defRPr/>
            </a:pPr>
            <a:r>
              <a:rPr lang="ja-JP" altLang="en-US" sz="1400" b="0" dirty="0">
                <a:latin typeface="+mn-ea"/>
                <a:ea typeface="+mn-ea"/>
              </a:rPr>
              <a:t>●自然再生推進法：全国</a:t>
            </a:r>
            <a:r>
              <a:rPr lang="en-US" altLang="ja-JP" sz="1400" b="0" dirty="0">
                <a:latin typeface="+mn-ea"/>
                <a:ea typeface="+mn-ea"/>
              </a:rPr>
              <a:t>46</a:t>
            </a:r>
            <a:r>
              <a:rPr lang="ja-JP" altLang="en-US" sz="1400" b="0" dirty="0">
                <a:latin typeface="+mn-ea"/>
                <a:ea typeface="+mn-ea"/>
              </a:rPr>
              <a:t>か所で自然再生事業実施計画に基き、過去に</a:t>
            </a:r>
            <a:endParaRPr lang="en-US" altLang="ja-JP" sz="1400" b="0" dirty="0">
              <a:latin typeface="+mn-ea"/>
              <a:ea typeface="+mn-ea"/>
            </a:endParaRPr>
          </a:p>
          <a:p>
            <a:pPr>
              <a:defRPr/>
            </a:pPr>
            <a:r>
              <a:rPr lang="ja-JP" altLang="en-US" sz="1400" b="0" dirty="0">
                <a:latin typeface="+mn-ea"/>
                <a:ea typeface="+mn-ea"/>
              </a:rPr>
              <a:t>　損なわれた自然環境の再生のための事業を推進（</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年３月末現在</a:t>
            </a:r>
            <a:r>
              <a:rPr lang="en-US" altLang="ja-JP" sz="1400" b="0" dirty="0">
                <a:solidFill>
                  <a:srgbClr val="0000FF"/>
                </a:solidFill>
                <a:latin typeface="+mn-ea"/>
                <a:ea typeface="+mn-ea"/>
              </a:rPr>
              <a:t>27</a:t>
            </a:r>
            <a:r>
              <a:rPr lang="ja-JP" altLang="en-US" sz="1400" b="0" dirty="0">
                <a:solidFill>
                  <a:srgbClr val="0000FF"/>
                </a:solidFill>
                <a:latin typeface="+mn-ea"/>
                <a:ea typeface="+mn-ea"/>
              </a:rPr>
              <a:t>か所</a:t>
            </a:r>
            <a:r>
              <a:rPr lang="ja-JP" altLang="en-US" sz="1400" b="0" dirty="0">
                <a:latin typeface="+mn-ea"/>
                <a:ea typeface="+mn-ea"/>
              </a:rPr>
              <a:t>）</a:t>
            </a:r>
          </a:p>
        </p:txBody>
      </p:sp>
      <p:sp>
        <p:nvSpPr>
          <p:cNvPr id="2" name="AutoShape 26">
            <a:extLst>
              <a:ext uri="{FF2B5EF4-FFF2-40B4-BE49-F238E27FC236}">
                <a16:creationId xmlns:a16="http://schemas.microsoft.com/office/drawing/2014/main" id="{561EED57-40E2-3882-46CE-BCC6A7C46FCB}"/>
              </a:ext>
            </a:extLst>
          </p:cNvPr>
          <p:cNvSpPr>
            <a:spLocks noChangeArrowheads="1"/>
          </p:cNvSpPr>
          <p:nvPr/>
        </p:nvSpPr>
        <p:spPr bwMode="auto">
          <a:xfrm>
            <a:off x="42863" y="1406525"/>
            <a:ext cx="2152650" cy="276225"/>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9" name="Text Box 27">
            <a:extLst>
              <a:ext uri="{FF2B5EF4-FFF2-40B4-BE49-F238E27FC236}">
                <a16:creationId xmlns:a16="http://schemas.microsoft.com/office/drawing/2014/main" id="{D4AB4296-DD3B-4D25-3A7C-1F5C94F08924}"/>
              </a:ext>
            </a:extLst>
          </p:cNvPr>
          <p:cNvSpPr txBox="1">
            <a:spLocks noChangeArrowheads="1"/>
          </p:cNvSpPr>
          <p:nvPr/>
        </p:nvSpPr>
        <p:spPr bwMode="auto">
          <a:xfrm>
            <a:off x="42863" y="1350963"/>
            <a:ext cx="21526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800" dirty="0">
                <a:latin typeface="+mn-ea"/>
                <a:ea typeface="+mn-ea"/>
              </a:rPr>
              <a:t>30by30</a:t>
            </a:r>
            <a:r>
              <a:rPr lang="ja-JP" altLang="en-US" sz="1800" dirty="0">
                <a:latin typeface="+mn-ea"/>
                <a:ea typeface="+mn-ea"/>
              </a:rPr>
              <a:t>ロードマップ</a:t>
            </a:r>
          </a:p>
        </p:txBody>
      </p:sp>
      <p:sp>
        <p:nvSpPr>
          <p:cNvPr id="119841" name="テキスト ボックス 10">
            <a:extLst>
              <a:ext uri="{FF2B5EF4-FFF2-40B4-BE49-F238E27FC236}">
                <a16:creationId xmlns:a16="http://schemas.microsoft.com/office/drawing/2014/main" id="{096DCF41-4BB3-5DA7-B584-5F225384AB6A}"/>
              </a:ext>
            </a:extLst>
          </p:cNvPr>
          <p:cNvSpPr txBox="1">
            <a:spLocks noChangeArrowheads="1"/>
          </p:cNvSpPr>
          <p:nvPr/>
        </p:nvSpPr>
        <p:spPr bwMode="auto">
          <a:xfrm>
            <a:off x="-14288" y="1635125"/>
            <a:ext cx="8978901"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dirty="0">
                <a:solidFill>
                  <a:srgbClr val="0000FF"/>
                </a:solidFill>
              </a:rPr>
              <a:t>●2021年のＧ７コーンウォール・サミット「2030年自然協約」及び</a:t>
            </a:r>
            <a:r>
              <a:rPr lang="en-US" altLang="ja-JP" sz="1400" dirty="0">
                <a:solidFill>
                  <a:srgbClr val="0000FF"/>
                </a:solidFill>
              </a:rPr>
              <a:t>2022</a:t>
            </a:r>
            <a:r>
              <a:rPr lang="ja-JP" altLang="en-US" sz="1400" dirty="0">
                <a:solidFill>
                  <a:srgbClr val="0000FF"/>
                </a:solidFill>
              </a:rPr>
              <a:t>年COP15で位置付けられた世界の行動目標。</a:t>
            </a:r>
          </a:p>
          <a:p>
            <a:pPr>
              <a:spcBef>
                <a:spcPct val="0"/>
              </a:spcBef>
              <a:buFontTx/>
              <a:buNone/>
            </a:pPr>
            <a:r>
              <a:rPr lang="ja-JP" altLang="en-US" sz="1400" dirty="0">
                <a:solidFill>
                  <a:srgbClr val="0000FF"/>
                </a:solidFill>
              </a:rPr>
              <a:t>・2030年までに陸地及び海洋の少なくとも30％を保全・保護する「30by30目標」。</a:t>
            </a:r>
          </a:p>
          <a:p>
            <a:pPr>
              <a:spcBef>
                <a:spcPct val="0"/>
              </a:spcBef>
              <a:buFontTx/>
              <a:buNone/>
            </a:pPr>
            <a:r>
              <a:rPr lang="ja-JP" altLang="en-US" sz="1400" dirty="0">
                <a:solidFill>
                  <a:srgbClr val="0000FF"/>
                </a:solidFill>
              </a:rPr>
              <a:t>・日本は民間と連携した</a:t>
            </a:r>
            <a:r>
              <a:rPr lang="ja-JP" altLang="en-US" sz="1400" dirty="0">
                <a:solidFill>
                  <a:srgbClr val="FF0000"/>
                </a:solidFill>
              </a:rPr>
              <a:t>OECM</a:t>
            </a:r>
            <a:r>
              <a:rPr lang="ja-JP" altLang="en-US" sz="1400" dirty="0">
                <a:solidFill>
                  <a:srgbClr val="0000FF"/>
                </a:solidFill>
              </a:rPr>
              <a:t>登録の取り組みを推進。生物多様性保全に貢献する</a:t>
            </a:r>
            <a:endParaRPr lang="en-US" altLang="ja-JP" sz="1400" dirty="0">
              <a:solidFill>
                <a:srgbClr val="0000FF"/>
              </a:solidFill>
            </a:endParaRPr>
          </a:p>
          <a:p>
            <a:pPr>
              <a:spcBef>
                <a:spcPct val="0"/>
              </a:spcBef>
              <a:buFontTx/>
              <a:buNone/>
            </a:pPr>
            <a:r>
              <a:rPr lang="ja-JP" altLang="en-US" sz="1400" dirty="0">
                <a:solidFill>
                  <a:srgbClr val="0000FF"/>
                </a:solidFill>
              </a:rPr>
              <a:t>　区域を「自然共生サイト」として公的に位置づける認定制度を2023年から導入。</a:t>
            </a:r>
          </a:p>
        </p:txBody>
      </p:sp>
      <p:sp>
        <p:nvSpPr>
          <p:cNvPr id="12" name="AutoShape 23">
            <a:extLst>
              <a:ext uri="{FF2B5EF4-FFF2-40B4-BE49-F238E27FC236}">
                <a16:creationId xmlns:a16="http://schemas.microsoft.com/office/drawing/2014/main" id="{3447E9C5-0C10-638F-839D-6D0A7B0073B5}"/>
              </a:ext>
            </a:extLst>
          </p:cNvPr>
          <p:cNvSpPr>
            <a:spLocks noChangeArrowheads="1"/>
          </p:cNvSpPr>
          <p:nvPr/>
        </p:nvSpPr>
        <p:spPr bwMode="auto">
          <a:xfrm>
            <a:off x="6732588" y="2087563"/>
            <a:ext cx="2233612" cy="1497012"/>
          </a:xfrm>
          <a:prstGeom prst="roundRect">
            <a:avLst>
              <a:gd name="adj" fmla="val 13037"/>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latin typeface="+mn-ea"/>
              <a:ea typeface="+mn-ea"/>
            </a:endParaRPr>
          </a:p>
        </p:txBody>
      </p:sp>
      <p:sp>
        <p:nvSpPr>
          <p:cNvPr id="13" name="AutoShape 24">
            <a:extLst>
              <a:ext uri="{FF2B5EF4-FFF2-40B4-BE49-F238E27FC236}">
                <a16:creationId xmlns:a16="http://schemas.microsoft.com/office/drawing/2014/main" id="{9D8B986F-FF70-3BE5-3269-39ECD0DB0F17}"/>
              </a:ext>
            </a:extLst>
          </p:cNvPr>
          <p:cNvSpPr>
            <a:spLocks noChangeArrowheads="1"/>
          </p:cNvSpPr>
          <p:nvPr/>
        </p:nvSpPr>
        <p:spPr bwMode="auto">
          <a:xfrm>
            <a:off x="7342188" y="1958975"/>
            <a:ext cx="1039812" cy="201613"/>
          </a:xfrm>
          <a:prstGeom prst="roundRect">
            <a:avLst>
              <a:gd name="adj" fmla="val 1665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en-US" sz="800" dirty="0">
              <a:solidFill>
                <a:schemeClr val="bg1"/>
              </a:solidFill>
              <a:latin typeface="+mn-ea"/>
              <a:ea typeface="+mn-ea"/>
            </a:endParaRPr>
          </a:p>
        </p:txBody>
      </p:sp>
      <p:sp>
        <p:nvSpPr>
          <p:cNvPr id="14" name="Text Box 34">
            <a:extLst>
              <a:ext uri="{FF2B5EF4-FFF2-40B4-BE49-F238E27FC236}">
                <a16:creationId xmlns:a16="http://schemas.microsoft.com/office/drawing/2014/main" id="{3A74B6E2-8985-1438-52BA-4BA6D82C78DB}"/>
              </a:ext>
            </a:extLst>
          </p:cNvPr>
          <p:cNvSpPr txBox="1">
            <a:spLocks noChangeArrowheads="1"/>
          </p:cNvSpPr>
          <p:nvPr/>
        </p:nvSpPr>
        <p:spPr bwMode="auto">
          <a:xfrm>
            <a:off x="7385050" y="1916113"/>
            <a:ext cx="954088" cy="2778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en-US" altLang="ja-JP" sz="1200" dirty="0">
                <a:solidFill>
                  <a:srgbClr val="0000FF"/>
                </a:solidFill>
                <a:latin typeface="+mn-ea"/>
                <a:ea typeface="+mn-ea"/>
              </a:rPr>
              <a:t>OECM</a:t>
            </a:r>
            <a:endParaRPr lang="ja-JP" altLang="en-US" sz="1200" dirty="0">
              <a:solidFill>
                <a:srgbClr val="0000FF"/>
              </a:solidFill>
              <a:latin typeface="+mn-ea"/>
              <a:ea typeface="+mn-ea"/>
            </a:endParaRPr>
          </a:p>
        </p:txBody>
      </p:sp>
      <p:sp>
        <p:nvSpPr>
          <p:cNvPr id="15" name="正方形/長方形 2">
            <a:extLst>
              <a:ext uri="{FF2B5EF4-FFF2-40B4-BE49-F238E27FC236}">
                <a16:creationId xmlns:a16="http://schemas.microsoft.com/office/drawing/2014/main" id="{224B3D92-38CF-83B4-07F9-3E480E2DC8F8}"/>
              </a:ext>
            </a:extLst>
          </p:cNvPr>
          <p:cNvSpPr>
            <a:spLocks noChangeArrowheads="1"/>
          </p:cNvSpPr>
          <p:nvPr/>
        </p:nvSpPr>
        <p:spPr bwMode="auto">
          <a:xfrm>
            <a:off x="6773863" y="2174875"/>
            <a:ext cx="2192337"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solidFill>
                  <a:srgbClr val="0000FF"/>
                </a:solidFill>
                <a:latin typeface="+mn-ea"/>
                <a:ea typeface="+mn-ea"/>
              </a:rPr>
              <a:t>Other effective area-based conservation measures</a:t>
            </a:r>
            <a:r>
              <a:rPr lang="ja-JP" altLang="en-US" sz="1200" b="0" dirty="0">
                <a:solidFill>
                  <a:srgbClr val="0000FF"/>
                </a:solidFill>
                <a:latin typeface="+mn-ea"/>
                <a:ea typeface="+mn-ea"/>
              </a:rPr>
              <a:t>　</a:t>
            </a:r>
            <a:endParaRPr lang="en-US" altLang="ja-JP" sz="1200" b="0" dirty="0">
              <a:solidFill>
                <a:srgbClr val="0000FF"/>
              </a:solidFill>
              <a:latin typeface="+mn-ea"/>
              <a:ea typeface="+mn-ea"/>
            </a:endParaRPr>
          </a:p>
          <a:p>
            <a:pPr>
              <a:spcBef>
                <a:spcPct val="0"/>
              </a:spcBef>
              <a:buFontTx/>
              <a:buNone/>
              <a:defRPr/>
            </a:pPr>
            <a:r>
              <a:rPr lang="ja-JP" altLang="en-US" sz="1200" b="0" dirty="0">
                <a:solidFill>
                  <a:srgbClr val="0000FF"/>
                </a:solidFill>
                <a:latin typeface="+mn-ea"/>
                <a:ea typeface="+mn-ea"/>
              </a:rPr>
              <a:t>保護地域以外で、生態系の機能やサービスと、地域関連の文化的・精神的・社会経済的価値の域内保全を、継続的に統治・管理されているの地域のこと。</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3" name="AutoShape 12">
            <a:extLst>
              <a:ext uri="{FF2B5EF4-FFF2-40B4-BE49-F238E27FC236}">
                <a16:creationId xmlns:a16="http://schemas.microsoft.com/office/drawing/2014/main" id="{111F438C-45AF-B5F0-DE4D-A6E64A383FB8}"/>
              </a:ext>
            </a:extLst>
          </p:cNvPr>
          <p:cNvSpPr>
            <a:spLocks noChangeArrowheads="1"/>
          </p:cNvSpPr>
          <p:nvPr/>
        </p:nvSpPr>
        <p:spPr bwMode="auto">
          <a:xfrm>
            <a:off x="19050" y="615950"/>
            <a:ext cx="1344613" cy="273050"/>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32104" name="Rectangle 13">
            <a:extLst>
              <a:ext uri="{FF2B5EF4-FFF2-40B4-BE49-F238E27FC236}">
                <a16:creationId xmlns:a16="http://schemas.microsoft.com/office/drawing/2014/main" id="{0E9567BA-3598-4F2A-2C5F-410A2A5E6719}"/>
              </a:ext>
            </a:extLst>
          </p:cNvPr>
          <p:cNvSpPr>
            <a:spLocks noChangeArrowheads="1"/>
          </p:cNvSpPr>
          <p:nvPr/>
        </p:nvSpPr>
        <p:spPr bwMode="auto">
          <a:xfrm>
            <a:off x="7938" y="898525"/>
            <a:ext cx="7019925" cy="954088"/>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a:t>
            </a:r>
            <a:r>
              <a:rPr lang="ja-JP" altLang="en-US" sz="1400" b="0" dirty="0">
                <a:solidFill>
                  <a:srgbClr val="FF0000"/>
                </a:solidFill>
                <a:latin typeface="+mn-ea"/>
                <a:ea typeface="+mn-ea"/>
              </a:rPr>
              <a:t>絶滅のおそれ</a:t>
            </a:r>
            <a:r>
              <a:rPr lang="ja-JP" altLang="en-US" sz="1400" b="0" dirty="0">
                <a:latin typeface="+mn-ea"/>
                <a:ea typeface="+mn-ea"/>
              </a:rPr>
              <a:t>のある野生動植物の種の保存に関する法律」</a:t>
            </a:r>
          </a:p>
          <a:p>
            <a:pPr eaLnBrk="1" hangingPunct="1">
              <a:spcBef>
                <a:spcPct val="0"/>
              </a:spcBef>
              <a:buFontTx/>
              <a:buNone/>
              <a:defRPr/>
            </a:pPr>
            <a:r>
              <a:rPr lang="ja-JP" altLang="en-US" sz="1400" b="0" dirty="0">
                <a:latin typeface="+mn-ea"/>
                <a:ea typeface="+mn-ea"/>
              </a:rPr>
              <a:t>●国内希少野生動植物種</a:t>
            </a:r>
            <a:r>
              <a:rPr lang="ja-JP" altLang="en-US" sz="1400" b="0" dirty="0">
                <a:solidFill>
                  <a:srgbClr val="0000FF"/>
                </a:solidFill>
                <a:latin typeface="+mn-ea"/>
                <a:ea typeface="+mn-ea"/>
              </a:rPr>
              <a:t>４２７</a:t>
            </a:r>
            <a:r>
              <a:rPr lang="ja-JP" altLang="en-US" sz="1400" b="0" dirty="0">
                <a:latin typeface="+mn-ea"/>
                <a:ea typeface="+mn-ea"/>
              </a:rPr>
              <a:t>種指定</a:t>
            </a:r>
            <a:r>
              <a:rPr lang="en-US" altLang="ja-JP" sz="1400" b="0" dirty="0">
                <a:latin typeface="+mn-ea"/>
                <a:ea typeface="+mn-ea"/>
              </a:rPr>
              <a:t>(</a:t>
            </a:r>
            <a:r>
              <a:rPr lang="en-US" altLang="ja-JP" sz="1400" dirty="0">
                <a:solidFill>
                  <a:srgbClr val="0000FF"/>
                </a:solidFill>
                <a:latin typeface="+mn-ea"/>
                <a:ea typeface="+mn-ea"/>
              </a:rPr>
              <a:t>2022</a:t>
            </a:r>
            <a:r>
              <a:rPr lang="ja-JP" altLang="en-US" sz="1400" dirty="0">
                <a:solidFill>
                  <a:srgbClr val="0000FF"/>
                </a:solidFill>
                <a:latin typeface="+mn-ea"/>
                <a:ea typeface="+mn-ea"/>
              </a:rPr>
              <a:t>年</a:t>
            </a:r>
            <a:r>
              <a:rPr lang="en-US" altLang="ja-JP" sz="1400" dirty="0">
                <a:solidFill>
                  <a:srgbClr val="0000FF"/>
                </a:solidFill>
                <a:latin typeface="+mn-ea"/>
                <a:ea typeface="+mn-ea"/>
              </a:rPr>
              <a:t>1</a:t>
            </a:r>
            <a:r>
              <a:rPr lang="ja-JP" altLang="en-US" sz="1400" dirty="0">
                <a:solidFill>
                  <a:srgbClr val="0000FF"/>
                </a:solidFill>
                <a:latin typeface="+mn-ea"/>
                <a:ea typeface="+mn-ea"/>
              </a:rPr>
              <a:t>月現在</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販売・頒布目的の陳列・広告、譲渡、捕獲・採取、殺傷・損傷、輸出入などが原則禁止</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外国産の希少野生生物についても、同様の措置が行われる。</a:t>
            </a:r>
          </a:p>
        </p:txBody>
      </p:sp>
      <p:sp>
        <p:nvSpPr>
          <p:cNvPr id="132105" name="AutoShape 14">
            <a:extLst>
              <a:ext uri="{FF2B5EF4-FFF2-40B4-BE49-F238E27FC236}">
                <a16:creationId xmlns:a16="http://schemas.microsoft.com/office/drawing/2014/main" id="{6DAA4A9E-F98C-F1A1-2DFE-C3F2CFCF2B2B}"/>
              </a:ext>
            </a:extLst>
          </p:cNvPr>
          <p:cNvSpPr>
            <a:spLocks noChangeArrowheads="1"/>
          </p:cNvSpPr>
          <p:nvPr/>
        </p:nvSpPr>
        <p:spPr bwMode="auto">
          <a:xfrm>
            <a:off x="11113" y="1827213"/>
            <a:ext cx="1344612" cy="273050"/>
          </a:xfrm>
          <a:prstGeom prst="roundRect">
            <a:avLst>
              <a:gd name="adj" fmla="val 1668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32106" name="Rectangle 15">
            <a:extLst>
              <a:ext uri="{FF2B5EF4-FFF2-40B4-BE49-F238E27FC236}">
                <a16:creationId xmlns:a16="http://schemas.microsoft.com/office/drawing/2014/main" id="{684BE3B8-4DB0-EF4F-0614-76F8C80E8475}"/>
              </a:ext>
            </a:extLst>
          </p:cNvPr>
          <p:cNvSpPr>
            <a:spLocks noChangeArrowheads="1"/>
          </p:cNvSpPr>
          <p:nvPr/>
        </p:nvSpPr>
        <p:spPr bwMode="auto">
          <a:xfrm>
            <a:off x="0" y="2057400"/>
            <a:ext cx="9109075" cy="1600200"/>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日本：外来生物は</a:t>
            </a:r>
            <a:r>
              <a:rPr lang="en-US" altLang="ja-JP" sz="1400" b="0" dirty="0">
                <a:latin typeface="+mn-ea"/>
                <a:ea typeface="+mn-ea"/>
              </a:rPr>
              <a:t>2000</a:t>
            </a:r>
            <a:r>
              <a:rPr lang="ja-JP" altLang="en-US" sz="1400" b="0" dirty="0">
                <a:latin typeface="+mn-ea"/>
                <a:ea typeface="+mn-ea"/>
              </a:rPr>
              <a:t>種を超える。</a:t>
            </a:r>
          </a:p>
          <a:p>
            <a:pPr eaLnBrk="1" hangingPunct="1">
              <a:spcBef>
                <a:spcPct val="0"/>
              </a:spcBef>
              <a:buFontTx/>
              <a:buNone/>
              <a:defRPr/>
            </a:pPr>
            <a:r>
              <a:rPr lang="ja-JP" altLang="en-US" sz="1400" b="0" dirty="0">
                <a:latin typeface="+mn-ea"/>
                <a:ea typeface="+mn-ea"/>
              </a:rPr>
              <a:t>●特に大きな被害を及ぼす</a:t>
            </a:r>
            <a:r>
              <a:rPr lang="ja-JP" altLang="en-US" sz="1400" dirty="0">
                <a:solidFill>
                  <a:srgbClr val="FF0000"/>
                </a:solidFill>
                <a:latin typeface="+mn-ea"/>
                <a:ea typeface="+mn-ea"/>
              </a:rPr>
              <a:t>特定外来生物</a:t>
            </a:r>
            <a:r>
              <a:rPr lang="en-US" altLang="ja-JP" sz="1400" b="0" dirty="0">
                <a:latin typeface="+mn-ea"/>
                <a:ea typeface="+mn-ea"/>
              </a:rPr>
              <a:t>156</a:t>
            </a:r>
            <a:r>
              <a:rPr lang="ja-JP" altLang="en-US" sz="1400" b="0" dirty="0">
                <a:latin typeface="+mn-ea"/>
                <a:ea typeface="+mn-ea"/>
              </a:rPr>
              <a:t>種指定</a:t>
            </a:r>
            <a:r>
              <a:rPr lang="en-US" altLang="ja-JP" sz="1400" b="0" dirty="0">
                <a:latin typeface="+mn-ea"/>
                <a:ea typeface="+mn-ea"/>
              </a:rPr>
              <a:t>(2022</a:t>
            </a:r>
            <a:r>
              <a:rPr lang="ja-JP" altLang="en-US" sz="1400" b="0" dirty="0">
                <a:latin typeface="+mn-ea"/>
                <a:ea typeface="+mn-ea"/>
              </a:rPr>
              <a:t>年</a:t>
            </a:r>
            <a:r>
              <a:rPr lang="en-US" altLang="ja-JP" sz="1400" b="0" dirty="0">
                <a:latin typeface="+mn-ea"/>
                <a:ea typeface="+mn-ea"/>
              </a:rPr>
              <a:t>6</a:t>
            </a:r>
            <a:r>
              <a:rPr lang="ja-JP" altLang="en-US" sz="1400" b="0" dirty="0">
                <a:latin typeface="+mn-ea"/>
                <a:ea typeface="+mn-ea"/>
              </a:rPr>
              <a:t>月現在</a:t>
            </a:r>
            <a:r>
              <a:rPr lang="en-US" altLang="ja-JP" sz="1400" b="0" dirty="0">
                <a:latin typeface="+mn-ea"/>
                <a:ea typeface="+mn-ea"/>
              </a:rPr>
              <a:t>)</a:t>
            </a:r>
            <a:r>
              <a:rPr lang="ja-JP" altLang="en-US" sz="1400" b="0" dirty="0">
                <a:latin typeface="+mn-ea"/>
                <a:ea typeface="+mn-ea"/>
              </a:rPr>
              <a:t>飼育や栽培等の規制、駆除などが行われている。</a:t>
            </a:r>
            <a:endParaRPr lang="en-US" altLang="ja-JP" sz="1400" b="0" dirty="0">
              <a:latin typeface="+mn-ea"/>
              <a:ea typeface="+mn-ea"/>
            </a:endParaRPr>
          </a:p>
          <a:p>
            <a:pPr eaLnBrk="1" hangingPunct="1">
              <a:spcBef>
                <a:spcPct val="0"/>
              </a:spcBef>
              <a:buFontTx/>
              <a:buNone/>
              <a:defRPr/>
            </a:pPr>
            <a:r>
              <a:rPr lang="ja-JP" altLang="en-US" sz="1400" dirty="0">
                <a:solidFill>
                  <a:srgbClr val="0000FF"/>
                </a:solidFill>
                <a:latin typeface="+mn-ea"/>
                <a:ea typeface="+mn-ea"/>
              </a:rPr>
              <a:t>　</a:t>
            </a:r>
            <a:r>
              <a:rPr lang="ja-JP" altLang="en-US" sz="1400" b="0" dirty="0">
                <a:latin typeface="+mn-ea"/>
                <a:ea typeface="+mn-ea"/>
              </a:rPr>
              <a:t>⇒アライグマやオオクチバス、ヒアリ、ツマアカスズメﾊﾞﾁなど</a:t>
            </a:r>
          </a:p>
          <a:p>
            <a:pPr eaLnBrk="1" hangingPunct="1">
              <a:spcBef>
                <a:spcPct val="0"/>
              </a:spcBef>
              <a:buFontTx/>
              <a:buNone/>
              <a:defRPr/>
            </a:pPr>
            <a:r>
              <a:rPr lang="ja-JP" altLang="en-US" sz="1400" b="0" dirty="0">
                <a:latin typeface="+mn-ea"/>
                <a:ea typeface="+mn-ea"/>
              </a:rPr>
              <a:t>●侵略的な外来種は、特に</a:t>
            </a:r>
            <a:r>
              <a:rPr lang="ja-JP" altLang="en-US" sz="1400" dirty="0">
                <a:solidFill>
                  <a:srgbClr val="FF0000"/>
                </a:solidFill>
                <a:latin typeface="+mn-ea"/>
                <a:ea typeface="+mn-ea"/>
              </a:rPr>
              <a:t>「入れない」「捨てない」「拡げない」</a:t>
            </a:r>
            <a:r>
              <a:rPr lang="ja-JP" altLang="en-US" sz="1400" b="0" dirty="0">
                <a:latin typeface="+mn-ea"/>
                <a:ea typeface="+mn-ea"/>
              </a:rPr>
              <a:t>ことが重要！</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●広く飼育されている</a:t>
            </a:r>
            <a:r>
              <a:rPr lang="ja-JP" altLang="en-US" sz="1400" b="0" dirty="0">
                <a:solidFill>
                  <a:srgbClr val="FF0000"/>
                </a:solidFill>
                <a:latin typeface="+mn-ea"/>
                <a:ea typeface="+mn-ea"/>
              </a:rPr>
              <a:t>アメリカザリガニ</a:t>
            </a:r>
            <a:r>
              <a:rPr lang="ja-JP" altLang="en-US" sz="1400" b="0" dirty="0">
                <a:solidFill>
                  <a:srgbClr val="0000FF"/>
                </a:solidFill>
                <a:latin typeface="+mn-ea"/>
                <a:ea typeface="+mn-ea"/>
              </a:rPr>
              <a:t>や</a:t>
            </a:r>
            <a:r>
              <a:rPr lang="ja-JP" altLang="en-US" sz="1400" b="0" dirty="0">
                <a:solidFill>
                  <a:srgbClr val="FF0000"/>
                </a:solidFill>
                <a:latin typeface="+mn-ea"/>
                <a:ea typeface="+mn-ea"/>
              </a:rPr>
              <a:t>アカミミガメ（ミドリガメ）</a:t>
            </a:r>
            <a:r>
              <a:rPr lang="ja-JP" altLang="en-US" sz="1400" b="0" dirty="0">
                <a:solidFill>
                  <a:srgbClr val="0000FF"/>
                </a:solidFill>
                <a:latin typeface="+mn-ea"/>
                <a:ea typeface="+mn-ea"/>
              </a:rPr>
              <a:t>は、外来生物法をすべて適用すると、飼育個体の大量</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放出を招いて、かえって生態系への被害が拡大するおそれがある。当面は</a:t>
            </a:r>
            <a:r>
              <a:rPr lang="ja-JP" altLang="en-US" sz="1400" dirty="0">
                <a:solidFill>
                  <a:srgbClr val="FF0000"/>
                </a:solidFill>
                <a:latin typeface="+mn-ea"/>
                <a:ea typeface="+mn-ea"/>
              </a:rPr>
              <a:t>販売目的でない個人の飼育や譲渡を禁止</a:t>
            </a:r>
            <a:endParaRPr lang="en-US" altLang="ja-JP" sz="1400" dirty="0">
              <a:solidFill>
                <a:srgbClr val="FF0000"/>
              </a:solidFill>
              <a:latin typeface="+mn-ea"/>
              <a:ea typeface="+mn-ea"/>
            </a:endParaRPr>
          </a:p>
          <a:p>
            <a:pPr eaLnBrk="1" hangingPunct="1">
              <a:spcBef>
                <a:spcPct val="0"/>
              </a:spcBef>
              <a:buFontTx/>
              <a:buNone/>
              <a:defRPr/>
            </a:pPr>
            <a:r>
              <a:rPr lang="ja-JP" altLang="en-US" sz="1400" dirty="0">
                <a:solidFill>
                  <a:srgbClr val="FF0000"/>
                </a:solidFill>
                <a:latin typeface="+mn-ea"/>
                <a:ea typeface="+mn-ea"/>
              </a:rPr>
              <a:t>　の対象外</a:t>
            </a:r>
            <a:r>
              <a:rPr lang="ja-JP" altLang="en-US" sz="1400" b="0" dirty="0">
                <a:solidFill>
                  <a:srgbClr val="0000FF"/>
                </a:solidFill>
                <a:latin typeface="+mn-ea"/>
                <a:ea typeface="+mn-ea"/>
              </a:rPr>
              <a:t>とした上で、「拡げない」ための規制に絞り適用している。</a:t>
            </a:r>
          </a:p>
        </p:txBody>
      </p:sp>
      <p:sp>
        <p:nvSpPr>
          <p:cNvPr id="132107" name="Text Box 22">
            <a:extLst>
              <a:ext uri="{FF2B5EF4-FFF2-40B4-BE49-F238E27FC236}">
                <a16:creationId xmlns:a16="http://schemas.microsoft.com/office/drawing/2014/main" id="{0E5764FE-8D2C-AFA3-42D2-ED86F925E4BC}"/>
              </a:ext>
            </a:extLst>
          </p:cNvPr>
          <p:cNvSpPr txBox="1">
            <a:spLocks noChangeArrowheads="1"/>
          </p:cNvSpPr>
          <p:nvPr/>
        </p:nvSpPr>
        <p:spPr bwMode="auto">
          <a:xfrm>
            <a:off x="34925" y="549275"/>
            <a:ext cx="14398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種の保存法</a:t>
            </a:r>
          </a:p>
        </p:txBody>
      </p:sp>
      <p:sp>
        <p:nvSpPr>
          <p:cNvPr id="132108" name="Text Box 23">
            <a:extLst>
              <a:ext uri="{FF2B5EF4-FFF2-40B4-BE49-F238E27FC236}">
                <a16:creationId xmlns:a16="http://schemas.microsoft.com/office/drawing/2014/main" id="{340E4059-F311-501E-80BD-A99151CE54BD}"/>
              </a:ext>
            </a:extLst>
          </p:cNvPr>
          <p:cNvSpPr txBox="1">
            <a:spLocks noChangeArrowheads="1"/>
          </p:cNvSpPr>
          <p:nvPr/>
        </p:nvSpPr>
        <p:spPr bwMode="auto">
          <a:xfrm>
            <a:off x="38100" y="1795463"/>
            <a:ext cx="15843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外来生物法</a:t>
            </a:r>
          </a:p>
        </p:txBody>
      </p:sp>
      <p:sp>
        <p:nvSpPr>
          <p:cNvPr id="31" name="Text Box 7">
            <a:extLst>
              <a:ext uri="{FF2B5EF4-FFF2-40B4-BE49-F238E27FC236}">
                <a16:creationId xmlns:a16="http://schemas.microsoft.com/office/drawing/2014/main" id="{469FD361-FAA4-0548-6273-E60F0FF519F4}"/>
              </a:ext>
            </a:extLst>
          </p:cNvPr>
          <p:cNvSpPr txBox="1">
            <a:spLocks noChangeArrowheads="1"/>
          </p:cNvSpPr>
          <p:nvPr/>
        </p:nvSpPr>
        <p:spPr bwMode="auto">
          <a:xfrm>
            <a:off x="7885113" y="-26988"/>
            <a:ext cx="1258887"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P104</a:t>
            </a:r>
            <a:r>
              <a:rPr lang="ja-JP" altLang="en-US" sz="1200" b="0" dirty="0">
                <a:latin typeface="+mn-ea"/>
                <a:ea typeface="+mn-ea"/>
              </a:rPr>
              <a:t>～</a:t>
            </a:r>
            <a:r>
              <a:rPr lang="en-US" altLang="ja-JP" sz="1200" b="0" dirty="0">
                <a:latin typeface="+mn-ea"/>
                <a:ea typeface="+mn-ea"/>
              </a:rPr>
              <a:t>P107</a:t>
            </a:r>
          </a:p>
        </p:txBody>
      </p:sp>
      <p:sp>
        <p:nvSpPr>
          <p:cNvPr id="32" name="Text Box 8">
            <a:extLst>
              <a:ext uri="{FF2B5EF4-FFF2-40B4-BE49-F238E27FC236}">
                <a16:creationId xmlns:a16="http://schemas.microsoft.com/office/drawing/2014/main" id="{725BCC4B-7A12-C6D8-1B1C-AF0EE06168B8}"/>
              </a:ext>
            </a:extLst>
          </p:cNvPr>
          <p:cNvSpPr txBox="1">
            <a:spLocks noChangeArrowheads="1"/>
          </p:cNvSpPr>
          <p:nvPr/>
        </p:nvSpPr>
        <p:spPr bwMode="auto">
          <a:xfrm>
            <a:off x="3178175" y="61913"/>
            <a:ext cx="4768850"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2800" dirty="0">
                <a:latin typeface="+mn-ea"/>
                <a:ea typeface="+mn-ea"/>
              </a:rPr>
              <a:t>国内の生物多様性の取り組み　</a:t>
            </a:r>
          </a:p>
        </p:txBody>
      </p:sp>
      <p:sp>
        <p:nvSpPr>
          <p:cNvPr id="33" name="Text Box 9">
            <a:extLst>
              <a:ext uri="{FF2B5EF4-FFF2-40B4-BE49-F238E27FC236}">
                <a16:creationId xmlns:a16="http://schemas.microsoft.com/office/drawing/2014/main" id="{323D55F0-341B-4A1C-EF61-B62807682863}"/>
              </a:ext>
            </a:extLst>
          </p:cNvPr>
          <p:cNvSpPr txBox="1">
            <a:spLocks noChangeArrowheads="1"/>
          </p:cNvSpPr>
          <p:nvPr/>
        </p:nvSpPr>
        <p:spPr bwMode="auto">
          <a:xfrm>
            <a:off x="1042988" y="1682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34" name="Text Box 10">
            <a:extLst>
              <a:ext uri="{FF2B5EF4-FFF2-40B4-BE49-F238E27FC236}">
                <a16:creationId xmlns:a16="http://schemas.microsoft.com/office/drawing/2014/main" id="{8CA5ECB0-63CD-F9AF-3680-69C0BE726125}"/>
              </a:ext>
            </a:extLst>
          </p:cNvPr>
          <p:cNvSpPr txBox="1">
            <a:spLocks noChangeArrowheads="1"/>
          </p:cNvSpPr>
          <p:nvPr/>
        </p:nvSpPr>
        <p:spPr bwMode="auto">
          <a:xfrm>
            <a:off x="179388" y="168275"/>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３－３</a:t>
            </a:r>
          </a:p>
        </p:txBody>
      </p:sp>
      <p:sp>
        <p:nvSpPr>
          <p:cNvPr id="35" name="Line 48">
            <a:extLst>
              <a:ext uri="{FF2B5EF4-FFF2-40B4-BE49-F238E27FC236}">
                <a16:creationId xmlns:a16="http://schemas.microsoft.com/office/drawing/2014/main" id="{E4BFC587-960A-C78F-2A8D-2F545313A80B}"/>
              </a:ext>
            </a:extLst>
          </p:cNvPr>
          <p:cNvSpPr>
            <a:spLocks noChangeShapeType="1"/>
          </p:cNvSpPr>
          <p:nvPr/>
        </p:nvSpPr>
        <p:spPr bwMode="auto">
          <a:xfrm>
            <a:off x="0" y="54927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21869" name="図 14">
            <a:extLst>
              <a:ext uri="{FF2B5EF4-FFF2-40B4-BE49-F238E27FC236}">
                <a16:creationId xmlns:a16="http://schemas.microsoft.com/office/drawing/2014/main" id="{95A376DE-D341-22CF-8621-519AC8B8A8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5650"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70" name="図 15">
            <a:extLst>
              <a:ext uri="{FF2B5EF4-FFF2-40B4-BE49-F238E27FC236}">
                <a16:creationId xmlns:a16="http://schemas.microsoft.com/office/drawing/2014/main" id="{0775FBB1-307F-BC76-48AC-B6302B0B82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9025"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71" name="図 8">
            <a:extLst>
              <a:ext uri="{FF2B5EF4-FFF2-40B4-BE49-F238E27FC236}">
                <a16:creationId xmlns:a16="http://schemas.microsoft.com/office/drawing/2014/main" id="{532DB85C-614A-6580-911E-B711F65728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2275"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72" name="図 17">
            <a:extLst>
              <a:ext uri="{FF2B5EF4-FFF2-40B4-BE49-F238E27FC236}">
                <a16:creationId xmlns:a16="http://schemas.microsoft.com/office/drawing/2014/main" id="{AFA54B94-CD72-E5BC-21E4-08F954EF307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92400" y="1762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AutoShape 15">
            <a:extLst>
              <a:ext uri="{FF2B5EF4-FFF2-40B4-BE49-F238E27FC236}">
                <a16:creationId xmlns:a16="http://schemas.microsoft.com/office/drawing/2014/main" id="{C3F9566B-8B63-85EE-670B-C4653325CE1F}"/>
              </a:ext>
            </a:extLst>
          </p:cNvPr>
          <p:cNvSpPr>
            <a:spLocks noChangeArrowheads="1"/>
          </p:cNvSpPr>
          <p:nvPr/>
        </p:nvSpPr>
        <p:spPr bwMode="auto">
          <a:xfrm>
            <a:off x="0" y="5278438"/>
            <a:ext cx="2916238" cy="288925"/>
          </a:xfrm>
          <a:prstGeom prst="roundRect">
            <a:avLst>
              <a:gd name="adj" fmla="val 16759"/>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8" name="Text Box 25">
            <a:extLst>
              <a:ext uri="{FF2B5EF4-FFF2-40B4-BE49-F238E27FC236}">
                <a16:creationId xmlns:a16="http://schemas.microsoft.com/office/drawing/2014/main" id="{02BF682B-BBE3-FB2D-66C9-DCA651B7BD0A}"/>
              </a:ext>
            </a:extLst>
          </p:cNvPr>
          <p:cNvSpPr txBox="1">
            <a:spLocks noChangeArrowheads="1"/>
          </p:cNvSpPr>
          <p:nvPr/>
        </p:nvSpPr>
        <p:spPr bwMode="auto">
          <a:xfrm>
            <a:off x="38100" y="5219700"/>
            <a:ext cx="3024188" cy="369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エコツーリズム・エコツアー　　　</a:t>
            </a:r>
          </a:p>
        </p:txBody>
      </p:sp>
      <p:sp>
        <p:nvSpPr>
          <p:cNvPr id="21" name="Rectangle 16">
            <a:extLst>
              <a:ext uri="{FF2B5EF4-FFF2-40B4-BE49-F238E27FC236}">
                <a16:creationId xmlns:a16="http://schemas.microsoft.com/office/drawing/2014/main" id="{20C277CA-80A5-1D47-1B20-D754666111F5}"/>
              </a:ext>
            </a:extLst>
          </p:cNvPr>
          <p:cNvSpPr>
            <a:spLocks noChangeArrowheads="1"/>
          </p:cNvSpPr>
          <p:nvPr/>
        </p:nvSpPr>
        <p:spPr bwMode="auto">
          <a:xfrm>
            <a:off x="36513" y="5519738"/>
            <a:ext cx="8999537" cy="129381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●エコツーリズム推進法⇒「自然環境の保全」「観光振興」「環境教育の場としての活用」の推進を図るもの</a:t>
            </a:r>
            <a:endParaRPr lang="en-US" altLang="ja-JP" sz="1400" b="0" dirty="0">
              <a:latin typeface="+mn-ea"/>
              <a:ea typeface="+mn-ea"/>
            </a:endParaRPr>
          </a:p>
          <a:p>
            <a:pPr eaLnBrk="1" hangingPunct="1">
              <a:spcBef>
                <a:spcPct val="0"/>
              </a:spcBef>
              <a:buFontTx/>
              <a:buNone/>
              <a:defRPr/>
            </a:pPr>
            <a:r>
              <a:rPr lang="en-US" altLang="ja-JP" sz="1400" b="0" dirty="0">
                <a:solidFill>
                  <a:srgbClr val="0000FF"/>
                </a:solidFill>
                <a:latin typeface="+mn-ea"/>
                <a:ea typeface="+mn-ea"/>
              </a:rPr>
              <a:t>●</a:t>
            </a:r>
            <a:r>
              <a:rPr lang="ja-JP" altLang="en-US" sz="1400" b="0" dirty="0">
                <a:solidFill>
                  <a:srgbClr val="0000FF"/>
                </a:solidFill>
                <a:latin typeface="+mn-ea"/>
                <a:ea typeface="+mn-ea"/>
              </a:rPr>
              <a:t>全国から</a:t>
            </a:r>
            <a:r>
              <a:rPr lang="en-US" altLang="ja-JP" sz="1400" b="0" dirty="0">
                <a:solidFill>
                  <a:srgbClr val="0000FF"/>
                </a:solidFill>
                <a:latin typeface="+mn-ea"/>
                <a:ea typeface="+mn-ea"/>
              </a:rPr>
              <a:t>20</a:t>
            </a:r>
            <a:r>
              <a:rPr lang="ja-JP" altLang="en-US" sz="1400" b="0" dirty="0">
                <a:solidFill>
                  <a:srgbClr val="0000FF"/>
                </a:solidFill>
                <a:latin typeface="+mn-ea"/>
                <a:ea typeface="+mn-ea"/>
              </a:rPr>
              <a:t>の「</a:t>
            </a:r>
            <a:r>
              <a:rPr lang="ja-JP" altLang="en-US" sz="1400" b="0" dirty="0">
                <a:solidFill>
                  <a:srgbClr val="FF0000"/>
                </a:solidFill>
                <a:latin typeface="+mn-ea"/>
                <a:ea typeface="+mn-ea"/>
              </a:rPr>
              <a:t>エコツーリズム推進全体構想</a:t>
            </a:r>
            <a:r>
              <a:rPr lang="ja-JP" altLang="en-US" sz="1400" b="0" dirty="0">
                <a:solidFill>
                  <a:srgbClr val="0000FF"/>
                </a:solidFill>
                <a:latin typeface="+mn-ea"/>
                <a:ea typeface="+mn-ea"/>
              </a:rPr>
              <a:t>」が策定され国の認定を受けています</a:t>
            </a:r>
            <a:r>
              <a:rPr lang="en-US" altLang="ja-JP" sz="1400" b="0" dirty="0">
                <a:solidFill>
                  <a:srgbClr val="0000FF"/>
                </a:solidFill>
                <a:latin typeface="+mn-ea"/>
                <a:ea typeface="+mn-ea"/>
              </a:rPr>
              <a:t>(2022</a:t>
            </a:r>
            <a:r>
              <a:rPr lang="ja-JP" altLang="en-US" sz="1400" b="0" dirty="0">
                <a:solidFill>
                  <a:srgbClr val="0000FF"/>
                </a:solidFill>
                <a:latin typeface="+mn-ea"/>
                <a:ea typeface="+mn-ea"/>
              </a:rPr>
              <a:t>年</a:t>
            </a:r>
            <a:r>
              <a:rPr lang="en-US" altLang="ja-JP" sz="1400" b="0" dirty="0">
                <a:solidFill>
                  <a:srgbClr val="0000FF"/>
                </a:solidFill>
                <a:latin typeface="+mn-ea"/>
                <a:ea typeface="+mn-ea"/>
              </a:rPr>
              <a:t>4</a:t>
            </a:r>
            <a:r>
              <a:rPr lang="ja-JP" altLang="en-US" sz="1400" b="0" dirty="0">
                <a:solidFill>
                  <a:srgbClr val="0000FF"/>
                </a:solidFill>
                <a:latin typeface="+mn-ea"/>
                <a:ea typeface="+mn-ea"/>
              </a:rPr>
              <a:t>月現在）。</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●農村や里山や里海に滞在するグリーンツーリズム・アグリツーリズム・ブルーツーリズム</a:t>
            </a:r>
          </a:p>
          <a:p>
            <a:pPr eaLnBrk="1" hangingPunct="1">
              <a:spcBef>
                <a:spcPct val="0"/>
              </a:spcBef>
              <a:buFontTx/>
              <a:buNone/>
              <a:defRPr/>
            </a:pPr>
            <a:r>
              <a:rPr lang="ja-JP" altLang="en-US" sz="1400" b="0" dirty="0">
                <a:latin typeface="+mn-ea"/>
                <a:ea typeface="+mn-ea"/>
              </a:rPr>
              <a:t>●漁の体験や自然の中での遊びを通じて、水産業及び漁村に対する理解を深めるブルーツーリズム</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これらのエコツアーでは、</a:t>
            </a:r>
            <a:r>
              <a:rPr lang="ja-JP" altLang="en-US" sz="1400" dirty="0">
                <a:solidFill>
                  <a:srgbClr val="FF0000"/>
                </a:solidFill>
                <a:latin typeface="+mn-ea"/>
                <a:ea typeface="+mn-ea"/>
              </a:rPr>
              <a:t>エコツアーガイド、ネイチャーガイド</a:t>
            </a:r>
            <a:r>
              <a:rPr lang="ja-JP" altLang="en-US" sz="1400" b="0" dirty="0">
                <a:latin typeface="+mn-ea"/>
                <a:ea typeface="+mn-ea"/>
              </a:rPr>
              <a:t>が活躍、まちおこしに繋がっている。</a:t>
            </a:r>
          </a:p>
        </p:txBody>
      </p:sp>
      <p:sp>
        <p:nvSpPr>
          <p:cNvPr id="26" name="AutoShape 15">
            <a:extLst>
              <a:ext uri="{FF2B5EF4-FFF2-40B4-BE49-F238E27FC236}">
                <a16:creationId xmlns:a16="http://schemas.microsoft.com/office/drawing/2014/main" id="{4F544326-D7B1-D808-77BA-E4D6EDDA632C}"/>
              </a:ext>
            </a:extLst>
          </p:cNvPr>
          <p:cNvSpPr>
            <a:spLocks noChangeArrowheads="1"/>
          </p:cNvSpPr>
          <p:nvPr/>
        </p:nvSpPr>
        <p:spPr bwMode="auto">
          <a:xfrm>
            <a:off x="0" y="3687763"/>
            <a:ext cx="3376613" cy="288925"/>
          </a:xfrm>
          <a:prstGeom prst="roundRect">
            <a:avLst>
              <a:gd name="adj" fmla="val 16759"/>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27" name="Text Box 25">
            <a:extLst>
              <a:ext uri="{FF2B5EF4-FFF2-40B4-BE49-F238E27FC236}">
                <a16:creationId xmlns:a16="http://schemas.microsoft.com/office/drawing/2014/main" id="{4EB155AE-C2FC-5583-76FA-0AF36F488E52}"/>
              </a:ext>
            </a:extLst>
          </p:cNvPr>
          <p:cNvSpPr txBox="1">
            <a:spLocks noChangeArrowheads="1"/>
          </p:cNvSpPr>
          <p:nvPr/>
        </p:nvSpPr>
        <p:spPr bwMode="auto">
          <a:xfrm>
            <a:off x="34925" y="3630613"/>
            <a:ext cx="3502025"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民間資金による保全の取り組み</a:t>
            </a:r>
          </a:p>
        </p:txBody>
      </p:sp>
      <p:sp>
        <p:nvSpPr>
          <p:cNvPr id="28" name="Rectangle 16">
            <a:extLst>
              <a:ext uri="{FF2B5EF4-FFF2-40B4-BE49-F238E27FC236}">
                <a16:creationId xmlns:a16="http://schemas.microsoft.com/office/drawing/2014/main" id="{A20D2FF7-B982-EFE5-4F35-76ABDB834A27}"/>
              </a:ext>
            </a:extLst>
          </p:cNvPr>
          <p:cNvSpPr>
            <a:spLocks noChangeArrowheads="1"/>
          </p:cNvSpPr>
          <p:nvPr/>
        </p:nvSpPr>
        <p:spPr bwMode="auto">
          <a:xfrm>
            <a:off x="-11113" y="3908425"/>
            <a:ext cx="8999538" cy="1293813"/>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公的資金によらない、民間資金による保全のための取り組み</a:t>
            </a:r>
          </a:p>
          <a:p>
            <a:pPr eaLnBrk="1" hangingPunct="1">
              <a:spcBef>
                <a:spcPct val="0"/>
              </a:spcBef>
              <a:buFontTx/>
              <a:buNone/>
              <a:defRPr/>
            </a:pPr>
            <a:r>
              <a:rPr lang="ja-JP" altLang="en-US" sz="1400" b="0" dirty="0">
                <a:latin typeface="+mn-ea"/>
                <a:ea typeface="+mn-ea"/>
              </a:rPr>
              <a:t>●「富士山保全協力金」⇒利用者負担の考え方</a:t>
            </a:r>
          </a:p>
          <a:p>
            <a:pPr eaLnBrk="1" hangingPunct="1">
              <a:spcBef>
                <a:spcPct val="0"/>
              </a:spcBef>
              <a:buFontTx/>
              <a:buNone/>
              <a:defRPr/>
            </a:pPr>
            <a:r>
              <a:rPr lang="ja-JP" altLang="en-US" sz="1400" b="0" dirty="0">
                <a:latin typeface="+mn-ea"/>
                <a:ea typeface="+mn-ea"/>
              </a:rPr>
              <a:t>●「しれとこ</a:t>
            </a:r>
            <a:r>
              <a:rPr lang="en-US" altLang="ja-JP" sz="1400" b="0" dirty="0">
                <a:latin typeface="+mn-ea"/>
                <a:ea typeface="+mn-ea"/>
              </a:rPr>
              <a:t>100m2</a:t>
            </a:r>
            <a:r>
              <a:rPr lang="ja-JP" altLang="en-US" sz="1400" b="0" dirty="0">
                <a:latin typeface="+mn-ea"/>
                <a:ea typeface="+mn-ea"/>
              </a:rPr>
              <a:t>運動」「トトロのふるさと基金」⇒寄付金等による土地取得によって自然環境を守る</a:t>
            </a:r>
          </a:p>
          <a:p>
            <a:pPr eaLnBrk="1" hangingPunct="1">
              <a:spcBef>
                <a:spcPct val="0"/>
              </a:spcBef>
              <a:buFontTx/>
              <a:buNone/>
              <a:defRPr/>
            </a:pPr>
            <a:r>
              <a:rPr lang="ja-JP" altLang="en-US" sz="1400" b="0" dirty="0">
                <a:latin typeface="+mn-ea"/>
                <a:ea typeface="+mn-ea"/>
              </a:rPr>
              <a:t>●地域自然資産法⇒入域料を収受して行う保全事業や、自然環境トラスト活動やその促進事業に関わる地域を</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ja-JP" altLang="en-US" sz="1400" dirty="0">
                <a:solidFill>
                  <a:srgbClr val="FF0000"/>
                </a:solidFill>
                <a:latin typeface="+mn-ea"/>
                <a:ea typeface="+mn-ea"/>
              </a:rPr>
              <a:t>地域自然資産区域</a:t>
            </a:r>
            <a:r>
              <a:rPr lang="ja-JP" altLang="en-US" sz="1400" b="0" dirty="0">
                <a:latin typeface="+mn-ea"/>
                <a:ea typeface="+mn-ea"/>
              </a:rPr>
              <a:t>」として都道府県・市町村が設定し、「地域計画」を作成して活動を実施する。</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Text Box 7">
            <a:extLst>
              <a:ext uri="{FF2B5EF4-FFF2-40B4-BE49-F238E27FC236}">
                <a16:creationId xmlns:a16="http://schemas.microsoft.com/office/drawing/2014/main" id="{BFB97DF3-F525-C885-45E3-C8865EBBAD8E}"/>
              </a:ext>
            </a:extLst>
          </p:cNvPr>
          <p:cNvSpPr txBox="1">
            <a:spLocks noChangeArrowheads="1"/>
          </p:cNvSpPr>
          <p:nvPr/>
        </p:nvSpPr>
        <p:spPr bwMode="auto">
          <a:xfrm>
            <a:off x="7956550" y="0"/>
            <a:ext cx="1187450"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P108</a:t>
            </a:r>
            <a:r>
              <a:rPr lang="ja-JP" altLang="en-US" sz="1200" b="0" dirty="0">
                <a:latin typeface="+mn-ea"/>
                <a:ea typeface="+mn-ea"/>
              </a:rPr>
              <a:t>～</a:t>
            </a:r>
            <a:r>
              <a:rPr lang="en-US" altLang="ja-JP" sz="1200" b="0" dirty="0">
                <a:latin typeface="+mn-ea"/>
                <a:ea typeface="+mn-ea"/>
              </a:rPr>
              <a:t>P10</a:t>
            </a:r>
            <a:r>
              <a:rPr lang="ja-JP" altLang="en-US" sz="1200" b="0" dirty="0">
                <a:latin typeface="+mn-ea"/>
                <a:ea typeface="+mn-ea"/>
              </a:rPr>
              <a:t>９</a:t>
            </a:r>
            <a:endParaRPr lang="en-US" altLang="ja-JP" sz="1200" b="0" dirty="0">
              <a:latin typeface="+mn-ea"/>
              <a:ea typeface="+mn-ea"/>
            </a:endParaRPr>
          </a:p>
        </p:txBody>
      </p:sp>
      <p:sp>
        <p:nvSpPr>
          <p:cNvPr id="136196" name="Text Box 8">
            <a:extLst>
              <a:ext uri="{FF2B5EF4-FFF2-40B4-BE49-F238E27FC236}">
                <a16:creationId xmlns:a16="http://schemas.microsoft.com/office/drawing/2014/main" id="{FB297988-3442-FE76-6D3E-94CC62A45525}"/>
              </a:ext>
            </a:extLst>
          </p:cNvPr>
          <p:cNvSpPr txBox="1">
            <a:spLocks noChangeArrowheads="1"/>
          </p:cNvSpPr>
          <p:nvPr/>
        </p:nvSpPr>
        <p:spPr bwMode="auto">
          <a:xfrm>
            <a:off x="3532188" y="46038"/>
            <a:ext cx="4802187"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自然共生社会に向けた取組み　</a:t>
            </a:r>
          </a:p>
        </p:txBody>
      </p:sp>
      <p:sp>
        <p:nvSpPr>
          <p:cNvPr id="136197" name="Text Box 9">
            <a:extLst>
              <a:ext uri="{FF2B5EF4-FFF2-40B4-BE49-F238E27FC236}">
                <a16:creationId xmlns:a16="http://schemas.microsoft.com/office/drawing/2014/main" id="{72C239ED-C6F9-9579-1228-12E2CFCA3482}"/>
              </a:ext>
            </a:extLst>
          </p:cNvPr>
          <p:cNvSpPr txBox="1">
            <a:spLocks noChangeArrowheads="1"/>
          </p:cNvSpPr>
          <p:nvPr/>
        </p:nvSpPr>
        <p:spPr bwMode="auto">
          <a:xfrm>
            <a:off x="895350" y="2127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０６</a:t>
            </a:r>
          </a:p>
        </p:txBody>
      </p:sp>
      <p:sp>
        <p:nvSpPr>
          <p:cNvPr id="136198" name="Text Box 10">
            <a:extLst>
              <a:ext uri="{FF2B5EF4-FFF2-40B4-BE49-F238E27FC236}">
                <a16:creationId xmlns:a16="http://schemas.microsoft.com/office/drawing/2014/main" id="{CB319F30-CD6F-6FF0-9658-979E5FDB45A5}"/>
              </a:ext>
            </a:extLst>
          </p:cNvPr>
          <p:cNvSpPr txBox="1">
            <a:spLocks noChangeArrowheads="1"/>
          </p:cNvSpPr>
          <p:nvPr/>
        </p:nvSpPr>
        <p:spPr bwMode="auto">
          <a:xfrm>
            <a:off x="34925" y="198438"/>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dirty="0">
                <a:solidFill>
                  <a:schemeClr val="bg1"/>
                </a:solidFill>
                <a:latin typeface="+mn-ea"/>
                <a:ea typeface="+mn-ea"/>
              </a:rPr>
              <a:t>３－３</a:t>
            </a:r>
          </a:p>
        </p:txBody>
      </p:sp>
      <p:sp>
        <p:nvSpPr>
          <p:cNvPr id="136199" name="AutoShape 11">
            <a:extLst>
              <a:ext uri="{FF2B5EF4-FFF2-40B4-BE49-F238E27FC236}">
                <a16:creationId xmlns:a16="http://schemas.microsoft.com/office/drawing/2014/main" id="{C3289495-BFB0-087F-21E9-1A315A7A9FF4}"/>
              </a:ext>
            </a:extLst>
          </p:cNvPr>
          <p:cNvSpPr>
            <a:spLocks noChangeArrowheads="1"/>
          </p:cNvSpPr>
          <p:nvPr/>
        </p:nvSpPr>
        <p:spPr bwMode="auto">
          <a:xfrm>
            <a:off x="33339" y="725488"/>
            <a:ext cx="3746500" cy="280987"/>
          </a:xfrm>
          <a:prstGeom prst="roundRect">
            <a:avLst>
              <a:gd name="adj" fmla="val 16662"/>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36201" name="Text Box 25">
            <a:extLst>
              <a:ext uri="{FF2B5EF4-FFF2-40B4-BE49-F238E27FC236}">
                <a16:creationId xmlns:a16="http://schemas.microsoft.com/office/drawing/2014/main" id="{28272141-7E04-6116-03A3-5EC814C67E6E}"/>
              </a:ext>
            </a:extLst>
          </p:cNvPr>
          <p:cNvSpPr txBox="1">
            <a:spLocks noChangeArrowheads="1"/>
          </p:cNvSpPr>
          <p:nvPr/>
        </p:nvSpPr>
        <p:spPr bwMode="auto">
          <a:xfrm>
            <a:off x="11113" y="681038"/>
            <a:ext cx="3746500" cy="33813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生態系サービスでつながる自然共生社会</a:t>
            </a:r>
          </a:p>
        </p:txBody>
      </p:sp>
      <p:sp>
        <p:nvSpPr>
          <p:cNvPr id="136203" name="Text Box 32">
            <a:extLst>
              <a:ext uri="{FF2B5EF4-FFF2-40B4-BE49-F238E27FC236}">
                <a16:creationId xmlns:a16="http://schemas.microsoft.com/office/drawing/2014/main" id="{CAC4D111-9590-8E7A-7880-B3760BC43F89}"/>
              </a:ext>
            </a:extLst>
          </p:cNvPr>
          <p:cNvSpPr txBox="1">
            <a:spLocks noChangeArrowheads="1"/>
          </p:cNvSpPr>
          <p:nvPr/>
        </p:nvSpPr>
        <p:spPr bwMode="auto">
          <a:xfrm>
            <a:off x="-17463" y="985838"/>
            <a:ext cx="5668963" cy="1816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生物多様性国家戦略</a:t>
            </a:r>
            <a:r>
              <a:rPr lang="en-US" altLang="ja-JP" sz="1400" b="0" dirty="0">
                <a:latin typeface="+mn-ea"/>
                <a:ea typeface="+mn-ea"/>
              </a:rPr>
              <a:t>2012</a:t>
            </a: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の自然共生圏の考え方が、</a:t>
            </a:r>
            <a:r>
              <a:rPr lang="en-US" altLang="ja-JP" sz="1400" b="0" dirty="0">
                <a:latin typeface="+mn-ea"/>
                <a:ea typeface="+mn-ea"/>
              </a:rPr>
              <a:t>2018</a:t>
            </a:r>
            <a:r>
              <a:rPr lang="ja-JP" altLang="en-US" sz="1400" b="0" dirty="0">
                <a:latin typeface="+mn-ea"/>
                <a:ea typeface="+mn-ea"/>
              </a:rPr>
              <a:t>年第５次環境基本計画に「循環」と「低炭素」を同時に達成する</a:t>
            </a:r>
            <a:r>
              <a:rPr lang="ja-JP" altLang="en-US" sz="1400" b="0" dirty="0">
                <a:solidFill>
                  <a:srgbClr val="FF0000"/>
                </a:solidFill>
                <a:latin typeface="+mn-ea"/>
                <a:ea typeface="+mn-ea"/>
              </a:rPr>
              <a:t>地域循環共生圏</a:t>
            </a:r>
            <a:r>
              <a:rPr lang="ja-JP" altLang="en-US" sz="1400" dirty="0">
                <a:solidFill>
                  <a:srgbClr val="FF0000"/>
                </a:solidFill>
                <a:latin typeface="+mn-ea"/>
                <a:ea typeface="+mn-ea"/>
              </a:rPr>
              <a:t>の創造</a:t>
            </a:r>
            <a:r>
              <a:rPr lang="ja-JP" altLang="en-US" sz="1400" b="0" dirty="0">
                <a:latin typeface="+mn-ea"/>
                <a:ea typeface="+mn-ea"/>
              </a:rPr>
              <a:t>へ発展。</a:t>
            </a:r>
          </a:p>
          <a:p>
            <a:pPr eaLnBrk="1" hangingPunct="1">
              <a:spcBef>
                <a:spcPct val="0"/>
              </a:spcBef>
              <a:buFontTx/>
              <a:buNone/>
              <a:defRPr/>
            </a:pPr>
            <a:r>
              <a:rPr lang="ja-JP" altLang="en-US" sz="1400" b="0" dirty="0">
                <a:latin typeface="+mn-ea"/>
                <a:ea typeface="+mn-ea"/>
              </a:rPr>
              <a:t>都市は大きな負担をすることなく、地方が供給する生態系サービスを受けてきた。地域循環共生圏とは、こうした関係を見直し、それぞれの地域の特性に応じて近隣地域と共生・対流し、森・里・川・海のつながりなど、自然的なつながりのネットワークをパートナーシップにより構築していくことで、地域資源を補完し支え合うこと。</a:t>
            </a:r>
          </a:p>
        </p:txBody>
      </p:sp>
      <p:sp>
        <p:nvSpPr>
          <p:cNvPr id="136231" name="Line 40">
            <a:extLst>
              <a:ext uri="{FF2B5EF4-FFF2-40B4-BE49-F238E27FC236}">
                <a16:creationId xmlns:a16="http://schemas.microsoft.com/office/drawing/2014/main" id="{E898E5C2-8389-45E7-955E-698C121EA5B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23914" name="図 8">
            <a:extLst>
              <a:ext uri="{FF2B5EF4-FFF2-40B4-BE49-F238E27FC236}">
                <a16:creationId xmlns:a16="http://schemas.microsoft.com/office/drawing/2014/main" id="{CFBA0C72-6A43-F4A9-45EC-3E9958FCA3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0513" y="220663"/>
            <a:ext cx="360362"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5" name="図 11">
            <a:extLst>
              <a:ext uri="{FF2B5EF4-FFF2-40B4-BE49-F238E27FC236}">
                <a16:creationId xmlns:a16="http://schemas.microsoft.com/office/drawing/2014/main" id="{8DB6EECC-405D-5C54-8348-82CA62369F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5163" y="215900"/>
            <a:ext cx="360362"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6" name="図 14">
            <a:extLst>
              <a:ext uri="{FF2B5EF4-FFF2-40B4-BE49-F238E27FC236}">
                <a16:creationId xmlns:a16="http://schemas.microsoft.com/office/drawing/2014/main" id="{BC774ABB-91BA-EE9D-2896-36761BBBF52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1400" y="215900"/>
            <a:ext cx="3603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7" name="図 15">
            <a:extLst>
              <a:ext uri="{FF2B5EF4-FFF2-40B4-BE49-F238E27FC236}">
                <a16:creationId xmlns:a16="http://schemas.microsoft.com/office/drawing/2014/main" id="{585989DB-F6AA-ADCC-82E7-064D5FE2EAF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84463" y="215900"/>
            <a:ext cx="361950"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8" name="図 17">
            <a:extLst>
              <a:ext uri="{FF2B5EF4-FFF2-40B4-BE49-F238E27FC236}">
                <a16:creationId xmlns:a16="http://schemas.microsoft.com/office/drawing/2014/main" id="{13F24314-B4D3-A008-CEC9-42132332B2C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74988" y="212725"/>
            <a:ext cx="361950"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24" name="AutoShape 15">
            <a:extLst>
              <a:ext uri="{FF2B5EF4-FFF2-40B4-BE49-F238E27FC236}">
                <a16:creationId xmlns:a16="http://schemas.microsoft.com/office/drawing/2014/main" id="{617DF903-A401-5270-BD05-5D5B63E7F1B4}"/>
              </a:ext>
            </a:extLst>
          </p:cNvPr>
          <p:cNvSpPr>
            <a:spLocks noChangeArrowheads="1"/>
          </p:cNvSpPr>
          <p:nvPr/>
        </p:nvSpPr>
        <p:spPr bwMode="auto">
          <a:xfrm>
            <a:off x="4763" y="2822575"/>
            <a:ext cx="2882478" cy="288925"/>
          </a:xfrm>
          <a:prstGeom prst="roundRect">
            <a:avLst>
              <a:gd name="adj" fmla="val 16690"/>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36225" name="Text Box 28">
            <a:extLst>
              <a:ext uri="{FF2B5EF4-FFF2-40B4-BE49-F238E27FC236}">
                <a16:creationId xmlns:a16="http://schemas.microsoft.com/office/drawing/2014/main" id="{979B2DA6-E489-BDA5-ED2B-1D6B98B61DE4}"/>
              </a:ext>
            </a:extLst>
          </p:cNvPr>
          <p:cNvSpPr txBox="1">
            <a:spLocks noChangeArrowheads="1"/>
          </p:cNvSpPr>
          <p:nvPr/>
        </p:nvSpPr>
        <p:spPr bwMode="auto">
          <a:xfrm>
            <a:off x="33338" y="2781300"/>
            <a:ext cx="2882478" cy="33813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里地里山及び里海の保全活用</a:t>
            </a:r>
          </a:p>
        </p:txBody>
      </p:sp>
      <p:sp>
        <p:nvSpPr>
          <p:cNvPr id="136226" name="Text Box 30">
            <a:extLst>
              <a:ext uri="{FF2B5EF4-FFF2-40B4-BE49-F238E27FC236}">
                <a16:creationId xmlns:a16="http://schemas.microsoft.com/office/drawing/2014/main" id="{5F25A8C4-6CB0-12C3-6343-1DC0E814E591}"/>
              </a:ext>
            </a:extLst>
          </p:cNvPr>
          <p:cNvSpPr txBox="1">
            <a:spLocks noChangeArrowheads="1"/>
          </p:cNvSpPr>
          <p:nvPr/>
        </p:nvSpPr>
        <p:spPr bwMode="auto">
          <a:xfrm>
            <a:off x="0" y="3103563"/>
            <a:ext cx="8540750"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●里地里山⇒人の手を加えることにより、特有の環境が形成・維持されることで、多くの野生生物を育む地域。</a:t>
            </a:r>
          </a:p>
          <a:p>
            <a:pPr eaLnBrk="1" hangingPunct="1">
              <a:spcBef>
                <a:spcPct val="0"/>
              </a:spcBef>
              <a:buFontTx/>
              <a:buNone/>
              <a:defRPr/>
            </a:pPr>
            <a:r>
              <a:rPr lang="ja-JP" altLang="en-US" sz="1400" b="0" dirty="0">
                <a:latin typeface="+mn-ea"/>
                <a:ea typeface="+mn-ea"/>
              </a:rPr>
              <a:t>●里海⇒魚付き林などの人の手を加えることで、生物生産性と生物多様性が高くなる沿岸海域です。</a:t>
            </a:r>
          </a:p>
          <a:p>
            <a:pPr eaLnBrk="1" hangingPunct="1">
              <a:spcBef>
                <a:spcPct val="0"/>
              </a:spcBef>
              <a:buFontTx/>
              <a:buNone/>
              <a:defRPr/>
            </a:pPr>
            <a:r>
              <a:rPr lang="ja-JP" altLang="en-US" sz="1400" b="0" dirty="0">
                <a:latin typeface="+mn-ea"/>
                <a:ea typeface="+mn-ea"/>
              </a:rPr>
              <a:t>里地里山、里海の多くは、人口減少や高齢化により、人の自然に対する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働きかけが縮小した結果、人と野生生物とのあつれきが増大している。</a:t>
            </a:r>
          </a:p>
        </p:txBody>
      </p:sp>
      <p:pic>
        <p:nvPicPr>
          <p:cNvPr id="123922" name="図 2">
            <a:extLst>
              <a:ext uri="{FF2B5EF4-FFF2-40B4-BE49-F238E27FC236}">
                <a16:creationId xmlns:a16="http://schemas.microsoft.com/office/drawing/2014/main" id="{C3B039F8-CD9E-5D1E-574E-0616A0558AF9}"/>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24525" y="660400"/>
            <a:ext cx="3152775" cy="239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AutoShape 15">
            <a:extLst>
              <a:ext uri="{FF2B5EF4-FFF2-40B4-BE49-F238E27FC236}">
                <a16:creationId xmlns:a16="http://schemas.microsoft.com/office/drawing/2014/main" id="{3D0861E1-04BE-3785-39B0-C82633F48F23}"/>
              </a:ext>
            </a:extLst>
          </p:cNvPr>
          <p:cNvSpPr>
            <a:spLocks noChangeArrowheads="1"/>
          </p:cNvSpPr>
          <p:nvPr/>
        </p:nvSpPr>
        <p:spPr bwMode="auto">
          <a:xfrm>
            <a:off x="60325" y="4264025"/>
            <a:ext cx="3429000" cy="258763"/>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dirty="0">
              <a:latin typeface="+mn-ea"/>
              <a:ea typeface="+mn-ea"/>
            </a:endParaRPr>
          </a:p>
        </p:txBody>
      </p:sp>
      <p:sp>
        <p:nvSpPr>
          <p:cNvPr id="36" name="Text Box 28">
            <a:extLst>
              <a:ext uri="{FF2B5EF4-FFF2-40B4-BE49-F238E27FC236}">
                <a16:creationId xmlns:a16="http://schemas.microsoft.com/office/drawing/2014/main" id="{8CA489A8-B30B-0411-BDB2-50239B090CE6}"/>
              </a:ext>
            </a:extLst>
          </p:cNvPr>
          <p:cNvSpPr txBox="1">
            <a:spLocks noChangeArrowheads="1"/>
          </p:cNvSpPr>
          <p:nvPr/>
        </p:nvSpPr>
        <p:spPr bwMode="auto">
          <a:xfrm>
            <a:off x="17463" y="4221163"/>
            <a:ext cx="351472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鳥獣被害対策とジビエ利活用の推進</a:t>
            </a:r>
          </a:p>
        </p:txBody>
      </p:sp>
      <p:sp>
        <p:nvSpPr>
          <p:cNvPr id="37" name="Text Box 31">
            <a:extLst>
              <a:ext uri="{FF2B5EF4-FFF2-40B4-BE49-F238E27FC236}">
                <a16:creationId xmlns:a16="http://schemas.microsoft.com/office/drawing/2014/main" id="{341E87AF-D090-4147-77A5-4D0145CEF7FA}"/>
              </a:ext>
            </a:extLst>
          </p:cNvPr>
          <p:cNvSpPr txBox="1">
            <a:spLocks noChangeArrowheads="1"/>
          </p:cNvSpPr>
          <p:nvPr/>
        </p:nvSpPr>
        <p:spPr bwMode="auto">
          <a:xfrm>
            <a:off x="0" y="4508500"/>
            <a:ext cx="8997950" cy="2032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●野生鳥獣による農作物被害額は、</a:t>
            </a:r>
            <a:r>
              <a:rPr lang="en-US" altLang="ja-JP" sz="1400" b="0" dirty="0">
                <a:latin typeface="+mn-ea"/>
                <a:ea typeface="+mn-ea"/>
              </a:rPr>
              <a:t>2010</a:t>
            </a:r>
            <a:r>
              <a:rPr lang="ja-JP" altLang="en-US" sz="1400" b="0" dirty="0">
                <a:latin typeface="+mn-ea"/>
                <a:ea typeface="+mn-ea"/>
              </a:rPr>
              <a:t>年度</a:t>
            </a:r>
            <a:r>
              <a:rPr lang="en-US" altLang="ja-JP" sz="1400" b="0" dirty="0">
                <a:latin typeface="+mn-ea"/>
                <a:ea typeface="+mn-ea"/>
              </a:rPr>
              <a:t>239</a:t>
            </a:r>
            <a:r>
              <a:rPr lang="ja-JP" altLang="en-US" sz="1400" b="0" dirty="0">
                <a:latin typeface="+mn-ea"/>
                <a:ea typeface="+mn-ea"/>
              </a:rPr>
              <a:t>億円を</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ピークに減少傾向で推移、</a:t>
            </a:r>
            <a:r>
              <a:rPr lang="en-US" altLang="ja-JP" sz="1400" b="0" dirty="0">
                <a:latin typeface="+mn-ea"/>
                <a:ea typeface="+mn-ea"/>
              </a:rPr>
              <a:t>2020</a:t>
            </a:r>
            <a:r>
              <a:rPr lang="ja-JP" altLang="en-US" sz="1400" b="0" dirty="0">
                <a:latin typeface="+mn-ea"/>
                <a:ea typeface="+mn-ea"/>
              </a:rPr>
              <a:t>年度は</a:t>
            </a:r>
            <a:r>
              <a:rPr lang="en-US" altLang="ja-JP" sz="1400" b="0" dirty="0">
                <a:latin typeface="+mn-ea"/>
                <a:ea typeface="+mn-ea"/>
              </a:rPr>
              <a:t>161</a:t>
            </a:r>
            <a:r>
              <a:rPr lang="ja-JP" altLang="en-US" sz="1400" b="0" dirty="0">
                <a:latin typeface="+mn-ea"/>
                <a:ea typeface="+mn-ea"/>
              </a:rPr>
              <a:t>億円。</a:t>
            </a:r>
          </a:p>
          <a:p>
            <a:pPr eaLnBrk="1" hangingPunct="1">
              <a:spcBef>
                <a:spcPct val="0"/>
              </a:spcBef>
              <a:buFontTx/>
              <a:buNone/>
              <a:defRPr/>
            </a:pPr>
            <a:r>
              <a:rPr lang="ja-JP" altLang="en-US" sz="1400" b="0" dirty="0">
                <a:latin typeface="+mn-ea"/>
                <a:ea typeface="+mn-ea"/>
              </a:rPr>
              <a:t>●鳥獣被害の６割以上はニホンジカとイノシシがを占める</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2013</a:t>
            </a:r>
            <a:r>
              <a:rPr lang="ja-JP" altLang="en-US" sz="1400" b="0" dirty="0">
                <a:latin typeface="+mn-ea"/>
                <a:ea typeface="+mn-ea"/>
              </a:rPr>
              <a:t>年環境省と農林水産省は、「抜本的な鳥獣捕獲強化対策」を策定。</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2020</a:t>
            </a:r>
            <a:r>
              <a:rPr lang="ja-JP" altLang="en-US" sz="1400" b="0" dirty="0">
                <a:latin typeface="+mn-ea"/>
                <a:ea typeface="+mn-ea"/>
              </a:rPr>
              <a:t>年度の捕獲数はニホンジカ</a:t>
            </a:r>
            <a:r>
              <a:rPr lang="en-US" altLang="ja-JP" sz="1400" b="0" dirty="0">
                <a:latin typeface="+mn-ea"/>
                <a:ea typeface="+mn-ea"/>
              </a:rPr>
              <a:t>67</a:t>
            </a:r>
            <a:r>
              <a:rPr lang="ja-JP" altLang="en-US" sz="1400" b="0" dirty="0">
                <a:latin typeface="+mn-ea"/>
                <a:ea typeface="+mn-ea"/>
              </a:rPr>
              <a:t>万頭、イノシシ</a:t>
            </a:r>
            <a:r>
              <a:rPr lang="en-US" altLang="ja-JP" sz="1400" b="0" dirty="0">
                <a:latin typeface="+mn-ea"/>
                <a:ea typeface="+mn-ea"/>
              </a:rPr>
              <a:t>68</a:t>
            </a:r>
            <a:r>
              <a:rPr lang="ja-JP" altLang="en-US" sz="1400" b="0" dirty="0">
                <a:latin typeface="+mn-ea"/>
                <a:ea typeface="+mn-ea"/>
              </a:rPr>
              <a:t>万頭と過去最多を記録。</a:t>
            </a:r>
          </a:p>
          <a:p>
            <a:pPr eaLnBrk="1" hangingPunct="1">
              <a:spcBef>
                <a:spcPct val="0"/>
              </a:spcBef>
              <a:buFontTx/>
              <a:buNone/>
              <a:defRPr/>
            </a:pPr>
            <a:r>
              <a:rPr lang="ja-JP" altLang="en-US" sz="1400" b="0" dirty="0">
                <a:latin typeface="+mn-ea"/>
                <a:ea typeface="+mn-ea"/>
              </a:rPr>
              <a:t>　ニホンジカとイノシシの個体数を</a:t>
            </a:r>
            <a:r>
              <a:rPr lang="en-US" altLang="ja-JP" sz="1400" b="0" dirty="0">
                <a:latin typeface="+mn-ea"/>
                <a:ea typeface="+mn-ea"/>
              </a:rPr>
              <a:t>2030</a:t>
            </a:r>
            <a:r>
              <a:rPr lang="ja-JP" altLang="en-US" sz="1400" b="0" dirty="0">
                <a:latin typeface="+mn-ea"/>
                <a:ea typeface="+mn-ea"/>
              </a:rPr>
              <a:t>年度までに</a:t>
            </a:r>
            <a:r>
              <a:rPr lang="en-US" altLang="ja-JP" sz="1400" b="0" dirty="0">
                <a:latin typeface="+mn-ea"/>
                <a:ea typeface="+mn-ea"/>
              </a:rPr>
              <a:t>2011</a:t>
            </a:r>
            <a:r>
              <a:rPr lang="ja-JP" altLang="en-US" sz="1400" b="0" dirty="0">
                <a:latin typeface="+mn-ea"/>
                <a:ea typeface="+mn-ea"/>
              </a:rPr>
              <a:t>年度比半減を目標として捕獲を強化。</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2015</a:t>
            </a:r>
            <a:r>
              <a:rPr lang="ja-JP" altLang="en-US" sz="1400" b="0" dirty="0">
                <a:latin typeface="+mn-ea"/>
                <a:ea typeface="+mn-ea"/>
              </a:rPr>
              <a:t>年鳥獣保護法が</a:t>
            </a:r>
            <a:r>
              <a:rPr lang="ja-JP" altLang="en-US" sz="1400" b="0" dirty="0">
                <a:solidFill>
                  <a:srgbClr val="FF0000"/>
                </a:solidFill>
                <a:latin typeface="+mn-ea"/>
                <a:ea typeface="+mn-ea"/>
              </a:rPr>
              <a:t>鳥獣保護管理法</a:t>
            </a:r>
            <a:r>
              <a:rPr lang="ja-JP" altLang="en-US" sz="1400" b="0" dirty="0">
                <a:latin typeface="+mn-ea"/>
                <a:ea typeface="+mn-ea"/>
              </a:rPr>
              <a:t>に改正。鳥獣の保護及び狩猟の適正化に加えて、</a:t>
            </a:r>
            <a:r>
              <a:rPr lang="ja-JP" altLang="en-US" sz="1400" b="0" dirty="0">
                <a:solidFill>
                  <a:srgbClr val="FF0000"/>
                </a:solidFill>
                <a:latin typeface="+mn-ea"/>
                <a:ea typeface="+mn-ea"/>
              </a:rPr>
              <a:t>鳥獣の管理</a:t>
            </a:r>
            <a:r>
              <a:rPr lang="ja-JP" altLang="en-US" sz="1400" b="0" dirty="0">
                <a:latin typeface="+mn-ea"/>
                <a:ea typeface="+mn-ea"/>
              </a:rPr>
              <a:t>が追加。</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年食品衛生法が改正、ジビエの食肉処理施設において</a:t>
            </a:r>
            <a:r>
              <a:rPr lang="en-US" altLang="ja-JP" sz="1400" b="0" dirty="0">
                <a:latin typeface="+mn-ea"/>
                <a:ea typeface="+mn-ea"/>
              </a:rPr>
              <a:t>HACCP</a:t>
            </a:r>
            <a:r>
              <a:rPr lang="ja-JP" altLang="en-US" sz="1400" b="0" dirty="0">
                <a:latin typeface="+mn-ea"/>
                <a:ea typeface="+mn-ea"/>
              </a:rPr>
              <a:t>による衛生管理を義務づけ。</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2018</a:t>
            </a:r>
            <a:r>
              <a:rPr lang="ja-JP" altLang="en-US" sz="1400" b="0" dirty="0">
                <a:latin typeface="+mn-ea"/>
                <a:ea typeface="+mn-ea"/>
              </a:rPr>
              <a:t>年国産ジビエ認証制度⇒ジビエの処理加工施設の衛生管理を推進。認証取得施設数</a:t>
            </a:r>
            <a:r>
              <a:rPr lang="en-US" altLang="ja-JP" sz="1400" b="0" dirty="0">
                <a:latin typeface="+mn-ea"/>
                <a:ea typeface="+mn-ea"/>
              </a:rPr>
              <a:t>29(2022</a:t>
            </a:r>
            <a:r>
              <a:rPr lang="ja-JP" altLang="en-US" sz="1400" b="0" dirty="0">
                <a:latin typeface="+mn-ea"/>
                <a:ea typeface="+mn-ea"/>
              </a:rPr>
              <a:t>年</a:t>
            </a:r>
            <a:r>
              <a:rPr lang="en-US" altLang="ja-JP" sz="1400" b="0" dirty="0">
                <a:latin typeface="+mn-ea"/>
                <a:ea typeface="+mn-ea"/>
              </a:rPr>
              <a:t>3</a:t>
            </a:r>
            <a:r>
              <a:rPr lang="ja-JP" altLang="en-US" sz="1400" b="0" dirty="0">
                <a:latin typeface="+mn-ea"/>
                <a:ea typeface="+mn-ea"/>
              </a:rPr>
              <a:t>月末）</a:t>
            </a:r>
          </a:p>
        </p:txBody>
      </p:sp>
      <p:pic>
        <p:nvPicPr>
          <p:cNvPr id="123929" name="図 2">
            <a:extLst>
              <a:ext uri="{FF2B5EF4-FFF2-40B4-BE49-F238E27FC236}">
                <a16:creationId xmlns:a16="http://schemas.microsoft.com/office/drawing/2014/main" id="{C9B20703-B97B-9C16-FA12-69032A72FCB1}"/>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90818" y="3645024"/>
            <a:ext cx="3592857" cy="1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テキスト ボックス 4">
            <a:extLst>
              <a:ext uri="{FF2B5EF4-FFF2-40B4-BE49-F238E27FC236}">
                <a16:creationId xmlns:a16="http://schemas.microsoft.com/office/drawing/2014/main" id="{20E3BCEB-5E2F-2FF2-AD3F-FF808BF593A1}"/>
              </a:ext>
            </a:extLst>
          </p:cNvPr>
          <p:cNvSpPr txBox="1"/>
          <p:nvPr/>
        </p:nvSpPr>
        <p:spPr>
          <a:xfrm>
            <a:off x="79375" y="6540500"/>
            <a:ext cx="8918575" cy="246063"/>
          </a:xfrm>
          <a:prstGeom prst="rect">
            <a:avLst/>
          </a:prstGeom>
          <a:noFill/>
        </p:spPr>
        <p:txBody>
          <a:bodyPr>
            <a:spAutoFit/>
          </a:bodyPr>
          <a:lstStyle/>
          <a:p>
            <a:pPr>
              <a:defRPr/>
            </a:pPr>
            <a:r>
              <a:rPr lang="en-US" altLang="ja-JP" sz="1000" b="0" dirty="0">
                <a:latin typeface="+mn-ea"/>
                <a:ea typeface="+mn-ea"/>
              </a:rPr>
              <a:t>HACCP</a:t>
            </a:r>
            <a:r>
              <a:rPr lang="ja-JP" altLang="en-US" sz="1000" b="0" dirty="0">
                <a:latin typeface="+mn-ea"/>
                <a:ea typeface="+mn-ea"/>
              </a:rPr>
              <a:t>　⇒　食品を製造する際に工程上の危害を起こす要因を分析し 、それを最も効率よく管理できる部分を連続的に管理して安全を確保する管理手法</a:t>
            </a:r>
            <a:endParaRPr lang="ja-JP" altLang="en-US" sz="1000" dirty="0"/>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3">
            <a:extLst>
              <a:ext uri="{FF2B5EF4-FFF2-40B4-BE49-F238E27FC236}">
                <a16:creationId xmlns:a16="http://schemas.microsoft.com/office/drawing/2014/main" id="{64AE64B9-C77F-7BA4-2A04-439339BC5EFA}"/>
              </a:ext>
            </a:extLst>
          </p:cNvPr>
          <p:cNvGrpSpPr>
            <a:grpSpLocks/>
          </p:cNvGrpSpPr>
          <p:nvPr/>
        </p:nvGrpSpPr>
        <p:grpSpPr bwMode="auto">
          <a:xfrm>
            <a:off x="250825" y="161925"/>
            <a:ext cx="6049963" cy="457200"/>
            <a:chOff x="3696" y="210"/>
            <a:chExt cx="1951" cy="195"/>
          </a:xfrm>
        </p:grpSpPr>
        <p:sp>
          <p:nvSpPr>
            <p:cNvPr id="143403" name="Text Box 4">
              <a:extLst>
                <a:ext uri="{FF2B5EF4-FFF2-40B4-BE49-F238E27FC236}">
                  <a16:creationId xmlns:a16="http://schemas.microsoft.com/office/drawing/2014/main" id="{BB368BB8-55E3-93C0-A2F7-E2923C6895F7}"/>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2400">
                  <a:latin typeface="+mn-ea"/>
                  <a:ea typeface="+mn-ea"/>
                </a:rPr>
                <a:t>第３章 </a:t>
              </a:r>
            </a:p>
          </p:txBody>
        </p:sp>
        <p:sp>
          <p:nvSpPr>
            <p:cNvPr id="143404" name="Text Box 5">
              <a:extLst>
                <a:ext uri="{FF2B5EF4-FFF2-40B4-BE49-F238E27FC236}">
                  <a16:creationId xmlns:a16="http://schemas.microsoft.com/office/drawing/2014/main" id="{75C784E5-46D8-CA29-D9B8-EBA1A6006EBE}"/>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400" b="0">
                  <a:latin typeface="+mn-ea"/>
                  <a:ea typeface="+mn-ea"/>
                </a:rPr>
                <a:t>環境問題を知る　</a:t>
              </a:r>
            </a:p>
          </p:txBody>
        </p:sp>
      </p:grpSp>
      <p:sp>
        <p:nvSpPr>
          <p:cNvPr id="143363" name="Text Box 6">
            <a:extLst>
              <a:ext uri="{FF2B5EF4-FFF2-40B4-BE49-F238E27FC236}">
                <a16:creationId xmlns:a16="http://schemas.microsoft.com/office/drawing/2014/main" id="{3F9A3787-C1F2-428F-1251-2EDCFC30DD80}"/>
              </a:ext>
            </a:extLst>
          </p:cNvPr>
          <p:cNvSpPr txBox="1">
            <a:spLocks noChangeArrowheads="1"/>
          </p:cNvSpPr>
          <p:nvPr/>
        </p:nvSpPr>
        <p:spPr bwMode="auto">
          <a:xfrm>
            <a:off x="1620838" y="1363663"/>
            <a:ext cx="48958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オゾン層保護とフロン排出抑制</a:t>
            </a:r>
            <a:endParaRPr lang="en-US" altLang="ja-JP" sz="1600" b="0" dirty="0">
              <a:latin typeface="+mn-ea"/>
              <a:ea typeface="+mn-ea"/>
            </a:endParaRPr>
          </a:p>
        </p:txBody>
      </p:sp>
      <p:sp>
        <p:nvSpPr>
          <p:cNvPr id="143364" name="Text Box 7">
            <a:extLst>
              <a:ext uri="{FF2B5EF4-FFF2-40B4-BE49-F238E27FC236}">
                <a16:creationId xmlns:a16="http://schemas.microsoft.com/office/drawing/2014/main" id="{2C6D90CB-C89C-A8C6-59C3-9532BABEEBB6}"/>
              </a:ext>
            </a:extLst>
          </p:cNvPr>
          <p:cNvSpPr txBox="1">
            <a:spLocks noChangeArrowheads="1"/>
          </p:cNvSpPr>
          <p:nvPr/>
        </p:nvSpPr>
        <p:spPr bwMode="auto">
          <a:xfrm>
            <a:off x="1619250" y="177165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水資源や海洋環境に関する問題</a:t>
            </a:r>
          </a:p>
        </p:txBody>
      </p:sp>
      <p:sp>
        <p:nvSpPr>
          <p:cNvPr id="143365" name="Text Box 8">
            <a:extLst>
              <a:ext uri="{FF2B5EF4-FFF2-40B4-BE49-F238E27FC236}">
                <a16:creationId xmlns:a16="http://schemas.microsoft.com/office/drawing/2014/main" id="{C3DFAF4C-167C-8093-9533-6540B424B8D9}"/>
              </a:ext>
            </a:extLst>
          </p:cNvPr>
          <p:cNvSpPr txBox="1">
            <a:spLocks noChangeArrowheads="1"/>
          </p:cNvSpPr>
          <p:nvPr/>
        </p:nvSpPr>
        <p:spPr bwMode="auto">
          <a:xfrm>
            <a:off x="1619250" y="220345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酸性雨などの長距離越境移動大気汚染問題</a:t>
            </a:r>
          </a:p>
        </p:txBody>
      </p:sp>
      <p:sp>
        <p:nvSpPr>
          <p:cNvPr id="143366" name="Text Box 9">
            <a:extLst>
              <a:ext uri="{FF2B5EF4-FFF2-40B4-BE49-F238E27FC236}">
                <a16:creationId xmlns:a16="http://schemas.microsoft.com/office/drawing/2014/main" id="{0B73F0A6-7D9D-4E96-A58F-CBC5FF0A96B7}"/>
              </a:ext>
            </a:extLst>
          </p:cNvPr>
          <p:cNvSpPr txBox="1">
            <a:spLocks noChangeArrowheads="1"/>
          </p:cNvSpPr>
          <p:nvPr/>
        </p:nvSpPr>
        <p:spPr bwMode="auto">
          <a:xfrm>
            <a:off x="1619250" y="263525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急速に進む森林破壊</a:t>
            </a:r>
          </a:p>
        </p:txBody>
      </p:sp>
      <p:sp>
        <p:nvSpPr>
          <p:cNvPr id="143367" name="Text Box 10">
            <a:extLst>
              <a:ext uri="{FF2B5EF4-FFF2-40B4-BE49-F238E27FC236}">
                <a16:creationId xmlns:a16="http://schemas.microsoft.com/office/drawing/2014/main" id="{08209142-7230-29B9-DA72-010160E4F394}"/>
              </a:ext>
            </a:extLst>
          </p:cNvPr>
          <p:cNvSpPr txBox="1">
            <a:spLocks noChangeArrowheads="1"/>
          </p:cNvSpPr>
          <p:nvPr/>
        </p:nvSpPr>
        <p:spPr bwMode="auto">
          <a:xfrm>
            <a:off x="1619250" y="3067050"/>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土壌・土地の劣化、砂漠化とその対策</a:t>
            </a:r>
          </a:p>
        </p:txBody>
      </p:sp>
      <p:sp>
        <p:nvSpPr>
          <p:cNvPr id="143368" name="Text Box 11">
            <a:extLst>
              <a:ext uri="{FF2B5EF4-FFF2-40B4-BE49-F238E27FC236}">
                <a16:creationId xmlns:a16="http://schemas.microsoft.com/office/drawing/2014/main" id="{B9E6D496-4F82-6790-C3A1-3D8CA46BB699}"/>
              </a:ext>
            </a:extLst>
          </p:cNvPr>
          <p:cNvSpPr txBox="1">
            <a:spLocks noChangeArrowheads="1"/>
          </p:cNvSpPr>
          <p:nvPr/>
        </p:nvSpPr>
        <p:spPr bwMode="auto">
          <a:xfrm>
            <a:off x="144463" y="841375"/>
            <a:ext cx="1042987"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69" name="Text Box 12">
            <a:extLst>
              <a:ext uri="{FF2B5EF4-FFF2-40B4-BE49-F238E27FC236}">
                <a16:creationId xmlns:a16="http://schemas.microsoft.com/office/drawing/2014/main" id="{23F0D569-9461-2CC5-8047-93527D1211E3}"/>
              </a:ext>
            </a:extLst>
          </p:cNvPr>
          <p:cNvSpPr txBox="1">
            <a:spLocks noChangeArrowheads="1"/>
          </p:cNvSpPr>
          <p:nvPr/>
        </p:nvSpPr>
        <p:spPr bwMode="auto">
          <a:xfrm>
            <a:off x="1187450" y="835025"/>
            <a:ext cx="7777163"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143370" name="Text Box 14">
            <a:extLst>
              <a:ext uri="{FF2B5EF4-FFF2-40B4-BE49-F238E27FC236}">
                <a16:creationId xmlns:a16="http://schemas.microsoft.com/office/drawing/2014/main" id="{AFEBD087-EF72-5A43-1B96-91F2C1E6A207}"/>
              </a:ext>
            </a:extLst>
          </p:cNvPr>
          <p:cNvSpPr txBox="1">
            <a:spLocks noChangeArrowheads="1"/>
          </p:cNvSpPr>
          <p:nvPr/>
        </p:nvSpPr>
        <p:spPr bwMode="auto">
          <a:xfrm>
            <a:off x="755650" y="13398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71" name="Text Box 15">
            <a:extLst>
              <a:ext uri="{FF2B5EF4-FFF2-40B4-BE49-F238E27FC236}">
                <a16:creationId xmlns:a16="http://schemas.microsoft.com/office/drawing/2014/main" id="{A1F61184-1EF4-DF73-DBAD-BE51C7992CE0}"/>
              </a:ext>
            </a:extLst>
          </p:cNvPr>
          <p:cNvSpPr txBox="1">
            <a:spLocks noChangeArrowheads="1"/>
          </p:cNvSpPr>
          <p:nvPr/>
        </p:nvSpPr>
        <p:spPr bwMode="auto">
          <a:xfrm>
            <a:off x="755650" y="17716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72" name="Text Box 16">
            <a:extLst>
              <a:ext uri="{FF2B5EF4-FFF2-40B4-BE49-F238E27FC236}">
                <a16:creationId xmlns:a16="http://schemas.microsoft.com/office/drawing/2014/main" id="{17C35B4B-75B3-5ADB-DD61-25C7ACAA7F1F}"/>
              </a:ext>
            </a:extLst>
          </p:cNvPr>
          <p:cNvSpPr txBox="1">
            <a:spLocks noChangeArrowheads="1"/>
          </p:cNvSpPr>
          <p:nvPr/>
        </p:nvSpPr>
        <p:spPr bwMode="auto">
          <a:xfrm>
            <a:off x="755650" y="22034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73" name="Text Box 17">
            <a:extLst>
              <a:ext uri="{FF2B5EF4-FFF2-40B4-BE49-F238E27FC236}">
                <a16:creationId xmlns:a16="http://schemas.microsoft.com/office/drawing/2014/main" id="{F5362E5A-D445-38B8-FA60-F583820CB031}"/>
              </a:ext>
            </a:extLst>
          </p:cNvPr>
          <p:cNvSpPr txBox="1">
            <a:spLocks noChangeArrowheads="1"/>
          </p:cNvSpPr>
          <p:nvPr/>
        </p:nvSpPr>
        <p:spPr bwMode="auto">
          <a:xfrm>
            <a:off x="755650" y="26352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74" name="Text Box 18">
            <a:extLst>
              <a:ext uri="{FF2B5EF4-FFF2-40B4-BE49-F238E27FC236}">
                <a16:creationId xmlns:a16="http://schemas.microsoft.com/office/drawing/2014/main" id="{268DCEE3-849E-2677-E6A5-A6BBDB1CE556}"/>
              </a:ext>
            </a:extLst>
          </p:cNvPr>
          <p:cNvSpPr txBox="1">
            <a:spLocks noChangeArrowheads="1"/>
          </p:cNvSpPr>
          <p:nvPr/>
        </p:nvSpPr>
        <p:spPr bwMode="auto">
          <a:xfrm>
            <a:off x="755650" y="30670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75" name="Text Box 20">
            <a:extLst>
              <a:ext uri="{FF2B5EF4-FFF2-40B4-BE49-F238E27FC236}">
                <a16:creationId xmlns:a16="http://schemas.microsoft.com/office/drawing/2014/main" id="{265AB489-DD9E-6912-E4FF-2BD65A4D0468}"/>
              </a:ext>
            </a:extLst>
          </p:cNvPr>
          <p:cNvSpPr txBox="1">
            <a:spLocks noChangeArrowheads="1"/>
          </p:cNvSpPr>
          <p:nvPr/>
        </p:nvSpPr>
        <p:spPr bwMode="auto">
          <a:xfrm>
            <a:off x="827088" y="1785938"/>
            <a:ext cx="7207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143376" name="Text Box 21">
            <a:extLst>
              <a:ext uri="{FF2B5EF4-FFF2-40B4-BE49-F238E27FC236}">
                <a16:creationId xmlns:a16="http://schemas.microsoft.com/office/drawing/2014/main" id="{67D3D2CA-7B96-B3DC-39E8-D892715848E7}"/>
              </a:ext>
            </a:extLst>
          </p:cNvPr>
          <p:cNvSpPr txBox="1">
            <a:spLocks noChangeArrowheads="1"/>
          </p:cNvSpPr>
          <p:nvPr/>
        </p:nvSpPr>
        <p:spPr bwMode="auto">
          <a:xfrm>
            <a:off x="827088" y="2211388"/>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143377" name="Text Box 22">
            <a:extLst>
              <a:ext uri="{FF2B5EF4-FFF2-40B4-BE49-F238E27FC236}">
                <a16:creationId xmlns:a16="http://schemas.microsoft.com/office/drawing/2014/main" id="{62C492B6-E3AB-E6B3-51DA-36ECFC21C737}"/>
              </a:ext>
            </a:extLst>
          </p:cNvPr>
          <p:cNvSpPr txBox="1">
            <a:spLocks noChangeArrowheads="1"/>
          </p:cNvSpPr>
          <p:nvPr/>
        </p:nvSpPr>
        <p:spPr bwMode="auto">
          <a:xfrm>
            <a:off x="827088" y="3062288"/>
            <a:ext cx="576262"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０５</a:t>
            </a:r>
          </a:p>
        </p:txBody>
      </p:sp>
      <p:sp>
        <p:nvSpPr>
          <p:cNvPr id="143378" name="Text Box 23">
            <a:extLst>
              <a:ext uri="{FF2B5EF4-FFF2-40B4-BE49-F238E27FC236}">
                <a16:creationId xmlns:a16="http://schemas.microsoft.com/office/drawing/2014/main" id="{D085F7B1-6C52-139D-5A8D-EDCFCD3818D1}"/>
              </a:ext>
            </a:extLst>
          </p:cNvPr>
          <p:cNvSpPr txBox="1">
            <a:spLocks noChangeArrowheads="1"/>
          </p:cNvSpPr>
          <p:nvPr/>
        </p:nvSpPr>
        <p:spPr bwMode="auto">
          <a:xfrm>
            <a:off x="827088" y="2636838"/>
            <a:ext cx="64928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
        <p:nvSpPr>
          <p:cNvPr id="143379" name="Text Box 25">
            <a:extLst>
              <a:ext uri="{FF2B5EF4-FFF2-40B4-BE49-F238E27FC236}">
                <a16:creationId xmlns:a16="http://schemas.microsoft.com/office/drawing/2014/main" id="{7E238069-461B-BCF1-86A8-FDE2C08ABED5}"/>
              </a:ext>
            </a:extLst>
          </p:cNvPr>
          <p:cNvSpPr txBox="1">
            <a:spLocks noChangeArrowheads="1"/>
          </p:cNvSpPr>
          <p:nvPr/>
        </p:nvSpPr>
        <p:spPr bwMode="auto">
          <a:xfrm>
            <a:off x="827088" y="1339850"/>
            <a:ext cx="7207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143380" name="Text Box 26">
            <a:extLst>
              <a:ext uri="{FF2B5EF4-FFF2-40B4-BE49-F238E27FC236}">
                <a16:creationId xmlns:a16="http://schemas.microsoft.com/office/drawing/2014/main" id="{6E010BCE-A2C1-24E8-7E9F-2153EA28B889}"/>
              </a:ext>
            </a:extLst>
          </p:cNvPr>
          <p:cNvSpPr txBox="1">
            <a:spLocks noChangeArrowheads="1"/>
          </p:cNvSpPr>
          <p:nvPr/>
        </p:nvSpPr>
        <p:spPr bwMode="auto">
          <a:xfrm>
            <a:off x="323850" y="835025"/>
            <a:ext cx="12239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３－４</a:t>
            </a:r>
          </a:p>
        </p:txBody>
      </p:sp>
      <p:sp>
        <p:nvSpPr>
          <p:cNvPr id="143381" name="Text Box 27">
            <a:extLst>
              <a:ext uri="{FF2B5EF4-FFF2-40B4-BE49-F238E27FC236}">
                <a16:creationId xmlns:a16="http://schemas.microsoft.com/office/drawing/2014/main" id="{8F4BC7E8-6C96-BCB2-8D86-D0E7372603C7}"/>
              </a:ext>
            </a:extLst>
          </p:cNvPr>
          <p:cNvSpPr txBox="1">
            <a:spLocks noChangeArrowheads="1"/>
          </p:cNvSpPr>
          <p:nvPr/>
        </p:nvSpPr>
        <p:spPr bwMode="auto">
          <a:xfrm>
            <a:off x="1331913" y="835025"/>
            <a:ext cx="18732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地球環境問題</a:t>
            </a:r>
          </a:p>
        </p:txBody>
      </p:sp>
      <p:sp>
        <p:nvSpPr>
          <p:cNvPr id="143382" name="Text Box 6">
            <a:extLst>
              <a:ext uri="{FF2B5EF4-FFF2-40B4-BE49-F238E27FC236}">
                <a16:creationId xmlns:a16="http://schemas.microsoft.com/office/drawing/2014/main" id="{EC94B659-3015-C3D5-B326-0A9D449955A1}"/>
              </a:ext>
            </a:extLst>
          </p:cNvPr>
          <p:cNvSpPr txBox="1">
            <a:spLocks noChangeArrowheads="1"/>
          </p:cNvSpPr>
          <p:nvPr/>
        </p:nvSpPr>
        <p:spPr bwMode="auto">
          <a:xfrm>
            <a:off x="1549400" y="421322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循環型社会をめざして</a:t>
            </a:r>
          </a:p>
        </p:txBody>
      </p:sp>
      <p:sp>
        <p:nvSpPr>
          <p:cNvPr id="143383" name="Text Box 7">
            <a:extLst>
              <a:ext uri="{FF2B5EF4-FFF2-40B4-BE49-F238E27FC236}">
                <a16:creationId xmlns:a16="http://schemas.microsoft.com/office/drawing/2014/main" id="{A10EA24B-00A8-075F-DA48-59A5F503CA92}"/>
              </a:ext>
            </a:extLst>
          </p:cNvPr>
          <p:cNvSpPr txBox="1">
            <a:spLocks noChangeArrowheads="1"/>
          </p:cNvSpPr>
          <p:nvPr/>
        </p:nvSpPr>
        <p:spPr bwMode="auto">
          <a:xfrm>
            <a:off x="1549400" y="4645025"/>
            <a:ext cx="58324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廃棄物処理に関する国際的な問題</a:t>
            </a:r>
          </a:p>
        </p:txBody>
      </p:sp>
      <p:sp>
        <p:nvSpPr>
          <p:cNvPr id="143384" name="Text Box 8">
            <a:extLst>
              <a:ext uri="{FF2B5EF4-FFF2-40B4-BE49-F238E27FC236}">
                <a16:creationId xmlns:a16="http://schemas.microsoft.com/office/drawing/2014/main" id="{2F7BC1CF-0226-BBEA-D4F9-A93F1476F905}"/>
              </a:ext>
            </a:extLst>
          </p:cNvPr>
          <p:cNvSpPr txBox="1">
            <a:spLocks noChangeArrowheads="1"/>
          </p:cNvSpPr>
          <p:nvPr/>
        </p:nvSpPr>
        <p:spPr bwMode="auto">
          <a:xfrm>
            <a:off x="1549400" y="50831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廃棄物処理に関する国内の問題</a:t>
            </a:r>
          </a:p>
        </p:txBody>
      </p:sp>
      <p:sp>
        <p:nvSpPr>
          <p:cNvPr id="143385" name="Text Box 9">
            <a:extLst>
              <a:ext uri="{FF2B5EF4-FFF2-40B4-BE49-F238E27FC236}">
                <a16:creationId xmlns:a16="http://schemas.microsoft.com/office/drawing/2014/main" id="{89F7C23B-6627-E808-EF25-7805F7CF7404}"/>
              </a:ext>
            </a:extLst>
          </p:cNvPr>
          <p:cNvSpPr txBox="1">
            <a:spLocks noChangeArrowheads="1"/>
          </p:cNvSpPr>
          <p:nvPr/>
        </p:nvSpPr>
        <p:spPr bwMode="auto">
          <a:xfrm>
            <a:off x="1549400" y="55086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そのほかの廃棄物の問題</a:t>
            </a:r>
          </a:p>
        </p:txBody>
      </p:sp>
      <p:sp>
        <p:nvSpPr>
          <p:cNvPr id="143386" name="Text Box 10">
            <a:extLst>
              <a:ext uri="{FF2B5EF4-FFF2-40B4-BE49-F238E27FC236}">
                <a16:creationId xmlns:a16="http://schemas.microsoft.com/office/drawing/2014/main" id="{E209677C-ABFB-4C8C-9DD3-3CCDD451B79E}"/>
              </a:ext>
            </a:extLst>
          </p:cNvPr>
          <p:cNvSpPr txBox="1">
            <a:spLocks noChangeArrowheads="1"/>
          </p:cNvSpPr>
          <p:nvPr/>
        </p:nvSpPr>
        <p:spPr bwMode="auto">
          <a:xfrm>
            <a:off x="1549400" y="5942013"/>
            <a:ext cx="388778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リサイクル制度</a:t>
            </a:r>
          </a:p>
        </p:txBody>
      </p:sp>
      <p:sp>
        <p:nvSpPr>
          <p:cNvPr id="143387" name="Text Box 11">
            <a:extLst>
              <a:ext uri="{FF2B5EF4-FFF2-40B4-BE49-F238E27FC236}">
                <a16:creationId xmlns:a16="http://schemas.microsoft.com/office/drawing/2014/main" id="{094B6F2E-6219-F8C5-ADDE-05089CC0CE66}"/>
              </a:ext>
            </a:extLst>
          </p:cNvPr>
          <p:cNvSpPr txBox="1">
            <a:spLocks noChangeArrowheads="1"/>
          </p:cNvSpPr>
          <p:nvPr/>
        </p:nvSpPr>
        <p:spPr bwMode="auto">
          <a:xfrm>
            <a:off x="73025" y="3787775"/>
            <a:ext cx="1042988"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43388" name="Text Box 12">
            <a:extLst>
              <a:ext uri="{FF2B5EF4-FFF2-40B4-BE49-F238E27FC236}">
                <a16:creationId xmlns:a16="http://schemas.microsoft.com/office/drawing/2014/main" id="{94141392-6AEB-6C8B-666E-4B7E2DD3C5B5}"/>
              </a:ext>
            </a:extLst>
          </p:cNvPr>
          <p:cNvSpPr txBox="1">
            <a:spLocks noChangeArrowheads="1"/>
          </p:cNvSpPr>
          <p:nvPr/>
        </p:nvSpPr>
        <p:spPr bwMode="auto">
          <a:xfrm>
            <a:off x="1116013" y="378777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143389" name="Text Box 45">
            <a:extLst>
              <a:ext uri="{FF2B5EF4-FFF2-40B4-BE49-F238E27FC236}">
                <a16:creationId xmlns:a16="http://schemas.microsoft.com/office/drawing/2014/main" id="{2BC831AB-FC4D-5FC9-4396-1DEB2A956AEA}"/>
              </a:ext>
            </a:extLst>
          </p:cNvPr>
          <p:cNvSpPr txBox="1">
            <a:spLocks noChangeArrowheads="1"/>
          </p:cNvSpPr>
          <p:nvPr/>
        </p:nvSpPr>
        <p:spPr bwMode="auto">
          <a:xfrm>
            <a:off x="828675" y="42195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43390" name="Text Box 46">
            <a:extLst>
              <a:ext uri="{FF2B5EF4-FFF2-40B4-BE49-F238E27FC236}">
                <a16:creationId xmlns:a16="http://schemas.microsoft.com/office/drawing/2014/main" id="{9B0C26FF-8C6F-F6C0-94DA-936C13F28384}"/>
              </a:ext>
            </a:extLst>
          </p:cNvPr>
          <p:cNvSpPr txBox="1">
            <a:spLocks noChangeArrowheads="1"/>
          </p:cNvSpPr>
          <p:nvPr/>
        </p:nvSpPr>
        <p:spPr bwMode="auto">
          <a:xfrm>
            <a:off x="828675" y="46593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43391" name="Text Box 47">
            <a:extLst>
              <a:ext uri="{FF2B5EF4-FFF2-40B4-BE49-F238E27FC236}">
                <a16:creationId xmlns:a16="http://schemas.microsoft.com/office/drawing/2014/main" id="{F15CB39D-3413-8FF9-39AD-0D4FB92A2F8A}"/>
              </a:ext>
            </a:extLst>
          </p:cNvPr>
          <p:cNvSpPr txBox="1">
            <a:spLocks noChangeArrowheads="1"/>
          </p:cNvSpPr>
          <p:nvPr/>
        </p:nvSpPr>
        <p:spPr bwMode="auto">
          <a:xfrm>
            <a:off x="828675" y="50911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43392" name="Text Box 48">
            <a:extLst>
              <a:ext uri="{FF2B5EF4-FFF2-40B4-BE49-F238E27FC236}">
                <a16:creationId xmlns:a16="http://schemas.microsoft.com/office/drawing/2014/main" id="{1A6C615E-E5AE-47EB-7BDE-826F22C993D8}"/>
              </a:ext>
            </a:extLst>
          </p:cNvPr>
          <p:cNvSpPr txBox="1">
            <a:spLocks noChangeArrowheads="1"/>
          </p:cNvSpPr>
          <p:nvPr/>
        </p:nvSpPr>
        <p:spPr bwMode="auto">
          <a:xfrm>
            <a:off x="828675" y="55213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43393" name="Text Box 49">
            <a:extLst>
              <a:ext uri="{FF2B5EF4-FFF2-40B4-BE49-F238E27FC236}">
                <a16:creationId xmlns:a16="http://schemas.microsoft.com/office/drawing/2014/main" id="{32374FDC-DCDF-F9B7-00B8-F28960162ED5}"/>
              </a:ext>
            </a:extLst>
          </p:cNvPr>
          <p:cNvSpPr txBox="1">
            <a:spLocks noChangeArrowheads="1"/>
          </p:cNvSpPr>
          <p:nvPr/>
        </p:nvSpPr>
        <p:spPr bwMode="auto">
          <a:xfrm>
            <a:off x="828675" y="59594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43394" name="Text Box 50">
            <a:extLst>
              <a:ext uri="{FF2B5EF4-FFF2-40B4-BE49-F238E27FC236}">
                <a16:creationId xmlns:a16="http://schemas.microsoft.com/office/drawing/2014/main" id="{F34D909B-C51A-C148-4313-879146DB2841}"/>
              </a:ext>
            </a:extLst>
          </p:cNvPr>
          <p:cNvSpPr txBox="1">
            <a:spLocks noChangeArrowheads="1"/>
          </p:cNvSpPr>
          <p:nvPr/>
        </p:nvSpPr>
        <p:spPr bwMode="auto">
          <a:xfrm>
            <a:off x="901700" y="4225925"/>
            <a:ext cx="8636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０１</a:t>
            </a:r>
          </a:p>
        </p:txBody>
      </p:sp>
      <p:sp>
        <p:nvSpPr>
          <p:cNvPr id="143395" name="Text Box 51">
            <a:extLst>
              <a:ext uri="{FF2B5EF4-FFF2-40B4-BE49-F238E27FC236}">
                <a16:creationId xmlns:a16="http://schemas.microsoft.com/office/drawing/2014/main" id="{17D17278-4542-B124-ADD2-62EDEEEB0C95}"/>
              </a:ext>
            </a:extLst>
          </p:cNvPr>
          <p:cNvSpPr txBox="1">
            <a:spLocks noChangeArrowheads="1"/>
          </p:cNvSpPr>
          <p:nvPr/>
        </p:nvSpPr>
        <p:spPr bwMode="auto">
          <a:xfrm>
            <a:off x="900113" y="4673600"/>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０２</a:t>
            </a:r>
          </a:p>
        </p:txBody>
      </p:sp>
      <p:sp>
        <p:nvSpPr>
          <p:cNvPr id="143396" name="Text Box 52">
            <a:extLst>
              <a:ext uri="{FF2B5EF4-FFF2-40B4-BE49-F238E27FC236}">
                <a16:creationId xmlns:a16="http://schemas.microsoft.com/office/drawing/2014/main" id="{CA4E877B-B9DD-6CA0-293A-C58499ED59D2}"/>
              </a:ext>
            </a:extLst>
          </p:cNvPr>
          <p:cNvSpPr txBox="1">
            <a:spLocks noChangeArrowheads="1"/>
          </p:cNvSpPr>
          <p:nvPr/>
        </p:nvSpPr>
        <p:spPr bwMode="auto">
          <a:xfrm>
            <a:off x="900113" y="5099050"/>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０３</a:t>
            </a:r>
          </a:p>
        </p:txBody>
      </p:sp>
      <p:sp>
        <p:nvSpPr>
          <p:cNvPr id="143397" name="Text Box 53">
            <a:extLst>
              <a:ext uri="{FF2B5EF4-FFF2-40B4-BE49-F238E27FC236}">
                <a16:creationId xmlns:a16="http://schemas.microsoft.com/office/drawing/2014/main" id="{EFEE2150-EC2D-2FED-6DEA-620EED1DD8A5}"/>
              </a:ext>
            </a:extLst>
          </p:cNvPr>
          <p:cNvSpPr txBox="1">
            <a:spLocks noChangeArrowheads="1"/>
          </p:cNvSpPr>
          <p:nvPr/>
        </p:nvSpPr>
        <p:spPr bwMode="auto">
          <a:xfrm>
            <a:off x="900113" y="5954713"/>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０５</a:t>
            </a:r>
          </a:p>
        </p:txBody>
      </p:sp>
      <p:sp>
        <p:nvSpPr>
          <p:cNvPr id="143398" name="Text Box 54">
            <a:extLst>
              <a:ext uri="{FF2B5EF4-FFF2-40B4-BE49-F238E27FC236}">
                <a16:creationId xmlns:a16="http://schemas.microsoft.com/office/drawing/2014/main" id="{0EADB00B-0116-48DB-23F8-A3E8360F3FC2}"/>
              </a:ext>
            </a:extLst>
          </p:cNvPr>
          <p:cNvSpPr txBox="1">
            <a:spLocks noChangeArrowheads="1"/>
          </p:cNvSpPr>
          <p:nvPr/>
        </p:nvSpPr>
        <p:spPr bwMode="auto">
          <a:xfrm>
            <a:off x="900113" y="5522913"/>
            <a:ext cx="649287"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０４</a:t>
            </a:r>
          </a:p>
        </p:txBody>
      </p:sp>
      <p:sp>
        <p:nvSpPr>
          <p:cNvPr id="143399" name="Text Box 55">
            <a:extLst>
              <a:ext uri="{FF2B5EF4-FFF2-40B4-BE49-F238E27FC236}">
                <a16:creationId xmlns:a16="http://schemas.microsoft.com/office/drawing/2014/main" id="{DE35D001-A860-8E59-0944-07B8168959FC}"/>
              </a:ext>
            </a:extLst>
          </p:cNvPr>
          <p:cNvSpPr txBox="1">
            <a:spLocks noChangeArrowheads="1"/>
          </p:cNvSpPr>
          <p:nvPr/>
        </p:nvSpPr>
        <p:spPr bwMode="auto">
          <a:xfrm>
            <a:off x="1189038" y="3787775"/>
            <a:ext cx="26289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循環型社会</a:t>
            </a:r>
          </a:p>
        </p:txBody>
      </p:sp>
      <p:sp>
        <p:nvSpPr>
          <p:cNvPr id="143400" name="Text Box 57">
            <a:extLst>
              <a:ext uri="{FF2B5EF4-FFF2-40B4-BE49-F238E27FC236}">
                <a16:creationId xmlns:a16="http://schemas.microsoft.com/office/drawing/2014/main" id="{582BC2A4-6379-EB97-A556-8B8EA0DFCD2B}"/>
              </a:ext>
            </a:extLst>
          </p:cNvPr>
          <p:cNvSpPr txBox="1">
            <a:spLocks noChangeArrowheads="1"/>
          </p:cNvSpPr>
          <p:nvPr/>
        </p:nvSpPr>
        <p:spPr bwMode="auto">
          <a:xfrm>
            <a:off x="252413" y="3787775"/>
            <a:ext cx="1223962"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３－５</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7">
            <a:extLst>
              <a:ext uri="{FF2B5EF4-FFF2-40B4-BE49-F238E27FC236}">
                <a16:creationId xmlns:a16="http://schemas.microsoft.com/office/drawing/2014/main" id="{332205FD-527E-8AC2-F0CA-D0373D9DAA5E}"/>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P110</a:t>
            </a:r>
            <a:r>
              <a:rPr lang="ja-JP" altLang="en-US" sz="1200" b="0">
                <a:latin typeface="+mn-ea"/>
                <a:ea typeface="+mn-ea"/>
              </a:rPr>
              <a:t>～</a:t>
            </a:r>
            <a:r>
              <a:rPr lang="en-US" altLang="ja-JP" sz="1200" b="0">
                <a:latin typeface="+mn-ea"/>
                <a:ea typeface="+mn-ea"/>
              </a:rPr>
              <a:t>p111</a:t>
            </a:r>
          </a:p>
        </p:txBody>
      </p:sp>
      <p:sp>
        <p:nvSpPr>
          <p:cNvPr id="145411" name="Text Box 8">
            <a:extLst>
              <a:ext uri="{FF2B5EF4-FFF2-40B4-BE49-F238E27FC236}">
                <a16:creationId xmlns:a16="http://schemas.microsoft.com/office/drawing/2014/main" id="{2E615AD7-0E48-F9FB-7C23-5254D7AA925D}"/>
              </a:ext>
            </a:extLst>
          </p:cNvPr>
          <p:cNvSpPr txBox="1">
            <a:spLocks noChangeArrowheads="1"/>
          </p:cNvSpPr>
          <p:nvPr/>
        </p:nvSpPr>
        <p:spPr bwMode="auto">
          <a:xfrm>
            <a:off x="1692275" y="138113"/>
            <a:ext cx="5586413"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オゾン層保護とフロン排出抑制</a:t>
            </a:r>
          </a:p>
        </p:txBody>
      </p:sp>
      <p:sp>
        <p:nvSpPr>
          <p:cNvPr id="145412" name="Text Box 9">
            <a:extLst>
              <a:ext uri="{FF2B5EF4-FFF2-40B4-BE49-F238E27FC236}">
                <a16:creationId xmlns:a16="http://schemas.microsoft.com/office/drawing/2014/main" id="{9D435CB7-A1ED-8A2D-D59B-2DEF26912CCB}"/>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145413" name="Text Box 10">
            <a:extLst>
              <a:ext uri="{FF2B5EF4-FFF2-40B4-BE49-F238E27FC236}">
                <a16:creationId xmlns:a16="http://schemas.microsoft.com/office/drawing/2014/main" id="{F2146E63-D7FA-D698-D0B6-3814DCB39D91}"/>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３－４</a:t>
            </a:r>
          </a:p>
        </p:txBody>
      </p:sp>
      <p:sp>
        <p:nvSpPr>
          <p:cNvPr id="145414" name="AutoShape 12">
            <a:extLst>
              <a:ext uri="{FF2B5EF4-FFF2-40B4-BE49-F238E27FC236}">
                <a16:creationId xmlns:a16="http://schemas.microsoft.com/office/drawing/2014/main" id="{5C0C7794-2B26-5A18-17FA-459599966559}"/>
              </a:ext>
            </a:extLst>
          </p:cNvPr>
          <p:cNvSpPr>
            <a:spLocks noChangeArrowheads="1"/>
          </p:cNvSpPr>
          <p:nvPr/>
        </p:nvSpPr>
        <p:spPr bwMode="auto">
          <a:xfrm>
            <a:off x="0" y="952500"/>
            <a:ext cx="2292350" cy="284163"/>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45415" name="Rectangle 13">
            <a:extLst>
              <a:ext uri="{FF2B5EF4-FFF2-40B4-BE49-F238E27FC236}">
                <a16:creationId xmlns:a16="http://schemas.microsoft.com/office/drawing/2014/main" id="{A443F01B-9B8C-F5B5-116E-7347AC6344DC}"/>
              </a:ext>
            </a:extLst>
          </p:cNvPr>
          <p:cNvSpPr>
            <a:spLocks noChangeArrowheads="1"/>
          </p:cNvSpPr>
          <p:nvPr/>
        </p:nvSpPr>
        <p:spPr bwMode="auto">
          <a:xfrm>
            <a:off x="-15875" y="1231900"/>
            <a:ext cx="9109075" cy="43180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●1970</a:t>
            </a:r>
            <a:r>
              <a:rPr lang="ja-JP" altLang="en-US" sz="1400" b="0" dirty="0">
                <a:latin typeface="+mn-ea"/>
                <a:ea typeface="+mn-ea"/>
              </a:rPr>
              <a:t>年代終わり、南極上空のオゾン濃度が減少</a:t>
            </a:r>
            <a:r>
              <a:rPr lang="en-US" altLang="ja-JP" sz="1400" b="0" dirty="0">
                <a:latin typeface="+mn-ea"/>
                <a:ea typeface="+mn-ea"/>
              </a:rPr>
              <a:t>2000</a:t>
            </a:r>
            <a:r>
              <a:rPr lang="ja-JP" altLang="en-US" sz="1400" b="0" dirty="0">
                <a:latin typeface="+mn-ea"/>
                <a:ea typeface="+mn-ea"/>
              </a:rPr>
              <a:t>年には最大規模になった。現在拡大傾向は見られないが、</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少ない状況は続いている。</a:t>
            </a:r>
            <a:r>
              <a:rPr lang="en-US" altLang="ja-JP" sz="1400" b="0" dirty="0">
                <a:latin typeface="+mn-ea"/>
                <a:ea typeface="+mn-ea"/>
              </a:rPr>
              <a:t>2011</a:t>
            </a:r>
            <a:r>
              <a:rPr lang="ja-JP" altLang="en-US" sz="1400" b="0" dirty="0">
                <a:latin typeface="+mn-ea"/>
                <a:ea typeface="+mn-ea"/>
              </a:rPr>
              <a:t>年北極圏でも観測</a:t>
            </a:r>
          </a:p>
        </p:txBody>
      </p:sp>
      <p:sp>
        <p:nvSpPr>
          <p:cNvPr id="145417" name="AutoShape 17">
            <a:extLst>
              <a:ext uri="{FF2B5EF4-FFF2-40B4-BE49-F238E27FC236}">
                <a16:creationId xmlns:a16="http://schemas.microsoft.com/office/drawing/2014/main" id="{3B720A71-8036-01F4-AD26-41470EEB5244}"/>
              </a:ext>
            </a:extLst>
          </p:cNvPr>
          <p:cNvSpPr>
            <a:spLocks noChangeArrowheads="1"/>
          </p:cNvSpPr>
          <p:nvPr/>
        </p:nvSpPr>
        <p:spPr bwMode="auto">
          <a:xfrm>
            <a:off x="-1588" y="2393950"/>
            <a:ext cx="2293938" cy="284163"/>
          </a:xfrm>
          <a:prstGeom prst="roundRect">
            <a:avLst>
              <a:gd name="adj" fmla="val 1672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45418" name="Rectangle 18">
            <a:extLst>
              <a:ext uri="{FF2B5EF4-FFF2-40B4-BE49-F238E27FC236}">
                <a16:creationId xmlns:a16="http://schemas.microsoft.com/office/drawing/2014/main" id="{98C37A82-7C7B-FD80-82BD-3EB5A239F740}"/>
              </a:ext>
            </a:extLst>
          </p:cNvPr>
          <p:cNvSpPr>
            <a:spLocks noChangeArrowheads="1"/>
          </p:cNvSpPr>
          <p:nvPr/>
        </p:nvSpPr>
        <p:spPr bwMode="auto">
          <a:xfrm>
            <a:off x="-7938" y="2705100"/>
            <a:ext cx="4895851" cy="71755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有害な</a:t>
            </a:r>
            <a:r>
              <a:rPr lang="ja-JP" altLang="en-US" sz="1400" dirty="0">
                <a:latin typeface="+mn-ea"/>
                <a:ea typeface="+mn-ea"/>
              </a:rPr>
              <a:t>紫外線</a:t>
            </a:r>
            <a:r>
              <a:rPr lang="ja-JP" altLang="en-US" sz="1400" b="0" dirty="0">
                <a:latin typeface="+mn-ea"/>
                <a:ea typeface="+mn-ea"/>
              </a:rPr>
              <a:t>の増加により、皮膚がんや白内障の増加</a:t>
            </a:r>
          </a:p>
          <a:p>
            <a:pPr eaLnBrk="1" hangingPunct="1">
              <a:spcBef>
                <a:spcPct val="0"/>
              </a:spcBef>
              <a:buFontTx/>
              <a:buNone/>
              <a:defRPr/>
            </a:pPr>
            <a:r>
              <a:rPr lang="ja-JP" altLang="en-US" sz="1400" b="0" dirty="0">
                <a:latin typeface="+mn-ea"/>
                <a:ea typeface="+mn-ea"/>
              </a:rPr>
              <a:t>●感染症に対する免疫作用の抑制されてしまう。</a:t>
            </a:r>
          </a:p>
          <a:p>
            <a:pPr eaLnBrk="1" hangingPunct="1">
              <a:spcBef>
                <a:spcPct val="0"/>
              </a:spcBef>
              <a:buFontTx/>
              <a:buNone/>
              <a:defRPr/>
            </a:pPr>
            <a:r>
              <a:rPr lang="ja-JP" altLang="en-US" sz="1400" b="0" dirty="0">
                <a:latin typeface="+mn-ea"/>
                <a:ea typeface="+mn-ea"/>
              </a:rPr>
              <a:t>●動植物の生育障害、農作物の収穫減少</a:t>
            </a:r>
          </a:p>
        </p:txBody>
      </p:sp>
      <p:sp>
        <p:nvSpPr>
          <p:cNvPr id="145419" name="AutoShape 19">
            <a:extLst>
              <a:ext uri="{FF2B5EF4-FFF2-40B4-BE49-F238E27FC236}">
                <a16:creationId xmlns:a16="http://schemas.microsoft.com/office/drawing/2014/main" id="{EA1F47A0-78E5-9AD0-684E-7E6D0C43E24F}"/>
              </a:ext>
            </a:extLst>
          </p:cNvPr>
          <p:cNvSpPr>
            <a:spLocks noChangeArrowheads="1"/>
          </p:cNvSpPr>
          <p:nvPr/>
        </p:nvSpPr>
        <p:spPr bwMode="auto">
          <a:xfrm>
            <a:off x="34925" y="3470275"/>
            <a:ext cx="2890838" cy="284163"/>
          </a:xfrm>
          <a:prstGeom prst="roundRect">
            <a:avLst>
              <a:gd name="adj" fmla="val 1664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45420" name="Rectangle 20">
            <a:extLst>
              <a:ext uri="{FF2B5EF4-FFF2-40B4-BE49-F238E27FC236}">
                <a16:creationId xmlns:a16="http://schemas.microsoft.com/office/drawing/2014/main" id="{1941AE9E-2A0A-5620-ECE3-5934914250CC}"/>
              </a:ext>
            </a:extLst>
          </p:cNvPr>
          <p:cNvSpPr>
            <a:spLocks noChangeArrowheads="1"/>
          </p:cNvSpPr>
          <p:nvPr/>
        </p:nvSpPr>
        <p:spPr bwMode="auto">
          <a:xfrm>
            <a:off x="11113" y="3832225"/>
            <a:ext cx="8329612" cy="1254125"/>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●1985</a:t>
            </a:r>
            <a:r>
              <a:rPr lang="ja-JP" altLang="en-US" sz="1400" b="0" dirty="0">
                <a:latin typeface="+mn-ea"/>
                <a:ea typeface="+mn-ea"/>
              </a:rPr>
              <a:t>年「ウィーン条約」　⇒　オゾン層保護のための情報交換</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1987</a:t>
            </a:r>
            <a:r>
              <a:rPr lang="ja-JP" altLang="en-US" sz="1400" b="0" dirty="0">
                <a:latin typeface="+mn-ea"/>
                <a:ea typeface="+mn-ea"/>
              </a:rPr>
              <a:t>年「モントリオール議定書」⇒ オゾン層破壊物質の全廃スケジュール</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●1988</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オゾン層保護法</a:t>
            </a:r>
            <a:r>
              <a:rPr lang="en-US" altLang="ja-JP" sz="1400" b="0" dirty="0">
                <a:latin typeface="+mn-ea"/>
                <a:ea typeface="+mn-ea"/>
              </a:rPr>
              <a:t>｣</a:t>
            </a:r>
            <a:r>
              <a:rPr lang="ja-JP" altLang="en-US" sz="1400" b="0" dirty="0">
                <a:latin typeface="+mn-ea"/>
                <a:ea typeface="+mn-ea"/>
              </a:rPr>
              <a:t>　オゾン層破壊物質の生産や輸出入の規制</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2001</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フロン回収破壊法</a:t>
            </a:r>
            <a:r>
              <a:rPr lang="en-US" altLang="ja-JP" sz="1400" b="0" dirty="0">
                <a:latin typeface="+mn-ea"/>
                <a:ea typeface="+mn-ea"/>
              </a:rPr>
              <a:t>｣</a:t>
            </a:r>
            <a:r>
              <a:rPr lang="ja-JP" altLang="en-US" sz="1400" b="0" dirty="0">
                <a:latin typeface="+mn-ea"/>
                <a:ea typeface="+mn-ea"/>
              </a:rPr>
              <a:t>・</a:t>
            </a:r>
            <a:r>
              <a:rPr lang="en-US" altLang="ja-JP" sz="1400" b="0" dirty="0">
                <a:latin typeface="+mn-ea"/>
                <a:ea typeface="+mn-ea"/>
              </a:rPr>
              <a:t>2015</a:t>
            </a:r>
            <a:r>
              <a:rPr lang="ja-JP" altLang="en-US" sz="1400" b="0" dirty="0">
                <a:latin typeface="+mn-ea"/>
                <a:ea typeface="+mn-ea"/>
              </a:rPr>
              <a:t>年</a:t>
            </a:r>
            <a:r>
              <a:rPr lang="ja-JP" altLang="en-US" sz="1400" dirty="0">
                <a:solidFill>
                  <a:srgbClr val="FF0000"/>
                </a:solidFill>
                <a:latin typeface="+mn-ea"/>
                <a:ea typeface="+mn-ea"/>
              </a:rPr>
              <a:t>「フロン排出抑制法」</a:t>
            </a:r>
            <a:r>
              <a:rPr lang="ja-JP" altLang="en-US" sz="1400" b="0" dirty="0">
                <a:latin typeface="+mn-ea"/>
                <a:ea typeface="+mn-ea"/>
              </a:rPr>
              <a:t>に改正</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製造から廃棄まで、使用済みフロン類の回収・破壊を含むライフサイクル全体が対象</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このような迅速な対策が功を奏し、今世紀末には元の状態に回復すると予想されている。</a:t>
            </a:r>
            <a:endParaRPr lang="en-US" altLang="ja-JP" sz="1400" b="0" dirty="0">
              <a:latin typeface="+mn-ea"/>
              <a:ea typeface="+mn-ea"/>
            </a:endParaRPr>
          </a:p>
        </p:txBody>
      </p:sp>
      <p:sp>
        <p:nvSpPr>
          <p:cNvPr id="145421" name="AutoShape 21">
            <a:extLst>
              <a:ext uri="{FF2B5EF4-FFF2-40B4-BE49-F238E27FC236}">
                <a16:creationId xmlns:a16="http://schemas.microsoft.com/office/drawing/2014/main" id="{D988EFF5-6BC8-9492-9D9D-CB9D74374B9F}"/>
              </a:ext>
            </a:extLst>
          </p:cNvPr>
          <p:cNvSpPr>
            <a:spLocks noChangeArrowheads="1"/>
          </p:cNvSpPr>
          <p:nvPr/>
        </p:nvSpPr>
        <p:spPr bwMode="auto">
          <a:xfrm>
            <a:off x="36513" y="5180013"/>
            <a:ext cx="2176462" cy="282575"/>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145423" name="Text Box 34">
            <a:extLst>
              <a:ext uri="{FF2B5EF4-FFF2-40B4-BE49-F238E27FC236}">
                <a16:creationId xmlns:a16="http://schemas.microsoft.com/office/drawing/2014/main" id="{2E61304B-ED1D-814B-901A-CAFCC4A8747C}"/>
              </a:ext>
            </a:extLst>
          </p:cNvPr>
          <p:cNvSpPr txBox="1">
            <a:spLocks noChangeArrowheads="1"/>
          </p:cNvSpPr>
          <p:nvPr/>
        </p:nvSpPr>
        <p:spPr bwMode="auto">
          <a:xfrm>
            <a:off x="-53975" y="909638"/>
            <a:ext cx="2290763"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オゾン層の破壊とフロン</a:t>
            </a:r>
          </a:p>
        </p:txBody>
      </p:sp>
      <p:sp>
        <p:nvSpPr>
          <p:cNvPr id="145425" name="Text Box 36">
            <a:extLst>
              <a:ext uri="{FF2B5EF4-FFF2-40B4-BE49-F238E27FC236}">
                <a16:creationId xmlns:a16="http://schemas.microsoft.com/office/drawing/2014/main" id="{915D8E15-8319-8D4F-2BDE-8772A9F1E86F}"/>
              </a:ext>
            </a:extLst>
          </p:cNvPr>
          <p:cNvSpPr txBox="1">
            <a:spLocks noChangeArrowheads="1"/>
          </p:cNvSpPr>
          <p:nvPr/>
        </p:nvSpPr>
        <p:spPr bwMode="auto">
          <a:xfrm>
            <a:off x="-57150" y="2352675"/>
            <a:ext cx="2470150"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オゾン層の破壊の影響</a:t>
            </a:r>
          </a:p>
        </p:txBody>
      </p:sp>
      <p:sp>
        <p:nvSpPr>
          <p:cNvPr id="145426" name="Text Box 37">
            <a:extLst>
              <a:ext uri="{FF2B5EF4-FFF2-40B4-BE49-F238E27FC236}">
                <a16:creationId xmlns:a16="http://schemas.microsoft.com/office/drawing/2014/main" id="{6A0E507B-2337-32CC-D0CF-DB1EC9C285ED}"/>
              </a:ext>
            </a:extLst>
          </p:cNvPr>
          <p:cNvSpPr txBox="1">
            <a:spLocks noChangeArrowheads="1"/>
          </p:cNvSpPr>
          <p:nvPr/>
        </p:nvSpPr>
        <p:spPr bwMode="auto">
          <a:xfrm>
            <a:off x="-19050" y="3433763"/>
            <a:ext cx="291147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オゾン層破壊に対する取り組み</a:t>
            </a:r>
          </a:p>
        </p:txBody>
      </p:sp>
      <p:sp>
        <p:nvSpPr>
          <p:cNvPr id="145427" name="Text Box 38">
            <a:extLst>
              <a:ext uri="{FF2B5EF4-FFF2-40B4-BE49-F238E27FC236}">
                <a16:creationId xmlns:a16="http://schemas.microsoft.com/office/drawing/2014/main" id="{3CBBBD5F-EAE5-C88F-6549-458273A59D75}"/>
              </a:ext>
            </a:extLst>
          </p:cNvPr>
          <p:cNvSpPr txBox="1">
            <a:spLocks noChangeArrowheads="1"/>
          </p:cNvSpPr>
          <p:nvPr/>
        </p:nvSpPr>
        <p:spPr bwMode="auto">
          <a:xfrm>
            <a:off x="52388" y="5129213"/>
            <a:ext cx="227965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温暖化への影響と対策</a:t>
            </a:r>
          </a:p>
        </p:txBody>
      </p:sp>
      <p:sp>
        <p:nvSpPr>
          <p:cNvPr id="145428" name="Text Box 40">
            <a:extLst>
              <a:ext uri="{FF2B5EF4-FFF2-40B4-BE49-F238E27FC236}">
                <a16:creationId xmlns:a16="http://schemas.microsoft.com/office/drawing/2014/main" id="{FF8B4740-3FC8-612B-69FA-BD6418AC5D08}"/>
              </a:ext>
            </a:extLst>
          </p:cNvPr>
          <p:cNvSpPr txBox="1">
            <a:spLocks noChangeArrowheads="1"/>
          </p:cNvSpPr>
          <p:nvPr/>
        </p:nvSpPr>
        <p:spPr bwMode="auto">
          <a:xfrm>
            <a:off x="0" y="627063"/>
            <a:ext cx="914400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有害な紫外線を吸収しているオゾン層。フロン等により破壊が進行した。国際的な取組みが進んで回復が予測されている。</a:t>
            </a:r>
          </a:p>
        </p:txBody>
      </p:sp>
      <p:pic>
        <p:nvPicPr>
          <p:cNvPr id="130066" name="Picture 41">
            <a:extLst>
              <a:ext uri="{FF2B5EF4-FFF2-40B4-BE49-F238E27FC236}">
                <a16:creationId xmlns:a16="http://schemas.microsoft.com/office/drawing/2014/main" id="{E61838AB-BF6E-EABB-CD41-55E870D878C9}"/>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96013" y="1530350"/>
            <a:ext cx="2768600" cy="254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30" name="Text Box 43">
            <a:extLst>
              <a:ext uri="{FF2B5EF4-FFF2-40B4-BE49-F238E27FC236}">
                <a16:creationId xmlns:a16="http://schemas.microsoft.com/office/drawing/2014/main" id="{953467EF-57FC-B89E-76B5-8A8906361A7E}"/>
              </a:ext>
            </a:extLst>
          </p:cNvPr>
          <p:cNvSpPr txBox="1">
            <a:spLocks noChangeArrowheads="1"/>
          </p:cNvSpPr>
          <p:nvPr/>
        </p:nvSpPr>
        <p:spPr bwMode="auto">
          <a:xfrm>
            <a:off x="-30163" y="1628775"/>
            <a:ext cx="6372226"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フロンとは冷蔵庫やエアコンに使われている冷媒（自然界には存在しない）</a:t>
            </a:r>
          </a:p>
          <a:p>
            <a:pPr eaLnBrk="1" hangingPunct="1">
              <a:spcBef>
                <a:spcPct val="0"/>
              </a:spcBef>
              <a:buFontTx/>
              <a:buNone/>
              <a:defRPr/>
            </a:pPr>
            <a:r>
              <a:rPr lang="ja-JP" altLang="en-US" sz="1400" b="0" dirty="0">
                <a:latin typeface="+mn-ea"/>
                <a:ea typeface="+mn-ea"/>
              </a:rPr>
              <a:t>　・破壊性の大きい特定フロン</a:t>
            </a:r>
            <a:r>
              <a:rPr lang="en-US" altLang="ja-JP" sz="1400" b="0" dirty="0">
                <a:latin typeface="+mn-ea"/>
                <a:ea typeface="+mn-ea"/>
              </a:rPr>
              <a:t>(CFC</a:t>
            </a:r>
            <a:r>
              <a:rPr lang="ja-JP" altLang="en-US" sz="1400" b="0" dirty="0">
                <a:latin typeface="+mn-ea"/>
                <a:ea typeface="+mn-ea"/>
              </a:rPr>
              <a:t>・</a:t>
            </a:r>
            <a:r>
              <a:rPr lang="en-US" altLang="ja-JP" sz="1400" b="0" dirty="0">
                <a:latin typeface="+mn-ea"/>
                <a:ea typeface="+mn-ea"/>
              </a:rPr>
              <a:t>HCFC)</a:t>
            </a:r>
          </a:p>
          <a:p>
            <a:pPr eaLnBrk="1" hangingPunct="1">
              <a:spcBef>
                <a:spcPct val="0"/>
              </a:spcBef>
              <a:buFontTx/>
              <a:buNone/>
              <a:defRPr/>
            </a:pPr>
            <a:r>
              <a:rPr lang="ja-JP" altLang="en-US" sz="1400" b="0" dirty="0">
                <a:latin typeface="+mn-ea"/>
                <a:ea typeface="+mn-ea"/>
              </a:rPr>
              <a:t>　・破壊性の無い代替フロン（ＨＦＣ</a:t>
            </a:r>
            <a:r>
              <a:rPr lang="en-US" altLang="ja-JP" sz="1400" b="0" dirty="0">
                <a:latin typeface="+mn-ea"/>
                <a:ea typeface="+mn-ea"/>
              </a:rPr>
              <a:t>)</a:t>
            </a:r>
            <a:r>
              <a:rPr lang="ja-JP" altLang="en-US" sz="1400" b="0" dirty="0">
                <a:latin typeface="+mn-ea"/>
                <a:ea typeface="+mn-ea"/>
              </a:rPr>
              <a:t>　⇒　強烈な温室効果ガス</a:t>
            </a:r>
            <a:r>
              <a:rPr lang="ja-JP" altLang="en-US" sz="1400" dirty="0">
                <a:solidFill>
                  <a:srgbClr val="FF0000"/>
                </a:solidFill>
                <a:latin typeface="+mn-ea"/>
                <a:ea typeface="+mn-ea"/>
              </a:rPr>
              <a:t>ＧＷＰ</a:t>
            </a:r>
            <a:r>
              <a:rPr lang="en-US" altLang="ja-JP" sz="1400" dirty="0">
                <a:solidFill>
                  <a:srgbClr val="FF0000"/>
                </a:solidFill>
                <a:latin typeface="+mn-ea"/>
                <a:ea typeface="+mn-ea"/>
              </a:rPr>
              <a:t>100</a:t>
            </a:r>
            <a:r>
              <a:rPr lang="ja-JP" altLang="en-US" sz="1400" dirty="0">
                <a:solidFill>
                  <a:srgbClr val="FF0000"/>
                </a:solidFill>
                <a:latin typeface="+mn-ea"/>
                <a:ea typeface="+mn-ea"/>
              </a:rPr>
              <a:t>～</a:t>
            </a:r>
            <a:r>
              <a:rPr lang="ja-JP" altLang="en-US" sz="1400" b="0" dirty="0">
                <a:solidFill>
                  <a:srgbClr val="FF0000"/>
                </a:solidFill>
                <a:latin typeface="+mn-ea"/>
                <a:ea typeface="+mn-ea"/>
              </a:rPr>
              <a:t>１万倍</a:t>
            </a:r>
          </a:p>
        </p:txBody>
      </p:sp>
      <p:sp>
        <p:nvSpPr>
          <p:cNvPr id="145441" name="Line 53">
            <a:extLst>
              <a:ext uri="{FF2B5EF4-FFF2-40B4-BE49-F238E27FC236}">
                <a16:creationId xmlns:a16="http://schemas.microsoft.com/office/drawing/2014/main" id="{6BDCA0D6-4110-22D6-0267-39DDD63ABFC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30069" name="図 12">
            <a:extLst>
              <a:ext uri="{FF2B5EF4-FFF2-40B4-BE49-F238E27FC236}">
                <a16:creationId xmlns:a16="http://schemas.microsoft.com/office/drawing/2014/main" id="{F37198F1-293F-07EE-802A-E9B0200215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50988" y="19526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70" name="図 13">
            <a:extLst>
              <a:ext uri="{FF2B5EF4-FFF2-40B4-BE49-F238E27FC236}">
                <a16:creationId xmlns:a16="http://schemas.microsoft.com/office/drawing/2014/main" id="{9926B92E-C2D4-BB38-1353-7667400FE1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65313" y="187325"/>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71" name="図 17">
            <a:extLst>
              <a:ext uri="{FF2B5EF4-FFF2-40B4-BE49-F238E27FC236}">
                <a16:creationId xmlns:a16="http://schemas.microsoft.com/office/drawing/2014/main" id="{0E662ED8-00C3-C0B2-8BA0-21FA29AFECB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78050" y="188913"/>
            <a:ext cx="320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75" name="正方形/長方形 1">
            <a:extLst>
              <a:ext uri="{FF2B5EF4-FFF2-40B4-BE49-F238E27FC236}">
                <a16:creationId xmlns:a16="http://schemas.microsoft.com/office/drawing/2014/main" id="{C278E8D8-0A54-4CD2-3D4A-49C2CF5FEA88}"/>
              </a:ext>
            </a:extLst>
          </p:cNvPr>
          <p:cNvSpPr/>
          <p:nvPr/>
        </p:nvSpPr>
        <p:spPr>
          <a:xfrm>
            <a:off x="2892416" y="-32964"/>
            <a:ext cx="2629245" cy="276999"/>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algn="ctr">
              <a:defRPr/>
            </a:pPr>
            <a:r>
              <a:rPr lang="en-US" altLang="ja-JP" sz="1200" dirty="0">
                <a:ln/>
              </a:rPr>
              <a:t>2060</a:t>
            </a:r>
            <a:r>
              <a:rPr lang="ja-JP" altLang="en-US" sz="1200" dirty="0">
                <a:ln/>
              </a:rPr>
              <a:t>年頃　</a:t>
            </a:r>
            <a:r>
              <a:rPr lang="en-US" altLang="ja-JP" sz="1200" dirty="0">
                <a:ln/>
              </a:rPr>
              <a:t>1980</a:t>
            </a:r>
            <a:r>
              <a:rPr lang="ja-JP" altLang="en-US" sz="1200" dirty="0">
                <a:ln/>
              </a:rPr>
              <a:t>年レベル回復見込み</a:t>
            </a:r>
          </a:p>
        </p:txBody>
      </p:sp>
      <p:pic>
        <p:nvPicPr>
          <p:cNvPr id="130077" name="図 4">
            <a:extLst>
              <a:ext uri="{FF2B5EF4-FFF2-40B4-BE49-F238E27FC236}">
                <a16:creationId xmlns:a16="http://schemas.microsoft.com/office/drawing/2014/main" id="{998F64C0-FDFF-1D78-58C7-08A4351166B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16463" y="5441950"/>
            <a:ext cx="4379912" cy="12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78" name="テキスト ボックス 6">
            <a:extLst>
              <a:ext uri="{FF2B5EF4-FFF2-40B4-BE49-F238E27FC236}">
                <a16:creationId xmlns:a16="http://schemas.microsoft.com/office/drawing/2014/main" id="{9467044B-485A-360F-20A2-2AF9B00CD23F}"/>
              </a:ext>
            </a:extLst>
          </p:cNvPr>
          <p:cNvSpPr txBox="1">
            <a:spLocks noChangeArrowheads="1"/>
          </p:cNvSpPr>
          <p:nvPr/>
        </p:nvSpPr>
        <p:spPr bwMode="auto">
          <a:xfrm>
            <a:off x="6854825" y="6669088"/>
            <a:ext cx="22812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800"/>
              <a:t>出典：環境省「フロン排出抑制法」ポータルサイト</a:t>
            </a:r>
          </a:p>
        </p:txBody>
      </p:sp>
      <p:sp>
        <p:nvSpPr>
          <p:cNvPr id="130079" name="テキスト ボックス 2">
            <a:extLst>
              <a:ext uri="{FF2B5EF4-FFF2-40B4-BE49-F238E27FC236}">
                <a16:creationId xmlns:a16="http://schemas.microsoft.com/office/drawing/2014/main" id="{514E08B0-8C82-9ECD-DF33-100BADB6E3F0}"/>
              </a:ext>
            </a:extLst>
          </p:cNvPr>
          <p:cNvSpPr txBox="1">
            <a:spLocks noChangeArrowheads="1"/>
          </p:cNvSpPr>
          <p:nvPr/>
        </p:nvSpPr>
        <p:spPr bwMode="auto">
          <a:xfrm>
            <a:off x="-69850" y="5480050"/>
            <a:ext cx="492918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dirty="0"/>
              <a:t>●HFCはオゾン層を破壊が、GWPは100倍から１万倍</a:t>
            </a:r>
          </a:p>
          <a:p>
            <a:pPr>
              <a:spcBef>
                <a:spcPct val="0"/>
              </a:spcBef>
              <a:buFontTx/>
              <a:buNone/>
            </a:pPr>
            <a:r>
              <a:rPr lang="ja-JP" altLang="en-US" sz="1400" b="0" dirty="0"/>
              <a:t>　2016年モントリオール議定書は、HFCも規制(キガリ改正)。</a:t>
            </a:r>
          </a:p>
          <a:p>
            <a:pPr>
              <a:spcBef>
                <a:spcPct val="0"/>
              </a:spcBef>
              <a:buFontTx/>
              <a:buNone/>
            </a:pPr>
            <a:r>
              <a:rPr lang="ja-JP" altLang="en-US" sz="1400" b="0" dirty="0"/>
              <a:t>　CO2やアンモニアなど、ノンフロン冷媒や発泡剤が実用化。</a:t>
            </a:r>
          </a:p>
          <a:p>
            <a:pPr>
              <a:spcBef>
                <a:spcPct val="0"/>
              </a:spcBef>
              <a:buFontTx/>
              <a:buNone/>
            </a:pPr>
            <a:r>
              <a:rPr lang="ja-JP" altLang="en-US" sz="1400" b="0" dirty="0"/>
              <a:t>　さらに冷媒を使わない冷凍システムも研究されています。</a:t>
            </a:r>
          </a:p>
          <a:p>
            <a:pPr>
              <a:spcBef>
                <a:spcPct val="0"/>
              </a:spcBef>
              <a:buFontTx/>
              <a:buNone/>
            </a:pPr>
            <a:r>
              <a:rPr lang="ja-JP" altLang="en-US" sz="1400" b="0" dirty="0"/>
              <a:t>●2019年先進国がHFCの削減開始、2040年代にはすべて</a:t>
            </a:r>
            <a:endParaRPr lang="en-US" altLang="ja-JP" sz="1400" b="0" dirty="0"/>
          </a:p>
          <a:p>
            <a:pPr>
              <a:spcBef>
                <a:spcPct val="0"/>
              </a:spcBef>
              <a:buFontTx/>
              <a:buNone/>
            </a:pPr>
            <a:r>
              <a:rPr lang="ja-JP" altLang="en-US" sz="1400" b="0" dirty="0"/>
              <a:t>　の国が80～85％削減する（約0.4℃の気温上昇防止効果）。</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AutoShape 40">
            <a:extLst>
              <a:ext uri="{FF2B5EF4-FFF2-40B4-BE49-F238E27FC236}">
                <a16:creationId xmlns:a16="http://schemas.microsoft.com/office/drawing/2014/main" id="{2E9AD408-600A-7837-BFCD-B28227920AE8}"/>
              </a:ext>
            </a:extLst>
          </p:cNvPr>
          <p:cNvSpPr>
            <a:spLocks noChangeArrowheads="1"/>
          </p:cNvSpPr>
          <p:nvPr/>
        </p:nvSpPr>
        <p:spPr bwMode="auto">
          <a:xfrm>
            <a:off x="0" y="635000"/>
            <a:ext cx="1835150" cy="307975"/>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32099" name="Text Box 7">
            <a:extLst>
              <a:ext uri="{FF2B5EF4-FFF2-40B4-BE49-F238E27FC236}">
                <a16:creationId xmlns:a16="http://schemas.microsoft.com/office/drawing/2014/main" id="{417053A4-0319-AACA-2910-C677202EA84E}"/>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P112</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P115</a:t>
            </a:r>
          </a:p>
        </p:txBody>
      </p:sp>
      <p:sp>
        <p:nvSpPr>
          <p:cNvPr id="147460" name="Text Box 8">
            <a:extLst>
              <a:ext uri="{FF2B5EF4-FFF2-40B4-BE49-F238E27FC236}">
                <a16:creationId xmlns:a16="http://schemas.microsoft.com/office/drawing/2014/main" id="{9FD089B3-F8C6-E6DB-B83A-09D0E4E7764C}"/>
              </a:ext>
            </a:extLst>
          </p:cNvPr>
          <p:cNvSpPr txBox="1">
            <a:spLocks noChangeArrowheads="1"/>
          </p:cNvSpPr>
          <p:nvPr/>
        </p:nvSpPr>
        <p:spPr bwMode="auto">
          <a:xfrm>
            <a:off x="3059113" y="87313"/>
            <a:ext cx="53752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水資源や海洋環境に関する問題　</a:t>
            </a:r>
          </a:p>
        </p:txBody>
      </p:sp>
      <p:sp>
        <p:nvSpPr>
          <p:cNvPr id="147461" name="Text Box 9">
            <a:extLst>
              <a:ext uri="{FF2B5EF4-FFF2-40B4-BE49-F238E27FC236}">
                <a16:creationId xmlns:a16="http://schemas.microsoft.com/office/drawing/2014/main" id="{D79C2CFF-3820-C797-9A09-F2CCBDBED7BE}"/>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147462" name="Text Box 10">
            <a:extLst>
              <a:ext uri="{FF2B5EF4-FFF2-40B4-BE49-F238E27FC236}">
                <a16:creationId xmlns:a16="http://schemas.microsoft.com/office/drawing/2014/main" id="{B2F4AB11-CF05-5BE2-5544-BB39E22E2210}"/>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３－４</a:t>
            </a:r>
          </a:p>
        </p:txBody>
      </p:sp>
      <p:sp>
        <p:nvSpPr>
          <p:cNvPr id="147464" name="AutoShape 13">
            <a:extLst>
              <a:ext uri="{FF2B5EF4-FFF2-40B4-BE49-F238E27FC236}">
                <a16:creationId xmlns:a16="http://schemas.microsoft.com/office/drawing/2014/main" id="{3379CCBE-AD95-8AF0-FC2B-51210BC65869}"/>
              </a:ext>
            </a:extLst>
          </p:cNvPr>
          <p:cNvSpPr>
            <a:spLocks noChangeArrowheads="1"/>
          </p:cNvSpPr>
          <p:nvPr/>
        </p:nvSpPr>
        <p:spPr bwMode="auto">
          <a:xfrm>
            <a:off x="6194425" y="4208463"/>
            <a:ext cx="2878138" cy="1016000"/>
          </a:xfrm>
          <a:prstGeom prst="roundRect">
            <a:avLst>
              <a:gd name="adj" fmla="val 865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7465" name="AutoShape 14">
            <a:extLst>
              <a:ext uri="{FF2B5EF4-FFF2-40B4-BE49-F238E27FC236}">
                <a16:creationId xmlns:a16="http://schemas.microsoft.com/office/drawing/2014/main" id="{4CA6DD8D-ED35-FCC7-FF12-9ADC29359DD2}"/>
              </a:ext>
            </a:extLst>
          </p:cNvPr>
          <p:cNvSpPr>
            <a:spLocks noChangeArrowheads="1"/>
          </p:cNvSpPr>
          <p:nvPr/>
        </p:nvSpPr>
        <p:spPr bwMode="auto">
          <a:xfrm>
            <a:off x="6556375" y="4089400"/>
            <a:ext cx="2155825" cy="261938"/>
          </a:xfrm>
          <a:prstGeom prst="roundRect">
            <a:avLst>
              <a:gd name="adj" fmla="val 1666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7466" name="AutoShape 15">
            <a:extLst>
              <a:ext uri="{FF2B5EF4-FFF2-40B4-BE49-F238E27FC236}">
                <a16:creationId xmlns:a16="http://schemas.microsoft.com/office/drawing/2014/main" id="{CC409E27-245D-8387-02C1-ABF7812A9929}"/>
              </a:ext>
            </a:extLst>
          </p:cNvPr>
          <p:cNvSpPr>
            <a:spLocks noChangeArrowheads="1"/>
          </p:cNvSpPr>
          <p:nvPr/>
        </p:nvSpPr>
        <p:spPr bwMode="auto">
          <a:xfrm>
            <a:off x="41275" y="2892425"/>
            <a:ext cx="2017713" cy="306388"/>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47468" name="AutoShape 19">
            <a:extLst>
              <a:ext uri="{FF2B5EF4-FFF2-40B4-BE49-F238E27FC236}">
                <a16:creationId xmlns:a16="http://schemas.microsoft.com/office/drawing/2014/main" id="{7506712E-F41A-39FB-D146-7D5B7002B80E}"/>
              </a:ext>
            </a:extLst>
          </p:cNvPr>
          <p:cNvSpPr>
            <a:spLocks noChangeArrowheads="1"/>
          </p:cNvSpPr>
          <p:nvPr/>
        </p:nvSpPr>
        <p:spPr bwMode="auto">
          <a:xfrm>
            <a:off x="6170613" y="3222625"/>
            <a:ext cx="2878137" cy="717550"/>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7469" name="AutoShape 20">
            <a:extLst>
              <a:ext uri="{FF2B5EF4-FFF2-40B4-BE49-F238E27FC236}">
                <a16:creationId xmlns:a16="http://schemas.microsoft.com/office/drawing/2014/main" id="{E98FA74F-A879-24D4-539C-07417C4871F6}"/>
              </a:ext>
            </a:extLst>
          </p:cNvPr>
          <p:cNvSpPr>
            <a:spLocks noChangeArrowheads="1"/>
          </p:cNvSpPr>
          <p:nvPr/>
        </p:nvSpPr>
        <p:spPr bwMode="auto">
          <a:xfrm>
            <a:off x="6394450" y="3019425"/>
            <a:ext cx="2376488" cy="273050"/>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7470" name="Text Box 27">
            <a:extLst>
              <a:ext uri="{FF2B5EF4-FFF2-40B4-BE49-F238E27FC236}">
                <a16:creationId xmlns:a16="http://schemas.microsoft.com/office/drawing/2014/main" id="{9F73F652-9980-A914-0757-0C89E83DF02A}"/>
              </a:ext>
            </a:extLst>
          </p:cNvPr>
          <p:cNvSpPr txBox="1">
            <a:spLocks noChangeArrowheads="1"/>
          </p:cNvSpPr>
          <p:nvPr/>
        </p:nvSpPr>
        <p:spPr bwMode="auto">
          <a:xfrm>
            <a:off x="6467475" y="3005138"/>
            <a:ext cx="2339975"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ウォーター・フットプリント</a:t>
            </a:r>
          </a:p>
        </p:txBody>
      </p:sp>
      <p:sp>
        <p:nvSpPr>
          <p:cNvPr id="147471" name="Text Box 30">
            <a:extLst>
              <a:ext uri="{FF2B5EF4-FFF2-40B4-BE49-F238E27FC236}">
                <a16:creationId xmlns:a16="http://schemas.microsoft.com/office/drawing/2014/main" id="{85FDE227-52B7-4D70-42D1-8C24CA22D12A}"/>
              </a:ext>
            </a:extLst>
          </p:cNvPr>
          <p:cNvSpPr txBox="1">
            <a:spLocks noChangeArrowheads="1"/>
          </p:cNvSpPr>
          <p:nvPr/>
        </p:nvSpPr>
        <p:spPr bwMode="auto">
          <a:xfrm>
            <a:off x="6626225" y="4057650"/>
            <a:ext cx="205263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chemeClr val="bg1"/>
                </a:solidFill>
                <a:latin typeface="+mn-ea"/>
                <a:ea typeface="+mn-ea"/>
              </a:rPr>
              <a:t>バーチャルウォーター</a:t>
            </a:r>
          </a:p>
        </p:txBody>
      </p:sp>
      <p:sp>
        <p:nvSpPr>
          <p:cNvPr id="147472" name="Text Box 31">
            <a:extLst>
              <a:ext uri="{FF2B5EF4-FFF2-40B4-BE49-F238E27FC236}">
                <a16:creationId xmlns:a16="http://schemas.microsoft.com/office/drawing/2014/main" id="{644F4DC5-90B8-F87A-A79A-4B2163A8E613}"/>
              </a:ext>
            </a:extLst>
          </p:cNvPr>
          <p:cNvSpPr txBox="1">
            <a:spLocks noChangeArrowheads="1"/>
          </p:cNvSpPr>
          <p:nvPr/>
        </p:nvSpPr>
        <p:spPr bwMode="auto">
          <a:xfrm>
            <a:off x="41275" y="2863850"/>
            <a:ext cx="2251075"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水資源問題の原因</a:t>
            </a:r>
            <a:endParaRPr lang="en-US" altLang="ja-JP" sz="1800" dirty="0">
              <a:latin typeface="+mn-ea"/>
              <a:ea typeface="+mn-ea"/>
            </a:endParaRPr>
          </a:p>
        </p:txBody>
      </p:sp>
      <p:sp>
        <p:nvSpPr>
          <p:cNvPr id="147474" name="Text Box 33">
            <a:extLst>
              <a:ext uri="{FF2B5EF4-FFF2-40B4-BE49-F238E27FC236}">
                <a16:creationId xmlns:a16="http://schemas.microsoft.com/office/drawing/2014/main" id="{9103C4C1-8194-33F1-CAB3-11B0F3A0A197}"/>
              </a:ext>
            </a:extLst>
          </p:cNvPr>
          <p:cNvSpPr txBox="1">
            <a:spLocks noChangeArrowheads="1"/>
          </p:cNvSpPr>
          <p:nvPr/>
        </p:nvSpPr>
        <p:spPr bwMode="auto">
          <a:xfrm>
            <a:off x="6170612" y="4370322"/>
            <a:ext cx="2878138" cy="8318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食料や工業製品を輸入している国において仮にその輸入品を自国で生産した場合</a:t>
            </a:r>
            <a:r>
              <a:rPr lang="en-US" altLang="ja-JP" sz="1200" b="0" dirty="0">
                <a:latin typeface="+mn-ea"/>
                <a:ea typeface="+mn-ea"/>
              </a:rPr>
              <a:t>､</a:t>
            </a:r>
            <a:r>
              <a:rPr lang="ja-JP" altLang="en-US" sz="1200" b="0" dirty="0">
                <a:latin typeface="+mn-ea"/>
                <a:ea typeface="+mn-ea"/>
              </a:rPr>
              <a:t>どの程度の水が必要か推定した水の量</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世界貿易の平均</a:t>
            </a:r>
            <a:r>
              <a:rPr lang="en-US" altLang="ja-JP" sz="1200" b="0" dirty="0">
                <a:latin typeface="+mn-ea"/>
                <a:ea typeface="+mn-ea"/>
              </a:rPr>
              <a:t>2320</a:t>
            </a:r>
            <a:r>
              <a:rPr lang="ja-JP" altLang="en-US" sz="1200" b="0" dirty="0">
                <a:latin typeface="+mn-ea"/>
                <a:ea typeface="+mn-ea"/>
              </a:rPr>
              <a:t>ｋ㎥で、</a:t>
            </a:r>
            <a:r>
              <a:rPr lang="en-US" altLang="ja-JP" sz="1200" b="0" dirty="0">
                <a:latin typeface="+mn-ea"/>
                <a:ea typeface="+mn-ea"/>
              </a:rPr>
              <a:t>80%</a:t>
            </a:r>
            <a:r>
              <a:rPr lang="ja-JP" altLang="en-US" sz="1200" b="0" dirty="0">
                <a:latin typeface="+mn-ea"/>
                <a:ea typeface="+mn-ea"/>
              </a:rPr>
              <a:t>が農産物。</a:t>
            </a:r>
          </a:p>
        </p:txBody>
      </p:sp>
      <p:sp>
        <p:nvSpPr>
          <p:cNvPr id="147475" name="Text Box 36">
            <a:extLst>
              <a:ext uri="{FF2B5EF4-FFF2-40B4-BE49-F238E27FC236}">
                <a16:creationId xmlns:a16="http://schemas.microsoft.com/office/drawing/2014/main" id="{BCB83789-D630-4C75-2276-7926C0F43A87}"/>
              </a:ext>
            </a:extLst>
          </p:cNvPr>
          <p:cNvSpPr txBox="1">
            <a:spLocks noChangeArrowheads="1"/>
          </p:cNvSpPr>
          <p:nvPr/>
        </p:nvSpPr>
        <p:spPr bwMode="auto">
          <a:xfrm>
            <a:off x="6172411" y="3297319"/>
            <a:ext cx="2820566" cy="6461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食料や製品などの生産から消費までの全過程において</a:t>
            </a:r>
            <a:r>
              <a:rPr lang="en-US" altLang="ja-JP" sz="1200" b="0" dirty="0">
                <a:latin typeface="+mn-ea"/>
                <a:ea typeface="+mn-ea"/>
              </a:rPr>
              <a:t>､</a:t>
            </a:r>
            <a:r>
              <a:rPr lang="ja-JP" altLang="en-US" sz="1200" b="0" dirty="0">
                <a:latin typeface="+mn-ea"/>
                <a:ea typeface="+mn-ea"/>
              </a:rPr>
              <a:t>直接的･間接的に消費･汚染された水の量を示す指標</a:t>
            </a:r>
          </a:p>
        </p:txBody>
      </p:sp>
      <p:sp>
        <p:nvSpPr>
          <p:cNvPr id="147476" name="Text Box 38">
            <a:extLst>
              <a:ext uri="{FF2B5EF4-FFF2-40B4-BE49-F238E27FC236}">
                <a16:creationId xmlns:a16="http://schemas.microsoft.com/office/drawing/2014/main" id="{4E6A5B9C-7785-F466-94E9-835E6BDB238D}"/>
              </a:ext>
            </a:extLst>
          </p:cNvPr>
          <p:cNvSpPr txBox="1">
            <a:spLocks noChangeArrowheads="1"/>
          </p:cNvSpPr>
          <p:nvPr/>
        </p:nvSpPr>
        <p:spPr bwMode="auto">
          <a:xfrm>
            <a:off x="0" y="909638"/>
            <a:ext cx="5651500" cy="20002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●地球上の水の</a:t>
            </a:r>
            <a:r>
              <a:rPr lang="en-US" altLang="ja-JP" sz="1400" b="0" dirty="0">
                <a:latin typeface="+mn-ea"/>
                <a:ea typeface="+mn-ea"/>
              </a:rPr>
              <a:t>97.5%</a:t>
            </a:r>
            <a:r>
              <a:rPr lang="ja-JP" altLang="en-US" sz="1400" b="0" dirty="0">
                <a:latin typeface="+mn-ea"/>
                <a:ea typeface="+mn-ea"/>
              </a:rPr>
              <a:t>は海水、</a:t>
            </a:r>
            <a:r>
              <a:rPr lang="en-US" altLang="ja-JP" sz="1400" b="0" dirty="0">
                <a:latin typeface="+mn-ea"/>
                <a:ea typeface="+mn-ea"/>
              </a:rPr>
              <a:t>2.5%</a:t>
            </a:r>
            <a:r>
              <a:rPr lang="ja-JP" altLang="en-US" sz="1400" b="0" dirty="0">
                <a:latin typeface="+mn-ea"/>
                <a:ea typeface="+mn-ea"/>
              </a:rPr>
              <a:t>が淡水（利用可能淡水</a:t>
            </a:r>
            <a:r>
              <a:rPr lang="en-US" altLang="ja-JP" sz="1400" b="0" dirty="0">
                <a:latin typeface="+mn-ea"/>
                <a:ea typeface="+mn-ea"/>
              </a:rPr>
              <a:t>0.8%</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●利用可能淡水</a:t>
            </a:r>
            <a:r>
              <a:rPr lang="en-US" altLang="ja-JP" sz="1400" b="0" dirty="0">
                <a:latin typeface="+mn-ea"/>
                <a:ea typeface="+mn-ea"/>
              </a:rPr>
              <a:t>0.8%</a:t>
            </a:r>
            <a:r>
              <a:rPr lang="ja-JP" altLang="en-US" sz="1400" b="0" dirty="0">
                <a:latin typeface="+mn-ea"/>
                <a:ea typeface="+mn-ea"/>
              </a:rPr>
              <a:t>の内訳</a:t>
            </a:r>
            <a:r>
              <a:rPr lang="en-US" altLang="ja-JP" sz="1400" b="0" dirty="0">
                <a:latin typeface="+mn-ea"/>
                <a:ea typeface="+mn-ea"/>
              </a:rPr>
              <a:t>(</a:t>
            </a:r>
            <a:r>
              <a:rPr lang="ja-JP" altLang="en-US" sz="1400" b="0" dirty="0">
                <a:latin typeface="+mn-ea"/>
                <a:ea typeface="+mn-ea"/>
              </a:rPr>
              <a:t>地下水</a:t>
            </a:r>
            <a:r>
              <a:rPr lang="en-US" altLang="ja-JP" sz="1400" b="0" dirty="0">
                <a:latin typeface="+mn-ea"/>
                <a:ea typeface="+mn-ea"/>
              </a:rPr>
              <a:t>0.76%</a:t>
            </a:r>
            <a:r>
              <a:rPr lang="ja-JP" altLang="en-US" sz="1400" b="0" dirty="0">
                <a:latin typeface="+mn-ea"/>
                <a:ea typeface="+mn-ea"/>
              </a:rPr>
              <a:t>　河川や湖沼など</a:t>
            </a:r>
            <a:r>
              <a:rPr lang="en-US" altLang="ja-JP" sz="1400" b="0" dirty="0">
                <a:latin typeface="+mn-ea"/>
                <a:ea typeface="+mn-ea"/>
              </a:rPr>
              <a:t>0.01</a:t>
            </a:r>
            <a:r>
              <a:rPr lang="ja-JP" altLang="en-US" sz="1400" b="0" dirty="0">
                <a:latin typeface="+mn-ea"/>
                <a:ea typeface="+mn-ea"/>
              </a:rPr>
              <a:t>％</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●循環</a:t>
            </a:r>
            <a:r>
              <a:rPr lang="en-US" altLang="ja-JP" sz="1400" b="0" dirty="0">
                <a:latin typeface="+mn-ea"/>
                <a:ea typeface="+mn-ea"/>
              </a:rPr>
              <a:t>､</a:t>
            </a:r>
            <a:r>
              <a:rPr lang="ja-JP" altLang="en-US" sz="1400" b="0" dirty="0">
                <a:latin typeface="+mn-ea"/>
                <a:ea typeface="+mn-ea"/>
              </a:rPr>
              <a:t>再生する</a:t>
            </a:r>
            <a:r>
              <a:rPr lang="ja-JP" altLang="en-US" sz="1400" dirty="0">
                <a:solidFill>
                  <a:srgbClr val="FF0000"/>
                </a:solidFill>
                <a:latin typeface="+mn-ea"/>
                <a:ea typeface="+mn-ea"/>
              </a:rPr>
              <a:t>利用可能な水の量は僅か</a:t>
            </a:r>
            <a:r>
              <a:rPr lang="en-US" altLang="ja-JP" sz="1400" dirty="0">
                <a:solidFill>
                  <a:srgbClr val="FF0000"/>
                </a:solidFill>
                <a:latin typeface="+mn-ea"/>
                <a:ea typeface="+mn-ea"/>
              </a:rPr>
              <a:t>0.00</a:t>
            </a:r>
            <a:r>
              <a:rPr lang="ja-JP" altLang="en-US" sz="1400" dirty="0">
                <a:solidFill>
                  <a:srgbClr val="FF0000"/>
                </a:solidFill>
                <a:latin typeface="+mn-ea"/>
                <a:ea typeface="+mn-ea"/>
              </a:rPr>
              <a:t>４％</a:t>
            </a:r>
            <a:r>
              <a:rPr lang="ja-JP" altLang="en-US" sz="1400" b="0" dirty="0">
                <a:latin typeface="+mn-ea"/>
                <a:ea typeface="+mn-ea"/>
              </a:rPr>
              <a:t>（</a:t>
            </a:r>
            <a:r>
              <a:rPr lang="en-US" altLang="ja-JP" sz="1400" b="0" dirty="0">
                <a:latin typeface="+mn-ea"/>
                <a:ea typeface="+mn-ea"/>
              </a:rPr>
              <a:t>5.5</a:t>
            </a:r>
            <a:r>
              <a:rPr lang="ja-JP" altLang="en-US" sz="1400" b="0" dirty="0">
                <a:latin typeface="+mn-ea"/>
                <a:ea typeface="+mn-ea"/>
              </a:rPr>
              <a:t>万ｋ㎥</a:t>
            </a:r>
            <a:r>
              <a:rPr lang="en-US" altLang="ja-JP" sz="1400" b="0" dirty="0">
                <a:latin typeface="+mn-ea"/>
                <a:ea typeface="+mn-ea"/>
              </a:rPr>
              <a:t>/</a:t>
            </a:r>
            <a:r>
              <a:rPr lang="ja-JP" altLang="en-US" sz="1400" b="0" dirty="0">
                <a:latin typeface="+mn-ea"/>
                <a:ea typeface="+mn-ea"/>
              </a:rPr>
              <a:t>年）</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●水資源賦存量</a:t>
            </a:r>
            <a:r>
              <a:rPr lang="en-US" altLang="ja-JP" sz="1400" b="0" dirty="0">
                <a:latin typeface="+mn-ea"/>
                <a:ea typeface="+mn-ea"/>
              </a:rPr>
              <a:t>(</a:t>
            </a:r>
            <a:r>
              <a:rPr lang="ja-JP" altLang="en-US" sz="1400" b="0" dirty="0">
                <a:latin typeface="+mn-ea"/>
                <a:ea typeface="+mn-ea"/>
              </a:rPr>
              <a:t>人間が最大限利用可能な水の量</a:t>
            </a:r>
            <a:r>
              <a:rPr lang="en-US" altLang="ja-JP" sz="1400" b="0" dirty="0">
                <a:latin typeface="+mn-ea"/>
                <a:ea typeface="+mn-ea"/>
              </a:rPr>
              <a:t>)</a:t>
            </a:r>
            <a:r>
              <a:rPr lang="ja-JP" altLang="en-US" sz="1400" b="0" dirty="0">
                <a:latin typeface="+mn-ea"/>
                <a:ea typeface="+mn-ea"/>
              </a:rPr>
              <a:t>は地域によって</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大きな差がある。</a:t>
            </a:r>
            <a:endParaRPr lang="en-US" altLang="ja-JP" sz="1400" b="0" dirty="0">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水の使用量は</a:t>
            </a:r>
            <a:r>
              <a:rPr lang="en-US" altLang="ja-JP" sz="1400" b="0" dirty="0">
                <a:latin typeface="+mn-ea"/>
                <a:ea typeface="+mn-ea"/>
              </a:rPr>
              <a:t>100</a:t>
            </a:r>
            <a:r>
              <a:rPr lang="ja-JP" altLang="en-US" sz="1400" b="0" dirty="0">
                <a:latin typeface="+mn-ea"/>
                <a:ea typeface="+mn-ea"/>
              </a:rPr>
              <a:t>年で</a:t>
            </a:r>
            <a:r>
              <a:rPr lang="en-US" altLang="ja-JP" sz="1400" b="0" dirty="0">
                <a:latin typeface="+mn-ea"/>
                <a:ea typeface="+mn-ea"/>
              </a:rPr>
              <a:t>6</a:t>
            </a:r>
            <a:r>
              <a:rPr lang="ja-JP" altLang="en-US" sz="1400" b="0" dirty="0">
                <a:latin typeface="+mn-ea"/>
                <a:ea typeface="+mn-ea"/>
              </a:rPr>
              <a:t>倍の</a:t>
            </a:r>
            <a:r>
              <a:rPr lang="en-US" altLang="ja-JP" sz="1400" b="0" dirty="0">
                <a:latin typeface="+mn-ea"/>
                <a:ea typeface="+mn-ea"/>
              </a:rPr>
              <a:t>4600</a:t>
            </a:r>
            <a:r>
              <a:rPr lang="ja-JP" altLang="en-US" sz="1400" b="0" dirty="0">
                <a:latin typeface="+mn-ea"/>
                <a:ea typeface="+mn-ea"/>
              </a:rPr>
              <a:t>㎦　</a:t>
            </a:r>
            <a:r>
              <a:rPr lang="en-US" altLang="ja-JP" sz="1400" b="0" dirty="0">
                <a:latin typeface="+mn-ea"/>
                <a:ea typeface="+mn-ea"/>
              </a:rPr>
              <a:t>2050</a:t>
            </a:r>
            <a:r>
              <a:rPr lang="ja-JP" altLang="en-US" sz="1400" b="0" dirty="0">
                <a:latin typeface="+mn-ea"/>
                <a:ea typeface="+mn-ea"/>
              </a:rPr>
              <a:t>年には</a:t>
            </a:r>
            <a:r>
              <a:rPr lang="en-US" altLang="ja-JP" sz="1400" b="0" dirty="0">
                <a:latin typeface="+mn-ea"/>
                <a:ea typeface="+mn-ea"/>
              </a:rPr>
              <a:t>5500</a:t>
            </a:r>
            <a:r>
              <a:rPr lang="ja-JP" altLang="en-US" sz="1400" b="0" dirty="0">
                <a:latin typeface="+mn-ea"/>
                <a:ea typeface="+mn-ea"/>
              </a:rPr>
              <a:t>～</a:t>
            </a:r>
            <a:r>
              <a:rPr lang="en-US" altLang="ja-JP" sz="1400" b="0" dirty="0">
                <a:latin typeface="+mn-ea"/>
                <a:ea typeface="+mn-ea"/>
              </a:rPr>
              <a:t>6000</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200" b="0" dirty="0">
                <a:latin typeface="+mn-ea"/>
                <a:ea typeface="+mn-ea"/>
              </a:rPr>
              <a:t>　　取水量の</a:t>
            </a:r>
            <a:r>
              <a:rPr lang="en-US" altLang="ja-JP" sz="1200" b="0" dirty="0">
                <a:latin typeface="+mn-ea"/>
                <a:ea typeface="+mn-ea"/>
              </a:rPr>
              <a:t>70%</a:t>
            </a:r>
            <a:r>
              <a:rPr lang="ja-JP" altLang="en-US" sz="1200" b="0" dirty="0">
                <a:latin typeface="+mn-ea"/>
                <a:ea typeface="+mn-ea"/>
              </a:rPr>
              <a:t>は農業用水（灌漑用水が大半）　</a:t>
            </a:r>
            <a:r>
              <a:rPr lang="en-US" altLang="ja-JP" sz="1200" b="0" dirty="0">
                <a:latin typeface="+mn-ea"/>
                <a:ea typeface="+mn-ea"/>
              </a:rPr>
              <a:t>2030</a:t>
            </a:r>
            <a:r>
              <a:rPr lang="ja-JP" altLang="en-US" sz="1200" b="0" dirty="0">
                <a:latin typeface="+mn-ea"/>
                <a:ea typeface="+mn-ea"/>
              </a:rPr>
              <a:t>年</a:t>
            </a:r>
            <a:r>
              <a:rPr lang="en-US" altLang="ja-JP" sz="1200" b="0" dirty="0">
                <a:latin typeface="+mn-ea"/>
                <a:ea typeface="+mn-ea"/>
              </a:rPr>
              <a:t>40%</a:t>
            </a:r>
            <a:r>
              <a:rPr lang="ja-JP" altLang="en-US" sz="1200" b="0" dirty="0">
                <a:latin typeface="+mn-ea"/>
                <a:ea typeface="+mn-ea"/>
              </a:rPr>
              <a:t>不足予想　　</a:t>
            </a:r>
          </a:p>
          <a:p>
            <a:pPr eaLnBrk="1" hangingPunct="1">
              <a:spcBef>
                <a:spcPct val="0"/>
              </a:spcBef>
              <a:buFontTx/>
              <a:buNone/>
              <a:defRPr/>
            </a:pPr>
            <a:r>
              <a:rPr lang="ja-JP" altLang="en-US" sz="1400" b="0" dirty="0">
                <a:latin typeface="+mn-ea"/>
                <a:ea typeface="+mn-ea"/>
              </a:rPr>
              <a:t>●衛生的な水を利用できない都市人口は</a:t>
            </a:r>
            <a:r>
              <a:rPr lang="en-US" altLang="ja-JP" sz="1400" b="0" dirty="0">
                <a:latin typeface="+mn-ea"/>
                <a:ea typeface="+mn-ea"/>
              </a:rPr>
              <a:t>2000</a:t>
            </a:r>
            <a:r>
              <a:rPr lang="ja-JP" altLang="en-US" sz="1400" b="0" dirty="0">
                <a:latin typeface="+mn-ea"/>
                <a:ea typeface="+mn-ea"/>
              </a:rPr>
              <a:t>年から</a:t>
            </a:r>
            <a:r>
              <a:rPr lang="en-US" altLang="ja-JP" sz="1400" b="0" dirty="0">
                <a:latin typeface="+mn-ea"/>
                <a:ea typeface="+mn-ea"/>
              </a:rPr>
              <a:t>20</a:t>
            </a:r>
            <a:r>
              <a:rPr lang="ja-JP" altLang="en-US" sz="1400" b="0" dirty="0">
                <a:latin typeface="+mn-ea"/>
                <a:ea typeface="+mn-ea"/>
              </a:rPr>
              <a:t>％増加</a:t>
            </a:r>
            <a:r>
              <a:rPr lang="en-US" altLang="ja-JP"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一人当りの</a:t>
            </a:r>
            <a:r>
              <a:rPr lang="ja-JP" altLang="en-US" sz="1400" b="0" dirty="0">
                <a:solidFill>
                  <a:srgbClr val="FF0000"/>
                </a:solidFill>
                <a:latin typeface="+mn-ea"/>
                <a:ea typeface="+mn-ea"/>
              </a:rPr>
              <a:t>ｳｫｰﾀﾌｯﾄﾌﾟﾘﾝﾄ</a:t>
            </a:r>
            <a:r>
              <a:rPr lang="ja-JP" altLang="en-US" sz="1400" b="0" dirty="0">
                <a:latin typeface="+mn-ea"/>
                <a:ea typeface="+mn-ea"/>
              </a:rPr>
              <a:t>は</a:t>
            </a:r>
            <a:r>
              <a:rPr lang="en-US" altLang="ja-JP" sz="1400" b="0" dirty="0">
                <a:latin typeface="+mn-ea"/>
                <a:ea typeface="+mn-ea"/>
              </a:rPr>
              <a:t>1387㎥</a:t>
            </a:r>
            <a:r>
              <a:rPr lang="ja-JP" altLang="en-US" sz="1400" b="0" dirty="0">
                <a:latin typeface="+mn-ea"/>
                <a:ea typeface="+mn-ea"/>
              </a:rPr>
              <a:t>／人／年（</a:t>
            </a:r>
            <a:r>
              <a:rPr lang="ja-JP" altLang="en-US" sz="1400" dirty="0">
                <a:solidFill>
                  <a:srgbClr val="FF0000"/>
                </a:solidFill>
                <a:latin typeface="+mn-ea"/>
                <a:ea typeface="+mn-ea"/>
              </a:rPr>
              <a:t>農業が約</a:t>
            </a:r>
            <a:r>
              <a:rPr lang="en-US" altLang="ja-JP" sz="1400" dirty="0">
                <a:solidFill>
                  <a:srgbClr val="FF0000"/>
                </a:solidFill>
                <a:latin typeface="+mn-ea"/>
                <a:ea typeface="+mn-ea"/>
              </a:rPr>
              <a:t>90</a:t>
            </a:r>
            <a:r>
              <a:rPr lang="ja-JP" altLang="en-US" sz="1400" dirty="0">
                <a:solidFill>
                  <a:srgbClr val="FF0000"/>
                </a:solidFill>
                <a:latin typeface="+mn-ea"/>
                <a:ea typeface="+mn-ea"/>
              </a:rPr>
              <a:t>％</a:t>
            </a:r>
            <a:r>
              <a:rPr lang="ja-JP" altLang="en-US" sz="1400" b="0" dirty="0">
                <a:latin typeface="+mn-ea"/>
                <a:ea typeface="+mn-ea"/>
              </a:rPr>
              <a:t>）</a:t>
            </a:r>
            <a:endParaRPr lang="en-US" altLang="ja-JP" sz="1400" b="0" dirty="0">
              <a:latin typeface="+mn-ea"/>
              <a:ea typeface="+mn-ea"/>
            </a:endParaRPr>
          </a:p>
        </p:txBody>
      </p:sp>
      <p:sp>
        <p:nvSpPr>
          <p:cNvPr id="147477" name="Text Box 39">
            <a:extLst>
              <a:ext uri="{FF2B5EF4-FFF2-40B4-BE49-F238E27FC236}">
                <a16:creationId xmlns:a16="http://schemas.microsoft.com/office/drawing/2014/main" id="{8A6E2ED1-0999-1775-DFE3-55F94D335D5F}"/>
              </a:ext>
            </a:extLst>
          </p:cNvPr>
          <p:cNvSpPr txBox="1">
            <a:spLocks noChangeArrowheads="1"/>
          </p:cNvSpPr>
          <p:nvPr/>
        </p:nvSpPr>
        <p:spPr bwMode="auto">
          <a:xfrm>
            <a:off x="107950" y="620713"/>
            <a:ext cx="18351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水資源の現状</a:t>
            </a:r>
          </a:p>
        </p:txBody>
      </p:sp>
      <p:sp>
        <p:nvSpPr>
          <p:cNvPr id="147480" name="AutoShape 44">
            <a:extLst>
              <a:ext uri="{FF2B5EF4-FFF2-40B4-BE49-F238E27FC236}">
                <a16:creationId xmlns:a16="http://schemas.microsoft.com/office/drawing/2014/main" id="{63D00CE9-B5B0-6FE6-BA04-4D68A75B107C}"/>
              </a:ext>
            </a:extLst>
          </p:cNvPr>
          <p:cNvSpPr>
            <a:spLocks noChangeArrowheads="1"/>
          </p:cNvSpPr>
          <p:nvPr/>
        </p:nvSpPr>
        <p:spPr bwMode="auto">
          <a:xfrm>
            <a:off x="41275" y="4602163"/>
            <a:ext cx="2052638" cy="306387"/>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47481" name="Text Box 45">
            <a:extLst>
              <a:ext uri="{FF2B5EF4-FFF2-40B4-BE49-F238E27FC236}">
                <a16:creationId xmlns:a16="http://schemas.microsoft.com/office/drawing/2014/main" id="{AB0FB173-2D79-40D6-1A13-4EBEA5B7CA3F}"/>
              </a:ext>
            </a:extLst>
          </p:cNvPr>
          <p:cNvSpPr txBox="1">
            <a:spLocks noChangeArrowheads="1"/>
          </p:cNvSpPr>
          <p:nvPr/>
        </p:nvSpPr>
        <p:spPr bwMode="auto">
          <a:xfrm>
            <a:off x="4763" y="4587875"/>
            <a:ext cx="2033587"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水資源問題の影響</a:t>
            </a:r>
          </a:p>
        </p:txBody>
      </p:sp>
      <p:sp>
        <p:nvSpPr>
          <p:cNvPr id="147482" name="Text Box 47">
            <a:extLst>
              <a:ext uri="{FF2B5EF4-FFF2-40B4-BE49-F238E27FC236}">
                <a16:creationId xmlns:a16="http://schemas.microsoft.com/office/drawing/2014/main" id="{7A4EC81D-EE2E-A48C-1CC8-B7B995CB21DE}"/>
              </a:ext>
            </a:extLst>
          </p:cNvPr>
          <p:cNvSpPr txBox="1">
            <a:spLocks noChangeArrowheads="1"/>
          </p:cNvSpPr>
          <p:nvPr/>
        </p:nvSpPr>
        <p:spPr bwMode="auto">
          <a:xfrm>
            <a:off x="33338" y="4884738"/>
            <a:ext cx="9145587"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zh-TW" altLang="en-US" sz="1400" b="0" dirty="0">
                <a:latin typeface="+mn-ea"/>
                <a:ea typeface="+mn-ea"/>
              </a:rPr>
              <a:t>（ＳＤＧｓ目標６）</a:t>
            </a:r>
            <a:endParaRPr lang="en-US" altLang="zh-TW" sz="1400" b="0" dirty="0">
              <a:latin typeface="+mn-ea"/>
              <a:ea typeface="+mn-ea"/>
            </a:endParaRPr>
          </a:p>
          <a:p>
            <a:pPr eaLnBrk="1" hangingPunct="1">
              <a:spcBef>
                <a:spcPct val="0"/>
              </a:spcBef>
              <a:buFontTx/>
              <a:buNone/>
              <a:defRPr/>
            </a:pPr>
            <a:r>
              <a:rPr lang="ja-JP" altLang="en-US" sz="1400" b="0" dirty="0">
                <a:latin typeface="+mn-ea"/>
                <a:ea typeface="+mn-ea"/>
              </a:rPr>
              <a:t>「すべての人々の水と衛生の利用可能性と持続可能な管理を確保する」</a:t>
            </a:r>
          </a:p>
          <a:p>
            <a:pPr eaLnBrk="1" hangingPunct="1">
              <a:spcBef>
                <a:spcPct val="0"/>
              </a:spcBef>
              <a:buFontTx/>
              <a:buNone/>
              <a:defRPr/>
            </a:pPr>
            <a:r>
              <a:rPr lang="ja-JP" altLang="en-US" sz="1400" b="0" dirty="0">
                <a:latin typeface="+mn-ea"/>
                <a:ea typeface="+mn-ea"/>
              </a:rPr>
              <a:t>●世界の</a:t>
            </a:r>
            <a:r>
              <a:rPr lang="en-US" altLang="ja-JP" sz="1400" b="0" dirty="0">
                <a:latin typeface="+mn-ea"/>
                <a:ea typeface="+mn-ea"/>
              </a:rPr>
              <a:t>26% (20</a:t>
            </a:r>
            <a:r>
              <a:rPr lang="ja-JP" altLang="en-US" sz="1400" b="0" dirty="0">
                <a:latin typeface="+mn-ea"/>
                <a:ea typeface="+mn-ea"/>
              </a:rPr>
              <a:t>億人）が安全に管理された水を利用できず、</a:t>
            </a:r>
            <a:r>
              <a:rPr lang="en-US" altLang="ja-JP" sz="1400" b="0" dirty="0">
                <a:latin typeface="+mn-ea"/>
                <a:ea typeface="+mn-ea"/>
              </a:rPr>
              <a:t>46% (36</a:t>
            </a:r>
            <a:r>
              <a:rPr lang="ja-JP" altLang="en-US" sz="1400" b="0" dirty="0">
                <a:latin typeface="+mn-ea"/>
                <a:ea typeface="+mn-ea"/>
              </a:rPr>
              <a:t>億人）が衛生的なトイレが利用できない。</a:t>
            </a:r>
            <a:r>
              <a:rPr lang="en-US" altLang="ja-JP" sz="1400" b="0" dirty="0">
                <a:latin typeface="+mn-ea"/>
                <a:ea typeface="+mn-ea"/>
              </a:rPr>
              <a:t>※2020</a:t>
            </a:r>
            <a:r>
              <a:rPr lang="ja-JP" altLang="en-US" sz="1400" b="0" dirty="0">
                <a:latin typeface="+mn-ea"/>
                <a:ea typeface="+mn-ea"/>
              </a:rPr>
              <a:t>年</a:t>
            </a:r>
          </a:p>
        </p:txBody>
      </p:sp>
      <p:sp>
        <p:nvSpPr>
          <p:cNvPr id="147495" name="Line 53">
            <a:extLst>
              <a:ext uri="{FF2B5EF4-FFF2-40B4-BE49-F238E27FC236}">
                <a16:creationId xmlns:a16="http://schemas.microsoft.com/office/drawing/2014/main" id="{80A05C7B-D730-D575-148E-3A27B6E92E6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32119" name="図 6">
            <a:extLst>
              <a:ext uri="{FF2B5EF4-FFF2-40B4-BE49-F238E27FC236}">
                <a16:creationId xmlns:a16="http://schemas.microsoft.com/office/drawing/2014/main" id="{C7704D06-6511-C61F-BABC-5857A2E1ED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82750" y="2000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20" name="図 12">
            <a:extLst>
              <a:ext uri="{FF2B5EF4-FFF2-40B4-BE49-F238E27FC236}">
                <a16:creationId xmlns:a16="http://schemas.microsoft.com/office/drawing/2014/main" id="{2AB9B674-C776-C771-AF3A-A282213EF3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7075" y="2032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21" name="図 14">
            <a:extLst>
              <a:ext uri="{FF2B5EF4-FFF2-40B4-BE49-F238E27FC236}">
                <a16:creationId xmlns:a16="http://schemas.microsoft.com/office/drawing/2014/main" id="{69E60C16-EB65-E810-04D9-BD3E820C31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09813" y="203200"/>
            <a:ext cx="317500"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22" name="図 17">
            <a:extLst>
              <a:ext uri="{FF2B5EF4-FFF2-40B4-BE49-F238E27FC236}">
                <a16:creationId xmlns:a16="http://schemas.microsoft.com/office/drawing/2014/main" id="{E78B6339-8980-AE92-BCAD-C981B9C5FE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24138" y="2000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23" name="図 4">
            <a:extLst>
              <a:ext uri="{FF2B5EF4-FFF2-40B4-BE49-F238E27FC236}">
                <a16:creationId xmlns:a16="http://schemas.microsoft.com/office/drawing/2014/main" id="{594112B2-8283-5E85-2AAC-C1599D7E3343}"/>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19700" y="992188"/>
            <a:ext cx="3852863"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24" name="テキスト ボックス 5">
            <a:extLst>
              <a:ext uri="{FF2B5EF4-FFF2-40B4-BE49-F238E27FC236}">
                <a16:creationId xmlns:a16="http://schemas.microsoft.com/office/drawing/2014/main" id="{2FF29ACE-EF36-4A79-67B1-2DC84DFA5822}"/>
              </a:ext>
            </a:extLst>
          </p:cNvPr>
          <p:cNvSpPr txBox="1">
            <a:spLocks noChangeArrowheads="1"/>
          </p:cNvSpPr>
          <p:nvPr/>
        </p:nvSpPr>
        <p:spPr bwMode="auto">
          <a:xfrm>
            <a:off x="8008938" y="2659063"/>
            <a:ext cx="116998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900" b="0"/>
              <a:t>出典：国土交通省</a:t>
            </a:r>
          </a:p>
        </p:txBody>
      </p:sp>
      <p:sp>
        <p:nvSpPr>
          <p:cNvPr id="2" name="テキスト ボックス 1">
            <a:extLst>
              <a:ext uri="{FF2B5EF4-FFF2-40B4-BE49-F238E27FC236}">
                <a16:creationId xmlns:a16="http://schemas.microsoft.com/office/drawing/2014/main" id="{FF081984-A7C5-4DDE-F07B-704B3CA3C4C5}"/>
              </a:ext>
            </a:extLst>
          </p:cNvPr>
          <p:cNvSpPr txBox="1"/>
          <p:nvPr/>
        </p:nvSpPr>
        <p:spPr>
          <a:xfrm>
            <a:off x="-30163" y="3213100"/>
            <a:ext cx="6337301" cy="1384300"/>
          </a:xfrm>
          <a:prstGeom prst="rect">
            <a:avLst/>
          </a:prstGeom>
          <a:noFill/>
        </p:spPr>
        <p:txBody>
          <a:bodyPr>
            <a:spAutoFit/>
          </a:bodyPr>
          <a:lstStyle/>
          <a:p>
            <a:pPr>
              <a:defRPr/>
            </a:pPr>
            <a:r>
              <a:rPr lang="ja-JP" altLang="en-US" sz="1400" b="0" dirty="0">
                <a:latin typeface="+mn-ea"/>
                <a:ea typeface="+mn-ea"/>
              </a:rPr>
              <a:t>●人口の増加と食料の増産や産業の発展による需要増が基本的な原因。</a:t>
            </a:r>
          </a:p>
          <a:p>
            <a:pPr>
              <a:defRPr/>
            </a:pPr>
            <a:r>
              <a:rPr lang="ja-JP" altLang="en-US" sz="1400" b="0" dirty="0">
                <a:latin typeface="+mn-ea"/>
                <a:ea typeface="+mn-ea"/>
              </a:rPr>
              <a:t>●点滴灌漑などの水利用効率の改善や安全で衛生的な水の供給が不十分。</a:t>
            </a:r>
          </a:p>
          <a:p>
            <a:pPr>
              <a:defRPr/>
            </a:pPr>
            <a:r>
              <a:rPr lang="ja-JP" altLang="en-US" sz="1400" b="0" dirty="0">
                <a:latin typeface="+mn-ea"/>
                <a:ea typeface="+mn-ea"/>
              </a:rPr>
              <a:t>●住民や女性の役割対策が遅れたことが水資源問題を深刻にした。</a:t>
            </a:r>
          </a:p>
          <a:p>
            <a:pPr>
              <a:defRPr/>
            </a:pPr>
            <a:r>
              <a:rPr lang="ja-JP" altLang="en-US" sz="1400" b="0" dirty="0">
                <a:latin typeface="+mn-ea"/>
                <a:ea typeface="+mn-ea"/>
              </a:rPr>
              <a:t>●気候変動⇒洪水や干ばつの頻度や深刻さも増やす。</a:t>
            </a:r>
          </a:p>
          <a:p>
            <a:pPr>
              <a:defRPr/>
            </a:pPr>
            <a:r>
              <a:rPr lang="ja-JP" altLang="en-US" sz="1400" b="0" dirty="0">
                <a:latin typeface="+mn-ea"/>
                <a:ea typeface="+mn-ea"/>
              </a:rPr>
              <a:t>●</a:t>
            </a:r>
            <a:r>
              <a:rPr lang="ja-JP" altLang="en-US" sz="1400" b="0" dirty="0">
                <a:solidFill>
                  <a:srgbClr val="FF0000"/>
                </a:solidFill>
                <a:latin typeface="+mn-ea"/>
                <a:ea typeface="+mn-ea"/>
              </a:rPr>
              <a:t>バーチャルウォーター</a:t>
            </a:r>
            <a:r>
              <a:rPr lang="ja-JP" altLang="en-US" sz="1400" b="0" dirty="0">
                <a:latin typeface="+mn-ea"/>
                <a:ea typeface="+mn-ea"/>
              </a:rPr>
              <a:t>は、年平均</a:t>
            </a:r>
            <a:r>
              <a:rPr lang="en-US" altLang="ja-JP" sz="1400" b="0" dirty="0">
                <a:latin typeface="+mn-ea"/>
                <a:ea typeface="+mn-ea"/>
              </a:rPr>
              <a:t>2,320km3</a:t>
            </a:r>
            <a:r>
              <a:rPr lang="ja-JP" altLang="en-US" sz="1400" b="0" dirty="0">
                <a:latin typeface="+mn-ea"/>
                <a:ea typeface="+mn-ea"/>
              </a:rPr>
              <a:t>で、８割弱が農産物</a:t>
            </a:r>
          </a:p>
          <a:p>
            <a:pPr>
              <a:defRPr/>
            </a:pPr>
            <a:r>
              <a:rPr lang="ja-JP" altLang="en-US" sz="1400" b="0" dirty="0">
                <a:latin typeface="+mn-ea"/>
                <a:ea typeface="+mn-ea"/>
              </a:rPr>
              <a:t>　輸出国側の水資源の過剰利用を引き起こすおそれがある。</a:t>
            </a:r>
          </a:p>
        </p:txBody>
      </p:sp>
      <p:sp>
        <p:nvSpPr>
          <p:cNvPr id="3" name="AutoShape 44">
            <a:extLst>
              <a:ext uri="{FF2B5EF4-FFF2-40B4-BE49-F238E27FC236}">
                <a16:creationId xmlns:a16="http://schemas.microsoft.com/office/drawing/2014/main" id="{7DBC45B2-8304-F4E3-50E7-2097FF9B4253}"/>
              </a:ext>
            </a:extLst>
          </p:cNvPr>
          <p:cNvSpPr>
            <a:spLocks noChangeArrowheads="1"/>
          </p:cNvSpPr>
          <p:nvPr/>
        </p:nvSpPr>
        <p:spPr bwMode="auto">
          <a:xfrm>
            <a:off x="77788" y="5595938"/>
            <a:ext cx="2693987" cy="306387"/>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4" name="Text Box 45">
            <a:extLst>
              <a:ext uri="{FF2B5EF4-FFF2-40B4-BE49-F238E27FC236}">
                <a16:creationId xmlns:a16="http://schemas.microsoft.com/office/drawing/2014/main" id="{3253E65B-AB79-77F8-4658-DCA56852D91C}"/>
              </a:ext>
            </a:extLst>
          </p:cNvPr>
          <p:cNvSpPr txBox="1">
            <a:spLocks noChangeArrowheads="1"/>
          </p:cNvSpPr>
          <p:nvPr/>
        </p:nvSpPr>
        <p:spPr bwMode="auto">
          <a:xfrm>
            <a:off x="41275" y="5581650"/>
            <a:ext cx="2668588"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水資源問題への取り組み</a:t>
            </a:r>
          </a:p>
        </p:txBody>
      </p:sp>
      <p:sp>
        <p:nvSpPr>
          <p:cNvPr id="8" name="Text Box 43">
            <a:extLst>
              <a:ext uri="{FF2B5EF4-FFF2-40B4-BE49-F238E27FC236}">
                <a16:creationId xmlns:a16="http://schemas.microsoft.com/office/drawing/2014/main" id="{5FAF140E-089D-463D-EBE5-7BEEF55EEDC5}"/>
              </a:ext>
            </a:extLst>
          </p:cNvPr>
          <p:cNvSpPr txBox="1">
            <a:spLocks noChangeArrowheads="1"/>
          </p:cNvSpPr>
          <p:nvPr/>
        </p:nvSpPr>
        <p:spPr bwMode="auto">
          <a:xfrm>
            <a:off x="-50800" y="5911850"/>
            <a:ext cx="9144000"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 2018</a:t>
            </a:r>
            <a:r>
              <a:rPr lang="ja-JP" altLang="en-US" sz="1400" b="0" dirty="0">
                <a:latin typeface="+mn-ea"/>
                <a:ea typeface="+mn-ea"/>
              </a:rPr>
              <a:t>年国連「持続可能な開発のための水の</a:t>
            </a:r>
            <a:r>
              <a:rPr lang="en-US" altLang="ja-JP" sz="1400" b="0" dirty="0">
                <a:latin typeface="+mn-ea"/>
                <a:ea typeface="+mn-ea"/>
              </a:rPr>
              <a:t>10</a:t>
            </a:r>
            <a:r>
              <a:rPr lang="ja-JP" altLang="en-US" sz="1400" b="0" dirty="0">
                <a:latin typeface="+mn-ea"/>
                <a:ea typeface="+mn-ea"/>
              </a:rPr>
              <a:t>年」が開始。世界水フォーラムで水インフラへの投資の増加の呼びかけ</a:t>
            </a:r>
          </a:p>
          <a:p>
            <a:pPr eaLnBrk="1" hangingPunct="1">
              <a:spcBef>
                <a:spcPct val="0"/>
              </a:spcBef>
              <a:buFontTx/>
              <a:buNone/>
              <a:defRPr/>
            </a:pPr>
            <a:r>
              <a:rPr lang="ja-JP" altLang="en-US" sz="1400" b="0" dirty="0">
                <a:latin typeface="+mn-ea"/>
                <a:ea typeface="+mn-ea"/>
              </a:rPr>
              <a:t>●アジア・太平洋地域では水サミット</a:t>
            </a:r>
            <a:r>
              <a:rPr lang="en-US" altLang="ja-JP" sz="1400" b="0" dirty="0">
                <a:latin typeface="+mn-ea"/>
                <a:ea typeface="+mn-ea"/>
              </a:rPr>
              <a:t>(2017</a:t>
            </a:r>
            <a:r>
              <a:rPr lang="ja-JP" altLang="en-US" sz="1400" b="0" dirty="0">
                <a:latin typeface="+mn-ea"/>
                <a:ea typeface="+mn-ea"/>
              </a:rPr>
              <a:t>年）で</a:t>
            </a:r>
            <a:r>
              <a:rPr lang="en-US" altLang="ja-JP" sz="1400" b="0" dirty="0">
                <a:latin typeface="+mn-ea"/>
                <a:ea typeface="+mn-ea"/>
              </a:rPr>
              <a:t>2025</a:t>
            </a:r>
            <a:r>
              <a:rPr lang="ja-JP" altLang="en-US" sz="1400" b="0" dirty="0">
                <a:latin typeface="+mn-ea"/>
                <a:ea typeface="+mn-ea"/>
              </a:rPr>
              <a:t>年までの目標６の達成を宣言。</a:t>
            </a:r>
          </a:p>
          <a:p>
            <a:pPr eaLnBrk="1" hangingPunct="1">
              <a:spcBef>
                <a:spcPct val="0"/>
              </a:spcBef>
              <a:buFontTx/>
              <a:buNone/>
              <a:defRPr/>
            </a:pPr>
            <a:r>
              <a:rPr lang="ja-JP" altLang="en-US" sz="1400" b="0" dirty="0">
                <a:latin typeface="+mn-ea"/>
                <a:ea typeface="+mn-ea"/>
              </a:rPr>
              <a:t>●アジア水環境パートナーシップ（ＷＥＰＡ）⇒水環境に関する国際連携を推進。</a:t>
            </a:r>
          </a:p>
          <a:p>
            <a:pPr eaLnBrk="1" hangingPunct="1">
              <a:spcBef>
                <a:spcPct val="0"/>
              </a:spcBef>
              <a:buFontTx/>
              <a:buNone/>
              <a:defRPr/>
            </a:pPr>
            <a:r>
              <a:rPr lang="ja-JP" altLang="en-US" sz="1400" b="0" dirty="0">
                <a:latin typeface="+mn-ea"/>
                <a:ea typeface="+mn-ea"/>
              </a:rPr>
              <a:t>●海外インフラ展開法（</a:t>
            </a:r>
            <a:r>
              <a:rPr lang="en-US" altLang="ja-JP" sz="1400" b="0" dirty="0">
                <a:latin typeface="+mn-ea"/>
                <a:ea typeface="+mn-ea"/>
              </a:rPr>
              <a:t>2018</a:t>
            </a:r>
            <a:r>
              <a:rPr lang="ja-JP" altLang="en-US" sz="1400" b="0" dirty="0">
                <a:latin typeface="+mn-ea"/>
                <a:ea typeface="+mn-ea"/>
              </a:rPr>
              <a:t>年）開発途上国の上水道の漏水の低減技術やノウハウなどを丸ごと輸出する水ビジネス。</a:t>
            </a:r>
            <a:endParaRPr lang="ja-JP" altLang="en-US" sz="1200" b="0" dirty="0">
              <a:latin typeface="+mn-ea"/>
              <a:ea typeface="+mn-ea"/>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7">
            <a:extLst>
              <a:ext uri="{FF2B5EF4-FFF2-40B4-BE49-F238E27FC236}">
                <a16:creationId xmlns:a16="http://schemas.microsoft.com/office/drawing/2014/main" id="{A7100C16-8F18-9F5A-F4CA-496C6D3FA726}"/>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P112</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P115</a:t>
            </a:r>
          </a:p>
        </p:txBody>
      </p:sp>
      <p:sp>
        <p:nvSpPr>
          <p:cNvPr id="147467" name="AutoShape 17">
            <a:extLst>
              <a:ext uri="{FF2B5EF4-FFF2-40B4-BE49-F238E27FC236}">
                <a16:creationId xmlns:a16="http://schemas.microsoft.com/office/drawing/2014/main" id="{6754B55E-1CC2-7B9D-03FD-562F61A20573}"/>
              </a:ext>
            </a:extLst>
          </p:cNvPr>
          <p:cNvSpPr>
            <a:spLocks noChangeArrowheads="1"/>
          </p:cNvSpPr>
          <p:nvPr/>
        </p:nvSpPr>
        <p:spPr bwMode="auto">
          <a:xfrm>
            <a:off x="34925" y="84138"/>
            <a:ext cx="4125913" cy="247650"/>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7473" name="Text Box 32">
            <a:extLst>
              <a:ext uri="{FF2B5EF4-FFF2-40B4-BE49-F238E27FC236}">
                <a16:creationId xmlns:a16="http://schemas.microsoft.com/office/drawing/2014/main" id="{1F84B4FC-AEC2-573D-362B-FECE86337409}"/>
              </a:ext>
            </a:extLst>
          </p:cNvPr>
          <p:cNvSpPr txBox="1">
            <a:spLocks noChangeArrowheads="1"/>
          </p:cNvSpPr>
          <p:nvPr/>
        </p:nvSpPr>
        <p:spPr bwMode="auto">
          <a:xfrm>
            <a:off x="-31750" y="44450"/>
            <a:ext cx="4532313"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水資源の有効な活用に向けた技術展開の動き</a:t>
            </a:r>
          </a:p>
        </p:txBody>
      </p:sp>
      <p:sp>
        <p:nvSpPr>
          <p:cNvPr id="147480" name="AutoShape 44">
            <a:extLst>
              <a:ext uri="{FF2B5EF4-FFF2-40B4-BE49-F238E27FC236}">
                <a16:creationId xmlns:a16="http://schemas.microsoft.com/office/drawing/2014/main" id="{1F7DCC72-B107-3F3C-2632-E8B711AEBDB3}"/>
              </a:ext>
            </a:extLst>
          </p:cNvPr>
          <p:cNvSpPr>
            <a:spLocks noChangeArrowheads="1"/>
          </p:cNvSpPr>
          <p:nvPr/>
        </p:nvSpPr>
        <p:spPr bwMode="auto">
          <a:xfrm>
            <a:off x="49213" y="798513"/>
            <a:ext cx="2185987" cy="239712"/>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7481" name="Text Box 45">
            <a:extLst>
              <a:ext uri="{FF2B5EF4-FFF2-40B4-BE49-F238E27FC236}">
                <a16:creationId xmlns:a16="http://schemas.microsoft.com/office/drawing/2014/main" id="{88622DC5-6E0C-73F0-45C7-C9DBBC871549}"/>
              </a:ext>
            </a:extLst>
          </p:cNvPr>
          <p:cNvSpPr txBox="1">
            <a:spLocks noChangeArrowheads="1"/>
          </p:cNvSpPr>
          <p:nvPr/>
        </p:nvSpPr>
        <p:spPr bwMode="auto">
          <a:xfrm>
            <a:off x="11113" y="765175"/>
            <a:ext cx="2268537"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海洋汚染の現状と原因</a:t>
            </a:r>
          </a:p>
        </p:txBody>
      </p:sp>
      <p:sp>
        <p:nvSpPr>
          <p:cNvPr id="147482" name="Text Box 47">
            <a:extLst>
              <a:ext uri="{FF2B5EF4-FFF2-40B4-BE49-F238E27FC236}">
                <a16:creationId xmlns:a16="http://schemas.microsoft.com/office/drawing/2014/main" id="{F031AA4B-AD7C-F617-9AF2-1D05E2E8C0BF}"/>
              </a:ext>
            </a:extLst>
          </p:cNvPr>
          <p:cNvSpPr txBox="1">
            <a:spLocks noChangeArrowheads="1"/>
          </p:cNvSpPr>
          <p:nvPr/>
        </p:nvSpPr>
        <p:spPr bwMode="auto">
          <a:xfrm>
            <a:off x="-31750" y="1033463"/>
            <a:ext cx="6143625" cy="7366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350" b="0" dirty="0">
                <a:latin typeface="+mn-ea"/>
                <a:ea typeface="+mn-ea"/>
              </a:rPr>
              <a:t>●</a:t>
            </a:r>
            <a:r>
              <a:rPr lang="ja-JP" altLang="en-US" sz="1350" dirty="0">
                <a:solidFill>
                  <a:srgbClr val="FF0000"/>
                </a:solidFill>
                <a:latin typeface="+mn-ea"/>
                <a:ea typeface="+mn-ea"/>
              </a:rPr>
              <a:t>船舶のバラスト水による水生生物の越境移動が問題。</a:t>
            </a:r>
            <a:endParaRPr lang="en-US" altLang="ja-JP" sz="1350" dirty="0">
              <a:solidFill>
                <a:srgbClr val="FF0000"/>
              </a:solidFill>
              <a:latin typeface="+mn-ea"/>
              <a:ea typeface="+mn-ea"/>
            </a:endParaRPr>
          </a:p>
          <a:p>
            <a:pPr eaLnBrk="1" hangingPunct="1">
              <a:spcBef>
                <a:spcPct val="0"/>
              </a:spcBef>
              <a:buFontTx/>
              <a:buNone/>
              <a:defRPr/>
            </a:pPr>
            <a:r>
              <a:rPr lang="ja-JP" altLang="en-US" sz="1350" b="0" dirty="0">
                <a:latin typeface="+mn-ea"/>
                <a:ea typeface="+mn-ea"/>
              </a:rPr>
              <a:t>●富栄養化による赤潮、化学物質・有害物質汚染。</a:t>
            </a:r>
            <a:endParaRPr lang="ja-JP" altLang="en-US" sz="1350" b="0" dirty="0">
              <a:solidFill>
                <a:srgbClr val="FF0000"/>
              </a:solidFill>
              <a:latin typeface="+mn-ea"/>
              <a:ea typeface="+mn-ea"/>
            </a:endParaRPr>
          </a:p>
          <a:p>
            <a:pPr eaLnBrk="1" hangingPunct="1">
              <a:spcBef>
                <a:spcPct val="0"/>
              </a:spcBef>
              <a:buFontTx/>
              <a:buNone/>
              <a:defRPr/>
            </a:pPr>
            <a:r>
              <a:rPr lang="ja-JP" altLang="en-US" sz="1350" b="0" dirty="0">
                <a:latin typeface="+mn-ea"/>
                <a:ea typeface="+mn-ea"/>
              </a:rPr>
              <a:t>●海洋汚染の７割が直接または河川などを経由した、陸上起因の汚染。</a:t>
            </a:r>
            <a:endParaRPr lang="ja-JP" altLang="en-US" sz="1350" dirty="0">
              <a:solidFill>
                <a:srgbClr val="FF0000"/>
              </a:solidFill>
              <a:latin typeface="+mn-ea"/>
              <a:ea typeface="+mn-ea"/>
            </a:endParaRPr>
          </a:p>
        </p:txBody>
      </p:sp>
      <p:sp>
        <p:nvSpPr>
          <p:cNvPr id="45" name="AutoShape 17">
            <a:extLst>
              <a:ext uri="{FF2B5EF4-FFF2-40B4-BE49-F238E27FC236}">
                <a16:creationId xmlns:a16="http://schemas.microsoft.com/office/drawing/2014/main" id="{49B7E2DC-71D1-A86A-6E5A-658BCB616EF0}"/>
              </a:ext>
            </a:extLst>
          </p:cNvPr>
          <p:cNvSpPr>
            <a:spLocks noChangeArrowheads="1"/>
          </p:cNvSpPr>
          <p:nvPr/>
        </p:nvSpPr>
        <p:spPr bwMode="auto">
          <a:xfrm>
            <a:off x="53975" y="1795463"/>
            <a:ext cx="1655763" cy="304800"/>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solidFill>
                <a:srgbClr val="0000FF"/>
              </a:solidFill>
              <a:latin typeface="+mn-ea"/>
              <a:ea typeface="+mn-ea"/>
            </a:endParaRPr>
          </a:p>
        </p:txBody>
      </p:sp>
      <p:sp>
        <p:nvSpPr>
          <p:cNvPr id="46" name="Text Box 32">
            <a:extLst>
              <a:ext uri="{FF2B5EF4-FFF2-40B4-BE49-F238E27FC236}">
                <a16:creationId xmlns:a16="http://schemas.microsoft.com/office/drawing/2014/main" id="{CC0EF444-AAF8-EE91-2646-E502BC1408F3}"/>
              </a:ext>
            </a:extLst>
          </p:cNvPr>
          <p:cNvSpPr txBox="1">
            <a:spLocks noChangeArrowheads="1"/>
          </p:cNvSpPr>
          <p:nvPr/>
        </p:nvSpPr>
        <p:spPr bwMode="auto">
          <a:xfrm>
            <a:off x="28575" y="1757363"/>
            <a:ext cx="1677988"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海洋汚染の対策</a:t>
            </a:r>
          </a:p>
        </p:txBody>
      </p:sp>
      <p:sp>
        <p:nvSpPr>
          <p:cNvPr id="47" name="Text Box 43">
            <a:extLst>
              <a:ext uri="{FF2B5EF4-FFF2-40B4-BE49-F238E27FC236}">
                <a16:creationId xmlns:a16="http://schemas.microsoft.com/office/drawing/2014/main" id="{89BD506E-DF80-42AE-2E54-E03D2358386E}"/>
              </a:ext>
            </a:extLst>
          </p:cNvPr>
          <p:cNvSpPr txBox="1">
            <a:spLocks noChangeArrowheads="1"/>
          </p:cNvSpPr>
          <p:nvPr/>
        </p:nvSpPr>
        <p:spPr bwMode="auto">
          <a:xfrm>
            <a:off x="-16062" y="3812729"/>
            <a:ext cx="9144001" cy="3000821"/>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350" b="0" dirty="0">
                <a:solidFill>
                  <a:srgbClr val="FF0000"/>
                </a:solidFill>
                <a:latin typeface="ＭＳ Ｐゴシック 本文"/>
                <a:ea typeface="+mn-ea"/>
              </a:rPr>
              <a:t>使い捨てプラスチック</a:t>
            </a:r>
            <a:r>
              <a:rPr lang="ja-JP" altLang="en-US" sz="1350" b="0" dirty="0">
                <a:latin typeface="ＭＳ Ｐゴシック 本文"/>
                <a:ea typeface="+mn-ea"/>
              </a:rPr>
              <a:t>や漁具などは、ウミガメや海鳥が飲み込んだり、波や紫外線などの影響でマイクロプラスチックとなって汚染を引き起こすなど、海洋生態系や漁業、観光などにさまざまな問題を引き起こしています。</a:t>
            </a:r>
          </a:p>
          <a:p>
            <a:pPr eaLnBrk="1" hangingPunct="1">
              <a:spcBef>
                <a:spcPct val="0"/>
              </a:spcBef>
              <a:buFontTx/>
              <a:buNone/>
              <a:defRPr/>
            </a:pPr>
            <a:r>
              <a:rPr lang="ja-JP" altLang="en-US" sz="1350" b="0" dirty="0">
                <a:latin typeface="ＭＳ Ｐゴシック 本文"/>
                <a:ea typeface="+mn-ea"/>
              </a:rPr>
              <a:t>●海洋プラスチックごみは、世界全体で</a:t>
            </a:r>
            <a:r>
              <a:rPr lang="en-US" altLang="ja-JP" sz="1350" b="0" dirty="0">
                <a:latin typeface="ＭＳ Ｐゴシック 本文"/>
                <a:ea typeface="+mn-ea"/>
              </a:rPr>
              <a:t>1.5</a:t>
            </a:r>
            <a:r>
              <a:rPr lang="ja-JP" altLang="en-US" sz="1350" b="0" dirty="0">
                <a:latin typeface="ＭＳ Ｐゴシック 本文"/>
                <a:ea typeface="+mn-ea"/>
              </a:rPr>
              <a:t>億</a:t>
            </a:r>
            <a:r>
              <a:rPr lang="en-US" altLang="ja-JP" sz="1350" b="0" dirty="0">
                <a:latin typeface="ＭＳ Ｐゴシック 本文"/>
                <a:ea typeface="+mn-ea"/>
              </a:rPr>
              <a:t>t</a:t>
            </a:r>
            <a:r>
              <a:rPr lang="ja-JP" altLang="en-US" sz="1350" b="0" dirty="0">
                <a:latin typeface="ＭＳ Ｐゴシック 本文"/>
                <a:ea typeface="+mn-ea"/>
              </a:rPr>
              <a:t>以上、毎年</a:t>
            </a:r>
            <a:r>
              <a:rPr lang="ja-JP" altLang="en-US" sz="1350" dirty="0">
                <a:solidFill>
                  <a:srgbClr val="FF0000"/>
                </a:solidFill>
                <a:latin typeface="ＭＳ Ｐゴシック 本文"/>
                <a:ea typeface="+mn-ea"/>
              </a:rPr>
              <a:t>約</a:t>
            </a:r>
            <a:r>
              <a:rPr lang="en-US" altLang="ja-JP" sz="1350" dirty="0">
                <a:solidFill>
                  <a:srgbClr val="FF0000"/>
                </a:solidFill>
                <a:latin typeface="ＭＳ Ｐゴシック 本文"/>
                <a:ea typeface="+mn-ea"/>
              </a:rPr>
              <a:t>800</a:t>
            </a:r>
            <a:r>
              <a:rPr lang="ja-JP" altLang="en-US" sz="1350" dirty="0">
                <a:solidFill>
                  <a:srgbClr val="FF0000"/>
                </a:solidFill>
                <a:latin typeface="ＭＳ Ｐゴシック 本文"/>
                <a:ea typeface="+mn-ea"/>
              </a:rPr>
              <a:t>万</a:t>
            </a:r>
            <a:r>
              <a:rPr lang="en-US" altLang="ja-JP" sz="1350" dirty="0">
                <a:solidFill>
                  <a:srgbClr val="FF0000"/>
                </a:solidFill>
                <a:latin typeface="ＭＳ Ｐゴシック 本文"/>
                <a:ea typeface="+mn-ea"/>
              </a:rPr>
              <a:t>t</a:t>
            </a:r>
            <a:r>
              <a:rPr lang="ja-JP" altLang="en-US" sz="1350" b="0" dirty="0">
                <a:latin typeface="ＭＳ Ｐゴシック 本文"/>
                <a:ea typeface="+mn-ea"/>
              </a:rPr>
              <a:t>が海洋に流出。</a:t>
            </a:r>
            <a:r>
              <a:rPr lang="en-US" altLang="ja-JP" sz="1350" b="0" dirty="0">
                <a:latin typeface="ＭＳ Ｐゴシック 本文"/>
                <a:ea typeface="+mn-ea"/>
              </a:rPr>
              <a:t>2050</a:t>
            </a:r>
            <a:r>
              <a:rPr lang="ja-JP" altLang="en-US" sz="1350" b="0" dirty="0">
                <a:latin typeface="ＭＳ Ｐゴシック 本文"/>
                <a:ea typeface="+mn-ea"/>
              </a:rPr>
              <a:t>年には魚の重量を超えると試算。</a:t>
            </a:r>
          </a:p>
          <a:p>
            <a:pPr eaLnBrk="1" hangingPunct="1">
              <a:spcBef>
                <a:spcPct val="0"/>
              </a:spcBef>
              <a:buFontTx/>
              <a:buNone/>
              <a:defRPr/>
            </a:pPr>
            <a:r>
              <a:rPr lang="ja-JP" altLang="en-US" sz="1350" b="0" dirty="0">
                <a:latin typeface="ＭＳ Ｐゴシック 本文"/>
                <a:ea typeface="+mn-ea"/>
              </a:rPr>
              <a:t>●</a:t>
            </a:r>
            <a:r>
              <a:rPr lang="en-US" altLang="ja-JP" sz="1350" b="0" dirty="0">
                <a:latin typeface="ＭＳ Ｐゴシック 本文"/>
                <a:ea typeface="+mn-ea"/>
              </a:rPr>
              <a:t>G20</a:t>
            </a:r>
            <a:r>
              <a:rPr lang="ja-JP" altLang="en-US" sz="1350" b="0" dirty="0">
                <a:latin typeface="ＭＳ Ｐゴシック 本文"/>
                <a:ea typeface="+mn-ea"/>
              </a:rPr>
              <a:t>ハンブルグサミット</a:t>
            </a:r>
            <a:r>
              <a:rPr lang="en-US" altLang="ja-JP" sz="1350" b="0" dirty="0">
                <a:latin typeface="ＭＳ Ｐゴシック 本文"/>
                <a:ea typeface="+mn-ea"/>
              </a:rPr>
              <a:t>(2015</a:t>
            </a:r>
            <a:r>
              <a:rPr lang="ja-JP" altLang="en-US" sz="1350" b="0" dirty="0">
                <a:latin typeface="ＭＳ Ｐゴシック 本文"/>
                <a:ea typeface="+mn-ea"/>
              </a:rPr>
              <a:t>年）で初めて行動計画が合意。</a:t>
            </a:r>
          </a:p>
          <a:p>
            <a:pPr eaLnBrk="1" hangingPunct="1">
              <a:spcBef>
                <a:spcPct val="0"/>
              </a:spcBef>
              <a:buFontTx/>
              <a:buNone/>
              <a:defRPr/>
            </a:pPr>
            <a:r>
              <a:rPr lang="ja-JP" altLang="en-US" sz="1350" b="0" dirty="0">
                <a:latin typeface="ＭＳ Ｐゴシック 本文"/>
                <a:ea typeface="+mn-ea"/>
              </a:rPr>
              <a:t>●</a:t>
            </a:r>
            <a:r>
              <a:rPr lang="en-US" altLang="ja-JP" sz="1350" b="0" dirty="0">
                <a:latin typeface="ＭＳ Ｐゴシック 本文"/>
                <a:ea typeface="+mn-ea"/>
              </a:rPr>
              <a:t>2019</a:t>
            </a:r>
            <a:r>
              <a:rPr lang="ja-JP" altLang="en-US" sz="1350" b="0" dirty="0">
                <a:latin typeface="ＭＳ Ｐゴシック 本文"/>
                <a:ea typeface="+mn-ea"/>
              </a:rPr>
              <a:t>年の</a:t>
            </a:r>
            <a:r>
              <a:rPr lang="en-US" altLang="ja-JP" sz="1350" b="0" dirty="0">
                <a:latin typeface="ＭＳ Ｐゴシック 本文"/>
                <a:ea typeface="+mn-ea"/>
              </a:rPr>
              <a:t>G20</a:t>
            </a:r>
            <a:r>
              <a:rPr lang="ja-JP" altLang="en-US" sz="1350" b="0" dirty="0">
                <a:latin typeface="ＭＳ Ｐゴシック 本文"/>
                <a:ea typeface="+mn-ea"/>
              </a:rPr>
              <a:t>環境・エネルギー大臣会合⇒「Ｇ２０海洋プラスチック対策実施枠組み」</a:t>
            </a:r>
          </a:p>
          <a:p>
            <a:pPr eaLnBrk="1" hangingPunct="1">
              <a:spcBef>
                <a:spcPct val="0"/>
              </a:spcBef>
              <a:buFontTx/>
              <a:buNone/>
              <a:defRPr/>
            </a:pPr>
            <a:r>
              <a:rPr lang="ja-JP" altLang="en-US" sz="1350" b="0" dirty="0">
                <a:latin typeface="ＭＳ Ｐゴシック 本文"/>
                <a:ea typeface="+mn-ea"/>
              </a:rPr>
              <a:t>●</a:t>
            </a:r>
            <a:r>
              <a:rPr lang="en-US" altLang="ja-JP" sz="1350" b="0" dirty="0">
                <a:latin typeface="ＭＳ Ｐゴシック 本文"/>
                <a:ea typeface="+mn-ea"/>
              </a:rPr>
              <a:t>G20</a:t>
            </a:r>
            <a:r>
              <a:rPr lang="ja-JP" altLang="en-US" sz="1350" b="0" dirty="0">
                <a:latin typeface="ＭＳ Ｐゴシック 本文"/>
                <a:ea typeface="+mn-ea"/>
              </a:rPr>
              <a:t>大阪サミット⇒</a:t>
            </a:r>
            <a:r>
              <a:rPr lang="en-US" altLang="ja-JP" sz="1350" b="0" dirty="0">
                <a:latin typeface="ＭＳ Ｐゴシック 本文"/>
                <a:ea typeface="+mn-ea"/>
              </a:rPr>
              <a:t>2050</a:t>
            </a:r>
            <a:r>
              <a:rPr lang="ja-JP" altLang="en-US" sz="1350" b="0" dirty="0">
                <a:latin typeface="ＭＳ Ｐゴシック 本文"/>
                <a:ea typeface="+mn-ea"/>
              </a:rPr>
              <a:t>年までに追加的な汚染をゼロにまで削減することを目指す⇒</a:t>
            </a:r>
            <a:r>
              <a:rPr lang="ja-JP" altLang="en-US" sz="1350" dirty="0">
                <a:solidFill>
                  <a:srgbClr val="FF0000"/>
                </a:solidFill>
                <a:latin typeface="ＭＳ Ｐゴシック 本文"/>
                <a:ea typeface="+mn-ea"/>
              </a:rPr>
              <a:t>「大阪ブルーオーシャン・ビジョン」</a:t>
            </a:r>
          </a:p>
          <a:p>
            <a:pPr eaLnBrk="1" hangingPunct="1">
              <a:spcBef>
                <a:spcPct val="0"/>
              </a:spcBef>
              <a:buFontTx/>
              <a:buNone/>
              <a:defRPr/>
            </a:pPr>
            <a:r>
              <a:rPr lang="ja-JP" altLang="en-US" sz="1350" b="0" dirty="0">
                <a:latin typeface="ＭＳ Ｐゴシック 本文"/>
                <a:ea typeface="+mn-ea"/>
              </a:rPr>
              <a:t>●</a:t>
            </a:r>
            <a:r>
              <a:rPr lang="ja-JP" altLang="en-US" sz="1350" b="0" dirty="0">
                <a:solidFill>
                  <a:srgbClr val="FF0000"/>
                </a:solidFill>
                <a:latin typeface="ＭＳ Ｐゴシック 本文"/>
                <a:ea typeface="+mn-ea"/>
              </a:rPr>
              <a:t>バーゼル条約</a:t>
            </a:r>
            <a:r>
              <a:rPr lang="ja-JP" altLang="en-US" sz="1350" b="0" dirty="0">
                <a:latin typeface="ＭＳ Ｐゴシック 本文"/>
                <a:ea typeface="+mn-ea"/>
              </a:rPr>
              <a:t>⇒約</a:t>
            </a:r>
            <a:r>
              <a:rPr lang="en-US" altLang="ja-JP" sz="1350" b="0" dirty="0">
                <a:latin typeface="ＭＳ Ｐゴシック 本文"/>
                <a:ea typeface="+mn-ea"/>
              </a:rPr>
              <a:t>1,500</a:t>
            </a:r>
            <a:r>
              <a:rPr lang="ja-JP" altLang="en-US" sz="1350" b="0" dirty="0">
                <a:latin typeface="ＭＳ Ｐゴシック 本文"/>
                <a:ea typeface="+mn-ea"/>
              </a:rPr>
              <a:t>万</a:t>
            </a:r>
            <a:r>
              <a:rPr lang="en-US" altLang="ja-JP" sz="1350" b="0" dirty="0">
                <a:latin typeface="ＭＳ Ｐゴシック 本文"/>
                <a:ea typeface="+mn-ea"/>
              </a:rPr>
              <a:t>t/</a:t>
            </a:r>
            <a:r>
              <a:rPr lang="ja-JP" altLang="en-US" sz="1350" b="0" dirty="0">
                <a:latin typeface="ＭＳ Ｐゴシック 本文"/>
                <a:ea typeface="+mn-ea"/>
              </a:rPr>
              <a:t>年の汚れたプラスチックごみの国際取引が規制対象。</a:t>
            </a:r>
          </a:p>
          <a:p>
            <a:pPr eaLnBrk="1" hangingPunct="1">
              <a:spcBef>
                <a:spcPct val="0"/>
              </a:spcBef>
              <a:buFontTx/>
              <a:buNone/>
              <a:defRPr/>
            </a:pPr>
            <a:r>
              <a:rPr lang="ja-JP" altLang="en-US" sz="1350" b="0" dirty="0">
                <a:latin typeface="ＭＳ Ｐゴシック 本文"/>
                <a:ea typeface="+mn-ea"/>
              </a:rPr>
              <a:t>●ＥＵでは、特定プラスチック製品による環境負荷低減指令を定め、</a:t>
            </a:r>
            <a:r>
              <a:rPr lang="ja-JP" altLang="en-US" sz="1350" b="0" dirty="0">
                <a:solidFill>
                  <a:srgbClr val="FF0000"/>
                </a:solidFill>
                <a:latin typeface="ＭＳ Ｐゴシック 本文"/>
                <a:ea typeface="+mn-ea"/>
              </a:rPr>
              <a:t>使い捨てプラスチック製品を</a:t>
            </a:r>
            <a:r>
              <a:rPr lang="en-US" altLang="ja-JP" sz="1350" b="0" dirty="0">
                <a:solidFill>
                  <a:srgbClr val="FF0000"/>
                </a:solidFill>
                <a:latin typeface="ＭＳ Ｐゴシック 本文"/>
                <a:ea typeface="+mn-ea"/>
              </a:rPr>
              <a:t>2021</a:t>
            </a:r>
            <a:r>
              <a:rPr lang="ja-JP" altLang="en-US" sz="1350" b="0" dirty="0">
                <a:solidFill>
                  <a:srgbClr val="FF0000"/>
                </a:solidFill>
                <a:latin typeface="ＭＳ Ｐゴシック 本文"/>
                <a:ea typeface="+mn-ea"/>
              </a:rPr>
              <a:t>年から禁止。</a:t>
            </a:r>
          </a:p>
          <a:p>
            <a:pPr eaLnBrk="1" hangingPunct="1">
              <a:spcBef>
                <a:spcPct val="0"/>
              </a:spcBef>
              <a:buFontTx/>
              <a:buNone/>
              <a:defRPr/>
            </a:pPr>
            <a:r>
              <a:rPr lang="ja-JP" altLang="en-US" sz="1350" b="0" dirty="0">
                <a:latin typeface="ＭＳ Ｐゴシック 本文"/>
                <a:ea typeface="+mn-ea"/>
              </a:rPr>
              <a:t>●世界</a:t>
            </a:r>
            <a:r>
              <a:rPr lang="en-US" altLang="ja-JP" sz="1350" b="0" dirty="0">
                <a:latin typeface="ＭＳ Ｐゴシック 本文"/>
                <a:ea typeface="+mn-ea"/>
              </a:rPr>
              <a:t>60</a:t>
            </a:r>
            <a:r>
              <a:rPr lang="ja-JP" altLang="en-US" sz="1350" b="0" dirty="0">
                <a:latin typeface="ＭＳ Ｐゴシック 本文"/>
                <a:ea typeface="+mn-ea"/>
              </a:rPr>
              <a:t>か国以上で、プラスチック製買い物袋（レジ袋）の規制や課徴金を導入しています。</a:t>
            </a:r>
          </a:p>
          <a:p>
            <a:pPr eaLnBrk="1" hangingPunct="1">
              <a:spcBef>
                <a:spcPct val="0"/>
              </a:spcBef>
              <a:buFontTx/>
              <a:buNone/>
              <a:defRPr/>
            </a:pPr>
            <a:r>
              <a:rPr lang="ja-JP" altLang="en-US" sz="1350" b="0" dirty="0">
                <a:latin typeface="ＭＳ Ｐゴシック 本文"/>
                <a:ea typeface="+mn-ea"/>
              </a:rPr>
              <a:t>●日本では</a:t>
            </a:r>
            <a:r>
              <a:rPr lang="ja-JP" altLang="en-US" sz="1350" b="0" dirty="0">
                <a:solidFill>
                  <a:srgbClr val="FF0000"/>
                </a:solidFill>
                <a:latin typeface="ＭＳ Ｐゴシック 本文"/>
                <a:ea typeface="+mn-ea"/>
              </a:rPr>
              <a:t>海岸漂着物処理推進法</a:t>
            </a:r>
            <a:r>
              <a:rPr lang="ja-JP" altLang="en-US" sz="1350" b="0" dirty="0">
                <a:latin typeface="ＭＳ Ｐゴシック 本文"/>
                <a:ea typeface="+mn-ea"/>
              </a:rPr>
              <a:t>で海洋プラスチックごみ対策アクションプランを策定し、海洋ごみの回収・処理を進める。</a:t>
            </a:r>
          </a:p>
          <a:p>
            <a:pPr eaLnBrk="1" hangingPunct="1">
              <a:spcBef>
                <a:spcPct val="0"/>
              </a:spcBef>
              <a:buFontTx/>
              <a:buNone/>
              <a:defRPr/>
            </a:pPr>
            <a:r>
              <a:rPr lang="ja-JP" altLang="en-US" sz="1350" b="0" dirty="0">
                <a:latin typeface="ＭＳ Ｐゴシック 本文"/>
                <a:ea typeface="+mn-ea"/>
              </a:rPr>
              <a:t>●</a:t>
            </a:r>
            <a:r>
              <a:rPr lang="ja-JP" altLang="en-US" sz="1350" b="0" dirty="0">
                <a:solidFill>
                  <a:srgbClr val="FF0000"/>
                </a:solidFill>
                <a:latin typeface="ＭＳ Ｐゴシック 本文"/>
                <a:ea typeface="+mn-ea"/>
              </a:rPr>
              <a:t>「プラスチック資源循環戦略」３Ｒ十</a:t>
            </a:r>
            <a:r>
              <a:rPr lang="en-US" altLang="ja-JP" sz="1350" b="0" dirty="0">
                <a:solidFill>
                  <a:srgbClr val="FF0000"/>
                </a:solidFill>
                <a:latin typeface="ＭＳ Ｐゴシック 本文"/>
                <a:ea typeface="+mn-ea"/>
              </a:rPr>
              <a:t>Renewable(</a:t>
            </a:r>
            <a:r>
              <a:rPr lang="ja-JP" altLang="en-US" sz="1350" b="0" dirty="0">
                <a:solidFill>
                  <a:srgbClr val="FF0000"/>
                </a:solidFill>
                <a:latin typeface="ＭＳ Ｐゴシック 本文"/>
                <a:ea typeface="+mn-ea"/>
              </a:rPr>
              <a:t>再生可能</a:t>
            </a:r>
            <a:r>
              <a:rPr lang="en-US" altLang="ja-JP" sz="1350" b="0" dirty="0">
                <a:solidFill>
                  <a:srgbClr val="FF0000"/>
                </a:solidFill>
                <a:latin typeface="ＭＳ Ｐゴシック 本文"/>
                <a:ea typeface="+mn-ea"/>
              </a:rPr>
              <a:t>)</a:t>
            </a:r>
          </a:p>
          <a:p>
            <a:pPr eaLnBrk="1" hangingPunct="1">
              <a:spcBef>
                <a:spcPct val="0"/>
              </a:spcBef>
              <a:buFontTx/>
              <a:buNone/>
              <a:defRPr/>
            </a:pPr>
            <a:r>
              <a:rPr lang="ja-JP" altLang="en-US" sz="1350" b="0" dirty="0">
                <a:latin typeface="ＭＳ Ｐゴシック 本文"/>
                <a:ea typeface="+mn-ea"/>
              </a:rPr>
              <a:t>　</a:t>
            </a:r>
            <a:r>
              <a:rPr lang="en-US" altLang="ja-JP" sz="1350" b="0" dirty="0">
                <a:latin typeface="ＭＳ Ｐゴシック 本文"/>
                <a:ea typeface="+mn-ea"/>
              </a:rPr>
              <a:t>2030</a:t>
            </a:r>
            <a:r>
              <a:rPr lang="ja-JP" altLang="en-US" sz="1350" b="0" dirty="0">
                <a:latin typeface="ＭＳ Ｐゴシック 本文"/>
                <a:ea typeface="+mn-ea"/>
              </a:rPr>
              <a:t>年までの累計の使い捨てプラスチックの</a:t>
            </a:r>
            <a:r>
              <a:rPr lang="en-US" altLang="ja-JP" sz="1350" b="0" dirty="0">
                <a:latin typeface="ＭＳ Ｐゴシック 本文"/>
                <a:ea typeface="+mn-ea"/>
              </a:rPr>
              <a:t>25</a:t>
            </a:r>
            <a:r>
              <a:rPr lang="ja-JP" altLang="en-US" sz="1350" b="0" dirty="0">
                <a:latin typeface="ＭＳ Ｐゴシック 本文"/>
                <a:ea typeface="+mn-ea"/>
              </a:rPr>
              <a:t>％排出抑制、６割のリユースまたはリサイクル、さらに</a:t>
            </a:r>
            <a:r>
              <a:rPr lang="en-US" altLang="ja-JP" sz="1350" b="0" dirty="0">
                <a:latin typeface="ＭＳ Ｐゴシック 本文"/>
                <a:ea typeface="+mn-ea"/>
              </a:rPr>
              <a:t>2035</a:t>
            </a:r>
            <a:r>
              <a:rPr lang="ja-JP" altLang="en-US" sz="1350" b="0" dirty="0">
                <a:latin typeface="ＭＳ Ｐゴシック 本文"/>
                <a:ea typeface="+mn-ea"/>
              </a:rPr>
              <a:t>年までに</a:t>
            </a:r>
            <a:endParaRPr lang="en-US" altLang="ja-JP" sz="1350" b="0" dirty="0">
              <a:latin typeface="ＭＳ Ｐゴシック 本文"/>
              <a:ea typeface="+mn-ea"/>
            </a:endParaRPr>
          </a:p>
          <a:p>
            <a:pPr eaLnBrk="1" hangingPunct="1">
              <a:spcBef>
                <a:spcPct val="0"/>
              </a:spcBef>
              <a:buFontTx/>
              <a:buNone/>
              <a:defRPr/>
            </a:pPr>
            <a:r>
              <a:rPr lang="ja-JP" altLang="en-US" sz="1350" b="0" dirty="0">
                <a:latin typeface="ＭＳ Ｐゴシック 本文"/>
                <a:ea typeface="+mn-ea"/>
              </a:rPr>
              <a:t>　</a:t>
            </a:r>
            <a:r>
              <a:rPr lang="ja-JP" altLang="en-US" sz="1350" b="0" dirty="0">
                <a:solidFill>
                  <a:srgbClr val="FF0000"/>
                </a:solidFill>
                <a:latin typeface="ＭＳ Ｐゴシック 本文"/>
                <a:ea typeface="+mn-ea"/>
              </a:rPr>
              <a:t>熱回収分</a:t>
            </a:r>
            <a:r>
              <a:rPr lang="ja-JP" altLang="en-US" sz="1350" b="0" dirty="0">
                <a:latin typeface="ＭＳ Ｐゴシック 本文"/>
                <a:ea typeface="+mn-ea"/>
              </a:rPr>
              <a:t>も含めてすべての使用済み使い捨てプラスチックの有効利用を目指しています。</a:t>
            </a:r>
          </a:p>
          <a:p>
            <a:pPr eaLnBrk="1" hangingPunct="1">
              <a:spcBef>
                <a:spcPct val="0"/>
              </a:spcBef>
              <a:buFontTx/>
              <a:buNone/>
              <a:defRPr/>
            </a:pPr>
            <a:r>
              <a:rPr lang="ja-JP" altLang="en-US" sz="1350" b="0" dirty="0">
                <a:latin typeface="ＭＳ Ｐゴシック 本文"/>
                <a:ea typeface="+mn-ea"/>
              </a:rPr>
              <a:t>●</a:t>
            </a:r>
            <a:r>
              <a:rPr lang="en-US" altLang="ja-JP" sz="1350" b="0" dirty="0">
                <a:latin typeface="ＭＳ Ｐゴシック 本文"/>
                <a:ea typeface="+mn-ea"/>
              </a:rPr>
              <a:t>2020</a:t>
            </a:r>
            <a:r>
              <a:rPr lang="ja-JP" altLang="en-US" sz="1350" b="0" dirty="0">
                <a:latin typeface="ＭＳ Ｐゴシック 本文"/>
                <a:ea typeface="+mn-ea"/>
              </a:rPr>
              <a:t>年７月レジ袋が有料化</a:t>
            </a:r>
            <a:endParaRPr lang="en-US" altLang="ja-JP" sz="1350" b="0" dirty="0">
              <a:latin typeface="ＭＳ Ｐゴシック 本文"/>
              <a:ea typeface="+mn-ea"/>
            </a:endParaRPr>
          </a:p>
        </p:txBody>
      </p:sp>
      <p:sp>
        <p:nvSpPr>
          <p:cNvPr id="134156" name="テキスト ボックス 2">
            <a:extLst>
              <a:ext uri="{FF2B5EF4-FFF2-40B4-BE49-F238E27FC236}">
                <a16:creationId xmlns:a16="http://schemas.microsoft.com/office/drawing/2014/main" id="{ABCAAFC8-2F84-CD4A-0B2E-3C3DA0F6CF38}"/>
              </a:ext>
            </a:extLst>
          </p:cNvPr>
          <p:cNvSpPr txBox="1">
            <a:spLocks noChangeArrowheads="1"/>
          </p:cNvSpPr>
          <p:nvPr/>
        </p:nvSpPr>
        <p:spPr bwMode="auto">
          <a:xfrm>
            <a:off x="-1588" y="303213"/>
            <a:ext cx="6805613" cy="522287"/>
          </a:xfrm>
          <a:prstGeom prst="rect">
            <a:avLst/>
          </a:prstGeom>
          <a:noFill/>
          <a:ln>
            <a:noFill/>
          </a:ln>
        </p:spPr>
        <p:txBody>
          <a:bodyPr>
            <a:spAutoFit/>
          </a:bodyPr>
          <a:lstStyle>
            <a:lvl1pPr>
              <a:defRPr kumimoji="1" b="1">
                <a:solidFill>
                  <a:schemeClr val="tx1"/>
                </a:solidFill>
                <a:latin typeface="Arial" panose="020B0604020202020204" pitchFamily="34" charset="0"/>
                <a:ea typeface="ＭＳ Ｐゴシック" panose="020B0600070205080204" pitchFamily="50" charset="-128"/>
              </a:defRPr>
            </a:lvl1pPr>
            <a:lvl2pPr marL="742950" indent="-285750">
              <a:defRPr kumimoji="1" b="1">
                <a:solidFill>
                  <a:schemeClr val="tx1"/>
                </a:solidFill>
                <a:latin typeface="Arial" panose="020B0604020202020204" pitchFamily="34" charset="0"/>
                <a:ea typeface="ＭＳ Ｐゴシック" panose="020B0600070205080204" pitchFamily="50" charset="-128"/>
              </a:defRPr>
            </a:lvl2pPr>
            <a:lvl3pPr marL="1143000" indent="-228600">
              <a:defRPr kumimoji="1" b="1">
                <a:solidFill>
                  <a:schemeClr val="tx1"/>
                </a:solidFill>
                <a:latin typeface="Arial" panose="020B0604020202020204" pitchFamily="34" charset="0"/>
                <a:ea typeface="ＭＳ Ｐゴシック" panose="020B0600070205080204" pitchFamily="50" charset="-128"/>
              </a:defRPr>
            </a:lvl3pPr>
            <a:lvl4pPr marL="1600200" indent="-228600">
              <a:defRPr kumimoji="1" b="1">
                <a:solidFill>
                  <a:schemeClr val="tx1"/>
                </a:solidFill>
                <a:latin typeface="Arial" panose="020B0604020202020204" pitchFamily="34" charset="0"/>
                <a:ea typeface="ＭＳ Ｐゴシック" panose="020B0600070205080204" pitchFamily="50" charset="-128"/>
              </a:defRPr>
            </a:lvl4pPr>
            <a:lvl5pPr marL="2057400" indent="-228600">
              <a:defRPr kumimoji="1" b="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b="1">
                <a:solidFill>
                  <a:schemeClr val="tx1"/>
                </a:solidFill>
                <a:latin typeface="Arial" panose="020B0604020202020204" pitchFamily="34" charset="0"/>
                <a:ea typeface="ＭＳ Ｐゴシック" panose="020B0600070205080204" pitchFamily="50" charset="-128"/>
              </a:defRPr>
            </a:lvl9pPr>
          </a:lstStyle>
          <a:p>
            <a:pPr>
              <a:defRPr/>
            </a:pPr>
            <a:r>
              <a:rPr lang="ja-JP" altLang="en-US" sz="1350" dirty="0"/>
              <a:t>●日本のセラミック膜水処理技術が、海水の淡水化利用と省エネ化のために導入。</a:t>
            </a:r>
          </a:p>
          <a:p>
            <a:pPr>
              <a:defRPr/>
            </a:pPr>
            <a:r>
              <a:rPr lang="ja-JP" altLang="en-US" sz="1350" dirty="0"/>
              <a:t>●開発途上国の上水道の漏水の低減技術やノウハウなどを丸ごと輸出する水ビジネス。</a:t>
            </a:r>
          </a:p>
        </p:txBody>
      </p:sp>
      <p:sp>
        <p:nvSpPr>
          <p:cNvPr id="4" name="Text Box 47">
            <a:extLst>
              <a:ext uri="{FF2B5EF4-FFF2-40B4-BE49-F238E27FC236}">
                <a16:creationId xmlns:a16="http://schemas.microsoft.com/office/drawing/2014/main" id="{7BBE47B4-5B2F-AF06-1080-51FBFE23FCE3}"/>
              </a:ext>
            </a:extLst>
          </p:cNvPr>
          <p:cNvSpPr txBox="1">
            <a:spLocks noChangeArrowheads="1"/>
          </p:cNvSpPr>
          <p:nvPr/>
        </p:nvSpPr>
        <p:spPr bwMode="auto">
          <a:xfrm>
            <a:off x="-31750" y="2071688"/>
            <a:ext cx="8639175" cy="1385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350" b="0" dirty="0">
                <a:latin typeface="+mn-ea"/>
                <a:ea typeface="+mn-ea"/>
              </a:rPr>
              <a:t>●</a:t>
            </a:r>
            <a:r>
              <a:rPr lang="ja-JP" altLang="en-US" sz="1350" b="0" dirty="0">
                <a:solidFill>
                  <a:srgbClr val="FF0000"/>
                </a:solidFill>
                <a:latin typeface="+mn-ea"/>
                <a:ea typeface="+mn-ea"/>
              </a:rPr>
              <a:t>海洋法に関する国際連合条約</a:t>
            </a:r>
            <a:r>
              <a:rPr lang="ja-JP" altLang="en-US" sz="1350" b="0" dirty="0">
                <a:latin typeface="+mn-ea"/>
                <a:ea typeface="+mn-ea"/>
              </a:rPr>
              <a:t>は、海洋汚染の防止などのための国内法令の制定義務を締約国に課す</a:t>
            </a:r>
          </a:p>
          <a:p>
            <a:pPr eaLnBrk="1" hangingPunct="1">
              <a:spcBef>
                <a:spcPct val="0"/>
              </a:spcBef>
              <a:buFontTx/>
              <a:buNone/>
              <a:defRPr/>
            </a:pPr>
            <a:r>
              <a:rPr lang="ja-JP" altLang="en-US" sz="1350" b="0" dirty="0">
                <a:latin typeface="+mn-ea"/>
                <a:ea typeface="+mn-ea"/>
              </a:rPr>
              <a:t>●</a:t>
            </a:r>
            <a:r>
              <a:rPr lang="ja-JP" altLang="en-US" sz="1350" b="0" dirty="0">
                <a:solidFill>
                  <a:srgbClr val="FF0000"/>
                </a:solidFill>
                <a:latin typeface="+mn-ea"/>
                <a:ea typeface="+mn-ea"/>
              </a:rPr>
              <a:t>海洋汚染防止のための条約　</a:t>
            </a:r>
            <a:r>
              <a:rPr lang="ja-JP" altLang="en-US" sz="1350" b="0" dirty="0">
                <a:latin typeface="+mn-ea"/>
                <a:ea typeface="+mn-ea"/>
              </a:rPr>
              <a:t>例えば</a:t>
            </a:r>
            <a:r>
              <a:rPr lang="ja-JP" altLang="en-US" sz="1350" b="0" dirty="0">
                <a:solidFill>
                  <a:srgbClr val="FF0000"/>
                </a:solidFill>
                <a:latin typeface="+mn-ea"/>
                <a:ea typeface="+mn-ea"/>
              </a:rPr>
              <a:t>ロンドン条約では海洋での廃棄物の投棄を禁止</a:t>
            </a:r>
            <a:r>
              <a:rPr lang="ja-JP" altLang="en-US" sz="1350" b="0" dirty="0">
                <a:latin typeface="+mn-ea"/>
                <a:ea typeface="+mn-ea"/>
              </a:rPr>
              <a:t>している。</a:t>
            </a:r>
          </a:p>
          <a:p>
            <a:pPr eaLnBrk="1" hangingPunct="1">
              <a:spcBef>
                <a:spcPct val="0"/>
              </a:spcBef>
              <a:buFontTx/>
              <a:buNone/>
              <a:defRPr/>
            </a:pPr>
            <a:r>
              <a:rPr lang="ja-JP" altLang="en-US" sz="1350" b="0" dirty="0">
                <a:latin typeface="+mn-ea"/>
                <a:ea typeface="+mn-ea"/>
              </a:rPr>
              <a:t>●日本⇒海洋汚染防止法によって廃棄物の海洋投棄の原則禁止。</a:t>
            </a:r>
          </a:p>
          <a:p>
            <a:pPr eaLnBrk="1" hangingPunct="1">
              <a:spcBef>
                <a:spcPct val="0"/>
              </a:spcBef>
              <a:buFontTx/>
              <a:buNone/>
              <a:defRPr/>
            </a:pPr>
            <a:r>
              <a:rPr lang="ja-JP" altLang="en-US" sz="1350" b="0" dirty="0">
                <a:latin typeface="+mn-ea"/>
                <a:ea typeface="+mn-ea"/>
              </a:rPr>
              <a:t>●ヘルシンキ条約⇒閉鎖性の高い</a:t>
            </a:r>
            <a:r>
              <a:rPr lang="en-US" altLang="ja-JP" sz="1350" b="0" dirty="0">
                <a:latin typeface="+mn-ea"/>
                <a:ea typeface="+mn-ea"/>
              </a:rPr>
              <a:t>18</a:t>
            </a:r>
            <a:r>
              <a:rPr lang="ja-JP" altLang="en-US" sz="1350" b="0" dirty="0">
                <a:latin typeface="+mn-ea"/>
                <a:ea typeface="+mn-ea"/>
              </a:rPr>
              <a:t>の国際的海域を地域条約や地域海行動計画。</a:t>
            </a:r>
          </a:p>
          <a:p>
            <a:pPr eaLnBrk="1" hangingPunct="1">
              <a:spcBef>
                <a:spcPct val="0"/>
              </a:spcBef>
              <a:buFontTx/>
              <a:buNone/>
              <a:defRPr/>
            </a:pPr>
            <a:r>
              <a:rPr lang="ja-JP" altLang="en-US" sz="1350" b="0" dirty="0">
                <a:latin typeface="+mn-ea"/>
                <a:ea typeface="+mn-ea"/>
              </a:rPr>
              <a:t>　　　　　　　　　　　　　国連環境計画</a:t>
            </a:r>
            <a:r>
              <a:rPr lang="en-US" altLang="ja-JP" sz="1350" b="0" dirty="0">
                <a:latin typeface="+mn-ea"/>
                <a:ea typeface="+mn-ea"/>
              </a:rPr>
              <a:t>(UNEP)</a:t>
            </a:r>
            <a:r>
              <a:rPr lang="ja-JP" altLang="en-US" sz="1350" b="0" dirty="0">
                <a:latin typeface="+mn-ea"/>
                <a:ea typeface="+mn-ea"/>
              </a:rPr>
              <a:t>がモニタリングや緊急時の協力を呼びかけている。</a:t>
            </a:r>
            <a:endParaRPr lang="en-US" altLang="ja-JP" sz="1350" b="0" dirty="0">
              <a:latin typeface="+mn-ea"/>
              <a:ea typeface="+mn-ea"/>
            </a:endParaRPr>
          </a:p>
          <a:p>
            <a:pPr eaLnBrk="1" hangingPunct="1">
              <a:spcBef>
                <a:spcPct val="0"/>
              </a:spcBef>
              <a:buFontTx/>
              <a:buNone/>
              <a:defRPr/>
            </a:pPr>
            <a:r>
              <a:rPr lang="ja-JP" altLang="en-US" sz="1350" b="0" dirty="0">
                <a:latin typeface="+mn-ea"/>
                <a:ea typeface="+mn-ea"/>
              </a:rPr>
              <a:t>●北西太平洋地域海行動計画</a:t>
            </a:r>
            <a:r>
              <a:rPr lang="en-US" altLang="ja-JP" sz="1350" b="0" dirty="0">
                <a:latin typeface="+mn-ea"/>
                <a:ea typeface="+mn-ea"/>
              </a:rPr>
              <a:t>(NOWPAP)</a:t>
            </a:r>
            <a:r>
              <a:rPr lang="ja-JP" altLang="en-US" sz="1350" b="0" dirty="0">
                <a:latin typeface="+mn-ea"/>
                <a:ea typeface="+mn-ea"/>
              </a:rPr>
              <a:t>日本、中国、韓国、ロシア　漂流、漂着ごみ対策のための情報交換など</a:t>
            </a:r>
            <a:endParaRPr lang="en-US" altLang="ja-JP" sz="1350" b="0" dirty="0">
              <a:latin typeface="+mn-ea"/>
              <a:ea typeface="+mn-ea"/>
            </a:endParaRPr>
          </a:p>
        </p:txBody>
      </p:sp>
      <p:sp>
        <p:nvSpPr>
          <p:cNvPr id="2" name="AutoShape 44">
            <a:extLst>
              <a:ext uri="{FF2B5EF4-FFF2-40B4-BE49-F238E27FC236}">
                <a16:creationId xmlns:a16="http://schemas.microsoft.com/office/drawing/2014/main" id="{EC22E54C-8633-A452-6DD0-71AAD81E47F2}"/>
              </a:ext>
            </a:extLst>
          </p:cNvPr>
          <p:cNvSpPr>
            <a:spLocks noChangeArrowheads="1"/>
          </p:cNvSpPr>
          <p:nvPr/>
        </p:nvSpPr>
        <p:spPr bwMode="auto">
          <a:xfrm>
            <a:off x="30532" y="3524377"/>
            <a:ext cx="2508250" cy="239712"/>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3" name="Text Box 45">
            <a:extLst>
              <a:ext uri="{FF2B5EF4-FFF2-40B4-BE49-F238E27FC236}">
                <a16:creationId xmlns:a16="http://schemas.microsoft.com/office/drawing/2014/main" id="{5DEA2122-4F67-A3BE-F4DC-A835CC1CC5F7}"/>
              </a:ext>
            </a:extLst>
          </p:cNvPr>
          <p:cNvSpPr txBox="1">
            <a:spLocks noChangeArrowheads="1"/>
          </p:cNvSpPr>
          <p:nvPr/>
        </p:nvSpPr>
        <p:spPr bwMode="auto">
          <a:xfrm>
            <a:off x="-17093" y="3475164"/>
            <a:ext cx="260191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海洋プラスチックごみ問題</a:t>
            </a:r>
          </a:p>
        </p:txBody>
      </p:sp>
      <p:sp>
        <p:nvSpPr>
          <p:cNvPr id="5" name="AutoShape 19">
            <a:extLst>
              <a:ext uri="{FF2B5EF4-FFF2-40B4-BE49-F238E27FC236}">
                <a16:creationId xmlns:a16="http://schemas.microsoft.com/office/drawing/2014/main" id="{2440CC39-7181-85AF-558C-912E730347CE}"/>
              </a:ext>
            </a:extLst>
          </p:cNvPr>
          <p:cNvSpPr>
            <a:spLocks noChangeArrowheads="1"/>
          </p:cNvSpPr>
          <p:nvPr/>
        </p:nvSpPr>
        <p:spPr bwMode="auto">
          <a:xfrm>
            <a:off x="5795963" y="825500"/>
            <a:ext cx="3209925" cy="1152525"/>
          </a:xfrm>
          <a:prstGeom prst="roundRect">
            <a:avLst>
              <a:gd name="adj" fmla="val 903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6" name="AutoShape 20">
            <a:extLst>
              <a:ext uri="{FF2B5EF4-FFF2-40B4-BE49-F238E27FC236}">
                <a16:creationId xmlns:a16="http://schemas.microsoft.com/office/drawing/2014/main" id="{1724DC2B-B384-A730-FF0A-3A82EDA6D62C}"/>
              </a:ext>
            </a:extLst>
          </p:cNvPr>
          <p:cNvSpPr>
            <a:spLocks noChangeArrowheads="1"/>
          </p:cNvSpPr>
          <p:nvPr/>
        </p:nvSpPr>
        <p:spPr bwMode="auto">
          <a:xfrm>
            <a:off x="6459538" y="585788"/>
            <a:ext cx="1892300" cy="287337"/>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7" name="Text Box 27">
            <a:extLst>
              <a:ext uri="{FF2B5EF4-FFF2-40B4-BE49-F238E27FC236}">
                <a16:creationId xmlns:a16="http://schemas.microsoft.com/office/drawing/2014/main" id="{3EF2E77C-2FA7-9F4C-7AFD-9E665AB47E9F}"/>
              </a:ext>
            </a:extLst>
          </p:cNvPr>
          <p:cNvSpPr txBox="1">
            <a:spLocks noChangeArrowheads="1"/>
          </p:cNvSpPr>
          <p:nvPr/>
        </p:nvSpPr>
        <p:spPr bwMode="auto">
          <a:xfrm>
            <a:off x="6516688" y="560388"/>
            <a:ext cx="1819275"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使い捨てプラスチック</a:t>
            </a:r>
          </a:p>
        </p:txBody>
      </p:sp>
      <p:sp>
        <p:nvSpPr>
          <p:cNvPr id="8" name="Text Box 36">
            <a:extLst>
              <a:ext uri="{FF2B5EF4-FFF2-40B4-BE49-F238E27FC236}">
                <a16:creationId xmlns:a16="http://schemas.microsoft.com/office/drawing/2014/main" id="{2D458C02-BB18-0AA0-91F8-7A3E54FCE831}"/>
              </a:ext>
            </a:extLst>
          </p:cNvPr>
          <p:cNvSpPr txBox="1">
            <a:spLocks noChangeArrowheads="1"/>
          </p:cNvSpPr>
          <p:nvPr/>
        </p:nvSpPr>
        <p:spPr bwMode="auto">
          <a:xfrm>
            <a:off x="5764213" y="877888"/>
            <a:ext cx="3241675" cy="11080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ペットボトル、プラスチック製買い物袋（レジ袋）、食品容器、ストロー等通常、１回限りの使用でごみとなるプラスチック製品。</a:t>
            </a:r>
            <a:endParaRPr lang="en-US" altLang="ja-JP" sz="1200" b="0" dirty="0">
              <a:latin typeface="+mn-ea"/>
              <a:ea typeface="+mn-ea"/>
            </a:endParaRPr>
          </a:p>
          <a:p>
            <a:pPr eaLnBrk="1" hangingPunct="1">
              <a:spcBef>
                <a:spcPct val="50000"/>
              </a:spcBef>
              <a:buFontTx/>
              <a:buNone/>
              <a:defRPr/>
            </a:pPr>
            <a:r>
              <a:rPr lang="ja-JP" altLang="en-US" sz="1200" b="0" dirty="0">
                <a:latin typeface="+mn-ea"/>
                <a:ea typeface="+mn-ea"/>
              </a:rPr>
              <a:t>日本の１人当たりプラスチック製容器包装廃棄物は、米国に続き世界第２位（年間約</a:t>
            </a:r>
            <a:r>
              <a:rPr lang="en-US" altLang="ja-JP" sz="1200" b="0" dirty="0">
                <a:latin typeface="+mn-ea"/>
                <a:ea typeface="+mn-ea"/>
              </a:rPr>
              <a:t>32kg/</a:t>
            </a:r>
            <a:r>
              <a:rPr lang="ja-JP" altLang="en-US" sz="1200" b="0" dirty="0">
                <a:latin typeface="+mn-ea"/>
                <a:ea typeface="+mn-ea"/>
              </a:rPr>
              <a:t>人）</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7">
            <a:extLst>
              <a:ext uri="{FF2B5EF4-FFF2-40B4-BE49-F238E27FC236}">
                <a16:creationId xmlns:a16="http://schemas.microsoft.com/office/drawing/2014/main" id="{0D3E7258-5AC5-0DB6-C50E-B045E67157E1}"/>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P116</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P117</a:t>
            </a:r>
          </a:p>
        </p:txBody>
      </p:sp>
      <p:sp>
        <p:nvSpPr>
          <p:cNvPr id="149507" name="Text Box 8">
            <a:extLst>
              <a:ext uri="{FF2B5EF4-FFF2-40B4-BE49-F238E27FC236}">
                <a16:creationId xmlns:a16="http://schemas.microsoft.com/office/drawing/2014/main" id="{23E8ED7B-D2E2-810E-800B-BEF847804855}"/>
              </a:ext>
            </a:extLst>
          </p:cNvPr>
          <p:cNvSpPr txBox="1">
            <a:spLocks noChangeArrowheads="1"/>
          </p:cNvSpPr>
          <p:nvPr/>
        </p:nvSpPr>
        <p:spPr bwMode="auto">
          <a:xfrm>
            <a:off x="2981325" y="120650"/>
            <a:ext cx="6013450" cy="4302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200" dirty="0">
                <a:latin typeface="+mn-ea"/>
                <a:ea typeface="+mn-ea"/>
              </a:rPr>
              <a:t>酸性雨などの長距離越境移動大気汚染問題　</a:t>
            </a:r>
          </a:p>
        </p:txBody>
      </p:sp>
      <p:sp>
        <p:nvSpPr>
          <p:cNvPr id="149508" name="Text Box 9">
            <a:extLst>
              <a:ext uri="{FF2B5EF4-FFF2-40B4-BE49-F238E27FC236}">
                <a16:creationId xmlns:a16="http://schemas.microsoft.com/office/drawing/2014/main" id="{BB9675AB-6E95-9074-FFE9-B7BB31EE64C1}"/>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149509" name="Text Box 10">
            <a:extLst>
              <a:ext uri="{FF2B5EF4-FFF2-40B4-BE49-F238E27FC236}">
                <a16:creationId xmlns:a16="http://schemas.microsoft.com/office/drawing/2014/main" id="{0879F912-FB50-7623-3416-00E7E9B3B330}"/>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３－４</a:t>
            </a:r>
          </a:p>
        </p:txBody>
      </p:sp>
      <p:sp>
        <p:nvSpPr>
          <p:cNvPr id="149510" name="AutoShape 12">
            <a:extLst>
              <a:ext uri="{FF2B5EF4-FFF2-40B4-BE49-F238E27FC236}">
                <a16:creationId xmlns:a16="http://schemas.microsoft.com/office/drawing/2014/main" id="{4F7F33CA-9875-F85B-066B-D80E8C9996C8}"/>
              </a:ext>
            </a:extLst>
          </p:cNvPr>
          <p:cNvSpPr>
            <a:spLocks noChangeArrowheads="1"/>
          </p:cNvSpPr>
          <p:nvPr/>
        </p:nvSpPr>
        <p:spPr bwMode="auto">
          <a:xfrm>
            <a:off x="7938" y="696913"/>
            <a:ext cx="2816225" cy="258762"/>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9511" name="AutoShape 15">
            <a:extLst>
              <a:ext uri="{FF2B5EF4-FFF2-40B4-BE49-F238E27FC236}">
                <a16:creationId xmlns:a16="http://schemas.microsoft.com/office/drawing/2014/main" id="{27FACFAB-D3AD-8D30-CEC2-C8C5EF346FD0}"/>
              </a:ext>
            </a:extLst>
          </p:cNvPr>
          <p:cNvSpPr>
            <a:spLocks noChangeArrowheads="1"/>
          </p:cNvSpPr>
          <p:nvPr/>
        </p:nvSpPr>
        <p:spPr bwMode="auto">
          <a:xfrm>
            <a:off x="7938" y="1689100"/>
            <a:ext cx="2085975" cy="254000"/>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9512" name="AutoShape 17">
            <a:extLst>
              <a:ext uri="{FF2B5EF4-FFF2-40B4-BE49-F238E27FC236}">
                <a16:creationId xmlns:a16="http://schemas.microsoft.com/office/drawing/2014/main" id="{46AC731F-E0D1-3E76-AC8A-91ACE74D4103}"/>
              </a:ext>
            </a:extLst>
          </p:cNvPr>
          <p:cNvSpPr>
            <a:spLocks noChangeArrowheads="1"/>
          </p:cNvSpPr>
          <p:nvPr/>
        </p:nvSpPr>
        <p:spPr bwMode="auto">
          <a:xfrm>
            <a:off x="5365750" y="908050"/>
            <a:ext cx="3671888" cy="1096963"/>
          </a:xfrm>
          <a:prstGeom prst="roundRect">
            <a:avLst>
              <a:gd name="adj" fmla="val 1665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9513" name="AutoShape 18">
            <a:extLst>
              <a:ext uri="{FF2B5EF4-FFF2-40B4-BE49-F238E27FC236}">
                <a16:creationId xmlns:a16="http://schemas.microsoft.com/office/drawing/2014/main" id="{F0270EBB-4A57-FE9E-8AC7-1275EDB8BC34}"/>
              </a:ext>
            </a:extLst>
          </p:cNvPr>
          <p:cNvSpPr>
            <a:spLocks noChangeArrowheads="1"/>
          </p:cNvSpPr>
          <p:nvPr/>
        </p:nvSpPr>
        <p:spPr bwMode="auto">
          <a:xfrm>
            <a:off x="6732588" y="692150"/>
            <a:ext cx="930275" cy="273050"/>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9514" name="AutoShape 19">
            <a:extLst>
              <a:ext uri="{FF2B5EF4-FFF2-40B4-BE49-F238E27FC236}">
                <a16:creationId xmlns:a16="http://schemas.microsoft.com/office/drawing/2014/main" id="{A9C0B86D-AA0C-530D-C29A-63A6EE3D06A5}"/>
              </a:ext>
            </a:extLst>
          </p:cNvPr>
          <p:cNvSpPr>
            <a:spLocks noChangeArrowheads="1"/>
          </p:cNvSpPr>
          <p:nvPr/>
        </p:nvSpPr>
        <p:spPr bwMode="auto">
          <a:xfrm>
            <a:off x="5380038" y="5108575"/>
            <a:ext cx="3671887" cy="576263"/>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9515" name="AutoShape 20">
            <a:extLst>
              <a:ext uri="{FF2B5EF4-FFF2-40B4-BE49-F238E27FC236}">
                <a16:creationId xmlns:a16="http://schemas.microsoft.com/office/drawing/2014/main" id="{D60B6F96-20C5-8795-A295-7B1A8835B860}"/>
              </a:ext>
            </a:extLst>
          </p:cNvPr>
          <p:cNvSpPr>
            <a:spLocks noChangeArrowheads="1"/>
          </p:cNvSpPr>
          <p:nvPr/>
        </p:nvSpPr>
        <p:spPr bwMode="auto">
          <a:xfrm>
            <a:off x="5580063" y="4854575"/>
            <a:ext cx="3313112" cy="273050"/>
          </a:xfrm>
          <a:prstGeom prst="roundRect">
            <a:avLst>
              <a:gd name="adj" fmla="val 16694"/>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9516" name="AutoShape 21">
            <a:extLst>
              <a:ext uri="{FF2B5EF4-FFF2-40B4-BE49-F238E27FC236}">
                <a16:creationId xmlns:a16="http://schemas.microsoft.com/office/drawing/2014/main" id="{E2F68193-4861-6439-ADA2-12DBC5F5233C}"/>
              </a:ext>
            </a:extLst>
          </p:cNvPr>
          <p:cNvSpPr>
            <a:spLocks noChangeArrowheads="1"/>
          </p:cNvSpPr>
          <p:nvPr/>
        </p:nvSpPr>
        <p:spPr bwMode="auto">
          <a:xfrm>
            <a:off x="5364163" y="2338388"/>
            <a:ext cx="3671887" cy="744537"/>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9517" name="AutoShape 22">
            <a:extLst>
              <a:ext uri="{FF2B5EF4-FFF2-40B4-BE49-F238E27FC236}">
                <a16:creationId xmlns:a16="http://schemas.microsoft.com/office/drawing/2014/main" id="{2DCB5D21-F3B5-C160-58DB-0F847AC73E86}"/>
              </a:ext>
            </a:extLst>
          </p:cNvPr>
          <p:cNvSpPr>
            <a:spLocks noChangeArrowheads="1"/>
          </p:cNvSpPr>
          <p:nvPr/>
        </p:nvSpPr>
        <p:spPr bwMode="auto">
          <a:xfrm>
            <a:off x="6805613" y="2149475"/>
            <a:ext cx="641350" cy="273050"/>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9518" name="Rectangle 23">
            <a:extLst>
              <a:ext uri="{FF2B5EF4-FFF2-40B4-BE49-F238E27FC236}">
                <a16:creationId xmlns:a16="http://schemas.microsoft.com/office/drawing/2014/main" id="{CDD23408-B185-0547-09C5-96CD7FF937EF}"/>
              </a:ext>
            </a:extLst>
          </p:cNvPr>
          <p:cNvSpPr>
            <a:spLocks noChangeArrowheads="1"/>
          </p:cNvSpPr>
          <p:nvPr/>
        </p:nvSpPr>
        <p:spPr bwMode="auto">
          <a:xfrm>
            <a:off x="34925" y="6511925"/>
            <a:ext cx="4897438" cy="300038"/>
          </a:xfrm>
          <a:prstGeom prst="rect">
            <a:avLst/>
          </a:prstGeom>
          <a:no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a:t>
            </a:r>
            <a:r>
              <a:rPr lang="en-US" altLang="ja-JP" sz="1400" b="0">
                <a:latin typeface="+mn-ea"/>
                <a:ea typeface="+mn-ea"/>
              </a:rPr>
              <a:t>※</a:t>
            </a:r>
            <a:r>
              <a:rPr lang="ja-JP" altLang="en-US" sz="1400" b="0">
                <a:latin typeface="+mn-ea"/>
                <a:ea typeface="+mn-ea"/>
              </a:rPr>
              <a:t>）視程障害</a:t>
            </a:r>
            <a:r>
              <a:rPr lang="en-US" altLang="ja-JP" sz="1400" b="0">
                <a:latin typeface="+mn-ea"/>
                <a:ea typeface="+mn-ea"/>
              </a:rPr>
              <a:t>:</a:t>
            </a:r>
            <a:r>
              <a:rPr lang="ja-JP" altLang="en-US" sz="1400" b="0">
                <a:latin typeface="+mn-ea"/>
                <a:ea typeface="+mn-ea"/>
              </a:rPr>
              <a:t>霧や霞などで見通しが利かなくなること</a:t>
            </a:r>
          </a:p>
        </p:txBody>
      </p:sp>
      <p:sp>
        <p:nvSpPr>
          <p:cNvPr id="149519" name="AutoShape 24">
            <a:extLst>
              <a:ext uri="{FF2B5EF4-FFF2-40B4-BE49-F238E27FC236}">
                <a16:creationId xmlns:a16="http://schemas.microsoft.com/office/drawing/2014/main" id="{118BA089-0A24-A80B-3F0D-96487780A362}"/>
              </a:ext>
            </a:extLst>
          </p:cNvPr>
          <p:cNvSpPr>
            <a:spLocks noChangeArrowheads="1"/>
          </p:cNvSpPr>
          <p:nvPr/>
        </p:nvSpPr>
        <p:spPr bwMode="auto">
          <a:xfrm>
            <a:off x="7938" y="4497388"/>
            <a:ext cx="3863975" cy="254000"/>
          </a:xfrm>
          <a:prstGeom prst="roundRect">
            <a:avLst>
              <a:gd name="adj" fmla="val 16639"/>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9520" name="Text Box 28">
            <a:extLst>
              <a:ext uri="{FF2B5EF4-FFF2-40B4-BE49-F238E27FC236}">
                <a16:creationId xmlns:a16="http://schemas.microsoft.com/office/drawing/2014/main" id="{7EE54BCB-4193-855F-E716-10528AB2A1D5}"/>
              </a:ext>
            </a:extLst>
          </p:cNvPr>
          <p:cNvSpPr txBox="1">
            <a:spLocks noChangeArrowheads="1"/>
          </p:cNvSpPr>
          <p:nvPr/>
        </p:nvSpPr>
        <p:spPr bwMode="auto">
          <a:xfrm>
            <a:off x="-11113" y="630238"/>
            <a:ext cx="2835276"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長距離越境移動大気汚染とは　　</a:t>
            </a:r>
          </a:p>
        </p:txBody>
      </p:sp>
      <p:sp>
        <p:nvSpPr>
          <p:cNvPr id="149521" name="Text Box 29">
            <a:extLst>
              <a:ext uri="{FF2B5EF4-FFF2-40B4-BE49-F238E27FC236}">
                <a16:creationId xmlns:a16="http://schemas.microsoft.com/office/drawing/2014/main" id="{AEAFE0DF-C6AF-5F7D-C3A6-C0E445EAF5D3}"/>
              </a:ext>
            </a:extLst>
          </p:cNvPr>
          <p:cNvSpPr txBox="1">
            <a:spLocks noChangeArrowheads="1"/>
          </p:cNvSpPr>
          <p:nvPr/>
        </p:nvSpPr>
        <p:spPr bwMode="auto">
          <a:xfrm>
            <a:off x="-11113" y="1622425"/>
            <a:ext cx="2092326"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酸性雨や黄砂の現状　　</a:t>
            </a:r>
          </a:p>
        </p:txBody>
      </p:sp>
      <p:sp>
        <p:nvSpPr>
          <p:cNvPr id="149522" name="Text Box 30">
            <a:extLst>
              <a:ext uri="{FF2B5EF4-FFF2-40B4-BE49-F238E27FC236}">
                <a16:creationId xmlns:a16="http://schemas.microsoft.com/office/drawing/2014/main" id="{6B98D1E1-AC30-1D4E-4CD6-CB3503D64A3D}"/>
              </a:ext>
            </a:extLst>
          </p:cNvPr>
          <p:cNvSpPr txBox="1">
            <a:spLocks noChangeArrowheads="1"/>
          </p:cNvSpPr>
          <p:nvPr/>
        </p:nvSpPr>
        <p:spPr bwMode="auto">
          <a:xfrm>
            <a:off x="-11113" y="4430713"/>
            <a:ext cx="3671888"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a:latin typeface="+mn-ea"/>
                <a:ea typeface="+mn-ea"/>
              </a:rPr>
              <a:t>長距離越境移動汚染に対する取組み　　</a:t>
            </a:r>
          </a:p>
        </p:txBody>
      </p:sp>
      <p:sp>
        <p:nvSpPr>
          <p:cNvPr id="149523" name="Text Box 31">
            <a:extLst>
              <a:ext uri="{FF2B5EF4-FFF2-40B4-BE49-F238E27FC236}">
                <a16:creationId xmlns:a16="http://schemas.microsoft.com/office/drawing/2014/main" id="{FD709D61-1E18-7F88-22D0-29B560F9C8C7}"/>
              </a:ext>
            </a:extLst>
          </p:cNvPr>
          <p:cNvSpPr txBox="1">
            <a:spLocks noChangeArrowheads="1"/>
          </p:cNvSpPr>
          <p:nvPr/>
        </p:nvSpPr>
        <p:spPr bwMode="auto">
          <a:xfrm>
            <a:off x="6732588" y="620713"/>
            <a:ext cx="9366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酸性雨　　</a:t>
            </a:r>
          </a:p>
        </p:txBody>
      </p:sp>
      <p:sp>
        <p:nvSpPr>
          <p:cNvPr id="149524" name="Text Box 32">
            <a:extLst>
              <a:ext uri="{FF2B5EF4-FFF2-40B4-BE49-F238E27FC236}">
                <a16:creationId xmlns:a16="http://schemas.microsoft.com/office/drawing/2014/main" id="{3DD3E87F-4068-295D-C42C-B963AEF28BA7}"/>
              </a:ext>
            </a:extLst>
          </p:cNvPr>
          <p:cNvSpPr txBox="1">
            <a:spLocks noChangeArrowheads="1"/>
          </p:cNvSpPr>
          <p:nvPr/>
        </p:nvSpPr>
        <p:spPr bwMode="auto">
          <a:xfrm>
            <a:off x="5554663" y="4851400"/>
            <a:ext cx="3398837" cy="292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300" dirty="0">
                <a:solidFill>
                  <a:schemeClr val="bg1"/>
                </a:solidFill>
                <a:latin typeface="+mn-ea"/>
                <a:ea typeface="+mn-ea"/>
              </a:rPr>
              <a:t>アジア太平洋クリーン・エア・パートナーシップ</a:t>
            </a:r>
          </a:p>
        </p:txBody>
      </p:sp>
      <p:sp>
        <p:nvSpPr>
          <p:cNvPr id="149525" name="Text Box 33">
            <a:extLst>
              <a:ext uri="{FF2B5EF4-FFF2-40B4-BE49-F238E27FC236}">
                <a16:creationId xmlns:a16="http://schemas.microsoft.com/office/drawing/2014/main" id="{3415CE74-DAAF-3B27-E608-C1583CEC5906}"/>
              </a:ext>
            </a:extLst>
          </p:cNvPr>
          <p:cNvSpPr txBox="1">
            <a:spLocks noChangeArrowheads="1"/>
          </p:cNvSpPr>
          <p:nvPr/>
        </p:nvSpPr>
        <p:spPr bwMode="auto">
          <a:xfrm>
            <a:off x="6804025" y="2084388"/>
            <a:ext cx="8636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黄砂　　</a:t>
            </a:r>
          </a:p>
        </p:txBody>
      </p:sp>
      <p:sp>
        <p:nvSpPr>
          <p:cNvPr id="149526" name="Text Box 35">
            <a:extLst>
              <a:ext uri="{FF2B5EF4-FFF2-40B4-BE49-F238E27FC236}">
                <a16:creationId xmlns:a16="http://schemas.microsoft.com/office/drawing/2014/main" id="{6E24EE95-1C41-2321-B48C-C64DA1F7C6B2}"/>
              </a:ext>
            </a:extLst>
          </p:cNvPr>
          <p:cNvSpPr txBox="1">
            <a:spLocks noChangeArrowheads="1"/>
          </p:cNvSpPr>
          <p:nvPr/>
        </p:nvSpPr>
        <p:spPr bwMode="auto">
          <a:xfrm>
            <a:off x="0" y="933450"/>
            <a:ext cx="5346700"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隣国で発生した硫黄酸化物や窒素酸化物</a:t>
            </a:r>
            <a:r>
              <a:rPr lang="en-US" altLang="ja-JP" sz="1400" b="0" dirty="0">
                <a:latin typeface="+mn-ea"/>
                <a:ea typeface="+mn-ea"/>
              </a:rPr>
              <a:t>､</a:t>
            </a:r>
            <a:r>
              <a:rPr lang="ja-JP" altLang="en-US" sz="1400" b="0" dirty="0">
                <a:latin typeface="+mn-ea"/>
                <a:ea typeface="+mn-ea"/>
              </a:rPr>
              <a:t>黄砂が偏西風によって</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日本に飛来して酸性雨をもたらし最近では光化学オキシダントや</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ＰＭ２</a:t>
            </a:r>
            <a:r>
              <a:rPr lang="en-US" altLang="ja-JP" sz="1400" b="0" dirty="0">
                <a:latin typeface="+mn-ea"/>
                <a:ea typeface="+mn-ea"/>
              </a:rPr>
              <a:t>.</a:t>
            </a:r>
            <a:r>
              <a:rPr lang="ja-JP" altLang="en-US" sz="1400" b="0" dirty="0">
                <a:latin typeface="+mn-ea"/>
                <a:ea typeface="+mn-ea"/>
              </a:rPr>
              <a:t>５も問題となっている</a:t>
            </a:r>
            <a:r>
              <a:rPr lang="en-US" altLang="ja-JP" sz="1400" b="0" dirty="0">
                <a:latin typeface="+mn-ea"/>
                <a:ea typeface="+mn-ea"/>
              </a:rPr>
              <a:t>｡</a:t>
            </a:r>
          </a:p>
        </p:txBody>
      </p:sp>
      <p:sp>
        <p:nvSpPr>
          <p:cNvPr id="149527" name="Text Box 36">
            <a:extLst>
              <a:ext uri="{FF2B5EF4-FFF2-40B4-BE49-F238E27FC236}">
                <a16:creationId xmlns:a16="http://schemas.microsoft.com/office/drawing/2014/main" id="{34E7A99C-0C5F-0EE7-D05B-A31DF73E6AE6}"/>
              </a:ext>
            </a:extLst>
          </p:cNvPr>
          <p:cNvSpPr txBox="1">
            <a:spLocks noChangeArrowheads="1"/>
          </p:cNvSpPr>
          <p:nvPr/>
        </p:nvSpPr>
        <p:spPr bwMode="auto">
          <a:xfrm>
            <a:off x="0" y="1900238"/>
            <a:ext cx="5508625"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酸性雨は先進国以外にも中国・東南アジアなどにも広がっている。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一方、中国の重慶では排出規制の進展により回復傾向</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●日本では酸性雨長期モニタリング計画によって測定している。</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　　</a:t>
            </a:r>
            <a:r>
              <a:rPr lang="en-US" altLang="ja-JP" sz="1400" b="0" dirty="0">
                <a:solidFill>
                  <a:srgbClr val="0000FF"/>
                </a:solidFill>
                <a:latin typeface="+mn-ea"/>
                <a:ea typeface="+mn-ea"/>
              </a:rPr>
              <a:t>2015</a:t>
            </a:r>
            <a:r>
              <a:rPr lang="ja-JP" altLang="en-US" sz="1400" b="0" dirty="0">
                <a:solidFill>
                  <a:srgbClr val="0000FF"/>
                </a:solidFill>
                <a:latin typeface="+mn-ea"/>
                <a:ea typeface="+mn-ea"/>
              </a:rPr>
              <a:t>～</a:t>
            </a:r>
            <a:r>
              <a:rPr lang="en-US" altLang="ja-JP" sz="1400" b="0" dirty="0">
                <a:solidFill>
                  <a:srgbClr val="0000FF"/>
                </a:solidFill>
                <a:latin typeface="+mn-ea"/>
                <a:ea typeface="+mn-ea"/>
              </a:rPr>
              <a:t>2019</a:t>
            </a:r>
            <a:r>
              <a:rPr lang="ja-JP" altLang="en-US" sz="1400" b="0" dirty="0">
                <a:solidFill>
                  <a:srgbClr val="0000FF"/>
                </a:solidFill>
                <a:latin typeface="+mn-ea"/>
                <a:ea typeface="+mn-ea"/>
              </a:rPr>
              <a:t>年平均</a:t>
            </a:r>
            <a:r>
              <a:rPr lang="en-US" altLang="ja-JP" sz="1400" b="0" dirty="0">
                <a:solidFill>
                  <a:srgbClr val="0000FF"/>
                </a:solidFill>
                <a:latin typeface="+mn-ea"/>
                <a:ea typeface="+mn-ea"/>
              </a:rPr>
              <a:t>pH4.80</a:t>
            </a:r>
            <a:r>
              <a:rPr lang="ja-JP" altLang="en-US" sz="1400" b="0" dirty="0">
                <a:solidFill>
                  <a:srgbClr val="0000FF"/>
                </a:solidFill>
                <a:latin typeface="+mn-ea"/>
                <a:ea typeface="+mn-ea"/>
              </a:rPr>
              <a:t>～</a:t>
            </a:r>
            <a:r>
              <a:rPr lang="en-US" altLang="ja-JP" sz="1400" b="0" dirty="0">
                <a:solidFill>
                  <a:srgbClr val="0000FF"/>
                </a:solidFill>
                <a:latin typeface="+mn-ea"/>
                <a:ea typeface="+mn-ea"/>
              </a:rPr>
              <a:t>4.59</a:t>
            </a:r>
            <a:endParaRPr lang="ja-JP" altLang="en-US" sz="1400" b="0" dirty="0">
              <a:solidFill>
                <a:srgbClr val="0000FF"/>
              </a:solidFill>
              <a:latin typeface="+mn-ea"/>
              <a:ea typeface="+mn-ea"/>
            </a:endParaRPr>
          </a:p>
        </p:txBody>
      </p:sp>
      <p:sp>
        <p:nvSpPr>
          <p:cNvPr id="149528" name="Text Box 37">
            <a:extLst>
              <a:ext uri="{FF2B5EF4-FFF2-40B4-BE49-F238E27FC236}">
                <a16:creationId xmlns:a16="http://schemas.microsoft.com/office/drawing/2014/main" id="{11C69CC2-6EBE-A3BF-20C2-CF33052F45F5}"/>
              </a:ext>
            </a:extLst>
          </p:cNvPr>
          <p:cNvSpPr txBox="1">
            <a:spLocks noChangeArrowheads="1"/>
          </p:cNvSpPr>
          <p:nvPr/>
        </p:nvSpPr>
        <p:spPr bwMode="auto">
          <a:xfrm>
            <a:off x="0" y="4708525"/>
            <a:ext cx="5435600" cy="18161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●1979</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長距離越境大気汚染条約</a:t>
            </a:r>
            <a:r>
              <a:rPr lang="en-US" altLang="ja-JP" sz="1400" b="0" dirty="0">
                <a:latin typeface="+mn-ea"/>
                <a:ea typeface="+mn-ea"/>
              </a:rPr>
              <a:t>｣(</a:t>
            </a:r>
            <a:r>
              <a:rPr lang="ja-JP" altLang="en-US" sz="1400" b="0" dirty="0">
                <a:latin typeface="+mn-ea"/>
                <a:ea typeface="+mn-ea"/>
              </a:rPr>
              <a:t>調査実施</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1985</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ヘルシンキ議定書</a:t>
            </a:r>
            <a:r>
              <a:rPr lang="en-US" altLang="ja-JP" sz="1400" b="0" dirty="0">
                <a:latin typeface="+mn-ea"/>
                <a:ea typeface="+mn-ea"/>
              </a:rPr>
              <a:t>｣(</a:t>
            </a:r>
            <a:r>
              <a:rPr lang="ja-JP" altLang="en-US" sz="1400" b="0" dirty="0">
                <a:latin typeface="+mn-ea"/>
                <a:ea typeface="+mn-ea"/>
              </a:rPr>
              <a:t>硫黄酸化物の排出削減</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1988</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ソフィア議定書</a:t>
            </a:r>
            <a:r>
              <a:rPr lang="en-US" altLang="ja-JP" sz="1400" b="0" dirty="0">
                <a:latin typeface="+mn-ea"/>
                <a:ea typeface="+mn-ea"/>
              </a:rPr>
              <a:t>｣(</a:t>
            </a:r>
            <a:r>
              <a:rPr lang="ja-JP" altLang="en-US" sz="1400" b="0" dirty="0">
                <a:latin typeface="+mn-ea"/>
                <a:ea typeface="+mn-ea"/>
              </a:rPr>
              <a:t>窒素酸化物の排出削減</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1999</a:t>
            </a:r>
            <a:r>
              <a:rPr lang="ja-JP" altLang="en-US" sz="1400" b="0" dirty="0">
                <a:latin typeface="+mn-ea"/>
                <a:ea typeface="+mn-ea"/>
              </a:rPr>
              <a:t>年「グーテンベルグ議定書」</a:t>
            </a:r>
            <a:r>
              <a:rPr lang="en-US" altLang="ja-JP" sz="1400" b="0" dirty="0">
                <a:latin typeface="+mn-ea"/>
                <a:ea typeface="+mn-ea"/>
              </a:rPr>
              <a:t>(</a:t>
            </a:r>
            <a:r>
              <a:rPr lang="ja-JP" altLang="en-US" sz="1400" b="0" dirty="0">
                <a:latin typeface="+mn-ea"/>
                <a:ea typeface="+mn-ea"/>
              </a:rPr>
              <a:t>富栄養化・ｵｿﾞﾝも対象）</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1998</a:t>
            </a:r>
            <a:r>
              <a:rPr lang="ja-JP" altLang="en-US" sz="1400" b="0" dirty="0">
                <a:latin typeface="+mn-ea"/>
                <a:ea typeface="+mn-ea"/>
              </a:rPr>
              <a:t>年「東アジア酸性雨ﾓﾆﾀﾘﾝｸﾞﾈｯﾄﾜｰｸ（</a:t>
            </a:r>
            <a:r>
              <a:rPr lang="en-US" altLang="ja-JP" sz="1400" b="0" dirty="0">
                <a:latin typeface="+mn-ea"/>
                <a:ea typeface="+mn-ea"/>
              </a:rPr>
              <a:t>EANET</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2014</a:t>
            </a:r>
            <a:r>
              <a:rPr lang="ja-JP" altLang="en-US" sz="1400" b="0" dirty="0">
                <a:latin typeface="+mn-ea"/>
                <a:ea typeface="+mn-ea"/>
              </a:rPr>
              <a:t>年「アジア太平洋クリーン・エア・パートナーシップ</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●黄砂については、日中韓３か国が、黄砂発生対策などの共同研究。</a:t>
            </a:r>
          </a:p>
          <a:p>
            <a:pPr eaLnBrk="1" hangingPunct="1">
              <a:spcBef>
                <a:spcPct val="0"/>
              </a:spcBef>
              <a:buFontTx/>
              <a:buNone/>
              <a:defRPr/>
            </a:pPr>
            <a:r>
              <a:rPr lang="ja-JP" altLang="en-US" sz="1400" b="0" dirty="0">
                <a:latin typeface="+mn-ea"/>
                <a:ea typeface="+mn-ea"/>
              </a:rPr>
              <a:t>●ライダーシステムによる観測</a:t>
            </a:r>
          </a:p>
        </p:txBody>
      </p:sp>
      <p:sp>
        <p:nvSpPr>
          <p:cNvPr id="149529" name="Text Box 38">
            <a:extLst>
              <a:ext uri="{FF2B5EF4-FFF2-40B4-BE49-F238E27FC236}">
                <a16:creationId xmlns:a16="http://schemas.microsoft.com/office/drawing/2014/main" id="{B0FFE870-F0DD-9E13-DF66-7307BC057147}"/>
              </a:ext>
            </a:extLst>
          </p:cNvPr>
          <p:cNvSpPr txBox="1">
            <a:spLocks noChangeArrowheads="1"/>
          </p:cNvSpPr>
          <p:nvPr/>
        </p:nvSpPr>
        <p:spPr bwMode="auto">
          <a:xfrm>
            <a:off x="5441950" y="987425"/>
            <a:ext cx="3600450" cy="1016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酸性の物質のうち、雨などに溶け込み地表に降ってきたものを「湿性降下物」、雨以外の乾いた粒子などの形で降ってきたものを「乾性降下物」と呼ぶ。両者を合わせて「酸性雨」という。「酸性降下物」という用語も使われる。</a:t>
            </a:r>
          </a:p>
        </p:txBody>
      </p:sp>
      <p:sp>
        <p:nvSpPr>
          <p:cNvPr id="149530" name="Text Box 39">
            <a:extLst>
              <a:ext uri="{FF2B5EF4-FFF2-40B4-BE49-F238E27FC236}">
                <a16:creationId xmlns:a16="http://schemas.microsoft.com/office/drawing/2014/main" id="{224C3BA2-CFC9-DFD8-3B96-C1D774AF6980}"/>
              </a:ext>
            </a:extLst>
          </p:cNvPr>
          <p:cNvSpPr txBox="1">
            <a:spLocks noChangeArrowheads="1"/>
          </p:cNvSpPr>
          <p:nvPr/>
        </p:nvSpPr>
        <p:spPr bwMode="auto">
          <a:xfrm>
            <a:off x="5380038" y="5159375"/>
            <a:ext cx="3708400" cy="4619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国連環境計画によって</a:t>
            </a:r>
            <a:r>
              <a:rPr lang="en-US" altLang="ja-JP" sz="1200" b="0" dirty="0">
                <a:latin typeface="+mn-ea"/>
                <a:ea typeface="+mn-ea"/>
              </a:rPr>
              <a:t>2014</a:t>
            </a:r>
            <a:r>
              <a:rPr lang="ja-JP" altLang="en-US" sz="1200" b="0" dirty="0">
                <a:latin typeface="+mn-ea"/>
                <a:ea typeface="+mn-ea"/>
              </a:rPr>
              <a:t>年設立、大気環境の改善に向けた情報交換や汚染対策の提案などを行っています。</a:t>
            </a:r>
          </a:p>
        </p:txBody>
      </p:sp>
      <p:sp>
        <p:nvSpPr>
          <p:cNvPr id="149531" name="Text Box 40">
            <a:extLst>
              <a:ext uri="{FF2B5EF4-FFF2-40B4-BE49-F238E27FC236}">
                <a16:creationId xmlns:a16="http://schemas.microsoft.com/office/drawing/2014/main" id="{32CEA88F-7987-7CD8-025E-3D982507E74D}"/>
              </a:ext>
            </a:extLst>
          </p:cNvPr>
          <p:cNvSpPr txBox="1">
            <a:spLocks noChangeArrowheads="1"/>
          </p:cNvSpPr>
          <p:nvPr/>
        </p:nvSpPr>
        <p:spPr bwMode="auto">
          <a:xfrm>
            <a:off x="5319713" y="2397125"/>
            <a:ext cx="3725862"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中国大陸内部のタクラマカン･ゴビ砂漠や黄土地帯の乾燥・半乾燥地域で巻上げられた土壌の微粒子（粒径</a:t>
            </a:r>
            <a:r>
              <a:rPr lang="en-US" altLang="ja-JP" sz="1200" b="0" dirty="0">
                <a:latin typeface="+mn-ea"/>
                <a:ea typeface="+mn-ea"/>
              </a:rPr>
              <a:t>3</a:t>
            </a:r>
            <a:r>
              <a:rPr lang="ja-JP" altLang="en-US" sz="1200" b="0" dirty="0">
                <a:latin typeface="+mn-ea"/>
                <a:ea typeface="+mn-ea"/>
              </a:rPr>
              <a:t>～</a:t>
            </a:r>
            <a:r>
              <a:rPr lang="en-US" altLang="ja-JP" sz="1200" b="0" dirty="0">
                <a:latin typeface="+mn-ea"/>
                <a:ea typeface="+mn-ea"/>
              </a:rPr>
              <a:t>7μ</a:t>
            </a:r>
            <a:r>
              <a:rPr lang="ja-JP" altLang="en-US" sz="1200" b="0" dirty="0">
                <a:latin typeface="+mn-ea"/>
                <a:ea typeface="+mn-ea"/>
              </a:rPr>
              <a:t>ｍ程度）</a:t>
            </a:r>
          </a:p>
        </p:txBody>
      </p:sp>
      <p:sp>
        <p:nvSpPr>
          <p:cNvPr id="149532" name="AutoShape 41">
            <a:extLst>
              <a:ext uri="{FF2B5EF4-FFF2-40B4-BE49-F238E27FC236}">
                <a16:creationId xmlns:a16="http://schemas.microsoft.com/office/drawing/2014/main" id="{F033C74E-B84A-2262-DDD5-14B47B48A4A6}"/>
              </a:ext>
            </a:extLst>
          </p:cNvPr>
          <p:cNvSpPr>
            <a:spLocks noChangeArrowheads="1"/>
          </p:cNvSpPr>
          <p:nvPr/>
        </p:nvSpPr>
        <p:spPr bwMode="auto">
          <a:xfrm>
            <a:off x="5364163" y="5876925"/>
            <a:ext cx="3671887" cy="889000"/>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9533" name="AutoShape 42">
            <a:extLst>
              <a:ext uri="{FF2B5EF4-FFF2-40B4-BE49-F238E27FC236}">
                <a16:creationId xmlns:a16="http://schemas.microsoft.com/office/drawing/2014/main" id="{64F56AAA-7432-0529-7461-1A81E3A63FA6}"/>
              </a:ext>
            </a:extLst>
          </p:cNvPr>
          <p:cNvSpPr>
            <a:spLocks noChangeArrowheads="1"/>
          </p:cNvSpPr>
          <p:nvPr/>
        </p:nvSpPr>
        <p:spPr bwMode="auto">
          <a:xfrm>
            <a:off x="6300788" y="5730875"/>
            <a:ext cx="1655762" cy="273050"/>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9534" name="Text Box 43">
            <a:extLst>
              <a:ext uri="{FF2B5EF4-FFF2-40B4-BE49-F238E27FC236}">
                <a16:creationId xmlns:a16="http://schemas.microsoft.com/office/drawing/2014/main" id="{8BBA54C3-073F-8416-B8CC-C3556B6B8C52}"/>
              </a:ext>
            </a:extLst>
          </p:cNvPr>
          <p:cNvSpPr txBox="1">
            <a:spLocks noChangeArrowheads="1"/>
          </p:cNvSpPr>
          <p:nvPr/>
        </p:nvSpPr>
        <p:spPr bwMode="auto">
          <a:xfrm>
            <a:off x="6300788" y="5684838"/>
            <a:ext cx="19431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ライダーシステム　　</a:t>
            </a:r>
          </a:p>
        </p:txBody>
      </p:sp>
      <p:sp>
        <p:nvSpPr>
          <p:cNvPr id="149535" name="Text Box 44">
            <a:extLst>
              <a:ext uri="{FF2B5EF4-FFF2-40B4-BE49-F238E27FC236}">
                <a16:creationId xmlns:a16="http://schemas.microsoft.com/office/drawing/2014/main" id="{A1D95C8B-A3D6-AFD8-9016-A9EF5E5E05D5}"/>
              </a:ext>
            </a:extLst>
          </p:cNvPr>
          <p:cNvSpPr txBox="1">
            <a:spLocks noChangeArrowheads="1"/>
          </p:cNvSpPr>
          <p:nvPr/>
        </p:nvSpPr>
        <p:spPr bwMode="auto">
          <a:xfrm>
            <a:off x="5435600" y="5991225"/>
            <a:ext cx="3708400" cy="8302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レーザー光線を使って、浮遊する粒子状物質を測定・解析するシステム。現在、日本</a:t>
            </a:r>
            <a:r>
              <a:rPr lang="en-US" altLang="ja-JP" sz="1200" b="0" dirty="0">
                <a:latin typeface="+mn-ea"/>
                <a:ea typeface="+mn-ea"/>
              </a:rPr>
              <a:t>14</a:t>
            </a:r>
            <a:r>
              <a:rPr lang="ja-JP" altLang="en-US" sz="1200" b="0" dirty="0">
                <a:latin typeface="+mn-ea"/>
                <a:ea typeface="+mn-ea"/>
              </a:rPr>
              <a:t>か所、韓国</a:t>
            </a:r>
            <a:r>
              <a:rPr lang="en-US" altLang="ja-JP" sz="1200" b="0" dirty="0">
                <a:latin typeface="+mn-ea"/>
                <a:ea typeface="+mn-ea"/>
              </a:rPr>
              <a:t>2</a:t>
            </a:r>
            <a:r>
              <a:rPr lang="ja-JP" altLang="en-US" sz="1200" b="0" dirty="0">
                <a:latin typeface="+mn-ea"/>
                <a:ea typeface="+mn-ea"/>
              </a:rPr>
              <a:t>か所、中国</a:t>
            </a:r>
            <a:r>
              <a:rPr lang="en-US" altLang="ja-JP" sz="1200" b="0" dirty="0">
                <a:latin typeface="+mn-ea"/>
                <a:ea typeface="+mn-ea"/>
              </a:rPr>
              <a:t>1</a:t>
            </a:r>
            <a:r>
              <a:rPr lang="ja-JP" altLang="en-US" sz="1200" b="0" dirty="0">
                <a:latin typeface="+mn-ea"/>
                <a:ea typeface="+mn-ea"/>
              </a:rPr>
              <a:t>か所及びモンゴル</a:t>
            </a:r>
            <a:r>
              <a:rPr lang="en-US" altLang="ja-JP" sz="1200" b="0" dirty="0">
                <a:latin typeface="+mn-ea"/>
                <a:ea typeface="+mn-ea"/>
              </a:rPr>
              <a:t>3</a:t>
            </a:r>
            <a:r>
              <a:rPr lang="ja-JP" altLang="en-US" sz="1200" b="0" dirty="0">
                <a:latin typeface="+mn-ea"/>
                <a:ea typeface="+mn-ea"/>
              </a:rPr>
              <a:t>か所の観測点からなるネットワークを形成している。</a:t>
            </a:r>
          </a:p>
        </p:txBody>
      </p:sp>
      <p:sp>
        <p:nvSpPr>
          <p:cNvPr id="149552" name="Line 51">
            <a:extLst>
              <a:ext uri="{FF2B5EF4-FFF2-40B4-BE49-F238E27FC236}">
                <a16:creationId xmlns:a16="http://schemas.microsoft.com/office/drawing/2014/main" id="{19F0D555-F6F8-98D7-5F6A-782230D76CE6}"/>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36225" name="図 2">
            <a:extLst>
              <a:ext uri="{FF2B5EF4-FFF2-40B4-BE49-F238E27FC236}">
                <a16:creationId xmlns:a16="http://schemas.microsoft.com/office/drawing/2014/main" id="{96D6BC74-CB1B-9C83-5B2C-1A3F3122DF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1936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26" name="図 12">
            <a:extLst>
              <a:ext uri="{FF2B5EF4-FFF2-40B4-BE49-F238E27FC236}">
                <a16:creationId xmlns:a16="http://schemas.microsoft.com/office/drawing/2014/main" id="{4158717B-EC9C-5026-4A2C-50DB3AFBB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2475" y="1936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27" name="図 13">
            <a:extLst>
              <a:ext uri="{FF2B5EF4-FFF2-40B4-BE49-F238E27FC236}">
                <a16:creationId xmlns:a16="http://schemas.microsoft.com/office/drawing/2014/main" id="{F2953E1F-F5D1-0D23-F72A-07E8C4943DE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7913"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28" name="図 15">
            <a:extLst>
              <a:ext uri="{FF2B5EF4-FFF2-40B4-BE49-F238E27FC236}">
                <a16:creationId xmlns:a16="http://schemas.microsoft.com/office/drawing/2014/main" id="{F77BF0D2-5854-742F-7D08-CA93895FD3E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78113" y="1936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41" name="AutoShape 21">
            <a:extLst>
              <a:ext uri="{FF2B5EF4-FFF2-40B4-BE49-F238E27FC236}">
                <a16:creationId xmlns:a16="http://schemas.microsoft.com/office/drawing/2014/main" id="{415FC89E-7465-CA11-9070-F2CC4872B5EE}"/>
              </a:ext>
            </a:extLst>
          </p:cNvPr>
          <p:cNvSpPr>
            <a:spLocks noChangeArrowheads="1"/>
          </p:cNvSpPr>
          <p:nvPr/>
        </p:nvSpPr>
        <p:spPr bwMode="auto">
          <a:xfrm>
            <a:off x="5364163" y="3476625"/>
            <a:ext cx="3671887" cy="1273175"/>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49542" name="Text Box 40">
            <a:extLst>
              <a:ext uri="{FF2B5EF4-FFF2-40B4-BE49-F238E27FC236}">
                <a16:creationId xmlns:a16="http://schemas.microsoft.com/office/drawing/2014/main" id="{16AD84B1-2FF1-E5E4-DBCE-23B863200889}"/>
              </a:ext>
            </a:extLst>
          </p:cNvPr>
          <p:cNvSpPr txBox="1">
            <a:spLocks noChangeArrowheads="1"/>
          </p:cNvSpPr>
          <p:nvPr/>
        </p:nvSpPr>
        <p:spPr bwMode="auto">
          <a:xfrm>
            <a:off x="5346700" y="3571875"/>
            <a:ext cx="3671888" cy="11080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200" b="0" dirty="0">
                <a:latin typeface="+mn-ea"/>
                <a:ea typeface="+mn-ea"/>
              </a:rPr>
              <a:t>1998</a:t>
            </a:r>
            <a:r>
              <a:rPr lang="ja-JP" altLang="en-US" sz="1200" b="0" dirty="0">
                <a:latin typeface="+mn-ea"/>
                <a:ea typeface="+mn-ea"/>
              </a:rPr>
              <a:t>年に酸性雨の国際協力を進め、環境影響を防止するために設立されたネットワーク。</a:t>
            </a:r>
          </a:p>
          <a:p>
            <a:pPr eaLnBrk="1" hangingPunct="1">
              <a:spcBef>
                <a:spcPct val="50000"/>
              </a:spcBef>
              <a:buFontTx/>
              <a:buNone/>
              <a:defRPr/>
            </a:pPr>
            <a:r>
              <a:rPr lang="en-US" altLang="ja-JP" sz="1200" b="0" dirty="0">
                <a:latin typeface="+mn-ea"/>
                <a:ea typeface="+mn-ea"/>
              </a:rPr>
              <a:t>2020</a:t>
            </a:r>
            <a:r>
              <a:rPr lang="ja-JP" altLang="en-US" sz="1200" b="0" dirty="0">
                <a:latin typeface="+mn-ea"/>
                <a:ea typeface="+mn-ea"/>
              </a:rPr>
              <a:t>年現在、中国、インドネシア、日本、マレーシア、モンゴル、フィリピン、韓国、口シア、タイ、ベトナム、カンボジア。ラオス、ミャンマーの</a:t>
            </a:r>
            <a:r>
              <a:rPr lang="en-US" altLang="ja-JP" sz="1200" b="0" dirty="0">
                <a:latin typeface="+mn-ea"/>
                <a:ea typeface="+mn-ea"/>
              </a:rPr>
              <a:t>13</a:t>
            </a:r>
            <a:r>
              <a:rPr lang="ja-JP" altLang="en-US" sz="1200" b="0" dirty="0">
                <a:latin typeface="+mn-ea"/>
                <a:ea typeface="+mn-ea"/>
              </a:rPr>
              <a:t>か国</a:t>
            </a:r>
          </a:p>
        </p:txBody>
      </p:sp>
      <p:sp>
        <p:nvSpPr>
          <p:cNvPr id="149543" name="AutoShape 15">
            <a:extLst>
              <a:ext uri="{FF2B5EF4-FFF2-40B4-BE49-F238E27FC236}">
                <a16:creationId xmlns:a16="http://schemas.microsoft.com/office/drawing/2014/main" id="{E70D0E51-CDD8-53F9-DC46-F9851CE3259C}"/>
              </a:ext>
            </a:extLst>
          </p:cNvPr>
          <p:cNvSpPr>
            <a:spLocks noChangeArrowheads="1"/>
          </p:cNvSpPr>
          <p:nvPr/>
        </p:nvSpPr>
        <p:spPr bwMode="auto">
          <a:xfrm>
            <a:off x="42863" y="2892425"/>
            <a:ext cx="2038350" cy="255588"/>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49544" name="Text Box 29">
            <a:extLst>
              <a:ext uri="{FF2B5EF4-FFF2-40B4-BE49-F238E27FC236}">
                <a16:creationId xmlns:a16="http://schemas.microsoft.com/office/drawing/2014/main" id="{3D69D2F0-FD18-1269-109B-2980BB305ABA}"/>
              </a:ext>
            </a:extLst>
          </p:cNvPr>
          <p:cNvSpPr txBox="1">
            <a:spLocks noChangeArrowheads="1"/>
          </p:cNvSpPr>
          <p:nvPr/>
        </p:nvSpPr>
        <p:spPr bwMode="auto">
          <a:xfrm>
            <a:off x="-11113" y="2852738"/>
            <a:ext cx="2192338"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酸性雨・黄砂の影響　　</a:t>
            </a:r>
          </a:p>
        </p:txBody>
      </p:sp>
      <p:sp>
        <p:nvSpPr>
          <p:cNvPr id="149545" name="Text Box 36">
            <a:extLst>
              <a:ext uri="{FF2B5EF4-FFF2-40B4-BE49-F238E27FC236}">
                <a16:creationId xmlns:a16="http://schemas.microsoft.com/office/drawing/2014/main" id="{30FA200B-FA42-70A7-A5C6-790E539E70F6}"/>
              </a:ext>
            </a:extLst>
          </p:cNvPr>
          <p:cNvSpPr txBox="1">
            <a:spLocks noChangeArrowheads="1"/>
          </p:cNvSpPr>
          <p:nvPr/>
        </p:nvSpPr>
        <p:spPr bwMode="auto">
          <a:xfrm>
            <a:off x="34925" y="3130550"/>
            <a:ext cx="5508625" cy="11080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酸性雨⇒湖沼の生物生息環境の悪化</a:t>
            </a:r>
            <a:r>
              <a:rPr lang="en-US" altLang="ja-JP" sz="1400" b="0" dirty="0">
                <a:latin typeface="+mn-ea"/>
                <a:ea typeface="+mn-ea"/>
              </a:rPr>
              <a:t>､</a:t>
            </a:r>
            <a:r>
              <a:rPr lang="ja-JP" altLang="en-US" sz="1400" b="0" dirty="0">
                <a:latin typeface="+mn-ea"/>
                <a:ea typeface="+mn-ea"/>
              </a:rPr>
              <a:t>森林の衰退</a:t>
            </a:r>
            <a:r>
              <a:rPr lang="en-US" altLang="ja-JP" sz="1400" b="0" dirty="0">
                <a:latin typeface="+mn-ea"/>
                <a:ea typeface="+mn-ea"/>
              </a:rPr>
              <a:t>､</a:t>
            </a:r>
            <a:r>
              <a:rPr lang="ja-JP" altLang="en-US" sz="1400" b="0" dirty="0">
                <a:latin typeface="+mn-ea"/>
                <a:ea typeface="+mn-ea"/>
              </a:rPr>
              <a:t>建造物の溶解</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ja-JP" altLang="en-US" sz="1200" b="0" dirty="0">
                <a:latin typeface="+mn-ea"/>
                <a:ea typeface="+mn-ea"/>
              </a:rPr>
              <a:t>･ドイツのシュバルツバルト</a:t>
            </a:r>
            <a:r>
              <a:rPr lang="en-US" altLang="ja-JP" sz="1200" b="0" dirty="0">
                <a:latin typeface="+mn-ea"/>
                <a:ea typeface="+mn-ea"/>
              </a:rPr>
              <a:t>(</a:t>
            </a:r>
            <a:r>
              <a:rPr lang="ja-JP" altLang="en-US" sz="1200" b="0" dirty="0">
                <a:latin typeface="+mn-ea"/>
                <a:ea typeface="+mn-ea"/>
              </a:rPr>
              <a:t>針葉樹林</a:t>
            </a:r>
            <a:r>
              <a:rPr lang="en-US" altLang="ja-JP" sz="1200" b="0" dirty="0">
                <a:latin typeface="+mn-ea"/>
                <a:ea typeface="+mn-ea"/>
              </a:rPr>
              <a:t>)</a:t>
            </a:r>
            <a:r>
              <a:rPr lang="ja-JP" altLang="en-US" sz="1200" b="0" dirty="0">
                <a:latin typeface="+mn-ea"/>
                <a:ea typeface="+mn-ea"/>
              </a:rPr>
              <a:t>の変色や枯れ</a:t>
            </a:r>
          </a:p>
          <a:p>
            <a:pPr eaLnBrk="1" hangingPunct="1">
              <a:spcBef>
                <a:spcPct val="0"/>
              </a:spcBef>
              <a:buFontTx/>
              <a:buNone/>
              <a:defRPr/>
            </a:pPr>
            <a:r>
              <a:rPr lang="ja-JP" altLang="en-US" sz="1200" b="0" dirty="0">
                <a:latin typeface="+mn-ea"/>
                <a:ea typeface="+mn-ea"/>
              </a:rPr>
              <a:t>　･アテネのパルテノン神殿、デンマークの人魚像などの溶解</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・スウェーデンで、湖の酸性化による魚類の絶滅</a:t>
            </a:r>
            <a:endParaRPr lang="en-US" altLang="ja-JP" sz="1200" b="0" dirty="0">
              <a:latin typeface="+mn-ea"/>
              <a:ea typeface="+mn-ea"/>
            </a:endParaRPr>
          </a:p>
          <a:p>
            <a:pPr eaLnBrk="1" hangingPunct="1">
              <a:spcBef>
                <a:spcPct val="0"/>
              </a:spcBef>
              <a:buFontTx/>
              <a:buNone/>
              <a:defRPr/>
            </a:pPr>
            <a:r>
              <a:rPr lang="ja-JP" altLang="en-US" sz="1400" b="0" dirty="0">
                <a:latin typeface="+mn-ea"/>
                <a:ea typeface="+mn-ea"/>
              </a:rPr>
              <a:t>●黄砂⇒</a:t>
            </a:r>
            <a:r>
              <a:rPr lang="en-US" altLang="ja-JP" sz="1400" b="0" dirty="0">
                <a:latin typeface="+mn-ea"/>
                <a:ea typeface="+mn-ea"/>
              </a:rPr>
              <a:t>(※)</a:t>
            </a:r>
            <a:r>
              <a:rPr lang="ja-JP" altLang="en-US" sz="1400" b="0" dirty="0">
                <a:latin typeface="+mn-ea"/>
                <a:ea typeface="+mn-ea"/>
              </a:rPr>
              <a:t>視程障害</a:t>
            </a:r>
            <a:r>
              <a:rPr lang="en-US" altLang="ja-JP" sz="1400" b="0" dirty="0">
                <a:latin typeface="+mn-ea"/>
                <a:ea typeface="+mn-ea"/>
              </a:rPr>
              <a:t>､</a:t>
            </a:r>
            <a:r>
              <a:rPr lang="ja-JP" altLang="en-US" sz="1400" b="0" dirty="0">
                <a:latin typeface="+mn-ea"/>
                <a:ea typeface="+mn-ea"/>
              </a:rPr>
              <a:t>有害物質の運搬</a:t>
            </a:r>
            <a:r>
              <a:rPr lang="en-US" altLang="ja-JP" sz="1400" b="0" dirty="0">
                <a:latin typeface="+mn-ea"/>
                <a:ea typeface="+mn-ea"/>
              </a:rPr>
              <a:t>､</a:t>
            </a:r>
            <a:r>
              <a:rPr lang="ja-JP" altLang="en-US" sz="1400" b="0" dirty="0">
                <a:latin typeface="+mn-ea"/>
                <a:ea typeface="+mn-ea"/>
              </a:rPr>
              <a:t>健康被害、</a:t>
            </a:r>
          </a:p>
        </p:txBody>
      </p:sp>
      <p:sp>
        <p:nvSpPr>
          <p:cNvPr id="149546" name="AutoShape 20">
            <a:extLst>
              <a:ext uri="{FF2B5EF4-FFF2-40B4-BE49-F238E27FC236}">
                <a16:creationId xmlns:a16="http://schemas.microsoft.com/office/drawing/2014/main" id="{F951EDFA-D7C8-C75F-F602-AE2014B4EBE2}"/>
              </a:ext>
            </a:extLst>
          </p:cNvPr>
          <p:cNvSpPr>
            <a:spLocks noChangeArrowheads="1"/>
          </p:cNvSpPr>
          <p:nvPr/>
        </p:nvSpPr>
        <p:spPr bwMode="auto">
          <a:xfrm>
            <a:off x="5724525" y="3219450"/>
            <a:ext cx="2951163" cy="271463"/>
          </a:xfrm>
          <a:prstGeom prst="roundRect">
            <a:avLst>
              <a:gd name="adj" fmla="val 16667"/>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49547" name="Text Box 32">
            <a:extLst>
              <a:ext uri="{FF2B5EF4-FFF2-40B4-BE49-F238E27FC236}">
                <a16:creationId xmlns:a16="http://schemas.microsoft.com/office/drawing/2014/main" id="{2EF40176-C3CA-182F-74FE-DC2AAD019DE3}"/>
              </a:ext>
            </a:extLst>
          </p:cNvPr>
          <p:cNvSpPr txBox="1">
            <a:spLocks noChangeArrowheads="1"/>
          </p:cNvSpPr>
          <p:nvPr/>
        </p:nvSpPr>
        <p:spPr bwMode="auto">
          <a:xfrm>
            <a:off x="5653088" y="3211513"/>
            <a:ext cx="33115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solidFill>
                  <a:schemeClr val="bg1"/>
                </a:solidFill>
                <a:latin typeface="+mn-ea"/>
                <a:ea typeface="+mn-ea"/>
              </a:rPr>
              <a:t>東ｱｼﾞｱﾓﾆﾀﾘﾝｸﾞﾈｯﾄﾜｰｸ</a:t>
            </a:r>
            <a:r>
              <a:rPr lang="en-US" altLang="ja-JP" sz="1400" dirty="0">
                <a:solidFill>
                  <a:schemeClr val="bg1"/>
                </a:solidFill>
                <a:latin typeface="+mn-ea"/>
                <a:ea typeface="+mn-ea"/>
              </a:rPr>
              <a:t>(</a:t>
            </a:r>
            <a:r>
              <a:rPr lang="ja-JP" altLang="en-US" sz="1400" dirty="0">
                <a:solidFill>
                  <a:schemeClr val="bg1"/>
                </a:solidFill>
                <a:latin typeface="+mn-ea"/>
                <a:ea typeface="+mn-ea"/>
              </a:rPr>
              <a:t>ＥＡＮＥＴ</a:t>
            </a:r>
            <a:r>
              <a:rPr lang="en-US" altLang="ja-JP" sz="1400" dirty="0">
                <a:solidFill>
                  <a:schemeClr val="bg1"/>
                </a:solidFill>
                <a:latin typeface="+mn-ea"/>
                <a:ea typeface="+mn-ea"/>
              </a:rPr>
              <a:t>)</a:t>
            </a:r>
            <a:r>
              <a:rPr lang="ja-JP" altLang="en-US" sz="1400" dirty="0">
                <a:solidFill>
                  <a:schemeClr val="bg1"/>
                </a:solidFill>
                <a:latin typeface="+mn-ea"/>
                <a:ea typeface="+mn-ea"/>
              </a:rPr>
              <a:t>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Text Box 9">
            <a:extLst>
              <a:ext uri="{FF2B5EF4-FFF2-40B4-BE49-F238E27FC236}">
                <a16:creationId xmlns:a16="http://schemas.microsoft.com/office/drawing/2014/main" id="{27C94C65-9C4B-1162-89E6-41FE2B55B2DF}"/>
              </a:ext>
            </a:extLst>
          </p:cNvPr>
          <p:cNvSpPr txBox="1">
            <a:spLocks noChangeArrowheads="1"/>
          </p:cNvSpPr>
          <p:nvPr/>
        </p:nvSpPr>
        <p:spPr bwMode="auto">
          <a:xfrm>
            <a:off x="720725" y="88900"/>
            <a:ext cx="644366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環境問題への取組みの歴史</a:t>
            </a:r>
            <a:r>
              <a:rPr lang="en-US" altLang="ja-JP" sz="2800" dirty="0">
                <a:latin typeface="+mn-ea"/>
                <a:ea typeface="+mn-ea"/>
              </a:rPr>
              <a:t>(</a:t>
            </a:r>
            <a:r>
              <a:rPr lang="ja-JP" altLang="en-US" sz="2800" dirty="0">
                <a:latin typeface="+mn-ea"/>
                <a:ea typeface="+mn-ea"/>
              </a:rPr>
              <a:t>世界</a:t>
            </a:r>
            <a:r>
              <a:rPr lang="en-US" altLang="ja-JP" sz="2800" dirty="0">
                <a:latin typeface="+mn-ea"/>
                <a:ea typeface="+mn-ea"/>
              </a:rPr>
              <a:t>)</a:t>
            </a:r>
            <a:r>
              <a:rPr lang="ja-JP" altLang="en-US" sz="2800" dirty="0">
                <a:latin typeface="+mn-ea"/>
                <a:ea typeface="+mn-ea"/>
              </a:rPr>
              <a:t>　</a:t>
            </a:r>
          </a:p>
        </p:txBody>
      </p:sp>
      <p:sp>
        <p:nvSpPr>
          <p:cNvPr id="33796" name="Text Box 10">
            <a:extLst>
              <a:ext uri="{FF2B5EF4-FFF2-40B4-BE49-F238E27FC236}">
                <a16:creationId xmlns:a16="http://schemas.microsoft.com/office/drawing/2014/main" id="{7AA90196-3732-7871-8AF6-97BBF95E44E3}"/>
              </a:ext>
            </a:extLst>
          </p:cNvPr>
          <p:cNvSpPr txBox="1">
            <a:spLocks noChangeArrowheads="1"/>
          </p:cNvSpPr>
          <p:nvPr/>
        </p:nvSpPr>
        <p:spPr bwMode="auto">
          <a:xfrm>
            <a:off x="144463" y="160338"/>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０２</a:t>
            </a:r>
          </a:p>
        </p:txBody>
      </p:sp>
      <p:sp>
        <p:nvSpPr>
          <p:cNvPr id="33797" name="Text Box 11">
            <a:extLst>
              <a:ext uri="{FF2B5EF4-FFF2-40B4-BE49-F238E27FC236}">
                <a16:creationId xmlns:a16="http://schemas.microsoft.com/office/drawing/2014/main" id="{88D7A8DD-AF9B-850C-457C-CAC5DACC2B19}"/>
              </a:ext>
            </a:extLst>
          </p:cNvPr>
          <p:cNvSpPr txBox="1">
            <a:spLocks noChangeArrowheads="1"/>
          </p:cNvSpPr>
          <p:nvPr/>
        </p:nvSpPr>
        <p:spPr bwMode="auto">
          <a:xfrm>
            <a:off x="8280400" y="44450"/>
            <a:ext cx="900113"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P14</a:t>
            </a:r>
            <a:r>
              <a:rPr lang="ja-JP" altLang="en-US" sz="1200" b="0">
                <a:latin typeface="+mn-ea"/>
                <a:ea typeface="+mn-ea"/>
              </a:rPr>
              <a:t>～</a:t>
            </a:r>
            <a:r>
              <a:rPr lang="en-US" altLang="ja-JP" sz="1200" b="0" dirty="0">
                <a:latin typeface="+mn-ea"/>
                <a:ea typeface="+mn-ea"/>
              </a:rPr>
              <a:t>p17</a:t>
            </a:r>
          </a:p>
        </p:txBody>
      </p:sp>
      <p:sp>
        <p:nvSpPr>
          <p:cNvPr id="33798" name="AutoShape 55">
            <a:extLst>
              <a:ext uri="{FF2B5EF4-FFF2-40B4-BE49-F238E27FC236}">
                <a16:creationId xmlns:a16="http://schemas.microsoft.com/office/drawing/2014/main" id="{79A8976A-81B7-383C-9071-9FA43ADF9D6E}"/>
              </a:ext>
            </a:extLst>
          </p:cNvPr>
          <p:cNvSpPr>
            <a:spLocks noChangeArrowheads="1"/>
          </p:cNvSpPr>
          <p:nvPr/>
        </p:nvSpPr>
        <p:spPr bwMode="auto">
          <a:xfrm>
            <a:off x="107950" y="2043113"/>
            <a:ext cx="4176713" cy="792162"/>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799" name="AutoShape 56">
            <a:extLst>
              <a:ext uri="{FF2B5EF4-FFF2-40B4-BE49-F238E27FC236}">
                <a16:creationId xmlns:a16="http://schemas.microsoft.com/office/drawing/2014/main" id="{4A102516-06C2-0933-7D33-77D208E66889}"/>
              </a:ext>
            </a:extLst>
          </p:cNvPr>
          <p:cNvSpPr>
            <a:spLocks noChangeArrowheads="1"/>
          </p:cNvSpPr>
          <p:nvPr/>
        </p:nvSpPr>
        <p:spPr bwMode="auto">
          <a:xfrm>
            <a:off x="4645025" y="2043113"/>
            <a:ext cx="4176713" cy="792162"/>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00" name="AutoShape 57">
            <a:extLst>
              <a:ext uri="{FF2B5EF4-FFF2-40B4-BE49-F238E27FC236}">
                <a16:creationId xmlns:a16="http://schemas.microsoft.com/office/drawing/2014/main" id="{94B37E57-8671-F32B-A1AC-DE050C465F36}"/>
              </a:ext>
            </a:extLst>
          </p:cNvPr>
          <p:cNvSpPr>
            <a:spLocks noChangeArrowheads="1"/>
          </p:cNvSpPr>
          <p:nvPr/>
        </p:nvSpPr>
        <p:spPr bwMode="auto">
          <a:xfrm>
            <a:off x="107950" y="2963863"/>
            <a:ext cx="8713788" cy="792162"/>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01" name="AutoShape 58">
            <a:extLst>
              <a:ext uri="{FF2B5EF4-FFF2-40B4-BE49-F238E27FC236}">
                <a16:creationId xmlns:a16="http://schemas.microsoft.com/office/drawing/2014/main" id="{135464C6-9EE8-EABF-A79B-949E60FF41FA}"/>
              </a:ext>
            </a:extLst>
          </p:cNvPr>
          <p:cNvSpPr>
            <a:spLocks noChangeArrowheads="1"/>
          </p:cNvSpPr>
          <p:nvPr/>
        </p:nvSpPr>
        <p:spPr bwMode="auto">
          <a:xfrm>
            <a:off x="107950" y="3898900"/>
            <a:ext cx="8713788" cy="792163"/>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02" name="AutoShape 59">
            <a:extLst>
              <a:ext uri="{FF2B5EF4-FFF2-40B4-BE49-F238E27FC236}">
                <a16:creationId xmlns:a16="http://schemas.microsoft.com/office/drawing/2014/main" id="{52D94423-F2C6-566B-054F-E73C4FDDB68F}"/>
              </a:ext>
            </a:extLst>
          </p:cNvPr>
          <p:cNvSpPr>
            <a:spLocks noChangeArrowheads="1"/>
          </p:cNvSpPr>
          <p:nvPr/>
        </p:nvSpPr>
        <p:spPr bwMode="auto">
          <a:xfrm>
            <a:off x="107950" y="4835525"/>
            <a:ext cx="8713788" cy="792163"/>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03" name="AutoShape 60">
            <a:extLst>
              <a:ext uri="{FF2B5EF4-FFF2-40B4-BE49-F238E27FC236}">
                <a16:creationId xmlns:a16="http://schemas.microsoft.com/office/drawing/2014/main" id="{B1719FCF-1FAF-221E-A2F2-0C0FB8206933}"/>
              </a:ext>
            </a:extLst>
          </p:cNvPr>
          <p:cNvSpPr>
            <a:spLocks noChangeArrowheads="1"/>
          </p:cNvSpPr>
          <p:nvPr/>
        </p:nvSpPr>
        <p:spPr bwMode="auto">
          <a:xfrm>
            <a:off x="107950" y="5772150"/>
            <a:ext cx="8713788" cy="792163"/>
          </a:xfrm>
          <a:prstGeom prst="flowChartAlternateProcess">
            <a:avLst/>
          </a:prstGeom>
          <a:solidFill>
            <a:srgbClr val="66FFFF"/>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04" name="Text Box 61">
            <a:extLst>
              <a:ext uri="{FF2B5EF4-FFF2-40B4-BE49-F238E27FC236}">
                <a16:creationId xmlns:a16="http://schemas.microsoft.com/office/drawing/2014/main" id="{5191F55B-DFD9-312A-DAFA-2DE03F49783F}"/>
              </a:ext>
            </a:extLst>
          </p:cNvPr>
          <p:cNvSpPr txBox="1">
            <a:spLocks noChangeArrowheads="1"/>
          </p:cNvSpPr>
          <p:nvPr/>
        </p:nvSpPr>
        <p:spPr bwMode="auto">
          <a:xfrm>
            <a:off x="179388" y="2114550"/>
            <a:ext cx="3960812" cy="581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1972</a:t>
            </a:r>
            <a:r>
              <a:rPr lang="ja-JP" altLang="en-US" sz="1600" b="0" dirty="0">
                <a:latin typeface="+mn-ea"/>
                <a:ea typeface="+mn-ea"/>
              </a:rPr>
              <a:t>年</a:t>
            </a:r>
          </a:p>
          <a:p>
            <a:pPr eaLnBrk="1" hangingPunct="1">
              <a:spcBef>
                <a:spcPct val="0"/>
              </a:spcBef>
              <a:buFontTx/>
              <a:buNone/>
              <a:defRPr/>
            </a:pPr>
            <a:r>
              <a:rPr lang="ja-JP" altLang="en-US" sz="1600" b="0" dirty="0">
                <a:solidFill>
                  <a:srgbClr val="FF0000"/>
                </a:solidFill>
                <a:latin typeface="+mn-ea"/>
                <a:ea typeface="+mn-ea"/>
              </a:rPr>
              <a:t>国連人間環境会議（ストックホルム）</a:t>
            </a:r>
          </a:p>
        </p:txBody>
      </p:sp>
      <p:sp>
        <p:nvSpPr>
          <p:cNvPr id="33805" name="Text Box 62">
            <a:extLst>
              <a:ext uri="{FF2B5EF4-FFF2-40B4-BE49-F238E27FC236}">
                <a16:creationId xmlns:a16="http://schemas.microsoft.com/office/drawing/2014/main" id="{B3F2F821-4034-0FC2-451C-FD3AF7139639}"/>
              </a:ext>
            </a:extLst>
          </p:cNvPr>
          <p:cNvSpPr txBox="1">
            <a:spLocks noChangeArrowheads="1"/>
          </p:cNvSpPr>
          <p:nvPr/>
        </p:nvSpPr>
        <p:spPr bwMode="auto">
          <a:xfrm>
            <a:off x="4716463" y="2114550"/>
            <a:ext cx="3960812"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1987</a:t>
            </a:r>
            <a:r>
              <a:rPr lang="ja-JP" altLang="en-US" sz="1400" b="0" dirty="0">
                <a:latin typeface="+mn-ea"/>
                <a:ea typeface="+mn-ea"/>
              </a:rPr>
              <a:t>年</a:t>
            </a:r>
          </a:p>
          <a:p>
            <a:pPr eaLnBrk="1" hangingPunct="1">
              <a:spcBef>
                <a:spcPct val="0"/>
              </a:spcBef>
              <a:buFontTx/>
              <a:buNone/>
              <a:defRPr/>
            </a:pPr>
            <a:r>
              <a:rPr lang="ja-JP" altLang="en-US" sz="1400" dirty="0">
                <a:solidFill>
                  <a:srgbClr val="FF0000"/>
                </a:solidFill>
                <a:latin typeface="+mn-ea"/>
                <a:ea typeface="+mn-ea"/>
              </a:rPr>
              <a:t>環境と開発に関する世界委員会</a:t>
            </a:r>
            <a:r>
              <a:rPr lang="ja-JP" altLang="en-US" sz="1400" b="0" dirty="0">
                <a:latin typeface="+mn-ea"/>
                <a:ea typeface="+mn-ea"/>
              </a:rPr>
              <a:t>（ＷＣＥＤ）</a:t>
            </a:r>
          </a:p>
          <a:p>
            <a:pPr eaLnBrk="1" hangingPunct="1">
              <a:spcBef>
                <a:spcPct val="0"/>
              </a:spcBef>
              <a:buFontTx/>
              <a:buNone/>
              <a:defRPr/>
            </a:pPr>
            <a:r>
              <a:rPr lang="ja-JP" altLang="en-US" sz="1400" b="0" dirty="0">
                <a:latin typeface="+mn-ea"/>
                <a:ea typeface="+mn-ea"/>
              </a:rPr>
              <a:t>報告書「我ら共有の未来」</a:t>
            </a:r>
          </a:p>
        </p:txBody>
      </p:sp>
      <p:sp>
        <p:nvSpPr>
          <p:cNvPr id="33806" name="Text Box 63">
            <a:extLst>
              <a:ext uri="{FF2B5EF4-FFF2-40B4-BE49-F238E27FC236}">
                <a16:creationId xmlns:a16="http://schemas.microsoft.com/office/drawing/2014/main" id="{BD69D72B-6141-5F24-8DA9-939929F12BF0}"/>
              </a:ext>
            </a:extLst>
          </p:cNvPr>
          <p:cNvSpPr txBox="1">
            <a:spLocks noChangeArrowheads="1"/>
          </p:cNvSpPr>
          <p:nvPr/>
        </p:nvSpPr>
        <p:spPr bwMode="auto">
          <a:xfrm>
            <a:off x="179388" y="2963863"/>
            <a:ext cx="3960812" cy="8255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1992</a:t>
            </a:r>
            <a:r>
              <a:rPr lang="ja-JP" altLang="en-US" sz="1600" b="0" dirty="0">
                <a:latin typeface="+mn-ea"/>
                <a:ea typeface="+mn-ea"/>
              </a:rPr>
              <a:t>年</a:t>
            </a:r>
          </a:p>
          <a:p>
            <a:pPr eaLnBrk="1" hangingPunct="1">
              <a:spcBef>
                <a:spcPct val="0"/>
              </a:spcBef>
              <a:buFontTx/>
              <a:buNone/>
              <a:defRPr/>
            </a:pPr>
            <a:r>
              <a:rPr lang="ja-JP" altLang="en-US" sz="1600" dirty="0">
                <a:solidFill>
                  <a:srgbClr val="FF0000"/>
                </a:solidFill>
                <a:latin typeface="+mn-ea"/>
                <a:ea typeface="+mn-ea"/>
              </a:rPr>
              <a:t>国連環境開発会議</a:t>
            </a:r>
            <a:r>
              <a:rPr lang="en-US" altLang="ja-JP" sz="1600" dirty="0">
                <a:solidFill>
                  <a:srgbClr val="FF0000"/>
                </a:solidFill>
                <a:latin typeface="+mn-ea"/>
                <a:ea typeface="+mn-ea"/>
              </a:rPr>
              <a:t>(</a:t>
            </a:r>
            <a:r>
              <a:rPr lang="ja-JP" altLang="en-US" sz="1600" dirty="0">
                <a:solidFill>
                  <a:srgbClr val="FF0000"/>
                </a:solidFill>
                <a:latin typeface="+mn-ea"/>
                <a:ea typeface="+mn-ea"/>
              </a:rPr>
              <a:t>地球サミット</a:t>
            </a:r>
            <a:r>
              <a:rPr lang="en-US" altLang="ja-JP" sz="1600" dirty="0">
                <a:solidFill>
                  <a:srgbClr val="FF0000"/>
                </a:solidFill>
                <a:latin typeface="+mn-ea"/>
                <a:ea typeface="+mn-ea"/>
              </a:rPr>
              <a:t>)</a:t>
            </a:r>
          </a:p>
          <a:p>
            <a:pPr eaLnBrk="1" hangingPunct="1">
              <a:spcBef>
                <a:spcPct val="0"/>
              </a:spcBef>
              <a:buFontTx/>
              <a:buNone/>
              <a:defRPr/>
            </a:pPr>
            <a:r>
              <a:rPr lang="ja-JP" altLang="en-US" sz="1600" b="0" dirty="0">
                <a:latin typeface="+mn-ea"/>
                <a:ea typeface="+mn-ea"/>
              </a:rPr>
              <a:t>（ブラジル・リオデジャネイロ）</a:t>
            </a:r>
          </a:p>
        </p:txBody>
      </p:sp>
      <p:sp>
        <p:nvSpPr>
          <p:cNvPr id="33807" name="Text Box 64">
            <a:extLst>
              <a:ext uri="{FF2B5EF4-FFF2-40B4-BE49-F238E27FC236}">
                <a16:creationId xmlns:a16="http://schemas.microsoft.com/office/drawing/2014/main" id="{98BE3AE3-0DA6-87D7-DA9D-C4522890B8BB}"/>
              </a:ext>
            </a:extLst>
          </p:cNvPr>
          <p:cNvSpPr txBox="1">
            <a:spLocks noChangeArrowheads="1"/>
          </p:cNvSpPr>
          <p:nvPr/>
        </p:nvSpPr>
        <p:spPr bwMode="auto">
          <a:xfrm>
            <a:off x="179388" y="3898900"/>
            <a:ext cx="3960812" cy="8255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2002</a:t>
            </a:r>
            <a:r>
              <a:rPr lang="ja-JP" altLang="en-US" sz="1600" b="0">
                <a:latin typeface="+mn-ea"/>
                <a:ea typeface="+mn-ea"/>
              </a:rPr>
              <a:t>年</a:t>
            </a:r>
          </a:p>
          <a:p>
            <a:pPr eaLnBrk="1" hangingPunct="1">
              <a:spcBef>
                <a:spcPct val="0"/>
              </a:spcBef>
              <a:buFontTx/>
              <a:buNone/>
              <a:defRPr/>
            </a:pPr>
            <a:r>
              <a:rPr lang="ja-JP" altLang="en-US" sz="1600" b="0">
                <a:latin typeface="+mn-ea"/>
                <a:ea typeface="+mn-ea"/>
              </a:rPr>
              <a:t>持続可能な開発に関する</a:t>
            </a:r>
          </a:p>
          <a:p>
            <a:pPr eaLnBrk="1" hangingPunct="1">
              <a:spcBef>
                <a:spcPct val="0"/>
              </a:spcBef>
              <a:buFontTx/>
              <a:buNone/>
              <a:defRPr/>
            </a:pPr>
            <a:r>
              <a:rPr lang="ja-JP" altLang="en-US" sz="1600" b="0">
                <a:latin typeface="+mn-ea"/>
                <a:ea typeface="+mn-ea"/>
              </a:rPr>
              <a:t>世界首脳会議</a:t>
            </a:r>
            <a:r>
              <a:rPr lang="en-US" altLang="ja-JP" sz="1600" b="0" dirty="0">
                <a:latin typeface="+mn-ea"/>
                <a:ea typeface="+mn-ea"/>
              </a:rPr>
              <a:t>(</a:t>
            </a:r>
            <a:r>
              <a:rPr lang="ja-JP" altLang="en-US" sz="1600" b="0">
                <a:latin typeface="+mn-ea"/>
                <a:ea typeface="+mn-ea"/>
              </a:rPr>
              <a:t>リオ＋１０</a:t>
            </a:r>
            <a:r>
              <a:rPr lang="en-US" altLang="ja-JP" sz="1600" b="0" dirty="0">
                <a:latin typeface="+mn-ea"/>
                <a:ea typeface="+mn-ea"/>
              </a:rPr>
              <a:t>)</a:t>
            </a:r>
          </a:p>
        </p:txBody>
      </p:sp>
      <p:sp>
        <p:nvSpPr>
          <p:cNvPr id="33808" name="Text Box 65">
            <a:extLst>
              <a:ext uri="{FF2B5EF4-FFF2-40B4-BE49-F238E27FC236}">
                <a16:creationId xmlns:a16="http://schemas.microsoft.com/office/drawing/2014/main" id="{7D8743E7-F055-065A-0010-AF16E6E17B33}"/>
              </a:ext>
            </a:extLst>
          </p:cNvPr>
          <p:cNvSpPr txBox="1">
            <a:spLocks noChangeArrowheads="1"/>
          </p:cNvSpPr>
          <p:nvPr/>
        </p:nvSpPr>
        <p:spPr bwMode="auto">
          <a:xfrm>
            <a:off x="179388" y="4835525"/>
            <a:ext cx="3960812" cy="8255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2012</a:t>
            </a:r>
            <a:r>
              <a:rPr lang="ja-JP" altLang="en-US" sz="1600" b="0">
                <a:latin typeface="+mn-ea"/>
                <a:ea typeface="+mn-ea"/>
              </a:rPr>
              <a:t>年</a:t>
            </a:r>
          </a:p>
          <a:p>
            <a:pPr eaLnBrk="1" hangingPunct="1">
              <a:spcBef>
                <a:spcPct val="0"/>
              </a:spcBef>
              <a:buFontTx/>
              <a:buNone/>
              <a:defRPr/>
            </a:pPr>
            <a:r>
              <a:rPr lang="ja-JP" altLang="en-US" sz="1600" b="0">
                <a:latin typeface="+mn-ea"/>
                <a:ea typeface="+mn-ea"/>
              </a:rPr>
              <a:t>国連持続可能な開発会議（リオ＋２０）</a:t>
            </a:r>
          </a:p>
          <a:p>
            <a:pPr eaLnBrk="1" hangingPunct="1">
              <a:spcBef>
                <a:spcPct val="0"/>
              </a:spcBef>
              <a:buFontTx/>
              <a:buNone/>
              <a:defRPr/>
            </a:pPr>
            <a:r>
              <a:rPr lang="ja-JP" altLang="en-US" sz="1600" b="0">
                <a:latin typeface="+mn-ea"/>
                <a:ea typeface="+mn-ea"/>
              </a:rPr>
              <a:t>（ブラジル・リオデジャネイロ</a:t>
            </a:r>
            <a:r>
              <a:rPr lang="en-US" altLang="ja-JP" sz="1600" b="0" dirty="0">
                <a:latin typeface="+mn-ea"/>
                <a:ea typeface="+mn-ea"/>
              </a:rPr>
              <a:t>)</a:t>
            </a:r>
          </a:p>
        </p:txBody>
      </p:sp>
      <p:sp>
        <p:nvSpPr>
          <p:cNvPr id="33809" name="Text Box 66">
            <a:extLst>
              <a:ext uri="{FF2B5EF4-FFF2-40B4-BE49-F238E27FC236}">
                <a16:creationId xmlns:a16="http://schemas.microsoft.com/office/drawing/2014/main" id="{03F72392-1A19-F58D-13B4-8146F9468C51}"/>
              </a:ext>
            </a:extLst>
          </p:cNvPr>
          <p:cNvSpPr txBox="1">
            <a:spLocks noChangeArrowheads="1"/>
          </p:cNvSpPr>
          <p:nvPr/>
        </p:nvSpPr>
        <p:spPr bwMode="auto">
          <a:xfrm>
            <a:off x="179388" y="5772150"/>
            <a:ext cx="3960812" cy="8255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2015</a:t>
            </a:r>
            <a:r>
              <a:rPr lang="ja-JP" altLang="en-US" sz="1600" b="0" dirty="0">
                <a:latin typeface="+mn-ea"/>
                <a:ea typeface="+mn-ea"/>
              </a:rPr>
              <a:t>年</a:t>
            </a:r>
          </a:p>
          <a:p>
            <a:pPr eaLnBrk="1" hangingPunct="1">
              <a:spcBef>
                <a:spcPct val="0"/>
              </a:spcBef>
              <a:buFontTx/>
              <a:buNone/>
              <a:defRPr/>
            </a:pPr>
            <a:r>
              <a:rPr lang="ja-JP" altLang="en-US" sz="1600" b="0" dirty="0">
                <a:latin typeface="+mn-ea"/>
                <a:ea typeface="+mn-ea"/>
              </a:rPr>
              <a:t>持続可能な開発のための</a:t>
            </a:r>
          </a:p>
          <a:p>
            <a:pPr eaLnBrk="1" hangingPunct="1">
              <a:spcBef>
                <a:spcPct val="0"/>
              </a:spcBef>
              <a:buFontTx/>
              <a:buNone/>
              <a:defRPr/>
            </a:pPr>
            <a:r>
              <a:rPr lang="ja-JP" altLang="en-US" sz="1600" b="0" dirty="0">
                <a:latin typeface="+mn-ea"/>
                <a:ea typeface="+mn-ea"/>
              </a:rPr>
              <a:t>２０３０アジェンダ（ＳＤＧｓ）</a:t>
            </a:r>
          </a:p>
        </p:txBody>
      </p:sp>
      <p:sp>
        <p:nvSpPr>
          <p:cNvPr id="33810" name="Text Box 67">
            <a:extLst>
              <a:ext uri="{FF2B5EF4-FFF2-40B4-BE49-F238E27FC236}">
                <a16:creationId xmlns:a16="http://schemas.microsoft.com/office/drawing/2014/main" id="{9268FE1E-23F0-3778-D3C2-8E341CC33D41}"/>
              </a:ext>
            </a:extLst>
          </p:cNvPr>
          <p:cNvSpPr txBox="1">
            <a:spLocks noChangeArrowheads="1"/>
          </p:cNvSpPr>
          <p:nvPr/>
        </p:nvSpPr>
        <p:spPr bwMode="auto">
          <a:xfrm>
            <a:off x="3852863" y="3179763"/>
            <a:ext cx="51847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リオ宣言、</a:t>
            </a:r>
            <a:r>
              <a:rPr lang="ja-JP" altLang="en-US" sz="1400" dirty="0">
                <a:solidFill>
                  <a:srgbClr val="FF0000"/>
                </a:solidFill>
                <a:latin typeface="+mn-ea"/>
                <a:ea typeface="+mn-ea"/>
              </a:rPr>
              <a:t>アジェンダ２１</a:t>
            </a:r>
            <a:r>
              <a:rPr lang="ja-JP" altLang="en-US" sz="1400" b="0" dirty="0">
                <a:latin typeface="+mn-ea"/>
                <a:ea typeface="+mn-ea"/>
              </a:rPr>
              <a:t>、森林原則声明の採択</a:t>
            </a:r>
          </a:p>
          <a:p>
            <a:pPr eaLnBrk="1" hangingPunct="1">
              <a:spcBef>
                <a:spcPct val="0"/>
              </a:spcBef>
              <a:buFontTx/>
              <a:buNone/>
              <a:defRPr/>
            </a:pPr>
            <a:r>
              <a:rPr lang="ja-JP" altLang="en-US" sz="1400" b="0" dirty="0">
                <a:latin typeface="+mn-ea"/>
                <a:ea typeface="+mn-ea"/>
              </a:rPr>
              <a:t>気候変動枠組条約、生物多様性条約の署名など、大きな成果</a:t>
            </a:r>
          </a:p>
        </p:txBody>
      </p:sp>
      <p:sp>
        <p:nvSpPr>
          <p:cNvPr id="33811" name="Text Box 68">
            <a:extLst>
              <a:ext uri="{FF2B5EF4-FFF2-40B4-BE49-F238E27FC236}">
                <a16:creationId xmlns:a16="http://schemas.microsoft.com/office/drawing/2014/main" id="{1CB045B1-3D8D-82DD-BA77-B83CB8C49C47}"/>
              </a:ext>
            </a:extLst>
          </p:cNvPr>
          <p:cNvSpPr txBox="1">
            <a:spLocks noChangeArrowheads="1"/>
          </p:cNvSpPr>
          <p:nvPr/>
        </p:nvSpPr>
        <p:spPr bwMode="auto">
          <a:xfrm>
            <a:off x="3887788" y="4116388"/>
            <a:ext cx="51847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持続可能な開発に関する実施計画の採択</a:t>
            </a:r>
          </a:p>
          <a:p>
            <a:pPr eaLnBrk="1" hangingPunct="1">
              <a:spcBef>
                <a:spcPct val="0"/>
              </a:spcBef>
              <a:buFontTx/>
              <a:buNone/>
              <a:defRPr/>
            </a:pPr>
            <a:r>
              <a:rPr lang="ja-JP" altLang="en-US" sz="1400" b="0">
                <a:latin typeface="+mn-ea"/>
                <a:ea typeface="+mn-ea"/>
              </a:rPr>
              <a:t>日本から総理・外務大臣をはじめ、</a:t>
            </a:r>
            <a:r>
              <a:rPr lang="en-US" altLang="ja-JP" sz="1400" b="0" dirty="0">
                <a:latin typeface="+mn-ea"/>
                <a:ea typeface="+mn-ea"/>
              </a:rPr>
              <a:t>500</a:t>
            </a:r>
            <a:r>
              <a:rPr lang="ja-JP" altLang="en-US" sz="1400" b="0">
                <a:latin typeface="+mn-ea"/>
                <a:ea typeface="+mn-ea"/>
              </a:rPr>
              <a:t>名近い政府代表団が参加</a:t>
            </a:r>
          </a:p>
        </p:txBody>
      </p:sp>
      <p:sp>
        <p:nvSpPr>
          <p:cNvPr id="33812" name="Text Box 69">
            <a:extLst>
              <a:ext uri="{FF2B5EF4-FFF2-40B4-BE49-F238E27FC236}">
                <a16:creationId xmlns:a16="http://schemas.microsoft.com/office/drawing/2014/main" id="{11A9796A-A4E4-C3CF-D3AB-DFE56F78997F}"/>
              </a:ext>
            </a:extLst>
          </p:cNvPr>
          <p:cNvSpPr txBox="1">
            <a:spLocks noChangeArrowheads="1"/>
          </p:cNvSpPr>
          <p:nvPr/>
        </p:nvSpPr>
        <p:spPr bwMode="auto">
          <a:xfrm>
            <a:off x="3887788" y="5051425"/>
            <a:ext cx="51847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持続可能な開発及び、貧困撲滅のためのグリーン経済</a:t>
            </a:r>
          </a:p>
          <a:p>
            <a:pPr eaLnBrk="1" hangingPunct="1">
              <a:spcBef>
                <a:spcPct val="0"/>
              </a:spcBef>
              <a:buFontTx/>
              <a:buNone/>
              <a:defRPr/>
            </a:pPr>
            <a:r>
              <a:rPr lang="ja-JP" altLang="en-US" sz="1400" b="0">
                <a:latin typeface="+mn-ea"/>
                <a:ea typeface="+mn-ea"/>
              </a:rPr>
              <a:t>首脳レベルが参加し今後１０年のあり方を議論</a:t>
            </a:r>
          </a:p>
        </p:txBody>
      </p:sp>
      <p:sp>
        <p:nvSpPr>
          <p:cNvPr id="33813" name="Text Box 70">
            <a:extLst>
              <a:ext uri="{FF2B5EF4-FFF2-40B4-BE49-F238E27FC236}">
                <a16:creationId xmlns:a16="http://schemas.microsoft.com/office/drawing/2014/main" id="{B3FEB2A2-7860-40D6-26DD-99F69D6A7FC5}"/>
              </a:ext>
            </a:extLst>
          </p:cNvPr>
          <p:cNvSpPr txBox="1">
            <a:spLocks noChangeArrowheads="1"/>
          </p:cNvSpPr>
          <p:nvPr/>
        </p:nvSpPr>
        <p:spPr bwMode="auto">
          <a:xfrm>
            <a:off x="3852863" y="5932488"/>
            <a:ext cx="51847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2030</a:t>
            </a:r>
            <a:r>
              <a:rPr lang="ja-JP" altLang="en-US" sz="1400" b="0">
                <a:latin typeface="+mn-ea"/>
                <a:ea typeface="+mn-ea"/>
              </a:rPr>
              <a:t>年までに実現すべき１７目標を共有</a:t>
            </a:r>
            <a:endParaRPr lang="en-US" altLang="ja-JP" sz="1400" b="0" dirty="0">
              <a:latin typeface="+mn-ea"/>
              <a:ea typeface="+mn-ea"/>
            </a:endParaRPr>
          </a:p>
          <a:p>
            <a:pPr eaLnBrk="1" hangingPunct="1">
              <a:spcBef>
                <a:spcPct val="0"/>
              </a:spcBef>
              <a:buFontTx/>
              <a:buNone/>
              <a:defRPr/>
            </a:pPr>
            <a:r>
              <a:rPr lang="ja-JP" altLang="en-US" sz="1400" b="0">
                <a:latin typeface="+mn-ea"/>
                <a:ea typeface="+mn-ea"/>
              </a:rPr>
              <a:t>（１６９個のターゲット）</a:t>
            </a:r>
          </a:p>
        </p:txBody>
      </p:sp>
      <p:sp>
        <p:nvSpPr>
          <p:cNvPr id="33814" name="AutoShape 71">
            <a:extLst>
              <a:ext uri="{FF2B5EF4-FFF2-40B4-BE49-F238E27FC236}">
                <a16:creationId xmlns:a16="http://schemas.microsoft.com/office/drawing/2014/main" id="{A893DDD7-5BFA-9A27-32DC-0AC4CD109164}"/>
              </a:ext>
            </a:extLst>
          </p:cNvPr>
          <p:cNvSpPr>
            <a:spLocks noChangeArrowheads="1"/>
          </p:cNvSpPr>
          <p:nvPr/>
        </p:nvSpPr>
        <p:spPr bwMode="auto">
          <a:xfrm>
            <a:off x="1619250" y="2765425"/>
            <a:ext cx="755650" cy="447675"/>
          </a:xfrm>
          <a:prstGeom prst="downArrow">
            <a:avLst>
              <a:gd name="adj1" fmla="val 50000"/>
              <a:gd name="adj2" fmla="val 24995"/>
            </a:avLst>
          </a:prstGeom>
          <a:noFill/>
          <a:ln w="38100">
            <a:solidFill>
              <a:srgbClr val="FF0000"/>
            </a:solidFill>
            <a:miter lim="800000"/>
            <a:headEnd/>
            <a:tailEnd/>
          </a:ln>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15" name="AutoShape 72">
            <a:extLst>
              <a:ext uri="{FF2B5EF4-FFF2-40B4-BE49-F238E27FC236}">
                <a16:creationId xmlns:a16="http://schemas.microsoft.com/office/drawing/2014/main" id="{3EA494FA-72E9-D5C9-877F-FB050E56713C}"/>
              </a:ext>
            </a:extLst>
          </p:cNvPr>
          <p:cNvSpPr>
            <a:spLocks noChangeArrowheads="1"/>
          </p:cNvSpPr>
          <p:nvPr/>
        </p:nvSpPr>
        <p:spPr bwMode="auto">
          <a:xfrm>
            <a:off x="6875463" y="2709863"/>
            <a:ext cx="755650" cy="447675"/>
          </a:xfrm>
          <a:prstGeom prst="downArrow">
            <a:avLst>
              <a:gd name="adj1" fmla="val 50000"/>
              <a:gd name="adj2" fmla="val 25000"/>
            </a:avLst>
          </a:prstGeom>
          <a:noFill/>
          <a:ln w="38100">
            <a:solidFill>
              <a:srgbClr val="FF0000"/>
            </a:solidFill>
            <a:miter lim="800000"/>
            <a:headEnd/>
            <a:tailEnd/>
          </a:ln>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16" name="AutoShape 73">
            <a:extLst>
              <a:ext uri="{FF2B5EF4-FFF2-40B4-BE49-F238E27FC236}">
                <a16:creationId xmlns:a16="http://schemas.microsoft.com/office/drawing/2014/main" id="{7652D3FE-C8BB-3F3E-51A2-D44700B5157C}"/>
              </a:ext>
            </a:extLst>
          </p:cNvPr>
          <p:cNvSpPr>
            <a:spLocks noChangeArrowheads="1"/>
          </p:cNvSpPr>
          <p:nvPr/>
        </p:nvSpPr>
        <p:spPr bwMode="auto">
          <a:xfrm>
            <a:off x="1619250" y="5575300"/>
            <a:ext cx="755650" cy="447675"/>
          </a:xfrm>
          <a:prstGeom prst="downArrow">
            <a:avLst>
              <a:gd name="adj1" fmla="val 50000"/>
              <a:gd name="adj2" fmla="val 24995"/>
            </a:avLst>
          </a:prstGeom>
          <a:noFill/>
          <a:ln w="38100">
            <a:solidFill>
              <a:srgbClr val="FF0000"/>
            </a:solidFill>
            <a:miter lim="800000"/>
            <a:headEnd/>
            <a:tailEnd/>
          </a:ln>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17" name="AutoShape 74">
            <a:extLst>
              <a:ext uri="{FF2B5EF4-FFF2-40B4-BE49-F238E27FC236}">
                <a16:creationId xmlns:a16="http://schemas.microsoft.com/office/drawing/2014/main" id="{831E6D32-7429-F05F-0984-C0D466671CF0}"/>
              </a:ext>
            </a:extLst>
          </p:cNvPr>
          <p:cNvSpPr>
            <a:spLocks noChangeArrowheads="1"/>
          </p:cNvSpPr>
          <p:nvPr/>
        </p:nvSpPr>
        <p:spPr bwMode="auto">
          <a:xfrm>
            <a:off x="1619250" y="4637088"/>
            <a:ext cx="755650" cy="447675"/>
          </a:xfrm>
          <a:prstGeom prst="downArrow">
            <a:avLst>
              <a:gd name="adj1" fmla="val 50000"/>
              <a:gd name="adj2" fmla="val 24995"/>
            </a:avLst>
          </a:prstGeom>
          <a:noFill/>
          <a:ln w="38100">
            <a:solidFill>
              <a:srgbClr val="FF0000"/>
            </a:solidFill>
            <a:miter lim="800000"/>
            <a:headEnd/>
            <a:tailEnd/>
          </a:ln>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18" name="AutoShape 75">
            <a:extLst>
              <a:ext uri="{FF2B5EF4-FFF2-40B4-BE49-F238E27FC236}">
                <a16:creationId xmlns:a16="http://schemas.microsoft.com/office/drawing/2014/main" id="{C2C32097-35A2-4229-1254-A654081FBF1F}"/>
              </a:ext>
            </a:extLst>
          </p:cNvPr>
          <p:cNvSpPr>
            <a:spLocks noChangeArrowheads="1"/>
          </p:cNvSpPr>
          <p:nvPr/>
        </p:nvSpPr>
        <p:spPr bwMode="auto">
          <a:xfrm>
            <a:off x="1619250" y="3700463"/>
            <a:ext cx="755650" cy="447675"/>
          </a:xfrm>
          <a:prstGeom prst="downArrow">
            <a:avLst>
              <a:gd name="adj1" fmla="val 50000"/>
              <a:gd name="adj2" fmla="val 24995"/>
            </a:avLst>
          </a:prstGeom>
          <a:noFill/>
          <a:ln w="38100">
            <a:solidFill>
              <a:srgbClr val="FF0000"/>
            </a:solidFill>
            <a:miter lim="800000"/>
            <a:headEnd/>
            <a:tailEnd/>
          </a:ln>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33819" name="AutoShape 76">
            <a:extLst>
              <a:ext uri="{FF2B5EF4-FFF2-40B4-BE49-F238E27FC236}">
                <a16:creationId xmlns:a16="http://schemas.microsoft.com/office/drawing/2014/main" id="{3AF769D1-6160-D48E-D07E-466C6B03A62A}"/>
              </a:ext>
            </a:extLst>
          </p:cNvPr>
          <p:cNvSpPr>
            <a:spLocks noChangeArrowheads="1"/>
          </p:cNvSpPr>
          <p:nvPr/>
        </p:nvSpPr>
        <p:spPr bwMode="auto">
          <a:xfrm>
            <a:off x="73025" y="693738"/>
            <a:ext cx="3490913" cy="284162"/>
          </a:xfrm>
          <a:prstGeom prst="roundRect">
            <a:avLst>
              <a:gd name="adj" fmla="val 16681"/>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200" dirty="0">
              <a:latin typeface="+mn-ea"/>
              <a:ea typeface="+mn-ea"/>
            </a:endParaRPr>
          </a:p>
        </p:txBody>
      </p:sp>
      <p:sp>
        <p:nvSpPr>
          <p:cNvPr id="33820" name="Text Box 77">
            <a:extLst>
              <a:ext uri="{FF2B5EF4-FFF2-40B4-BE49-F238E27FC236}">
                <a16:creationId xmlns:a16="http://schemas.microsoft.com/office/drawing/2014/main" id="{F698DB4D-4EE7-1F9E-B4F1-ED6C01F76309}"/>
              </a:ext>
            </a:extLst>
          </p:cNvPr>
          <p:cNvSpPr txBox="1">
            <a:spLocks noChangeArrowheads="1"/>
          </p:cNvSpPr>
          <p:nvPr/>
        </p:nvSpPr>
        <p:spPr bwMode="auto">
          <a:xfrm>
            <a:off x="107950" y="647700"/>
            <a:ext cx="34909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ＳＤＧｓ（持続可能な開発目標）へ</a:t>
            </a:r>
          </a:p>
        </p:txBody>
      </p:sp>
      <p:sp>
        <p:nvSpPr>
          <p:cNvPr id="33821" name="Line 79">
            <a:extLst>
              <a:ext uri="{FF2B5EF4-FFF2-40B4-BE49-F238E27FC236}">
                <a16:creationId xmlns:a16="http://schemas.microsoft.com/office/drawing/2014/main" id="{991962FF-3DA7-FA7D-0FB1-B04B15C804F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37" name="テキスト ボックス 36">
            <a:extLst>
              <a:ext uri="{FF2B5EF4-FFF2-40B4-BE49-F238E27FC236}">
                <a16:creationId xmlns:a16="http://schemas.microsoft.com/office/drawing/2014/main" id="{E7DF3495-90FA-B146-0546-2E38A12E02C2}"/>
              </a:ext>
            </a:extLst>
          </p:cNvPr>
          <p:cNvSpPr txBox="1"/>
          <p:nvPr/>
        </p:nvSpPr>
        <p:spPr>
          <a:xfrm>
            <a:off x="4137025" y="6596063"/>
            <a:ext cx="4592638" cy="246062"/>
          </a:xfrm>
          <a:prstGeom prst="rect">
            <a:avLst/>
          </a:prstGeom>
          <a:noFill/>
        </p:spPr>
        <p:txBody>
          <a:bodyPr>
            <a:spAutoFit/>
          </a:bodyPr>
          <a:lstStyle/>
          <a:p>
            <a:pPr algn="r">
              <a:defRPr/>
            </a:pPr>
            <a:r>
              <a:rPr lang="ja-JP" altLang="en-US" sz="1000" dirty="0">
                <a:latin typeface="+mn-ea"/>
                <a:ea typeface="+mn-ea"/>
              </a:rPr>
              <a:t>参考：外務省「リオ</a:t>
            </a:r>
            <a:r>
              <a:rPr lang="en-US" altLang="ja-JP" sz="1000" dirty="0">
                <a:latin typeface="+mn-ea"/>
                <a:ea typeface="+mn-ea"/>
              </a:rPr>
              <a:t>+20〜</a:t>
            </a:r>
            <a:r>
              <a:rPr lang="ja-JP" altLang="en-US" sz="1000" dirty="0">
                <a:latin typeface="+mn-ea"/>
                <a:ea typeface="+mn-ea"/>
              </a:rPr>
              <a:t>持続可能な未来を割るために」</a:t>
            </a:r>
          </a:p>
        </p:txBody>
      </p:sp>
      <p:sp>
        <p:nvSpPr>
          <p:cNvPr id="2" name="Text Box 33">
            <a:extLst>
              <a:ext uri="{FF2B5EF4-FFF2-40B4-BE49-F238E27FC236}">
                <a16:creationId xmlns:a16="http://schemas.microsoft.com/office/drawing/2014/main" id="{50CDB7CF-CFF9-96A8-E341-792B886C4BA5}"/>
              </a:ext>
            </a:extLst>
          </p:cNvPr>
          <p:cNvSpPr txBox="1">
            <a:spLocks noChangeArrowheads="1"/>
          </p:cNvSpPr>
          <p:nvPr/>
        </p:nvSpPr>
        <p:spPr bwMode="auto">
          <a:xfrm>
            <a:off x="63500" y="1089025"/>
            <a:ext cx="9036050"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●2015</a:t>
            </a:r>
            <a:r>
              <a:rPr lang="ja-JP" altLang="en-US" sz="1400" b="0" dirty="0">
                <a:latin typeface="+mn-ea"/>
                <a:ea typeface="+mn-ea"/>
              </a:rPr>
              <a:t>年、国連加盟</a:t>
            </a:r>
            <a:r>
              <a:rPr lang="en-US" altLang="ja-JP" sz="1400" b="0" dirty="0">
                <a:latin typeface="+mn-ea"/>
                <a:ea typeface="+mn-ea"/>
              </a:rPr>
              <a:t>193</a:t>
            </a:r>
            <a:r>
              <a:rPr lang="ja-JP" altLang="en-US" sz="1400" b="0" dirty="0">
                <a:latin typeface="+mn-ea"/>
                <a:ea typeface="+mn-ea"/>
              </a:rPr>
              <a:t>の国・地域すべてが賛同し</a:t>
            </a:r>
            <a:r>
              <a:rPr lang="en-US" altLang="ja-JP" sz="1400" b="0" dirty="0">
                <a:latin typeface="+mn-ea"/>
                <a:ea typeface="+mn-ea"/>
              </a:rPr>
              <a:t>2030</a:t>
            </a:r>
            <a:r>
              <a:rPr lang="ja-JP" altLang="en-US" sz="1400" b="0" dirty="0">
                <a:latin typeface="+mn-ea"/>
                <a:ea typeface="+mn-ea"/>
              </a:rPr>
              <a:t>アジェンダが採択された。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アジェンダが掲げるＳＤＧｓ（持続可能な開発目標）は、世界の貧困の撲滅と持続可能な社会の実現を</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目指すための１７の目標と１６９のターゲットと２３２個の指標から構成されている。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2020</a:t>
            </a:r>
            <a:r>
              <a:rPr lang="ja-JP" altLang="en-US" sz="1400" b="0" dirty="0">
                <a:latin typeface="+mn-ea"/>
                <a:ea typeface="+mn-ea"/>
              </a:rPr>
              <a:t>年には、取り組みのスピードを速め、規模を拡大していくための「行動の</a:t>
            </a:r>
            <a:r>
              <a:rPr lang="en-US" altLang="ja-JP" sz="1400" b="0" dirty="0">
                <a:latin typeface="+mn-ea"/>
                <a:ea typeface="+mn-ea"/>
              </a:rPr>
              <a:t>10</a:t>
            </a:r>
            <a:r>
              <a:rPr lang="ja-JP" altLang="en-US" sz="1400" b="0" dirty="0">
                <a:latin typeface="+mn-ea"/>
                <a:ea typeface="+mn-ea"/>
              </a:rPr>
              <a:t>年」がスタートした。</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Text Box 7">
            <a:extLst>
              <a:ext uri="{FF2B5EF4-FFF2-40B4-BE49-F238E27FC236}">
                <a16:creationId xmlns:a16="http://schemas.microsoft.com/office/drawing/2014/main" id="{C20C9953-2EC5-E481-204C-36E9A2A2FAC1}"/>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P118</a:t>
            </a:r>
            <a:r>
              <a:rPr lang="ja-JP" altLang="en-US" sz="1200" b="0">
                <a:latin typeface="+mn-ea"/>
                <a:ea typeface="+mn-ea"/>
              </a:rPr>
              <a:t>～</a:t>
            </a:r>
            <a:r>
              <a:rPr lang="en-US" altLang="ja-JP" sz="1200" b="0">
                <a:latin typeface="+mn-ea"/>
                <a:ea typeface="+mn-ea"/>
              </a:rPr>
              <a:t>P119</a:t>
            </a:r>
          </a:p>
        </p:txBody>
      </p:sp>
      <p:sp>
        <p:nvSpPr>
          <p:cNvPr id="151556" name="Text Box 9">
            <a:extLst>
              <a:ext uri="{FF2B5EF4-FFF2-40B4-BE49-F238E27FC236}">
                <a16:creationId xmlns:a16="http://schemas.microsoft.com/office/drawing/2014/main" id="{82BC79F5-3ABD-B5AA-8FC6-0B7712E91140}"/>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151557" name="Text Box 10">
            <a:extLst>
              <a:ext uri="{FF2B5EF4-FFF2-40B4-BE49-F238E27FC236}">
                <a16:creationId xmlns:a16="http://schemas.microsoft.com/office/drawing/2014/main" id="{CE36C0B8-5A33-FD3B-A53F-EEE921C7B015}"/>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３－４</a:t>
            </a:r>
          </a:p>
        </p:txBody>
      </p:sp>
      <p:sp>
        <p:nvSpPr>
          <p:cNvPr id="151558" name="Rectangle 11">
            <a:extLst>
              <a:ext uri="{FF2B5EF4-FFF2-40B4-BE49-F238E27FC236}">
                <a16:creationId xmlns:a16="http://schemas.microsoft.com/office/drawing/2014/main" id="{7265AF02-6024-DF70-8A6F-563E089150B4}"/>
              </a:ext>
            </a:extLst>
          </p:cNvPr>
          <p:cNvSpPr>
            <a:spLocks noChangeArrowheads="1"/>
          </p:cNvSpPr>
          <p:nvPr/>
        </p:nvSpPr>
        <p:spPr bwMode="auto">
          <a:xfrm>
            <a:off x="107950" y="611188"/>
            <a:ext cx="8713788" cy="369887"/>
          </a:xfrm>
          <a:prstGeom prst="rect">
            <a:avLst/>
          </a:prstGeom>
          <a:no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世界の森林面積は４０億ｈａ強、陸地面積の約３０％、毎年</a:t>
            </a:r>
            <a:r>
              <a:rPr lang="en-US" altLang="ja-JP" sz="1800" dirty="0">
                <a:latin typeface="+mn-ea"/>
                <a:ea typeface="+mn-ea"/>
              </a:rPr>
              <a:t>20</a:t>
            </a:r>
            <a:r>
              <a:rPr lang="ja-JP" altLang="en-US" sz="1800" dirty="0">
                <a:latin typeface="+mn-ea"/>
                <a:ea typeface="+mn-ea"/>
              </a:rPr>
              <a:t>億</a:t>
            </a:r>
            <a:r>
              <a:rPr lang="en-US" altLang="ja-JP" sz="1800" dirty="0">
                <a:latin typeface="+mn-ea"/>
                <a:ea typeface="+mn-ea"/>
              </a:rPr>
              <a:t>t</a:t>
            </a:r>
            <a:r>
              <a:rPr lang="ja-JP" altLang="en-US" sz="1800" dirty="0">
                <a:latin typeface="+mn-ea"/>
                <a:ea typeface="+mn-ea"/>
              </a:rPr>
              <a:t>の二酸化炭素吸収</a:t>
            </a:r>
          </a:p>
        </p:txBody>
      </p:sp>
      <p:sp>
        <p:nvSpPr>
          <p:cNvPr id="151559" name="AutoShape 12">
            <a:extLst>
              <a:ext uri="{FF2B5EF4-FFF2-40B4-BE49-F238E27FC236}">
                <a16:creationId xmlns:a16="http://schemas.microsoft.com/office/drawing/2014/main" id="{B7FA46AA-2D0E-84C0-777E-A768DEA0FA81}"/>
              </a:ext>
            </a:extLst>
          </p:cNvPr>
          <p:cNvSpPr>
            <a:spLocks noChangeArrowheads="1"/>
          </p:cNvSpPr>
          <p:nvPr/>
        </p:nvSpPr>
        <p:spPr bwMode="auto">
          <a:xfrm>
            <a:off x="0" y="968375"/>
            <a:ext cx="2665413" cy="249238"/>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1560" name="Rectangle 13">
            <a:extLst>
              <a:ext uri="{FF2B5EF4-FFF2-40B4-BE49-F238E27FC236}">
                <a16:creationId xmlns:a16="http://schemas.microsoft.com/office/drawing/2014/main" id="{318700C3-474F-B140-9DD2-2B41C64FCE71}"/>
              </a:ext>
            </a:extLst>
          </p:cNvPr>
          <p:cNvSpPr>
            <a:spLocks noChangeArrowheads="1"/>
          </p:cNvSpPr>
          <p:nvPr/>
        </p:nvSpPr>
        <p:spPr bwMode="auto">
          <a:xfrm>
            <a:off x="0" y="1287463"/>
            <a:ext cx="4500563" cy="129540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地球全体で</a:t>
            </a:r>
            <a:r>
              <a:rPr lang="en-US" altLang="ja-JP" sz="1400" b="0" dirty="0">
                <a:latin typeface="+mn-ea"/>
                <a:ea typeface="+mn-ea"/>
              </a:rPr>
              <a:t>2010</a:t>
            </a:r>
            <a:r>
              <a:rPr lang="ja-JP" altLang="en-US" sz="1400" b="0" dirty="0">
                <a:latin typeface="+mn-ea"/>
                <a:ea typeface="+mn-ea"/>
              </a:rPr>
              <a:t>年からの</a:t>
            </a:r>
            <a:r>
              <a:rPr lang="en-US" altLang="ja-JP" sz="1400" b="0" dirty="0">
                <a:latin typeface="+mn-ea"/>
                <a:ea typeface="+mn-ea"/>
              </a:rPr>
              <a:t>10</a:t>
            </a:r>
            <a:r>
              <a:rPr lang="ja-JP" altLang="en-US" sz="1400" b="0" dirty="0">
                <a:latin typeface="+mn-ea"/>
                <a:ea typeface="+mn-ea"/>
              </a:rPr>
              <a:t>年間に毎年</a:t>
            </a:r>
            <a:r>
              <a:rPr lang="en-US" altLang="ja-JP" sz="1400" b="0" dirty="0">
                <a:latin typeface="+mn-ea"/>
                <a:ea typeface="+mn-ea"/>
              </a:rPr>
              <a:t>0.12%</a:t>
            </a:r>
          </a:p>
          <a:p>
            <a:pPr eaLnBrk="1" hangingPunct="1">
              <a:spcBef>
                <a:spcPct val="0"/>
              </a:spcBef>
              <a:buFontTx/>
              <a:buNone/>
              <a:defRPr/>
            </a:pPr>
            <a:r>
              <a:rPr lang="ja-JP" altLang="en-US" sz="1400" b="0" dirty="0">
                <a:latin typeface="+mn-ea"/>
                <a:ea typeface="+mn-ea"/>
              </a:rPr>
              <a:t>　 </a:t>
            </a:r>
            <a:r>
              <a:rPr lang="en-US" altLang="ja-JP" sz="1400" dirty="0">
                <a:solidFill>
                  <a:srgbClr val="FF0000"/>
                </a:solidFill>
                <a:latin typeface="+mn-ea"/>
                <a:ea typeface="+mn-ea"/>
              </a:rPr>
              <a:t>470</a:t>
            </a:r>
            <a:r>
              <a:rPr lang="ja-JP" altLang="en-US" sz="1400" dirty="0">
                <a:solidFill>
                  <a:srgbClr val="FF0000"/>
                </a:solidFill>
                <a:latin typeface="+mn-ea"/>
                <a:ea typeface="+mn-ea"/>
              </a:rPr>
              <a:t>万</a:t>
            </a:r>
            <a:r>
              <a:rPr lang="en-US" altLang="ja-JP" sz="1400" dirty="0">
                <a:solidFill>
                  <a:srgbClr val="FF0000"/>
                </a:solidFill>
                <a:latin typeface="+mn-ea"/>
                <a:ea typeface="+mn-ea"/>
              </a:rPr>
              <a:t>ha</a:t>
            </a:r>
            <a:r>
              <a:rPr lang="en-US" altLang="ja-JP" sz="1400" b="0" dirty="0">
                <a:latin typeface="+mn-ea"/>
                <a:ea typeface="+mn-ea"/>
              </a:rPr>
              <a:t>(</a:t>
            </a:r>
            <a:r>
              <a:rPr lang="ja-JP" altLang="en-US" sz="1400" b="0" dirty="0">
                <a:solidFill>
                  <a:srgbClr val="FF0000"/>
                </a:solidFill>
                <a:latin typeface="+mn-ea"/>
                <a:ea typeface="+mn-ea"/>
              </a:rPr>
              <a:t>四国</a:t>
            </a:r>
            <a:r>
              <a:rPr lang="en-US" altLang="ja-JP" sz="1400" b="0" dirty="0">
                <a:solidFill>
                  <a:srgbClr val="FF0000"/>
                </a:solidFill>
                <a:latin typeface="+mn-ea"/>
                <a:ea typeface="+mn-ea"/>
              </a:rPr>
              <a:t>2.6</a:t>
            </a:r>
            <a:r>
              <a:rPr lang="ja-JP" altLang="en-US" sz="1400" b="0" dirty="0">
                <a:solidFill>
                  <a:srgbClr val="FF0000"/>
                </a:solidFill>
                <a:latin typeface="+mn-ea"/>
                <a:ea typeface="+mn-ea"/>
              </a:rPr>
              <a:t>個分</a:t>
            </a:r>
            <a:r>
              <a:rPr lang="ja-JP" altLang="en-US" sz="1400" b="0" dirty="0">
                <a:latin typeface="+mn-ea"/>
                <a:ea typeface="+mn-ea"/>
              </a:rPr>
              <a:t>）減少している。</a:t>
            </a:r>
          </a:p>
          <a:p>
            <a:pPr eaLnBrk="1" hangingPunct="1">
              <a:spcBef>
                <a:spcPct val="0"/>
              </a:spcBef>
              <a:buFontTx/>
              <a:buNone/>
              <a:defRPr/>
            </a:pPr>
            <a:r>
              <a:rPr lang="ja-JP" altLang="en-US" sz="1400" b="0" dirty="0">
                <a:latin typeface="+mn-ea"/>
                <a:ea typeface="+mn-ea"/>
              </a:rPr>
              <a:t>●ﾖｰﾛｯﾊﾟ･ｱｼﾞｱは微増</a:t>
            </a:r>
            <a:r>
              <a:rPr lang="en-US" altLang="ja-JP" sz="1400" b="0" dirty="0">
                <a:latin typeface="+mn-ea"/>
                <a:ea typeface="+mn-ea"/>
              </a:rPr>
              <a:t>,</a:t>
            </a:r>
            <a:r>
              <a:rPr lang="ja-JP" altLang="en-US" sz="1400" b="0" dirty="0">
                <a:latin typeface="+mn-ea"/>
                <a:ea typeface="+mn-ea"/>
              </a:rPr>
              <a:t>アフリカ・南米は大幅減少</a:t>
            </a:r>
          </a:p>
          <a:p>
            <a:pPr eaLnBrk="1" hangingPunct="1">
              <a:spcBef>
                <a:spcPct val="0"/>
              </a:spcBef>
              <a:buFontTx/>
              <a:buNone/>
              <a:defRPr/>
            </a:pPr>
            <a:r>
              <a:rPr lang="ja-JP" altLang="en-US" sz="1400" b="0" dirty="0">
                <a:latin typeface="+mn-ea"/>
                <a:ea typeface="+mn-ea"/>
              </a:rPr>
              <a:t>●日本の森林面積は国土面積の約</a:t>
            </a:r>
            <a:r>
              <a:rPr lang="en-US" altLang="ja-JP" sz="1400" b="0" dirty="0">
                <a:latin typeface="+mn-ea"/>
                <a:ea typeface="+mn-ea"/>
              </a:rPr>
              <a:t>67</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　「森林・林業基本計画」で</a:t>
            </a:r>
            <a:r>
              <a:rPr lang="en-US" altLang="ja-JP" sz="1400" b="0" dirty="0">
                <a:latin typeface="+mn-ea"/>
                <a:ea typeface="+mn-ea"/>
              </a:rPr>
              <a:t>2030</a:t>
            </a:r>
            <a:r>
              <a:rPr lang="ja-JP" altLang="en-US" sz="1400" b="0" dirty="0">
                <a:latin typeface="+mn-ea"/>
                <a:ea typeface="+mn-ea"/>
              </a:rPr>
              <a:t>年には、面積は</a:t>
            </a:r>
          </a:p>
          <a:p>
            <a:pPr eaLnBrk="1" hangingPunct="1">
              <a:spcBef>
                <a:spcPct val="0"/>
              </a:spcBef>
              <a:buFontTx/>
              <a:buNone/>
              <a:defRPr/>
            </a:pPr>
            <a:r>
              <a:rPr lang="ja-JP" altLang="en-US" sz="1400" b="0" dirty="0">
                <a:latin typeface="+mn-ea"/>
                <a:ea typeface="+mn-ea"/>
              </a:rPr>
              <a:t>　同規模で</a:t>
            </a:r>
            <a:r>
              <a:rPr lang="ja-JP" altLang="en-US" sz="1400" dirty="0">
                <a:solidFill>
                  <a:srgbClr val="FF0000"/>
                </a:solidFill>
                <a:latin typeface="+mn-ea"/>
                <a:ea typeface="+mn-ea"/>
              </a:rPr>
              <a:t>森林蓄積</a:t>
            </a:r>
            <a:r>
              <a:rPr lang="ja-JP" altLang="en-US" sz="1400" b="0" dirty="0">
                <a:latin typeface="+mn-ea"/>
                <a:ea typeface="+mn-ea"/>
              </a:rPr>
              <a:t>を約</a:t>
            </a:r>
            <a:r>
              <a:rPr lang="en-US" altLang="ja-JP" sz="1400" b="0" dirty="0">
                <a:latin typeface="+mn-ea"/>
                <a:ea typeface="+mn-ea"/>
              </a:rPr>
              <a:t>10%</a:t>
            </a:r>
            <a:r>
              <a:rPr lang="ja-JP" altLang="en-US" sz="1400" b="0" dirty="0">
                <a:latin typeface="+mn-ea"/>
                <a:ea typeface="+mn-ea"/>
              </a:rPr>
              <a:t>増加の</a:t>
            </a:r>
            <a:r>
              <a:rPr lang="en-US" altLang="ja-JP" sz="1400" b="0" dirty="0">
                <a:latin typeface="+mn-ea"/>
                <a:ea typeface="+mn-ea"/>
              </a:rPr>
              <a:t>55.5</a:t>
            </a:r>
            <a:r>
              <a:rPr lang="ja-JP" altLang="en-US" sz="1400" b="0" dirty="0">
                <a:latin typeface="+mn-ea"/>
                <a:ea typeface="+mn-ea"/>
              </a:rPr>
              <a:t>億㎥を目指す。</a:t>
            </a:r>
          </a:p>
        </p:txBody>
      </p:sp>
      <p:sp>
        <p:nvSpPr>
          <p:cNvPr id="151561" name="AutoShape 21">
            <a:extLst>
              <a:ext uri="{FF2B5EF4-FFF2-40B4-BE49-F238E27FC236}">
                <a16:creationId xmlns:a16="http://schemas.microsoft.com/office/drawing/2014/main" id="{ACD4D361-5CE2-46E2-C6AB-D97AA7F64C00}"/>
              </a:ext>
            </a:extLst>
          </p:cNvPr>
          <p:cNvSpPr>
            <a:spLocks noChangeArrowheads="1"/>
          </p:cNvSpPr>
          <p:nvPr/>
        </p:nvSpPr>
        <p:spPr bwMode="auto">
          <a:xfrm>
            <a:off x="0" y="2697163"/>
            <a:ext cx="1677988" cy="249237"/>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1562" name="Rectangle 22">
            <a:extLst>
              <a:ext uri="{FF2B5EF4-FFF2-40B4-BE49-F238E27FC236}">
                <a16:creationId xmlns:a16="http://schemas.microsoft.com/office/drawing/2014/main" id="{6278C631-3639-594E-C2C2-3B2D5FD20BB4}"/>
              </a:ext>
            </a:extLst>
          </p:cNvPr>
          <p:cNvSpPr>
            <a:spLocks noChangeArrowheads="1"/>
          </p:cNvSpPr>
          <p:nvPr/>
        </p:nvSpPr>
        <p:spPr bwMode="auto">
          <a:xfrm>
            <a:off x="0" y="3016250"/>
            <a:ext cx="4679950" cy="647700"/>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ja-JP" altLang="en-US" sz="1400" dirty="0">
                <a:solidFill>
                  <a:srgbClr val="FF0000"/>
                </a:solidFill>
                <a:latin typeface="+mn-ea"/>
                <a:ea typeface="+mn-ea"/>
              </a:rPr>
              <a:t>非伝統的な焼畑耕作  </a:t>
            </a:r>
            <a:r>
              <a:rPr lang="ja-JP" altLang="en-US" sz="1400" b="0" dirty="0">
                <a:latin typeface="+mn-ea"/>
                <a:ea typeface="+mn-ea"/>
              </a:rPr>
              <a:t>●森林火災  ●農地への転用 </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●薪炭材の過剰伐採　　●過剰放牧  ●酸性雨の影響</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●違法な商業伐採（貿易額</a:t>
            </a:r>
            <a:r>
              <a:rPr lang="en-US" altLang="ja-JP" sz="1400" b="0" dirty="0">
                <a:latin typeface="+mn-ea"/>
                <a:ea typeface="+mn-ea"/>
              </a:rPr>
              <a:t>63</a:t>
            </a:r>
            <a:r>
              <a:rPr lang="ja-JP" altLang="en-US" sz="1400" b="0" dirty="0">
                <a:latin typeface="+mn-ea"/>
                <a:ea typeface="+mn-ea"/>
              </a:rPr>
              <a:t>億ドル）</a:t>
            </a:r>
          </a:p>
        </p:txBody>
      </p:sp>
      <p:sp>
        <p:nvSpPr>
          <p:cNvPr id="151563" name="AutoShape 23">
            <a:extLst>
              <a:ext uri="{FF2B5EF4-FFF2-40B4-BE49-F238E27FC236}">
                <a16:creationId xmlns:a16="http://schemas.microsoft.com/office/drawing/2014/main" id="{887FCE81-74D0-4A0A-6714-7BF0AB7FEEC8}"/>
              </a:ext>
            </a:extLst>
          </p:cNvPr>
          <p:cNvSpPr>
            <a:spLocks noChangeArrowheads="1"/>
          </p:cNvSpPr>
          <p:nvPr/>
        </p:nvSpPr>
        <p:spPr bwMode="auto">
          <a:xfrm>
            <a:off x="0" y="3776663"/>
            <a:ext cx="1674813" cy="249237"/>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1564" name="Rectangle 24">
            <a:extLst>
              <a:ext uri="{FF2B5EF4-FFF2-40B4-BE49-F238E27FC236}">
                <a16:creationId xmlns:a16="http://schemas.microsoft.com/office/drawing/2014/main" id="{3F6B5E8B-4D27-D371-5DE9-72D8903423C1}"/>
              </a:ext>
            </a:extLst>
          </p:cNvPr>
          <p:cNvSpPr>
            <a:spLocks noChangeArrowheads="1"/>
          </p:cNvSpPr>
          <p:nvPr/>
        </p:nvSpPr>
        <p:spPr bwMode="auto">
          <a:xfrm>
            <a:off x="-36513" y="4024313"/>
            <a:ext cx="4500563" cy="129381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●木材資源、食料・農産物の減少、生活基盤の喪失</a:t>
            </a:r>
          </a:p>
          <a:p>
            <a:pPr eaLnBrk="1" hangingPunct="1">
              <a:spcBef>
                <a:spcPct val="0"/>
              </a:spcBef>
              <a:buFontTx/>
              <a:buNone/>
              <a:defRPr/>
            </a:pPr>
            <a:r>
              <a:rPr lang="ja-JP" altLang="en-US" sz="1400" b="0" dirty="0">
                <a:latin typeface="+mn-ea"/>
                <a:ea typeface="+mn-ea"/>
              </a:rPr>
              <a:t>●土壌流出、洪水、土砂災害などの発生</a:t>
            </a:r>
          </a:p>
          <a:p>
            <a:pPr eaLnBrk="1" hangingPunct="1">
              <a:spcBef>
                <a:spcPct val="0"/>
              </a:spcBef>
              <a:buFontTx/>
              <a:buNone/>
              <a:defRPr/>
            </a:pPr>
            <a:r>
              <a:rPr lang="ja-JP" altLang="en-US" sz="1400" b="0" dirty="0">
                <a:latin typeface="+mn-ea"/>
                <a:ea typeface="+mn-ea"/>
              </a:rPr>
              <a:t>●野生生物種の絶滅による生物多様性の減少</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200" b="0" dirty="0">
                <a:latin typeface="+mn-ea"/>
                <a:ea typeface="+mn-ea"/>
              </a:rPr>
              <a:t>特に熱帯林は全生物種の半分以上生息している</a:t>
            </a:r>
            <a:endParaRPr lang="en-US" altLang="ja-JP" sz="1200" b="0" dirty="0">
              <a:latin typeface="+mn-ea"/>
              <a:ea typeface="+mn-ea"/>
            </a:endParaRPr>
          </a:p>
          <a:p>
            <a:pPr eaLnBrk="1" hangingPunct="1">
              <a:spcBef>
                <a:spcPct val="0"/>
              </a:spcBef>
              <a:buFontTx/>
              <a:buNone/>
              <a:defRPr/>
            </a:pPr>
            <a:r>
              <a:rPr lang="ja-JP" altLang="en-US" sz="1400" b="0" dirty="0">
                <a:latin typeface="+mn-ea"/>
                <a:ea typeface="+mn-ea"/>
              </a:rPr>
              <a:t>●地球温暖化など気候変動の促進</a:t>
            </a:r>
            <a:endParaRPr lang="en-US" altLang="ja-JP" sz="1400" b="0" dirty="0">
              <a:latin typeface="+mn-ea"/>
              <a:ea typeface="+mn-ea"/>
            </a:endParaRP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a:t>
            </a:r>
            <a:r>
              <a:rPr lang="ja-JP" altLang="en-US" sz="1200" b="0" dirty="0">
                <a:latin typeface="+mn-ea"/>
                <a:ea typeface="+mn-ea"/>
              </a:rPr>
              <a:t>森林減少・劣化由来のＣＯ</a:t>
            </a:r>
            <a:r>
              <a:rPr lang="en-US" altLang="ja-JP" sz="1200" b="0" dirty="0">
                <a:latin typeface="+mn-ea"/>
                <a:ea typeface="+mn-ea"/>
              </a:rPr>
              <a:t>2</a:t>
            </a:r>
            <a:r>
              <a:rPr lang="ja-JP" altLang="en-US" sz="1200" b="0" dirty="0">
                <a:latin typeface="+mn-ea"/>
                <a:ea typeface="+mn-ea"/>
              </a:rPr>
              <a:t>排出は世界総排出量の約</a:t>
            </a:r>
            <a:r>
              <a:rPr lang="en-US" altLang="ja-JP" sz="1200" b="0" dirty="0">
                <a:latin typeface="+mn-ea"/>
                <a:ea typeface="+mn-ea"/>
              </a:rPr>
              <a:t>1</a:t>
            </a:r>
            <a:r>
              <a:rPr lang="ja-JP" altLang="en-US" sz="1200" b="0" dirty="0">
                <a:latin typeface="+mn-ea"/>
                <a:ea typeface="+mn-ea"/>
              </a:rPr>
              <a:t>割</a:t>
            </a:r>
          </a:p>
        </p:txBody>
      </p:sp>
      <p:sp>
        <p:nvSpPr>
          <p:cNvPr id="151565" name="AutoShape 25">
            <a:extLst>
              <a:ext uri="{FF2B5EF4-FFF2-40B4-BE49-F238E27FC236}">
                <a16:creationId xmlns:a16="http://schemas.microsoft.com/office/drawing/2014/main" id="{4CC15B72-217B-DE64-8C6A-E6BCE9F7B99F}"/>
              </a:ext>
            </a:extLst>
          </p:cNvPr>
          <p:cNvSpPr>
            <a:spLocks noChangeArrowheads="1"/>
          </p:cNvSpPr>
          <p:nvPr/>
        </p:nvSpPr>
        <p:spPr bwMode="auto">
          <a:xfrm>
            <a:off x="0" y="5360988"/>
            <a:ext cx="2443163" cy="249237"/>
          </a:xfrm>
          <a:prstGeom prst="roundRect">
            <a:avLst>
              <a:gd name="adj" fmla="val 1668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1566" name="AutoShape 27">
            <a:extLst>
              <a:ext uri="{FF2B5EF4-FFF2-40B4-BE49-F238E27FC236}">
                <a16:creationId xmlns:a16="http://schemas.microsoft.com/office/drawing/2014/main" id="{5CBC389E-4C4A-99D9-86F5-E4364346B58F}"/>
              </a:ext>
            </a:extLst>
          </p:cNvPr>
          <p:cNvSpPr>
            <a:spLocks noChangeArrowheads="1"/>
          </p:cNvSpPr>
          <p:nvPr/>
        </p:nvSpPr>
        <p:spPr bwMode="auto">
          <a:xfrm>
            <a:off x="4356100" y="3644900"/>
            <a:ext cx="4716463" cy="792163"/>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第三者機関が一定の基準に基づいて森林を</a:t>
            </a:r>
          </a:p>
          <a:p>
            <a:pPr eaLnBrk="1" hangingPunct="1">
              <a:spcBef>
                <a:spcPct val="0"/>
              </a:spcBef>
              <a:buFontTx/>
              <a:buNone/>
              <a:defRPr/>
            </a:pPr>
            <a:r>
              <a:rPr lang="ja-JP" altLang="en-US" sz="1400" b="0">
                <a:latin typeface="+mn-ea"/>
                <a:ea typeface="+mn-ea"/>
              </a:rPr>
              <a:t>認証し、その森林から産出品を表示管理する</a:t>
            </a:r>
          </a:p>
          <a:p>
            <a:pPr eaLnBrk="1" hangingPunct="1">
              <a:spcBef>
                <a:spcPct val="0"/>
              </a:spcBef>
              <a:buFontTx/>
              <a:buNone/>
              <a:defRPr/>
            </a:pPr>
            <a:r>
              <a:rPr lang="ja-JP" altLang="en-US" sz="1400" b="0">
                <a:latin typeface="+mn-ea"/>
                <a:ea typeface="+mn-ea"/>
              </a:rPr>
              <a:t>ことにより、消費者の選択的な購入を促す。</a:t>
            </a:r>
          </a:p>
        </p:txBody>
      </p:sp>
      <p:sp>
        <p:nvSpPr>
          <p:cNvPr id="151567" name="AutoShape 28">
            <a:extLst>
              <a:ext uri="{FF2B5EF4-FFF2-40B4-BE49-F238E27FC236}">
                <a16:creationId xmlns:a16="http://schemas.microsoft.com/office/drawing/2014/main" id="{02B5E1EC-B5EB-4D81-3BDB-1831D503E3AD}"/>
              </a:ext>
            </a:extLst>
          </p:cNvPr>
          <p:cNvSpPr>
            <a:spLocks noChangeArrowheads="1"/>
          </p:cNvSpPr>
          <p:nvPr/>
        </p:nvSpPr>
        <p:spPr bwMode="auto">
          <a:xfrm>
            <a:off x="5867400" y="3408363"/>
            <a:ext cx="1863725" cy="273050"/>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pic>
        <p:nvPicPr>
          <p:cNvPr id="138255" name="Picture 29">
            <a:extLst>
              <a:ext uri="{FF2B5EF4-FFF2-40B4-BE49-F238E27FC236}">
                <a16:creationId xmlns:a16="http://schemas.microsoft.com/office/drawing/2014/main" id="{BA70C2CE-B323-C2D7-A456-F37B84205C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24825" y="3752850"/>
            <a:ext cx="647700"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9" name="AutoShape 30">
            <a:extLst>
              <a:ext uri="{FF2B5EF4-FFF2-40B4-BE49-F238E27FC236}">
                <a16:creationId xmlns:a16="http://schemas.microsoft.com/office/drawing/2014/main" id="{08B98B6A-289A-0752-AC02-63EC0999BB44}"/>
              </a:ext>
            </a:extLst>
          </p:cNvPr>
          <p:cNvSpPr>
            <a:spLocks noChangeArrowheads="1"/>
          </p:cNvSpPr>
          <p:nvPr/>
        </p:nvSpPr>
        <p:spPr bwMode="auto">
          <a:xfrm>
            <a:off x="4356100" y="4797425"/>
            <a:ext cx="4716463" cy="792163"/>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開発途上国が自国の森林の保護を行い二酸化炭素の排出</a:t>
            </a:r>
          </a:p>
          <a:p>
            <a:pPr eaLnBrk="1" hangingPunct="1">
              <a:spcBef>
                <a:spcPct val="0"/>
              </a:spcBef>
              <a:buFontTx/>
              <a:buNone/>
              <a:defRPr/>
            </a:pPr>
            <a:r>
              <a:rPr lang="ja-JP" altLang="en-US" sz="1400" b="0">
                <a:latin typeface="+mn-ea"/>
                <a:ea typeface="+mn-ea"/>
              </a:rPr>
              <a:t>を防止する取組みに対して、経済的な便益を国際社会が</a:t>
            </a:r>
          </a:p>
          <a:p>
            <a:pPr eaLnBrk="1" hangingPunct="1">
              <a:spcBef>
                <a:spcPct val="0"/>
              </a:spcBef>
              <a:buFontTx/>
              <a:buNone/>
              <a:defRPr/>
            </a:pPr>
            <a:r>
              <a:rPr lang="ja-JP" altLang="en-US" sz="1400" b="0">
                <a:latin typeface="+mn-ea"/>
                <a:ea typeface="+mn-ea"/>
              </a:rPr>
              <a:t>提供する仕組み</a:t>
            </a:r>
          </a:p>
        </p:txBody>
      </p:sp>
      <p:sp>
        <p:nvSpPr>
          <p:cNvPr id="151570" name="AutoShape 31">
            <a:extLst>
              <a:ext uri="{FF2B5EF4-FFF2-40B4-BE49-F238E27FC236}">
                <a16:creationId xmlns:a16="http://schemas.microsoft.com/office/drawing/2014/main" id="{DEB6745F-371F-C3C9-BC03-9CB121AAEEA9}"/>
              </a:ext>
            </a:extLst>
          </p:cNvPr>
          <p:cNvSpPr>
            <a:spLocks noChangeArrowheads="1"/>
          </p:cNvSpPr>
          <p:nvPr/>
        </p:nvSpPr>
        <p:spPr bwMode="auto">
          <a:xfrm>
            <a:off x="5651500" y="4545013"/>
            <a:ext cx="2468563" cy="273050"/>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51571" name="AutoShape 32">
            <a:extLst>
              <a:ext uri="{FF2B5EF4-FFF2-40B4-BE49-F238E27FC236}">
                <a16:creationId xmlns:a16="http://schemas.microsoft.com/office/drawing/2014/main" id="{AA819236-3B01-9527-C70A-FAA694835A8A}"/>
              </a:ext>
            </a:extLst>
          </p:cNvPr>
          <p:cNvSpPr>
            <a:spLocks noChangeArrowheads="1"/>
          </p:cNvSpPr>
          <p:nvPr/>
        </p:nvSpPr>
        <p:spPr bwMode="auto">
          <a:xfrm>
            <a:off x="4356100" y="5883275"/>
            <a:ext cx="4716463" cy="792163"/>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海外で違法に伐採された木材の輸入や流通の防止が目的。</a:t>
            </a:r>
          </a:p>
          <a:p>
            <a:pPr eaLnBrk="1" hangingPunct="1">
              <a:spcBef>
                <a:spcPct val="0"/>
              </a:spcBef>
              <a:buFontTx/>
              <a:buNone/>
              <a:defRPr/>
            </a:pPr>
            <a:r>
              <a:rPr lang="ja-JP" altLang="en-US" sz="1400" b="0" dirty="0">
                <a:latin typeface="+mn-ea"/>
                <a:ea typeface="+mn-ea"/>
              </a:rPr>
              <a:t>合法的に伐採された木材を扱うことが努力義務。</a:t>
            </a:r>
          </a:p>
          <a:p>
            <a:pPr eaLnBrk="1" hangingPunct="1">
              <a:spcBef>
                <a:spcPct val="0"/>
              </a:spcBef>
              <a:buFontTx/>
              <a:buNone/>
              <a:defRPr/>
            </a:pPr>
            <a:r>
              <a:rPr lang="ja-JP" altLang="en-US" sz="1400" b="0" dirty="0">
                <a:latin typeface="+mn-ea"/>
                <a:ea typeface="+mn-ea"/>
              </a:rPr>
              <a:t>「登録木材関連事業者」認定もある。</a:t>
            </a:r>
          </a:p>
        </p:txBody>
      </p:sp>
      <p:sp>
        <p:nvSpPr>
          <p:cNvPr id="151572" name="AutoShape 33">
            <a:extLst>
              <a:ext uri="{FF2B5EF4-FFF2-40B4-BE49-F238E27FC236}">
                <a16:creationId xmlns:a16="http://schemas.microsoft.com/office/drawing/2014/main" id="{5B5FF1B8-C3C0-18FD-56D0-C1211D244DC4}"/>
              </a:ext>
            </a:extLst>
          </p:cNvPr>
          <p:cNvSpPr>
            <a:spLocks noChangeArrowheads="1"/>
          </p:cNvSpPr>
          <p:nvPr/>
        </p:nvSpPr>
        <p:spPr bwMode="auto">
          <a:xfrm>
            <a:off x="5867400" y="5676900"/>
            <a:ext cx="2006600" cy="273050"/>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51573" name="Text Box 34">
            <a:extLst>
              <a:ext uri="{FF2B5EF4-FFF2-40B4-BE49-F238E27FC236}">
                <a16:creationId xmlns:a16="http://schemas.microsoft.com/office/drawing/2014/main" id="{7BBAA590-20C6-4873-E349-5C4E3C33A9CE}"/>
              </a:ext>
            </a:extLst>
          </p:cNvPr>
          <p:cNvSpPr txBox="1">
            <a:spLocks noChangeArrowheads="1"/>
          </p:cNvSpPr>
          <p:nvPr/>
        </p:nvSpPr>
        <p:spPr bwMode="auto">
          <a:xfrm>
            <a:off x="-34925" y="923925"/>
            <a:ext cx="2735263"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地球上の森林が減少している</a:t>
            </a:r>
          </a:p>
        </p:txBody>
      </p:sp>
      <p:sp>
        <p:nvSpPr>
          <p:cNvPr id="151574" name="Text Box 35">
            <a:extLst>
              <a:ext uri="{FF2B5EF4-FFF2-40B4-BE49-F238E27FC236}">
                <a16:creationId xmlns:a16="http://schemas.microsoft.com/office/drawing/2014/main" id="{419D7B3D-624F-1D08-311A-7A79D62746CD}"/>
              </a:ext>
            </a:extLst>
          </p:cNvPr>
          <p:cNvSpPr txBox="1">
            <a:spLocks noChangeArrowheads="1"/>
          </p:cNvSpPr>
          <p:nvPr/>
        </p:nvSpPr>
        <p:spPr bwMode="auto">
          <a:xfrm>
            <a:off x="-34925" y="2652713"/>
            <a:ext cx="165417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森林破壊の原因</a:t>
            </a:r>
          </a:p>
        </p:txBody>
      </p:sp>
      <p:sp>
        <p:nvSpPr>
          <p:cNvPr id="151575" name="Text Box 36">
            <a:extLst>
              <a:ext uri="{FF2B5EF4-FFF2-40B4-BE49-F238E27FC236}">
                <a16:creationId xmlns:a16="http://schemas.microsoft.com/office/drawing/2014/main" id="{57052F46-3E91-B9B7-A412-D447C1552B18}"/>
              </a:ext>
            </a:extLst>
          </p:cNvPr>
          <p:cNvSpPr txBox="1">
            <a:spLocks noChangeArrowheads="1"/>
          </p:cNvSpPr>
          <p:nvPr/>
        </p:nvSpPr>
        <p:spPr bwMode="auto">
          <a:xfrm>
            <a:off x="-34925" y="3732213"/>
            <a:ext cx="165417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森林破壊の影響</a:t>
            </a:r>
          </a:p>
        </p:txBody>
      </p:sp>
      <p:sp>
        <p:nvSpPr>
          <p:cNvPr id="151576" name="Text Box 37">
            <a:extLst>
              <a:ext uri="{FF2B5EF4-FFF2-40B4-BE49-F238E27FC236}">
                <a16:creationId xmlns:a16="http://schemas.microsoft.com/office/drawing/2014/main" id="{13186E12-3BD5-5C92-9693-A1B4B33050E5}"/>
              </a:ext>
            </a:extLst>
          </p:cNvPr>
          <p:cNvSpPr txBox="1">
            <a:spLocks noChangeArrowheads="1"/>
          </p:cNvSpPr>
          <p:nvPr/>
        </p:nvSpPr>
        <p:spPr bwMode="auto">
          <a:xfrm>
            <a:off x="-34925" y="5316538"/>
            <a:ext cx="2374900"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森林破壊に対する取組み</a:t>
            </a:r>
          </a:p>
        </p:txBody>
      </p:sp>
      <p:sp>
        <p:nvSpPr>
          <p:cNvPr id="151577" name="Text Box 38">
            <a:extLst>
              <a:ext uri="{FF2B5EF4-FFF2-40B4-BE49-F238E27FC236}">
                <a16:creationId xmlns:a16="http://schemas.microsoft.com/office/drawing/2014/main" id="{522583EE-13E1-33B7-6BB1-509D05B06696}"/>
              </a:ext>
            </a:extLst>
          </p:cNvPr>
          <p:cNvSpPr txBox="1">
            <a:spLocks noChangeArrowheads="1"/>
          </p:cNvSpPr>
          <p:nvPr/>
        </p:nvSpPr>
        <p:spPr bwMode="auto">
          <a:xfrm>
            <a:off x="6073775" y="3360738"/>
            <a:ext cx="2017713"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chemeClr val="bg1"/>
                </a:solidFill>
                <a:latin typeface="+mn-ea"/>
                <a:ea typeface="+mn-ea"/>
              </a:rPr>
              <a:t>ＦＳＣ森林認証　　</a:t>
            </a:r>
          </a:p>
        </p:txBody>
      </p:sp>
      <p:sp>
        <p:nvSpPr>
          <p:cNvPr id="151578" name="Text Box 39">
            <a:extLst>
              <a:ext uri="{FF2B5EF4-FFF2-40B4-BE49-F238E27FC236}">
                <a16:creationId xmlns:a16="http://schemas.microsoft.com/office/drawing/2014/main" id="{7888AAAF-67D2-2B64-E01A-C21A78F69C69}"/>
              </a:ext>
            </a:extLst>
          </p:cNvPr>
          <p:cNvSpPr txBox="1">
            <a:spLocks noChangeArrowheads="1"/>
          </p:cNvSpPr>
          <p:nvPr/>
        </p:nvSpPr>
        <p:spPr bwMode="auto">
          <a:xfrm>
            <a:off x="5867400" y="4513263"/>
            <a:ext cx="23050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ＲＥＤＤ</a:t>
            </a:r>
            <a:r>
              <a:rPr lang="en-US" altLang="ja-JP" sz="1600" dirty="0">
                <a:solidFill>
                  <a:schemeClr val="bg1"/>
                </a:solidFill>
                <a:latin typeface="+mn-ea"/>
                <a:ea typeface="+mn-ea"/>
              </a:rPr>
              <a:t>+</a:t>
            </a:r>
            <a:r>
              <a:rPr lang="ja-JP" altLang="en-US" sz="1600" dirty="0">
                <a:solidFill>
                  <a:schemeClr val="bg1"/>
                </a:solidFill>
                <a:latin typeface="+mn-ea"/>
                <a:ea typeface="+mn-ea"/>
              </a:rPr>
              <a:t>（レッドプラス）　　</a:t>
            </a:r>
          </a:p>
        </p:txBody>
      </p:sp>
      <p:sp>
        <p:nvSpPr>
          <p:cNvPr id="151579" name="Text Box 40">
            <a:extLst>
              <a:ext uri="{FF2B5EF4-FFF2-40B4-BE49-F238E27FC236}">
                <a16:creationId xmlns:a16="http://schemas.microsoft.com/office/drawing/2014/main" id="{145270BF-711C-DCF3-FA53-E6E004593E6D}"/>
              </a:ext>
            </a:extLst>
          </p:cNvPr>
          <p:cNvSpPr txBox="1">
            <a:spLocks noChangeArrowheads="1"/>
          </p:cNvSpPr>
          <p:nvPr/>
        </p:nvSpPr>
        <p:spPr bwMode="auto">
          <a:xfrm>
            <a:off x="6073775" y="5589588"/>
            <a:ext cx="1873250"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chemeClr val="bg1"/>
                </a:solidFill>
                <a:latin typeface="+mn-ea"/>
                <a:ea typeface="+mn-ea"/>
              </a:rPr>
              <a:t>クリーンウッド法</a:t>
            </a:r>
            <a:r>
              <a:rPr lang="ja-JP" altLang="en-US" sz="1800" dirty="0">
                <a:solidFill>
                  <a:schemeClr val="bg1"/>
                </a:solidFill>
                <a:latin typeface="+mn-ea"/>
                <a:ea typeface="+mn-ea"/>
              </a:rPr>
              <a:t>　</a:t>
            </a:r>
          </a:p>
        </p:txBody>
      </p:sp>
      <p:sp>
        <p:nvSpPr>
          <p:cNvPr id="151580" name="Text Box 42">
            <a:extLst>
              <a:ext uri="{FF2B5EF4-FFF2-40B4-BE49-F238E27FC236}">
                <a16:creationId xmlns:a16="http://schemas.microsoft.com/office/drawing/2014/main" id="{756B99BA-A080-2CBC-41A7-55EC4B55F1F8}"/>
              </a:ext>
            </a:extLst>
          </p:cNvPr>
          <p:cNvSpPr txBox="1">
            <a:spLocks noChangeArrowheads="1"/>
          </p:cNvSpPr>
          <p:nvPr/>
        </p:nvSpPr>
        <p:spPr bwMode="auto">
          <a:xfrm>
            <a:off x="2236788" y="73025"/>
            <a:ext cx="4175125"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急速に進む森林破壊　</a:t>
            </a:r>
          </a:p>
        </p:txBody>
      </p:sp>
      <p:sp>
        <p:nvSpPr>
          <p:cNvPr id="151582" name="Text Box 46">
            <a:extLst>
              <a:ext uri="{FF2B5EF4-FFF2-40B4-BE49-F238E27FC236}">
                <a16:creationId xmlns:a16="http://schemas.microsoft.com/office/drawing/2014/main" id="{3BB08C21-A33F-9554-7F94-93D0310A8FB8}"/>
              </a:ext>
            </a:extLst>
          </p:cNvPr>
          <p:cNvSpPr txBox="1">
            <a:spLocks noChangeArrowheads="1"/>
          </p:cNvSpPr>
          <p:nvPr/>
        </p:nvSpPr>
        <p:spPr bwMode="auto">
          <a:xfrm>
            <a:off x="-52388" y="5643563"/>
            <a:ext cx="4552951" cy="11699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1992</a:t>
            </a:r>
            <a:r>
              <a:rPr lang="ja-JP" altLang="en-US" sz="1400" b="0" dirty="0">
                <a:latin typeface="+mn-ea"/>
                <a:ea typeface="+mn-ea"/>
              </a:rPr>
              <a:t>年　地球サミット：森林原則声明</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2001</a:t>
            </a:r>
            <a:r>
              <a:rPr lang="ja-JP" altLang="en-US" sz="1400" b="0" dirty="0">
                <a:latin typeface="+mn-ea"/>
                <a:ea typeface="+mn-ea"/>
              </a:rPr>
              <a:t>年　国連森林フォーラム</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2017</a:t>
            </a:r>
            <a:r>
              <a:rPr lang="ja-JP" altLang="en-US" sz="1400" b="0" dirty="0">
                <a:latin typeface="+mn-ea"/>
                <a:ea typeface="+mn-ea"/>
              </a:rPr>
              <a:t>年：国連森林戦略計画</a:t>
            </a:r>
            <a:r>
              <a:rPr lang="en-US" altLang="ja-JP" sz="1400" b="0" dirty="0">
                <a:latin typeface="+mn-ea"/>
                <a:ea typeface="+mn-ea"/>
              </a:rPr>
              <a:t>2017</a:t>
            </a:r>
            <a:r>
              <a:rPr lang="ja-JP" altLang="en-US" sz="1400" b="0" dirty="0">
                <a:latin typeface="+mn-ea"/>
                <a:ea typeface="+mn-ea"/>
              </a:rPr>
              <a:t>ｰ</a:t>
            </a:r>
            <a:r>
              <a:rPr lang="en-US" altLang="ja-JP" sz="1400" b="0" dirty="0">
                <a:latin typeface="+mn-ea"/>
                <a:ea typeface="+mn-ea"/>
              </a:rPr>
              <a:t>2030</a:t>
            </a:r>
            <a:r>
              <a:rPr lang="ja-JP" altLang="en-US" sz="1400" b="0" dirty="0">
                <a:latin typeface="+mn-ea"/>
                <a:ea typeface="+mn-ea"/>
              </a:rPr>
              <a:t>　</a:t>
            </a:r>
            <a:r>
              <a:rPr lang="en-US" altLang="ja-JP" sz="1400" b="0" dirty="0">
                <a:latin typeface="+mn-ea"/>
                <a:ea typeface="+mn-ea"/>
              </a:rPr>
              <a:t>(3%</a:t>
            </a:r>
            <a:r>
              <a:rPr lang="ja-JP" altLang="en-US" sz="1400" b="0" dirty="0">
                <a:latin typeface="+mn-ea"/>
                <a:ea typeface="+mn-ea"/>
              </a:rPr>
              <a:t>増目指す</a:t>
            </a:r>
            <a:r>
              <a:rPr lang="en-US" altLang="ja-JP" sz="1400" b="0" dirty="0">
                <a:latin typeface="+mn-ea"/>
                <a:ea typeface="+mn-ea"/>
              </a:rPr>
              <a:t>)</a:t>
            </a:r>
            <a:endParaRPr lang="ja-JP" altLang="en-US"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2015</a:t>
            </a:r>
            <a:r>
              <a:rPr lang="ja-JP" altLang="en-US" sz="1400" b="0" dirty="0">
                <a:latin typeface="+mn-ea"/>
                <a:ea typeface="+mn-ea"/>
              </a:rPr>
              <a:t>年  </a:t>
            </a:r>
            <a:r>
              <a:rPr lang="en-US" altLang="ja-JP" sz="1400" b="0" dirty="0">
                <a:latin typeface="+mn-ea"/>
                <a:ea typeface="+mn-ea"/>
              </a:rPr>
              <a:t>SDGs</a:t>
            </a:r>
            <a:r>
              <a:rPr lang="ja-JP" altLang="en-US" sz="1400" b="0" dirty="0">
                <a:latin typeface="+mn-ea"/>
                <a:ea typeface="+mn-ea"/>
              </a:rPr>
              <a:t>：保全・回復と持続可能な利用を確保</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2016</a:t>
            </a:r>
            <a:r>
              <a:rPr lang="ja-JP" altLang="en-US" sz="1400" b="0" dirty="0">
                <a:latin typeface="+mn-ea"/>
                <a:ea typeface="+mn-ea"/>
              </a:rPr>
              <a:t>年　クリーンウッド法</a:t>
            </a:r>
          </a:p>
        </p:txBody>
      </p:sp>
      <p:sp>
        <p:nvSpPr>
          <p:cNvPr id="151590" name="Line 54">
            <a:extLst>
              <a:ext uri="{FF2B5EF4-FFF2-40B4-BE49-F238E27FC236}">
                <a16:creationId xmlns:a16="http://schemas.microsoft.com/office/drawing/2014/main" id="{5D784B46-7359-03D6-A20B-881C3BB14A6D}"/>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38270" name="図 12">
            <a:extLst>
              <a:ext uri="{FF2B5EF4-FFF2-40B4-BE49-F238E27FC236}">
                <a16:creationId xmlns:a16="http://schemas.microsoft.com/office/drawing/2014/main" id="{DD42DF4D-ABAB-79AD-C146-3E4C041624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31938" y="2143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1" name="図 13">
            <a:extLst>
              <a:ext uri="{FF2B5EF4-FFF2-40B4-BE49-F238E27FC236}">
                <a16:creationId xmlns:a16="http://schemas.microsoft.com/office/drawing/2014/main" id="{B80197C5-262F-4133-292B-71A3039073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2450" y="2063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2" name="図 15">
            <a:extLst>
              <a:ext uri="{FF2B5EF4-FFF2-40B4-BE49-F238E27FC236}">
                <a16:creationId xmlns:a16="http://schemas.microsoft.com/office/drawing/2014/main" id="{DA144B88-D77C-E998-8219-8F89D9A305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25663"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3" name="図 17">
            <a:extLst>
              <a:ext uri="{FF2B5EF4-FFF2-40B4-BE49-F238E27FC236}">
                <a16:creationId xmlns:a16="http://schemas.microsoft.com/office/drawing/2014/main" id="{B0234C06-D080-8845-0966-CC5A39BE01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43163"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4" name="図 2">
            <a:extLst>
              <a:ext uri="{FF2B5EF4-FFF2-40B4-BE49-F238E27FC236}">
                <a16:creationId xmlns:a16="http://schemas.microsoft.com/office/drawing/2014/main" id="{0C20914A-9A25-6977-10B9-CB6C466C8676}"/>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49763" y="966788"/>
            <a:ext cx="4659312" cy="232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5" name="図 4">
            <a:extLst>
              <a:ext uri="{FF2B5EF4-FFF2-40B4-BE49-F238E27FC236}">
                <a16:creationId xmlns:a16="http://schemas.microsoft.com/office/drawing/2014/main" id="{0BD756DB-680D-2C96-0A82-8FD5193307B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11638" y="1341438"/>
            <a:ext cx="17462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6" name="図 6">
            <a:extLst>
              <a:ext uri="{FF2B5EF4-FFF2-40B4-BE49-F238E27FC236}">
                <a16:creationId xmlns:a16="http://schemas.microsoft.com/office/drawing/2014/main" id="{C721769E-2ED0-5263-C267-60A02924219B}"/>
              </a:ext>
            </a:extLst>
          </p:cNvPr>
          <p:cNvPicPr>
            <a:picLocks noChangeAspect="1" noChangeArrowheads="1"/>
          </p:cNvPicPr>
          <p:nvPr/>
        </p:nvPicPr>
        <p:blipFill>
          <a:blip r:embed="rId10">
            <a:clrChange>
              <a:clrFrom>
                <a:srgbClr val="FEFEFD"/>
              </a:clrFrom>
              <a:clrTo>
                <a:srgbClr val="FEFEFD">
                  <a:alpha val="0"/>
                </a:srgbClr>
              </a:clrTo>
            </a:clrChange>
            <a:extLst>
              <a:ext uri="{28A0092B-C50C-407E-A947-70E740481C1C}">
                <a14:useLocalDpi xmlns:a14="http://schemas.microsoft.com/office/drawing/2010/main" val="0"/>
              </a:ext>
            </a:extLst>
          </a:blip>
          <a:srcRect/>
          <a:stretch>
            <a:fillRect/>
          </a:stretch>
        </p:blipFill>
        <p:spPr bwMode="auto">
          <a:xfrm>
            <a:off x="4883150" y="981075"/>
            <a:ext cx="4081463"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77" name="図 8">
            <a:extLst>
              <a:ext uri="{FF2B5EF4-FFF2-40B4-BE49-F238E27FC236}">
                <a16:creationId xmlns:a16="http://schemas.microsoft.com/office/drawing/2014/main" id="{8245C180-5458-9D15-8B8B-32F2BB913D1B}"/>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5076825" y="2366963"/>
            <a:ext cx="2328863" cy="1270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38278" name="テキスト ボックス 9">
            <a:extLst>
              <a:ext uri="{FF2B5EF4-FFF2-40B4-BE49-F238E27FC236}">
                <a16:creationId xmlns:a16="http://schemas.microsoft.com/office/drawing/2014/main" id="{F20AC2CC-F48D-5FB9-AD9E-1FE18A480C5A}"/>
              </a:ext>
            </a:extLst>
          </p:cNvPr>
          <p:cNvSpPr txBox="1">
            <a:spLocks noChangeArrowheads="1"/>
          </p:cNvSpPr>
          <p:nvPr/>
        </p:nvSpPr>
        <p:spPr bwMode="auto">
          <a:xfrm>
            <a:off x="4813300" y="2844800"/>
            <a:ext cx="2941638" cy="261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100"/>
              <a:t>世界合計はｰ</a:t>
            </a:r>
            <a:r>
              <a:rPr lang="en-US" altLang="ja-JP" sz="1100"/>
              <a:t>7.8</a:t>
            </a:r>
            <a:r>
              <a:rPr lang="ja-JP" altLang="en-US" sz="1100"/>
              <a:t>、</a:t>
            </a:r>
            <a:r>
              <a:rPr lang="en-US" altLang="ja-JP" sz="1100"/>
              <a:t>-5.2</a:t>
            </a:r>
            <a:r>
              <a:rPr lang="ja-JP" altLang="en-US" sz="1100"/>
              <a:t>、</a:t>
            </a:r>
            <a:r>
              <a:rPr lang="en-US" altLang="ja-JP" sz="1100"/>
              <a:t>-4.7</a:t>
            </a:r>
            <a:r>
              <a:rPr lang="ja-JP" altLang="en-US" sz="1100"/>
              <a:t>で推移している。</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Text Box 7">
            <a:extLst>
              <a:ext uri="{FF2B5EF4-FFF2-40B4-BE49-F238E27FC236}">
                <a16:creationId xmlns:a16="http://schemas.microsoft.com/office/drawing/2014/main" id="{303A1726-9222-A6D5-E6FB-050FB854661B}"/>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P120</a:t>
            </a:r>
            <a:r>
              <a:rPr lang="ja-JP" altLang="en-US" sz="1200" b="0">
                <a:latin typeface="+mn-ea"/>
                <a:ea typeface="+mn-ea"/>
              </a:rPr>
              <a:t>～</a:t>
            </a:r>
            <a:r>
              <a:rPr lang="en-US" altLang="ja-JP" sz="1200" b="0">
                <a:latin typeface="+mn-ea"/>
                <a:ea typeface="+mn-ea"/>
              </a:rPr>
              <a:t>P121</a:t>
            </a:r>
          </a:p>
        </p:txBody>
      </p:sp>
      <p:sp>
        <p:nvSpPr>
          <p:cNvPr id="155651" name="Text Box 9">
            <a:extLst>
              <a:ext uri="{FF2B5EF4-FFF2-40B4-BE49-F238E27FC236}">
                <a16:creationId xmlns:a16="http://schemas.microsoft.com/office/drawing/2014/main" id="{19E07B48-BC0F-B19A-0FDB-667BD2466C58}"/>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55652" name="Text Box 10">
            <a:extLst>
              <a:ext uri="{FF2B5EF4-FFF2-40B4-BE49-F238E27FC236}">
                <a16:creationId xmlns:a16="http://schemas.microsoft.com/office/drawing/2014/main" id="{C5259B45-4BCD-CEB4-6A16-05315C310982}"/>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３－４</a:t>
            </a:r>
          </a:p>
        </p:txBody>
      </p:sp>
      <p:sp>
        <p:nvSpPr>
          <p:cNvPr id="155653" name="AutoShape 14">
            <a:extLst>
              <a:ext uri="{FF2B5EF4-FFF2-40B4-BE49-F238E27FC236}">
                <a16:creationId xmlns:a16="http://schemas.microsoft.com/office/drawing/2014/main" id="{B5889396-A62C-426B-CCC9-55EBE948C85E}"/>
              </a:ext>
            </a:extLst>
          </p:cNvPr>
          <p:cNvSpPr>
            <a:spLocks noChangeArrowheads="1"/>
          </p:cNvSpPr>
          <p:nvPr/>
        </p:nvSpPr>
        <p:spPr bwMode="auto">
          <a:xfrm>
            <a:off x="0" y="1131888"/>
            <a:ext cx="3227388" cy="28892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55654" name="AutoShape 16">
            <a:extLst>
              <a:ext uri="{FF2B5EF4-FFF2-40B4-BE49-F238E27FC236}">
                <a16:creationId xmlns:a16="http://schemas.microsoft.com/office/drawing/2014/main" id="{F46CF6F2-CA27-FF81-5C39-347C3B945C5F}"/>
              </a:ext>
            </a:extLst>
          </p:cNvPr>
          <p:cNvSpPr>
            <a:spLocks noChangeArrowheads="1"/>
          </p:cNvSpPr>
          <p:nvPr/>
        </p:nvSpPr>
        <p:spPr bwMode="auto">
          <a:xfrm>
            <a:off x="0" y="2428875"/>
            <a:ext cx="3227388" cy="28892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55655" name="AutoShape 18">
            <a:extLst>
              <a:ext uri="{FF2B5EF4-FFF2-40B4-BE49-F238E27FC236}">
                <a16:creationId xmlns:a16="http://schemas.microsoft.com/office/drawing/2014/main" id="{3448A80B-9211-E7FC-1BCE-7942E24EB93E}"/>
              </a:ext>
            </a:extLst>
          </p:cNvPr>
          <p:cNvSpPr>
            <a:spLocks noChangeArrowheads="1"/>
          </p:cNvSpPr>
          <p:nvPr/>
        </p:nvSpPr>
        <p:spPr bwMode="auto">
          <a:xfrm>
            <a:off x="0" y="4300538"/>
            <a:ext cx="3881438" cy="288925"/>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55656" name="AutoShape 20">
            <a:extLst>
              <a:ext uri="{FF2B5EF4-FFF2-40B4-BE49-F238E27FC236}">
                <a16:creationId xmlns:a16="http://schemas.microsoft.com/office/drawing/2014/main" id="{1F4EBA98-BB5A-84F9-85BF-3877C2A05EAB}"/>
              </a:ext>
            </a:extLst>
          </p:cNvPr>
          <p:cNvSpPr>
            <a:spLocks noChangeArrowheads="1"/>
          </p:cNvSpPr>
          <p:nvPr/>
        </p:nvSpPr>
        <p:spPr bwMode="auto">
          <a:xfrm>
            <a:off x="5967413" y="2870200"/>
            <a:ext cx="3068637" cy="819150"/>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地下水の過剰摂取により</a:t>
            </a:r>
            <a:r>
              <a:rPr lang="en-US" altLang="ja-JP" sz="1200" b="0" dirty="0">
                <a:latin typeface="+mn-ea"/>
                <a:ea typeface="+mn-ea"/>
              </a:rPr>
              <a:t>､</a:t>
            </a:r>
            <a:r>
              <a:rPr lang="ja-JP" altLang="en-US" sz="1200" b="0" dirty="0">
                <a:latin typeface="+mn-ea"/>
                <a:ea typeface="+mn-ea"/>
              </a:rPr>
              <a:t>水中･土中に</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含まれる塩分が凝結し地表付近の塩分</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濃度が上昇。農作物に被害を及ぼす。</a:t>
            </a:r>
          </a:p>
        </p:txBody>
      </p:sp>
      <p:sp>
        <p:nvSpPr>
          <p:cNvPr id="155657" name="AutoShape 21">
            <a:extLst>
              <a:ext uri="{FF2B5EF4-FFF2-40B4-BE49-F238E27FC236}">
                <a16:creationId xmlns:a16="http://schemas.microsoft.com/office/drawing/2014/main" id="{93500B3C-27C5-AE8F-2336-8DFB7F5CC666}"/>
              </a:ext>
            </a:extLst>
          </p:cNvPr>
          <p:cNvSpPr>
            <a:spLocks noChangeArrowheads="1"/>
          </p:cNvSpPr>
          <p:nvPr/>
        </p:nvSpPr>
        <p:spPr bwMode="auto">
          <a:xfrm>
            <a:off x="6956425" y="2636838"/>
            <a:ext cx="928688" cy="290512"/>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solidFill>
                <a:schemeClr val="bg1"/>
              </a:solidFill>
              <a:latin typeface="+mn-ea"/>
              <a:ea typeface="+mn-ea"/>
            </a:endParaRPr>
          </a:p>
        </p:txBody>
      </p:sp>
      <p:sp>
        <p:nvSpPr>
          <p:cNvPr id="155658" name="AutoShape 22">
            <a:extLst>
              <a:ext uri="{FF2B5EF4-FFF2-40B4-BE49-F238E27FC236}">
                <a16:creationId xmlns:a16="http://schemas.microsoft.com/office/drawing/2014/main" id="{C8FDF018-0EAB-A3E9-E464-CA2835C9F6C2}"/>
              </a:ext>
            </a:extLst>
          </p:cNvPr>
          <p:cNvSpPr>
            <a:spLocks noChangeArrowheads="1"/>
          </p:cNvSpPr>
          <p:nvPr/>
        </p:nvSpPr>
        <p:spPr bwMode="auto">
          <a:xfrm>
            <a:off x="5991225" y="1582738"/>
            <a:ext cx="3044825" cy="876300"/>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a:latin typeface="+mn-ea"/>
                <a:ea typeface="+mn-ea"/>
              </a:rPr>
              <a:t>サハラ砂漠の南側</a:t>
            </a:r>
            <a:r>
              <a:rPr lang="en-US" altLang="ja-JP" sz="1200" b="0">
                <a:latin typeface="+mn-ea"/>
                <a:ea typeface="+mn-ea"/>
              </a:rPr>
              <a:t>､</a:t>
            </a:r>
            <a:r>
              <a:rPr lang="ja-JP" altLang="en-US" sz="1200" b="0">
                <a:latin typeface="+mn-ea"/>
                <a:ea typeface="+mn-ea"/>
              </a:rPr>
              <a:t>サヘル地域で起こった</a:t>
            </a:r>
            <a:endParaRPr lang="en-US" altLang="ja-JP" sz="1200" b="0">
              <a:latin typeface="+mn-ea"/>
              <a:ea typeface="+mn-ea"/>
            </a:endParaRPr>
          </a:p>
          <a:p>
            <a:pPr eaLnBrk="1" hangingPunct="1">
              <a:spcBef>
                <a:spcPct val="0"/>
              </a:spcBef>
              <a:buFontTx/>
              <a:buNone/>
              <a:defRPr/>
            </a:pPr>
            <a:r>
              <a:rPr lang="en-US" altLang="ja-JP" sz="1200">
                <a:solidFill>
                  <a:srgbClr val="FF0000"/>
                </a:solidFill>
                <a:latin typeface="+mn-ea"/>
                <a:ea typeface="+mn-ea"/>
              </a:rPr>
              <a:t>｢</a:t>
            </a:r>
            <a:r>
              <a:rPr lang="ja-JP" altLang="en-US" sz="1200">
                <a:solidFill>
                  <a:srgbClr val="FF0000"/>
                </a:solidFill>
                <a:latin typeface="+mn-ea"/>
                <a:ea typeface="+mn-ea"/>
              </a:rPr>
              <a:t>サヘルの干ばつ」</a:t>
            </a:r>
            <a:r>
              <a:rPr lang="ja-JP" altLang="en-US" sz="1200" b="0">
                <a:latin typeface="+mn-ea"/>
                <a:ea typeface="+mn-ea"/>
              </a:rPr>
              <a:t>をきっかけに</a:t>
            </a:r>
            <a:r>
              <a:rPr lang="en-US" altLang="ja-JP" sz="1200" b="0">
                <a:latin typeface="+mn-ea"/>
                <a:ea typeface="+mn-ea"/>
              </a:rPr>
              <a:t>1977</a:t>
            </a:r>
            <a:r>
              <a:rPr lang="ja-JP" altLang="en-US" sz="1200" b="0">
                <a:latin typeface="+mn-ea"/>
                <a:ea typeface="+mn-ea"/>
              </a:rPr>
              <a:t>年に</a:t>
            </a:r>
            <a:endParaRPr lang="en-US" altLang="ja-JP" sz="1200" b="0">
              <a:latin typeface="+mn-ea"/>
              <a:ea typeface="+mn-ea"/>
            </a:endParaRPr>
          </a:p>
          <a:p>
            <a:pPr eaLnBrk="1" hangingPunct="1">
              <a:spcBef>
                <a:spcPct val="0"/>
              </a:spcBef>
              <a:buFontTx/>
              <a:buNone/>
              <a:defRPr/>
            </a:pPr>
            <a:r>
              <a:rPr lang="ja-JP" altLang="en-US" sz="1200" b="0">
                <a:latin typeface="+mn-ea"/>
                <a:ea typeface="+mn-ea"/>
              </a:rPr>
              <a:t>開催された会議。</a:t>
            </a:r>
          </a:p>
          <a:p>
            <a:pPr eaLnBrk="1" hangingPunct="1">
              <a:spcBef>
                <a:spcPct val="0"/>
              </a:spcBef>
              <a:buFontTx/>
              <a:buNone/>
              <a:defRPr/>
            </a:pPr>
            <a:r>
              <a:rPr lang="ja-JP" altLang="en-US" sz="1200" b="0">
                <a:latin typeface="+mn-ea"/>
                <a:ea typeface="+mn-ea"/>
              </a:rPr>
              <a:t>砂漠化防止行動計画が採択された。</a:t>
            </a:r>
          </a:p>
        </p:txBody>
      </p:sp>
      <p:sp>
        <p:nvSpPr>
          <p:cNvPr id="155659" name="AutoShape 23">
            <a:extLst>
              <a:ext uri="{FF2B5EF4-FFF2-40B4-BE49-F238E27FC236}">
                <a16:creationId xmlns:a16="http://schemas.microsoft.com/office/drawing/2014/main" id="{7D481A15-6CC9-00C3-8081-FF75879EBA89}"/>
              </a:ext>
            </a:extLst>
          </p:cNvPr>
          <p:cNvSpPr>
            <a:spLocks noChangeArrowheads="1"/>
          </p:cNvSpPr>
          <p:nvPr/>
        </p:nvSpPr>
        <p:spPr bwMode="auto">
          <a:xfrm>
            <a:off x="6221413" y="1268413"/>
            <a:ext cx="2644775" cy="339725"/>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solidFill>
                <a:schemeClr val="bg1"/>
              </a:solidFill>
              <a:latin typeface="+mn-ea"/>
              <a:ea typeface="+mn-ea"/>
            </a:endParaRPr>
          </a:p>
        </p:txBody>
      </p:sp>
      <p:sp>
        <p:nvSpPr>
          <p:cNvPr id="155660" name="Text Box 25">
            <a:extLst>
              <a:ext uri="{FF2B5EF4-FFF2-40B4-BE49-F238E27FC236}">
                <a16:creationId xmlns:a16="http://schemas.microsoft.com/office/drawing/2014/main" id="{6B1C83EA-6E6A-56A8-E376-4D0CB03B05D4}"/>
              </a:ext>
            </a:extLst>
          </p:cNvPr>
          <p:cNvSpPr txBox="1">
            <a:spLocks noChangeArrowheads="1"/>
          </p:cNvSpPr>
          <p:nvPr/>
        </p:nvSpPr>
        <p:spPr bwMode="auto">
          <a:xfrm>
            <a:off x="34925" y="1108075"/>
            <a:ext cx="28082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土壌劣化</a:t>
            </a:r>
            <a:r>
              <a:rPr lang="en-US" altLang="ja-JP" sz="1600">
                <a:latin typeface="+mn-ea"/>
                <a:ea typeface="+mn-ea"/>
              </a:rPr>
              <a:t>(※)</a:t>
            </a:r>
            <a:r>
              <a:rPr lang="ja-JP" altLang="en-US" sz="1600">
                <a:latin typeface="+mn-ea"/>
                <a:ea typeface="+mn-ea"/>
              </a:rPr>
              <a:t>・砂漠化の状況</a:t>
            </a:r>
          </a:p>
        </p:txBody>
      </p:sp>
      <p:sp>
        <p:nvSpPr>
          <p:cNvPr id="155661" name="Text Box 26">
            <a:extLst>
              <a:ext uri="{FF2B5EF4-FFF2-40B4-BE49-F238E27FC236}">
                <a16:creationId xmlns:a16="http://schemas.microsoft.com/office/drawing/2014/main" id="{C010C9E3-7C03-C72C-A165-6A0BF3DE8AEE}"/>
              </a:ext>
            </a:extLst>
          </p:cNvPr>
          <p:cNvSpPr txBox="1">
            <a:spLocks noChangeArrowheads="1"/>
          </p:cNvSpPr>
          <p:nvPr/>
        </p:nvSpPr>
        <p:spPr bwMode="auto">
          <a:xfrm>
            <a:off x="34925" y="2427288"/>
            <a:ext cx="277177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土壌の劣化と砂漠化の影響</a:t>
            </a:r>
          </a:p>
        </p:txBody>
      </p:sp>
      <p:sp>
        <p:nvSpPr>
          <p:cNvPr id="155662" name="Text Box 27">
            <a:extLst>
              <a:ext uri="{FF2B5EF4-FFF2-40B4-BE49-F238E27FC236}">
                <a16:creationId xmlns:a16="http://schemas.microsoft.com/office/drawing/2014/main" id="{8907A526-D607-6F69-1AA8-883330DE5785}"/>
              </a:ext>
            </a:extLst>
          </p:cNvPr>
          <p:cNvSpPr txBox="1">
            <a:spLocks noChangeArrowheads="1"/>
          </p:cNvSpPr>
          <p:nvPr/>
        </p:nvSpPr>
        <p:spPr bwMode="auto">
          <a:xfrm>
            <a:off x="34925" y="4276725"/>
            <a:ext cx="396081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土壌・土地の劣化と砂漠化に対する取組み</a:t>
            </a:r>
          </a:p>
        </p:txBody>
      </p:sp>
      <p:sp>
        <p:nvSpPr>
          <p:cNvPr id="155663" name="Text Box 28">
            <a:extLst>
              <a:ext uri="{FF2B5EF4-FFF2-40B4-BE49-F238E27FC236}">
                <a16:creationId xmlns:a16="http://schemas.microsoft.com/office/drawing/2014/main" id="{5EEA1FB0-8EDA-C2DC-68F9-7AA24F4CE7D9}"/>
              </a:ext>
            </a:extLst>
          </p:cNvPr>
          <p:cNvSpPr txBox="1">
            <a:spLocks noChangeArrowheads="1"/>
          </p:cNvSpPr>
          <p:nvPr/>
        </p:nvSpPr>
        <p:spPr bwMode="auto">
          <a:xfrm>
            <a:off x="7145338" y="2636838"/>
            <a:ext cx="687387"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塩害</a:t>
            </a:r>
          </a:p>
        </p:txBody>
      </p:sp>
      <p:sp>
        <p:nvSpPr>
          <p:cNvPr id="155664" name="Text Box 29">
            <a:extLst>
              <a:ext uri="{FF2B5EF4-FFF2-40B4-BE49-F238E27FC236}">
                <a16:creationId xmlns:a16="http://schemas.microsoft.com/office/drawing/2014/main" id="{CC329857-A4D2-D803-B284-FCF7B425319A}"/>
              </a:ext>
            </a:extLst>
          </p:cNvPr>
          <p:cNvSpPr txBox="1">
            <a:spLocks noChangeArrowheads="1"/>
          </p:cNvSpPr>
          <p:nvPr/>
        </p:nvSpPr>
        <p:spPr bwMode="auto">
          <a:xfrm>
            <a:off x="6335713" y="1284288"/>
            <a:ext cx="262890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solidFill>
                  <a:schemeClr val="bg1"/>
                </a:solidFill>
                <a:latin typeface="+mn-ea"/>
                <a:ea typeface="+mn-ea"/>
              </a:rPr>
              <a:t>国連砂漠化防止会議（ＵＮＣＤ）</a:t>
            </a:r>
          </a:p>
        </p:txBody>
      </p:sp>
      <p:sp>
        <p:nvSpPr>
          <p:cNvPr id="155665" name="Text Box 31">
            <a:extLst>
              <a:ext uri="{FF2B5EF4-FFF2-40B4-BE49-F238E27FC236}">
                <a16:creationId xmlns:a16="http://schemas.microsoft.com/office/drawing/2014/main" id="{E7A500CE-3662-2639-B62A-6C73162FDAC2}"/>
              </a:ext>
            </a:extLst>
          </p:cNvPr>
          <p:cNvSpPr txBox="1">
            <a:spLocks noChangeArrowheads="1"/>
          </p:cNvSpPr>
          <p:nvPr/>
        </p:nvSpPr>
        <p:spPr bwMode="auto">
          <a:xfrm>
            <a:off x="0" y="620713"/>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人ロ増加を背景とした機械化や化学肥料に過度に依存するなど</a:t>
            </a:r>
            <a:r>
              <a:rPr lang="ja-JP" altLang="en-US" sz="1400" dirty="0">
                <a:solidFill>
                  <a:srgbClr val="FF0000"/>
                </a:solidFill>
                <a:latin typeface="+mn-ea"/>
                <a:ea typeface="+mn-ea"/>
              </a:rPr>
              <a:t>持続可能でない農業</a:t>
            </a:r>
            <a:r>
              <a:rPr lang="ja-JP" altLang="en-US" sz="1400" b="0" dirty="0">
                <a:latin typeface="+mn-ea"/>
                <a:ea typeface="+mn-ea"/>
              </a:rPr>
              <a:t>によって、土壌の劣化が進んでいる。</a:t>
            </a:r>
          </a:p>
          <a:p>
            <a:pPr eaLnBrk="1" hangingPunct="1">
              <a:spcBef>
                <a:spcPct val="0"/>
              </a:spcBef>
              <a:buFontTx/>
              <a:buNone/>
              <a:defRPr/>
            </a:pPr>
            <a:r>
              <a:rPr lang="ja-JP" altLang="en-US" sz="1400" b="0" dirty="0">
                <a:latin typeface="+mn-ea"/>
                <a:ea typeface="+mn-ea"/>
              </a:rPr>
              <a:t>砂漠化とは「乾燥、半乾燥、乾燥半湿潤地域における、気候変動及び人間の活動などに起因する</a:t>
            </a:r>
            <a:r>
              <a:rPr lang="ja-JP" altLang="en-US" sz="1400" dirty="0">
                <a:solidFill>
                  <a:srgbClr val="FF0000"/>
                </a:solidFill>
                <a:latin typeface="+mn-ea"/>
                <a:ea typeface="+mn-ea"/>
              </a:rPr>
              <a:t>土地の荒廃</a:t>
            </a:r>
            <a:r>
              <a:rPr lang="ja-JP" altLang="en-US" sz="1400" b="0" dirty="0">
                <a:latin typeface="+mn-ea"/>
                <a:ea typeface="+mn-ea"/>
              </a:rPr>
              <a:t>」</a:t>
            </a:r>
          </a:p>
        </p:txBody>
      </p:sp>
      <p:sp>
        <p:nvSpPr>
          <p:cNvPr id="155666" name="Text Box 32">
            <a:extLst>
              <a:ext uri="{FF2B5EF4-FFF2-40B4-BE49-F238E27FC236}">
                <a16:creationId xmlns:a16="http://schemas.microsoft.com/office/drawing/2014/main" id="{BCE231A7-F8B5-6CB0-E14E-02F0532CBEEA}"/>
              </a:ext>
            </a:extLst>
          </p:cNvPr>
          <p:cNvSpPr txBox="1">
            <a:spLocks noChangeArrowheads="1"/>
          </p:cNvSpPr>
          <p:nvPr/>
        </p:nvSpPr>
        <p:spPr bwMode="auto">
          <a:xfrm>
            <a:off x="0" y="1395413"/>
            <a:ext cx="6189663"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地球表面積の約</a:t>
            </a:r>
            <a:r>
              <a:rPr lang="en-US" altLang="ja-JP" sz="1400" b="0" dirty="0">
                <a:latin typeface="+mn-ea"/>
                <a:ea typeface="+mn-ea"/>
              </a:rPr>
              <a:t>41</a:t>
            </a:r>
            <a:r>
              <a:rPr lang="ja-JP" altLang="en-US" sz="1400" b="0" dirty="0">
                <a:latin typeface="+mn-ea"/>
                <a:ea typeface="+mn-ea"/>
              </a:rPr>
              <a:t>％が乾燥地域。世界人口の</a:t>
            </a:r>
            <a:r>
              <a:rPr lang="en-US" altLang="ja-JP" sz="1400" b="0" dirty="0">
                <a:latin typeface="+mn-ea"/>
                <a:ea typeface="+mn-ea"/>
              </a:rPr>
              <a:t>1/3</a:t>
            </a:r>
            <a:r>
              <a:rPr lang="ja-JP" altLang="en-US" sz="1400" b="0" dirty="0">
                <a:latin typeface="+mn-ea"/>
                <a:ea typeface="+mn-ea"/>
              </a:rPr>
              <a:t>以上が暮らす。</a:t>
            </a:r>
            <a:endParaRPr lang="en-US" altLang="ja-JP" sz="1400" b="0" dirty="0">
              <a:latin typeface="+mn-ea"/>
              <a:ea typeface="+mn-ea"/>
            </a:endParaRPr>
          </a:p>
          <a:p>
            <a:pPr eaLnBrk="1" hangingPunct="1">
              <a:spcBef>
                <a:spcPct val="0"/>
              </a:spcBef>
              <a:buFontTx/>
              <a:buNone/>
              <a:defRPr/>
            </a:pPr>
            <a:r>
              <a:rPr lang="ja-JP" altLang="en-US" sz="1400" b="0" dirty="0">
                <a:solidFill>
                  <a:srgbClr val="0000FF"/>
                </a:solidFill>
                <a:latin typeface="+mn-ea"/>
                <a:ea typeface="+mn-ea"/>
              </a:rPr>
              <a:t>●毎年、農耕地全体の２５％</a:t>
            </a:r>
            <a:r>
              <a:rPr lang="ja-JP" altLang="en-US" sz="1400" dirty="0">
                <a:solidFill>
                  <a:srgbClr val="FF0000"/>
                </a:solidFill>
                <a:latin typeface="+mn-ea"/>
                <a:ea typeface="+mn-ea"/>
              </a:rPr>
              <a:t>が劣化し</a:t>
            </a:r>
            <a:r>
              <a:rPr lang="ja-JP" altLang="en-US" sz="1400" b="0" dirty="0">
                <a:solidFill>
                  <a:srgbClr val="0000FF"/>
                </a:solidFill>
                <a:latin typeface="+mn-ea"/>
                <a:ea typeface="+mn-ea"/>
              </a:rPr>
              <a:t>、２４０億ｔの肥沃な土壌が失われている。</a:t>
            </a:r>
          </a:p>
          <a:p>
            <a:pPr eaLnBrk="1" hangingPunct="1">
              <a:spcBef>
                <a:spcPct val="0"/>
              </a:spcBef>
              <a:buFontTx/>
              <a:buNone/>
              <a:defRPr/>
            </a:pPr>
            <a:r>
              <a:rPr lang="ja-JP" altLang="en-US" sz="1400" b="0" dirty="0">
                <a:latin typeface="+mn-ea"/>
                <a:ea typeface="+mn-ea"/>
              </a:rPr>
              <a:t>●約</a:t>
            </a:r>
            <a:r>
              <a:rPr lang="en-US" altLang="ja-JP" sz="1400" b="0" dirty="0">
                <a:latin typeface="+mn-ea"/>
                <a:ea typeface="+mn-ea"/>
              </a:rPr>
              <a:t>1900</a:t>
            </a:r>
            <a:r>
              <a:rPr lang="ja-JP" altLang="en-US" sz="1400" b="0" dirty="0">
                <a:latin typeface="+mn-ea"/>
                <a:ea typeface="+mn-ea"/>
              </a:rPr>
              <a:t>万㎢の乾燥地が土地劣化し約</a:t>
            </a:r>
            <a:r>
              <a:rPr lang="en-US" altLang="ja-JP" sz="1400" b="0" dirty="0">
                <a:latin typeface="+mn-ea"/>
                <a:ea typeface="+mn-ea"/>
              </a:rPr>
              <a:t>15</a:t>
            </a:r>
            <a:r>
              <a:rPr lang="ja-JP" altLang="en-US" sz="1400" b="0" dirty="0">
                <a:latin typeface="+mn-ea"/>
                <a:ea typeface="+mn-ea"/>
              </a:rPr>
              <a:t>億人の人が影響を受けている。</a:t>
            </a:r>
          </a:p>
          <a:p>
            <a:pPr eaLnBrk="1" hangingPunct="1">
              <a:spcBef>
                <a:spcPct val="0"/>
              </a:spcBef>
              <a:buFontTx/>
              <a:buNone/>
              <a:defRPr/>
            </a:pPr>
            <a:r>
              <a:rPr lang="ja-JP" altLang="en-US" sz="1400" b="0" dirty="0">
                <a:latin typeface="+mn-ea"/>
                <a:ea typeface="+mn-ea"/>
              </a:rPr>
              <a:t>●砂漠化が進行しているのはアジア、アフリカ、南アメリカ、オーストラリア</a:t>
            </a:r>
          </a:p>
        </p:txBody>
      </p:sp>
      <p:sp>
        <p:nvSpPr>
          <p:cNvPr id="155667" name="Text Box 33">
            <a:extLst>
              <a:ext uri="{FF2B5EF4-FFF2-40B4-BE49-F238E27FC236}">
                <a16:creationId xmlns:a16="http://schemas.microsoft.com/office/drawing/2014/main" id="{76EB26B1-8663-D98C-C916-2B30D815AB72}"/>
              </a:ext>
            </a:extLst>
          </p:cNvPr>
          <p:cNvSpPr txBox="1">
            <a:spLocks noChangeArrowheads="1"/>
          </p:cNvSpPr>
          <p:nvPr/>
        </p:nvSpPr>
        <p:spPr bwMode="auto">
          <a:xfrm>
            <a:off x="0" y="2763838"/>
            <a:ext cx="4464050" cy="1385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農地の拡大や集約農業への転換の結果として機械化</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による土壌の圧縮、肥料や農薬の投入による影響。</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土壌の団粒</a:t>
            </a:r>
            <a:r>
              <a:rPr lang="en-US" altLang="ja-JP" sz="1400" b="0" dirty="0">
                <a:latin typeface="+mn-ea"/>
                <a:ea typeface="+mn-ea"/>
              </a:rPr>
              <a:t>(</a:t>
            </a:r>
            <a:r>
              <a:rPr lang="ja-JP" altLang="en-US" sz="1400" b="0" dirty="0">
                <a:latin typeface="+mn-ea"/>
                <a:ea typeface="+mn-ea"/>
              </a:rPr>
              <a:t>ﾀﾞﾝﾘｭｳ</a:t>
            </a:r>
            <a:r>
              <a:rPr lang="en-US" altLang="ja-JP" sz="1400" b="0" dirty="0">
                <a:latin typeface="+mn-ea"/>
                <a:ea typeface="+mn-ea"/>
              </a:rPr>
              <a:t>)</a:t>
            </a:r>
            <a:r>
              <a:rPr lang="ja-JP" altLang="en-US" sz="1400" b="0" dirty="0">
                <a:latin typeface="+mn-ea"/>
                <a:ea typeface="+mn-ea"/>
              </a:rPr>
              <a:t>構造の破壊と侵食の増加</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土壌や地下水・表流水の化学物質による汚染</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温室効果ガスの排出（世界のＣＯ</a:t>
            </a:r>
            <a:r>
              <a:rPr lang="en-US" altLang="ja-JP" sz="900" b="0" dirty="0">
                <a:latin typeface="+mn-ea"/>
                <a:ea typeface="+mn-ea"/>
              </a:rPr>
              <a:t>2</a:t>
            </a:r>
            <a:r>
              <a:rPr lang="ja-JP" altLang="en-US" sz="1400" b="0" dirty="0">
                <a:latin typeface="+mn-ea"/>
                <a:ea typeface="+mn-ea"/>
              </a:rPr>
              <a:t>排出量の</a:t>
            </a:r>
            <a:r>
              <a:rPr lang="en-US" altLang="ja-JP" sz="1400" b="0" dirty="0">
                <a:solidFill>
                  <a:srgbClr val="0000FF"/>
                </a:solidFill>
                <a:latin typeface="+mn-ea"/>
                <a:ea typeface="+mn-ea"/>
              </a:rPr>
              <a:t>23%</a:t>
            </a:r>
            <a:r>
              <a:rPr lang="ja-JP" altLang="en-US"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生物の生息地の破壊</a:t>
            </a:r>
          </a:p>
        </p:txBody>
      </p:sp>
      <p:sp>
        <p:nvSpPr>
          <p:cNvPr id="155668" name="Text Box 34">
            <a:extLst>
              <a:ext uri="{FF2B5EF4-FFF2-40B4-BE49-F238E27FC236}">
                <a16:creationId xmlns:a16="http://schemas.microsoft.com/office/drawing/2014/main" id="{94F8F074-91F2-26A2-B34F-258D627FD7E3}"/>
              </a:ext>
            </a:extLst>
          </p:cNvPr>
          <p:cNvSpPr txBox="1">
            <a:spLocks noChangeArrowheads="1"/>
          </p:cNvSpPr>
          <p:nvPr/>
        </p:nvSpPr>
        <p:spPr bwMode="auto">
          <a:xfrm>
            <a:off x="0" y="4565650"/>
            <a:ext cx="5940425" cy="2185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1960-1970</a:t>
            </a:r>
            <a:r>
              <a:rPr lang="ja-JP" altLang="en-US" sz="1400" b="0" dirty="0">
                <a:latin typeface="+mn-ea"/>
                <a:ea typeface="+mn-ea"/>
              </a:rPr>
              <a:t>年代　サヘルの干ばつ</a:t>
            </a:r>
          </a:p>
          <a:p>
            <a:pPr eaLnBrk="1" hangingPunct="1">
              <a:spcBef>
                <a:spcPct val="0"/>
              </a:spcBef>
              <a:buFontTx/>
              <a:buNone/>
              <a:defRPr/>
            </a:pPr>
            <a:r>
              <a:rPr lang="en-US" altLang="ja-JP" sz="1400" b="0" dirty="0">
                <a:latin typeface="+mn-ea"/>
                <a:ea typeface="+mn-ea"/>
              </a:rPr>
              <a:t>1977</a:t>
            </a:r>
            <a:r>
              <a:rPr lang="ja-JP" altLang="en-US" sz="1400" b="0" dirty="0">
                <a:latin typeface="+mn-ea"/>
                <a:ea typeface="+mn-ea"/>
              </a:rPr>
              <a:t>年　国連砂漠化防止会議（ＵＮＣＤ）開催</a:t>
            </a:r>
          </a:p>
          <a:p>
            <a:pPr eaLnBrk="1" hangingPunct="1">
              <a:spcBef>
                <a:spcPct val="0"/>
              </a:spcBef>
              <a:buFontTx/>
              <a:buNone/>
              <a:defRPr/>
            </a:pPr>
            <a:r>
              <a:rPr lang="en-US" altLang="ja-JP" sz="1400" b="0" dirty="0">
                <a:latin typeface="+mn-ea"/>
                <a:ea typeface="+mn-ea"/>
              </a:rPr>
              <a:t>1994</a:t>
            </a:r>
            <a:r>
              <a:rPr lang="ja-JP" altLang="en-US" sz="1400" b="0" dirty="0">
                <a:latin typeface="+mn-ea"/>
                <a:ea typeface="+mn-ea"/>
              </a:rPr>
              <a:t>年　「国連砂漠化対処条約」採択</a:t>
            </a:r>
          </a:p>
          <a:p>
            <a:pPr eaLnBrk="1" hangingPunct="1">
              <a:spcBef>
                <a:spcPct val="0"/>
              </a:spcBef>
              <a:buFontTx/>
              <a:buNone/>
              <a:defRPr/>
            </a:pPr>
            <a:r>
              <a:rPr lang="en-US" altLang="ja-JP" sz="1400" b="0" dirty="0">
                <a:latin typeface="+mn-ea"/>
                <a:ea typeface="+mn-ea"/>
              </a:rPr>
              <a:t>2015</a:t>
            </a:r>
            <a:r>
              <a:rPr lang="ja-JP" altLang="en-US" sz="1400" b="0" dirty="0">
                <a:latin typeface="+mn-ea"/>
                <a:ea typeface="+mn-ea"/>
              </a:rPr>
              <a:t>年　持続可能な開発目標（ＳＤＧ</a:t>
            </a:r>
            <a:r>
              <a:rPr lang="en-US" altLang="ja-JP" sz="1400" b="0" dirty="0">
                <a:latin typeface="+mn-ea"/>
                <a:ea typeface="+mn-ea"/>
              </a:rPr>
              <a:t>s</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2.4)</a:t>
            </a:r>
            <a:r>
              <a:rPr lang="ja-JP" altLang="en-US" sz="1200" b="0" dirty="0">
                <a:latin typeface="+mn-ea"/>
                <a:ea typeface="+mn-ea"/>
              </a:rPr>
              <a:t>持続可能な食料生産システムを確立し、レジリエントな農業を実践する。</a:t>
            </a: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15.3</a:t>
            </a:r>
            <a:r>
              <a:rPr lang="ja-JP" altLang="en-US" sz="1200" b="0" dirty="0">
                <a:latin typeface="+mn-ea"/>
                <a:ea typeface="+mn-ea"/>
              </a:rPr>
              <a:t>）劣化した土地と土壌を回復し、土地劣化の中立性（ＬＤＮ）を保つ</a:t>
            </a:r>
            <a:endParaRPr lang="en-US" altLang="ja-JP" sz="1200" b="0" dirty="0">
              <a:latin typeface="+mn-ea"/>
              <a:ea typeface="+mn-ea"/>
            </a:endParaRPr>
          </a:p>
          <a:p>
            <a:pPr eaLnBrk="1" hangingPunct="1">
              <a:spcBef>
                <a:spcPct val="0"/>
              </a:spcBef>
              <a:buFontTx/>
              <a:buNone/>
              <a:defRPr/>
            </a:pPr>
            <a:r>
              <a:rPr lang="en-US" altLang="ja-JP" sz="1400" b="0" dirty="0">
                <a:latin typeface="+mn-ea"/>
                <a:ea typeface="+mn-ea"/>
              </a:rPr>
              <a:t>2017</a:t>
            </a:r>
            <a:r>
              <a:rPr lang="ja-JP" altLang="en-US" sz="1400" b="0" dirty="0">
                <a:latin typeface="+mn-ea"/>
                <a:ea typeface="+mn-ea"/>
              </a:rPr>
              <a:t>年　「国連砂漠化対処条約」締約国会議</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ＳＤＧｓ達成を目指して</a:t>
            </a:r>
            <a:r>
              <a:rPr lang="en-US" altLang="ja-JP" sz="1400" b="0" dirty="0">
                <a:latin typeface="+mn-ea"/>
                <a:ea typeface="+mn-ea"/>
              </a:rPr>
              <a:t>2018-2030</a:t>
            </a:r>
            <a:r>
              <a:rPr lang="ja-JP" altLang="en-US" sz="1400" b="0" dirty="0">
                <a:latin typeface="+mn-ea"/>
                <a:ea typeface="+mn-ea"/>
              </a:rPr>
              <a:t>年戦略的枠組み策定</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１２３カ国がＬＤＮの目標を設定。基金も３憶ドル目標に設定された。</a:t>
            </a: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p:txBody>
      </p:sp>
      <p:sp>
        <p:nvSpPr>
          <p:cNvPr id="155669" name="Text Box 36">
            <a:extLst>
              <a:ext uri="{FF2B5EF4-FFF2-40B4-BE49-F238E27FC236}">
                <a16:creationId xmlns:a16="http://schemas.microsoft.com/office/drawing/2014/main" id="{B5758544-E2B1-E3E4-9EE7-6297B66A0984}"/>
              </a:ext>
            </a:extLst>
          </p:cNvPr>
          <p:cNvSpPr txBox="1">
            <a:spLocks noChangeArrowheads="1"/>
          </p:cNvSpPr>
          <p:nvPr/>
        </p:nvSpPr>
        <p:spPr bwMode="auto">
          <a:xfrm>
            <a:off x="3406775" y="131763"/>
            <a:ext cx="59293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土壌･土地の劣化</a:t>
            </a:r>
            <a:r>
              <a:rPr lang="en-US" altLang="ja-JP" sz="2800" dirty="0">
                <a:latin typeface="+mn-ea"/>
                <a:ea typeface="+mn-ea"/>
              </a:rPr>
              <a:t>､</a:t>
            </a:r>
            <a:r>
              <a:rPr lang="ja-JP" altLang="en-US" sz="2800" dirty="0">
                <a:latin typeface="+mn-ea"/>
                <a:ea typeface="+mn-ea"/>
              </a:rPr>
              <a:t>砂漠化とその対策　</a:t>
            </a:r>
          </a:p>
        </p:txBody>
      </p:sp>
      <p:sp>
        <p:nvSpPr>
          <p:cNvPr id="155680" name="Line 42">
            <a:extLst>
              <a:ext uri="{FF2B5EF4-FFF2-40B4-BE49-F238E27FC236}">
                <a16:creationId xmlns:a16="http://schemas.microsoft.com/office/drawing/2014/main" id="{AA6B0E5E-6843-6A11-4D40-002C09A914A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40311" name="図 3">
            <a:extLst>
              <a:ext uri="{FF2B5EF4-FFF2-40B4-BE49-F238E27FC236}">
                <a16:creationId xmlns:a16="http://schemas.microsoft.com/office/drawing/2014/main" id="{0B436B3C-6919-C053-21B0-A0FBAEF9DC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6088" y="2206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2" name="図 6">
            <a:extLst>
              <a:ext uri="{FF2B5EF4-FFF2-40B4-BE49-F238E27FC236}">
                <a16:creationId xmlns:a16="http://schemas.microsoft.com/office/drawing/2014/main" id="{450E1E1A-556D-EECA-4C8A-C313D23AE9C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2163" y="2254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3" name="図 12">
            <a:extLst>
              <a:ext uri="{FF2B5EF4-FFF2-40B4-BE49-F238E27FC236}">
                <a16:creationId xmlns:a16="http://schemas.microsoft.com/office/drawing/2014/main" id="{A9DF51D5-1F2A-19D3-2681-CA499BDFB89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92363" y="2317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4" name="図 13">
            <a:extLst>
              <a:ext uri="{FF2B5EF4-FFF2-40B4-BE49-F238E27FC236}">
                <a16:creationId xmlns:a16="http://schemas.microsoft.com/office/drawing/2014/main" id="{0E5E52B8-5EC7-17AD-654D-374B72B8CB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63838" y="2222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315" name="図 15">
            <a:extLst>
              <a:ext uri="{FF2B5EF4-FFF2-40B4-BE49-F238E27FC236}">
                <a16:creationId xmlns:a16="http://schemas.microsoft.com/office/drawing/2014/main" id="{99FCA96D-4510-6008-9AF6-05B751C0DD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01975" y="2159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76" name="AutoShape 20">
            <a:extLst>
              <a:ext uri="{FF2B5EF4-FFF2-40B4-BE49-F238E27FC236}">
                <a16:creationId xmlns:a16="http://schemas.microsoft.com/office/drawing/2014/main" id="{885BDF77-4AAB-12CB-65FB-C623031F6D29}"/>
              </a:ext>
            </a:extLst>
          </p:cNvPr>
          <p:cNvSpPr>
            <a:spLocks noChangeArrowheads="1"/>
          </p:cNvSpPr>
          <p:nvPr/>
        </p:nvSpPr>
        <p:spPr bwMode="auto">
          <a:xfrm>
            <a:off x="5940425" y="4078288"/>
            <a:ext cx="3095625" cy="1150937"/>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b="0" dirty="0">
                <a:latin typeface="+mn-ea"/>
                <a:ea typeface="+mn-ea"/>
              </a:rPr>
              <a:t>(</a:t>
            </a:r>
            <a:r>
              <a:rPr lang="ja-JP" altLang="en-US" sz="1200" b="0" dirty="0">
                <a:latin typeface="+mn-ea"/>
                <a:ea typeface="+mn-ea"/>
              </a:rPr>
              <a:t>ＬＤＮ </a:t>
            </a:r>
            <a:r>
              <a:rPr lang="en-US" altLang="ja-JP" sz="1200" b="0" dirty="0">
                <a:latin typeface="+mn-ea"/>
                <a:ea typeface="+mn-ea"/>
              </a:rPr>
              <a:t>: Land Degradation</a:t>
            </a:r>
            <a:r>
              <a:rPr lang="ja-JP" altLang="en-US" sz="1200" b="0" dirty="0">
                <a:latin typeface="+mn-ea"/>
                <a:ea typeface="+mn-ea"/>
              </a:rPr>
              <a:t>　</a:t>
            </a:r>
            <a:r>
              <a:rPr lang="en-US" altLang="ja-JP" sz="1200" b="0" dirty="0">
                <a:latin typeface="+mn-ea"/>
                <a:ea typeface="+mn-ea"/>
              </a:rPr>
              <a:t>Neutrality)</a:t>
            </a:r>
          </a:p>
          <a:p>
            <a:pPr eaLnBrk="1" hangingPunct="1">
              <a:spcBef>
                <a:spcPct val="0"/>
              </a:spcBef>
              <a:buFontTx/>
              <a:buNone/>
              <a:defRPr/>
            </a:pPr>
            <a:r>
              <a:rPr lang="ja-JP" altLang="en-US" sz="1200" b="0" dirty="0">
                <a:latin typeface="+mn-ea"/>
                <a:ea typeface="+mn-ea"/>
              </a:rPr>
              <a:t>生態系機能及びサービスを保持し、食料安全</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保障を向上させるために必要な、土地資源の</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量と質が安定的か、または増進している状況。</a:t>
            </a:r>
          </a:p>
        </p:txBody>
      </p:sp>
      <p:sp>
        <p:nvSpPr>
          <p:cNvPr id="155677" name="AutoShape 21">
            <a:extLst>
              <a:ext uri="{FF2B5EF4-FFF2-40B4-BE49-F238E27FC236}">
                <a16:creationId xmlns:a16="http://schemas.microsoft.com/office/drawing/2014/main" id="{35F3AAE7-B9C1-62EB-D126-6BBC3718BF04}"/>
              </a:ext>
            </a:extLst>
          </p:cNvPr>
          <p:cNvSpPr>
            <a:spLocks noChangeArrowheads="1"/>
          </p:cNvSpPr>
          <p:nvPr/>
        </p:nvSpPr>
        <p:spPr bwMode="auto">
          <a:xfrm>
            <a:off x="6313488" y="3940175"/>
            <a:ext cx="2427287" cy="288925"/>
          </a:xfrm>
          <a:prstGeom prst="roundRect">
            <a:avLst>
              <a:gd name="adj" fmla="val 1668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solidFill>
                <a:schemeClr val="bg1"/>
              </a:solidFill>
              <a:latin typeface="+mn-ea"/>
              <a:ea typeface="+mn-ea"/>
            </a:endParaRPr>
          </a:p>
        </p:txBody>
      </p:sp>
      <p:sp>
        <p:nvSpPr>
          <p:cNvPr id="155678" name="Text Box 28">
            <a:extLst>
              <a:ext uri="{FF2B5EF4-FFF2-40B4-BE49-F238E27FC236}">
                <a16:creationId xmlns:a16="http://schemas.microsoft.com/office/drawing/2014/main" id="{ECF86024-5276-5971-C07C-405ED55B79DD}"/>
              </a:ext>
            </a:extLst>
          </p:cNvPr>
          <p:cNvSpPr txBox="1">
            <a:spLocks noChangeArrowheads="1"/>
          </p:cNvSpPr>
          <p:nvPr/>
        </p:nvSpPr>
        <p:spPr bwMode="auto">
          <a:xfrm>
            <a:off x="6367463" y="3941763"/>
            <a:ext cx="2373312"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土地劣化の中立性</a:t>
            </a:r>
          </a:p>
        </p:txBody>
      </p:sp>
      <p:sp>
        <p:nvSpPr>
          <p:cNvPr id="31" name="AutoShape 20">
            <a:extLst>
              <a:ext uri="{FF2B5EF4-FFF2-40B4-BE49-F238E27FC236}">
                <a16:creationId xmlns:a16="http://schemas.microsoft.com/office/drawing/2014/main" id="{195EB79E-53AB-03D9-30BF-EFE1FD1763CA}"/>
              </a:ext>
            </a:extLst>
          </p:cNvPr>
          <p:cNvSpPr>
            <a:spLocks noChangeArrowheads="1"/>
          </p:cNvSpPr>
          <p:nvPr/>
        </p:nvSpPr>
        <p:spPr bwMode="auto">
          <a:xfrm>
            <a:off x="5940425" y="5732463"/>
            <a:ext cx="3095625" cy="955675"/>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マリ（アフリカ）では</a:t>
            </a:r>
            <a:r>
              <a:rPr lang="en-US" altLang="ja-JP" sz="1200" b="0" dirty="0">
                <a:latin typeface="+mn-ea"/>
                <a:ea typeface="+mn-ea"/>
              </a:rPr>
              <a:t>2030</a:t>
            </a:r>
            <a:r>
              <a:rPr lang="ja-JP" altLang="en-US" sz="1200" b="0" dirty="0">
                <a:latin typeface="+mn-ea"/>
                <a:ea typeface="+mn-ea"/>
              </a:rPr>
              <a:t>までに、毎年の森林</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破壊を</a:t>
            </a:r>
            <a:r>
              <a:rPr lang="en-US" altLang="ja-JP" sz="1200" b="0" dirty="0">
                <a:latin typeface="+mn-ea"/>
                <a:ea typeface="+mn-ea"/>
              </a:rPr>
              <a:t>25% (12</a:t>
            </a:r>
            <a:r>
              <a:rPr lang="ja-JP" altLang="en-US" sz="1200" b="0" dirty="0">
                <a:latin typeface="+mn-ea"/>
                <a:ea typeface="+mn-ea"/>
              </a:rPr>
              <a:t>万５干</a:t>
            </a:r>
            <a:r>
              <a:rPr lang="en-US" altLang="ja-JP" sz="1200" b="0" dirty="0">
                <a:latin typeface="+mn-ea"/>
                <a:ea typeface="+mn-ea"/>
              </a:rPr>
              <a:t>ha</a:t>
            </a:r>
            <a:r>
              <a:rPr lang="ja-JP" altLang="en-US" sz="1200" b="0" dirty="0">
                <a:latin typeface="+mn-ea"/>
                <a:ea typeface="+mn-ea"/>
              </a:rPr>
              <a:t>）減少させ、森林・耕地</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・放牧地で土地生産性が低下する面積を</a:t>
            </a:r>
            <a:r>
              <a:rPr lang="en-US" altLang="ja-JP" sz="1200" b="0" dirty="0">
                <a:latin typeface="+mn-ea"/>
                <a:ea typeface="+mn-ea"/>
              </a:rPr>
              <a:t>50%</a:t>
            </a:r>
          </a:p>
          <a:p>
            <a:pPr eaLnBrk="1" hangingPunct="1">
              <a:spcBef>
                <a:spcPct val="0"/>
              </a:spcBef>
              <a:buFontTx/>
              <a:buNone/>
              <a:defRPr/>
            </a:pPr>
            <a:r>
              <a:rPr lang="en-US" altLang="ja-JP" sz="1200" b="0" dirty="0">
                <a:latin typeface="+mn-ea"/>
                <a:ea typeface="+mn-ea"/>
              </a:rPr>
              <a:t> (</a:t>
            </a:r>
            <a:r>
              <a:rPr lang="ja-JP" altLang="en-US" sz="1200" b="0" dirty="0">
                <a:latin typeface="+mn-ea"/>
                <a:ea typeface="+mn-ea"/>
              </a:rPr>
              <a:t>百万</a:t>
            </a:r>
            <a:r>
              <a:rPr lang="en-US" altLang="ja-JP" sz="1200" b="0" dirty="0">
                <a:latin typeface="+mn-ea"/>
                <a:ea typeface="+mn-ea"/>
              </a:rPr>
              <a:t>ha</a:t>
            </a:r>
            <a:r>
              <a:rPr lang="ja-JP" altLang="en-US" sz="1200" b="0" dirty="0">
                <a:latin typeface="+mn-ea"/>
                <a:ea typeface="+mn-ea"/>
              </a:rPr>
              <a:t>）減少させるなどとしている。</a:t>
            </a:r>
          </a:p>
        </p:txBody>
      </p:sp>
      <p:sp>
        <p:nvSpPr>
          <p:cNvPr id="32" name="AutoShape 21">
            <a:extLst>
              <a:ext uri="{FF2B5EF4-FFF2-40B4-BE49-F238E27FC236}">
                <a16:creationId xmlns:a16="http://schemas.microsoft.com/office/drawing/2014/main" id="{0041D41A-3EDA-C4FA-2543-777C36147606}"/>
              </a:ext>
            </a:extLst>
          </p:cNvPr>
          <p:cNvSpPr>
            <a:spLocks noChangeArrowheads="1"/>
          </p:cNvSpPr>
          <p:nvPr/>
        </p:nvSpPr>
        <p:spPr bwMode="auto">
          <a:xfrm>
            <a:off x="6311900" y="5451475"/>
            <a:ext cx="2428875" cy="288925"/>
          </a:xfrm>
          <a:prstGeom prst="roundRect">
            <a:avLst>
              <a:gd name="adj" fmla="val 16681"/>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solidFill>
                <a:schemeClr val="bg1"/>
              </a:solidFill>
              <a:latin typeface="+mn-ea"/>
              <a:ea typeface="+mn-ea"/>
            </a:endParaRPr>
          </a:p>
        </p:txBody>
      </p:sp>
      <p:sp>
        <p:nvSpPr>
          <p:cNvPr id="33" name="Text Box 28">
            <a:extLst>
              <a:ext uri="{FF2B5EF4-FFF2-40B4-BE49-F238E27FC236}">
                <a16:creationId xmlns:a16="http://schemas.microsoft.com/office/drawing/2014/main" id="{04890F43-B5AA-D9EA-6D3B-1C36A9647030}"/>
              </a:ext>
            </a:extLst>
          </p:cNvPr>
          <p:cNvSpPr txBox="1">
            <a:spLocks noChangeArrowheads="1"/>
          </p:cNvSpPr>
          <p:nvPr/>
        </p:nvSpPr>
        <p:spPr bwMode="auto">
          <a:xfrm>
            <a:off x="6365875" y="5453063"/>
            <a:ext cx="237490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ＬＤＮの目標例</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AutoShape 55">
            <a:extLst>
              <a:ext uri="{FF2B5EF4-FFF2-40B4-BE49-F238E27FC236}">
                <a16:creationId xmlns:a16="http://schemas.microsoft.com/office/drawing/2014/main" id="{C20EEA2F-42CD-1EC2-E2A8-5C8265A1435A}"/>
              </a:ext>
            </a:extLst>
          </p:cNvPr>
          <p:cNvSpPr>
            <a:spLocks noChangeArrowheads="1"/>
          </p:cNvSpPr>
          <p:nvPr/>
        </p:nvSpPr>
        <p:spPr bwMode="auto">
          <a:xfrm>
            <a:off x="5981497" y="3156322"/>
            <a:ext cx="2879725" cy="920750"/>
          </a:xfrm>
          <a:prstGeom prst="roundRect">
            <a:avLst>
              <a:gd name="adj" fmla="val 12262"/>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en-US" altLang="ja-JP" sz="1600" b="0" dirty="0">
              <a:latin typeface="+mn-ea"/>
              <a:ea typeface="+mn-ea"/>
            </a:endParaRPr>
          </a:p>
          <a:p>
            <a:pPr eaLnBrk="1" hangingPunct="1">
              <a:spcBef>
                <a:spcPct val="0"/>
              </a:spcBef>
              <a:buFontTx/>
              <a:buNone/>
              <a:defRPr/>
            </a:pPr>
            <a:endParaRPr lang="en-US" altLang="ja-JP" sz="1600" b="0" dirty="0">
              <a:latin typeface="+mn-ea"/>
              <a:ea typeface="+mn-ea"/>
            </a:endParaRPr>
          </a:p>
          <a:p>
            <a:pPr eaLnBrk="1" hangingPunct="1">
              <a:spcBef>
                <a:spcPct val="0"/>
              </a:spcBef>
              <a:buFontTx/>
              <a:buNone/>
              <a:defRPr/>
            </a:pPr>
            <a:endParaRPr lang="en-US" altLang="ja-JP" sz="1600" b="0" dirty="0">
              <a:latin typeface="+mn-ea"/>
              <a:ea typeface="+mn-ea"/>
            </a:endParaRPr>
          </a:p>
        </p:txBody>
      </p:sp>
      <p:sp>
        <p:nvSpPr>
          <p:cNvPr id="157702" name="Text Box 13">
            <a:extLst>
              <a:ext uri="{FF2B5EF4-FFF2-40B4-BE49-F238E27FC236}">
                <a16:creationId xmlns:a16="http://schemas.microsoft.com/office/drawing/2014/main" id="{E9C7BF1F-957E-8FB2-2B41-95681CD4F545}"/>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P122</a:t>
            </a:r>
            <a:r>
              <a:rPr lang="ja-JP" altLang="en-US" sz="1200" b="0">
                <a:latin typeface="+mn-ea"/>
                <a:ea typeface="+mn-ea"/>
              </a:rPr>
              <a:t>～</a:t>
            </a:r>
            <a:r>
              <a:rPr lang="en-US" altLang="ja-JP" sz="1200" b="0">
                <a:latin typeface="+mn-ea"/>
                <a:ea typeface="+mn-ea"/>
              </a:rPr>
              <a:t>P125</a:t>
            </a:r>
          </a:p>
        </p:txBody>
      </p:sp>
      <p:sp>
        <p:nvSpPr>
          <p:cNvPr id="157703" name="Text Box 15">
            <a:extLst>
              <a:ext uri="{FF2B5EF4-FFF2-40B4-BE49-F238E27FC236}">
                <a16:creationId xmlns:a16="http://schemas.microsoft.com/office/drawing/2014/main" id="{D0A3A9AC-02E4-22B1-BA33-95ED2259DCDA}"/>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157704" name="Text Box 16">
            <a:extLst>
              <a:ext uri="{FF2B5EF4-FFF2-40B4-BE49-F238E27FC236}">
                <a16:creationId xmlns:a16="http://schemas.microsoft.com/office/drawing/2014/main" id="{BD83B303-A59B-0FB6-6C0A-227DC0DEADC5}"/>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57706" name="Text Box 33">
            <a:extLst>
              <a:ext uri="{FF2B5EF4-FFF2-40B4-BE49-F238E27FC236}">
                <a16:creationId xmlns:a16="http://schemas.microsoft.com/office/drawing/2014/main" id="{1723BDB5-9F22-8966-5B1E-DA3654175D50}"/>
              </a:ext>
            </a:extLst>
          </p:cNvPr>
          <p:cNvSpPr txBox="1">
            <a:spLocks noChangeArrowheads="1"/>
          </p:cNvSpPr>
          <p:nvPr/>
        </p:nvSpPr>
        <p:spPr bwMode="auto">
          <a:xfrm>
            <a:off x="2513013" y="85725"/>
            <a:ext cx="41052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b="0" dirty="0">
                <a:latin typeface="+mn-ea"/>
                <a:ea typeface="+mn-ea"/>
              </a:rPr>
              <a:t>循環型社会をめざして　　</a:t>
            </a:r>
          </a:p>
        </p:txBody>
      </p:sp>
      <p:sp>
        <p:nvSpPr>
          <p:cNvPr id="157707" name="AutoShape 35">
            <a:extLst>
              <a:ext uri="{FF2B5EF4-FFF2-40B4-BE49-F238E27FC236}">
                <a16:creationId xmlns:a16="http://schemas.microsoft.com/office/drawing/2014/main" id="{C397C389-0D5E-DB42-100F-8FD565D90B3F}"/>
              </a:ext>
            </a:extLst>
          </p:cNvPr>
          <p:cNvSpPr>
            <a:spLocks noChangeArrowheads="1"/>
          </p:cNvSpPr>
          <p:nvPr/>
        </p:nvSpPr>
        <p:spPr bwMode="auto">
          <a:xfrm>
            <a:off x="6653010" y="3000747"/>
            <a:ext cx="1576387" cy="255588"/>
          </a:xfrm>
          <a:prstGeom prst="roundRect">
            <a:avLst>
              <a:gd name="adj" fmla="val 16653"/>
            </a:avLst>
          </a:prstGeom>
          <a:solidFill>
            <a:srgbClr val="FF3300"/>
          </a:solidFill>
          <a:ln w="9525">
            <a:solidFill>
              <a:srgbClr val="FF0000"/>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solidFill>
                <a:schemeClr val="bg1"/>
              </a:solidFill>
              <a:latin typeface="+mn-ea"/>
              <a:ea typeface="+mn-ea"/>
            </a:endParaRPr>
          </a:p>
        </p:txBody>
      </p:sp>
      <p:sp>
        <p:nvSpPr>
          <p:cNvPr id="157708" name="Text Box 36">
            <a:extLst>
              <a:ext uri="{FF2B5EF4-FFF2-40B4-BE49-F238E27FC236}">
                <a16:creationId xmlns:a16="http://schemas.microsoft.com/office/drawing/2014/main" id="{1D88D7A2-5561-9FC5-A115-D1613C5C2D6A}"/>
              </a:ext>
            </a:extLst>
          </p:cNvPr>
          <p:cNvSpPr txBox="1">
            <a:spLocks noChangeArrowheads="1"/>
          </p:cNvSpPr>
          <p:nvPr/>
        </p:nvSpPr>
        <p:spPr bwMode="auto">
          <a:xfrm>
            <a:off x="6711747" y="2970585"/>
            <a:ext cx="1584325"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dirty="0">
                <a:solidFill>
                  <a:schemeClr val="bg1"/>
                </a:solidFill>
                <a:latin typeface="+mn-ea"/>
                <a:ea typeface="+mn-ea"/>
              </a:rPr>
              <a:t>隠れたフロー</a:t>
            </a:r>
          </a:p>
        </p:txBody>
      </p:sp>
      <p:sp>
        <p:nvSpPr>
          <p:cNvPr id="157710" name="AutoShape 38">
            <a:extLst>
              <a:ext uri="{FF2B5EF4-FFF2-40B4-BE49-F238E27FC236}">
                <a16:creationId xmlns:a16="http://schemas.microsoft.com/office/drawing/2014/main" id="{D1CC686C-C0AE-35D3-EF99-32B0D40128EA}"/>
              </a:ext>
            </a:extLst>
          </p:cNvPr>
          <p:cNvSpPr>
            <a:spLocks noChangeArrowheads="1"/>
          </p:cNvSpPr>
          <p:nvPr/>
        </p:nvSpPr>
        <p:spPr bwMode="auto">
          <a:xfrm>
            <a:off x="41275" y="666751"/>
            <a:ext cx="3306589" cy="263524"/>
          </a:xfrm>
          <a:prstGeom prst="roundRect">
            <a:avLst>
              <a:gd name="adj" fmla="val 16634"/>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7711" name="Rectangle 39">
            <a:extLst>
              <a:ext uri="{FF2B5EF4-FFF2-40B4-BE49-F238E27FC236}">
                <a16:creationId xmlns:a16="http://schemas.microsoft.com/office/drawing/2014/main" id="{F220BB90-E333-5142-4F7F-4E0E6591AEAE}"/>
              </a:ext>
            </a:extLst>
          </p:cNvPr>
          <p:cNvSpPr>
            <a:spLocks noChangeArrowheads="1"/>
          </p:cNvSpPr>
          <p:nvPr/>
        </p:nvSpPr>
        <p:spPr bwMode="auto">
          <a:xfrm>
            <a:off x="28575" y="875060"/>
            <a:ext cx="6271617" cy="1384995"/>
          </a:xfrm>
          <a:prstGeom prst="rect">
            <a:avLst/>
          </a:prstGeom>
          <a:noFill/>
          <a:ln>
            <a:noFill/>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●2000</a:t>
            </a:r>
            <a:r>
              <a:rPr lang="ja-JP" altLang="en-US" sz="1400" b="0" dirty="0">
                <a:latin typeface="+mn-ea"/>
                <a:ea typeface="+mn-ea"/>
              </a:rPr>
              <a:t>年：循環型社会形成推進基本法公布</a:t>
            </a:r>
          </a:p>
          <a:p>
            <a:pPr eaLnBrk="1" hangingPunct="1">
              <a:spcBef>
                <a:spcPct val="0"/>
              </a:spcBef>
              <a:buFontTx/>
              <a:buNone/>
              <a:defRPr/>
            </a:pPr>
            <a:r>
              <a:rPr lang="ja-JP" altLang="en-US" sz="1400" b="0" dirty="0">
                <a:latin typeface="+mn-ea"/>
                <a:ea typeface="+mn-ea"/>
              </a:rPr>
              <a:t>   　①リデュース（廃棄物の発生抑制：</a:t>
            </a:r>
            <a:r>
              <a:rPr lang="en-US" altLang="ja-JP" sz="1200" b="0" dirty="0">
                <a:latin typeface="+mn-ea"/>
                <a:ea typeface="+mn-ea"/>
              </a:rPr>
              <a:t>2000</a:t>
            </a:r>
            <a:r>
              <a:rPr lang="ja-JP" altLang="en-US" sz="1200" b="0" dirty="0">
                <a:latin typeface="+mn-ea"/>
                <a:ea typeface="+mn-ea"/>
              </a:rPr>
              <a:t>年以降一般廃棄物は減少傾向</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   　②リユース（再使用</a:t>
            </a:r>
            <a:r>
              <a:rPr lang="ja-JP" altLang="en-US" sz="1200" b="0" dirty="0">
                <a:latin typeface="+mn-ea"/>
                <a:ea typeface="+mn-ea"/>
              </a:rPr>
              <a:t>：</a:t>
            </a:r>
            <a:r>
              <a:rPr lang="en-US" altLang="ja-JP" sz="1200" b="0" dirty="0">
                <a:latin typeface="+mn-ea"/>
                <a:ea typeface="+mn-ea"/>
              </a:rPr>
              <a:t>2018</a:t>
            </a:r>
            <a:r>
              <a:rPr lang="ja-JP" altLang="en-US" sz="1200" b="0" dirty="0">
                <a:latin typeface="+mn-ea"/>
                <a:ea typeface="+mn-ea"/>
              </a:rPr>
              <a:t>年の市場規模は</a:t>
            </a:r>
            <a:r>
              <a:rPr lang="en-US" altLang="ja-JP" sz="1200" b="0" dirty="0">
                <a:latin typeface="+mn-ea"/>
                <a:ea typeface="+mn-ea"/>
              </a:rPr>
              <a:t>3.2</a:t>
            </a:r>
            <a:r>
              <a:rPr lang="ja-JP" altLang="en-US" sz="1200" b="0" dirty="0">
                <a:latin typeface="+mn-ea"/>
                <a:ea typeface="+mn-ea"/>
              </a:rPr>
              <a:t>兆円で年々拡大傾向</a:t>
            </a:r>
            <a:r>
              <a:rPr lang="ja-JP" altLang="en-US" sz="1400" b="0" dirty="0">
                <a:latin typeface="+mn-ea"/>
                <a:ea typeface="+mn-ea"/>
              </a:rPr>
              <a:t>）　　　 　　　 　</a:t>
            </a:r>
          </a:p>
          <a:p>
            <a:pPr eaLnBrk="1" hangingPunct="1">
              <a:spcBef>
                <a:spcPct val="0"/>
              </a:spcBef>
              <a:buFontTx/>
              <a:buNone/>
              <a:defRPr/>
            </a:pPr>
            <a:r>
              <a:rPr lang="ja-JP" altLang="en-US" sz="1400" b="0" dirty="0">
                <a:latin typeface="+mn-ea"/>
                <a:ea typeface="+mn-ea"/>
              </a:rPr>
              <a:t>   　③マテリアルリサイクル（再資源化</a:t>
            </a:r>
            <a:r>
              <a:rPr lang="ja-JP" altLang="en-US" sz="1200" b="0" dirty="0">
                <a:latin typeface="+mn-ea"/>
                <a:ea typeface="+mn-ea"/>
              </a:rPr>
              <a:t>：一般廃棄物</a:t>
            </a:r>
            <a:r>
              <a:rPr lang="en-US" altLang="ja-JP" sz="1200" b="0" dirty="0">
                <a:latin typeface="+mn-ea"/>
                <a:ea typeface="+mn-ea"/>
              </a:rPr>
              <a:t>20%</a:t>
            </a:r>
            <a:r>
              <a:rPr lang="ja-JP" altLang="en-US" sz="1200" b="0" dirty="0">
                <a:latin typeface="+mn-ea"/>
                <a:ea typeface="+mn-ea"/>
              </a:rPr>
              <a:t>産業廃棄物</a:t>
            </a:r>
            <a:r>
              <a:rPr lang="en-US" altLang="ja-JP" sz="1200" b="0" dirty="0">
                <a:latin typeface="+mn-ea"/>
                <a:ea typeface="+mn-ea"/>
              </a:rPr>
              <a:t>50%</a:t>
            </a:r>
            <a:r>
              <a:rPr lang="ja-JP" altLang="en-US" sz="1200" b="0" dirty="0">
                <a:latin typeface="+mn-ea"/>
                <a:ea typeface="+mn-ea"/>
              </a:rPr>
              <a:t>で推移）</a:t>
            </a:r>
          </a:p>
          <a:p>
            <a:pPr eaLnBrk="1" hangingPunct="1">
              <a:spcBef>
                <a:spcPct val="0"/>
              </a:spcBef>
              <a:buFontTx/>
              <a:buNone/>
              <a:defRPr/>
            </a:pPr>
            <a:r>
              <a:rPr lang="ja-JP" altLang="en-US" sz="1400" b="0" dirty="0">
                <a:latin typeface="+mn-ea"/>
                <a:ea typeface="+mn-ea"/>
              </a:rPr>
              <a:t>   　④サーマルリサイクル（熱回収</a:t>
            </a:r>
            <a:r>
              <a:rPr lang="ja-JP" altLang="en-US" sz="1200" b="0" dirty="0">
                <a:solidFill>
                  <a:srgbClr val="0000FF"/>
                </a:solidFill>
                <a:latin typeface="+mn-ea"/>
                <a:ea typeface="+mn-ea"/>
              </a:rPr>
              <a:t>：約</a:t>
            </a:r>
            <a:r>
              <a:rPr lang="en-US" altLang="ja-JP" sz="1200" b="0" dirty="0">
                <a:solidFill>
                  <a:srgbClr val="0000FF"/>
                </a:solidFill>
                <a:latin typeface="+mn-ea"/>
                <a:ea typeface="+mn-ea"/>
              </a:rPr>
              <a:t>100</a:t>
            </a:r>
            <a:r>
              <a:rPr lang="ja-JP" altLang="en-US" sz="1200" b="0" dirty="0">
                <a:solidFill>
                  <a:srgbClr val="0000FF"/>
                </a:solidFill>
                <a:latin typeface="+mn-ea"/>
                <a:ea typeface="+mn-ea"/>
              </a:rPr>
              <a:t>億</a:t>
            </a:r>
            <a:r>
              <a:rPr lang="en-US" altLang="ja-JP" sz="1200" b="0" dirty="0">
                <a:solidFill>
                  <a:srgbClr val="0000FF"/>
                </a:solidFill>
                <a:latin typeface="+mn-ea"/>
                <a:ea typeface="+mn-ea"/>
              </a:rPr>
              <a:t>kwh238</a:t>
            </a:r>
            <a:r>
              <a:rPr lang="ja-JP" altLang="en-US" sz="1200" b="0" dirty="0">
                <a:solidFill>
                  <a:srgbClr val="0000FF"/>
                </a:solidFill>
                <a:latin typeface="+mn-ea"/>
                <a:ea typeface="+mn-ea"/>
              </a:rPr>
              <a:t>万世帯分の発電</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   　⑤適正処分</a:t>
            </a:r>
          </a:p>
        </p:txBody>
      </p:sp>
      <p:sp>
        <p:nvSpPr>
          <p:cNvPr id="157712" name="AutoShape 40">
            <a:extLst>
              <a:ext uri="{FF2B5EF4-FFF2-40B4-BE49-F238E27FC236}">
                <a16:creationId xmlns:a16="http://schemas.microsoft.com/office/drawing/2014/main" id="{049CB091-85C0-553B-E282-B18D849168A9}"/>
              </a:ext>
            </a:extLst>
          </p:cNvPr>
          <p:cNvSpPr>
            <a:spLocks/>
          </p:cNvSpPr>
          <p:nvPr/>
        </p:nvSpPr>
        <p:spPr bwMode="auto">
          <a:xfrm>
            <a:off x="5434604" y="1121852"/>
            <a:ext cx="198437" cy="661987"/>
          </a:xfrm>
          <a:prstGeom prst="rightBrace">
            <a:avLst>
              <a:gd name="adj1" fmla="val 22812"/>
              <a:gd name="adj2" fmla="val 50000"/>
            </a:avLst>
          </a:prstGeom>
          <a:noFill/>
          <a:ln w="9525">
            <a:solidFill>
              <a:srgbClr val="0000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157713" name="Text Box 42">
            <a:extLst>
              <a:ext uri="{FF2B5EF4-FFF2-40B4-BE49-F238E27FC236}">
                <a16:creationId xmlns:a16="http://schemas.microsoft.com/office/drawing/2014/main" id="{A4B2C350-A118-E5E9-55A7-4D3274FF99C1}"/>
              </a:ext>
            </a:extLst>
          </p:cNvPr>
          <p:cNvSpPr txBox="1">
            <a:spLocks noChangeArrowheads="1"/>
          </p:cNvSpPr>
          <p:nvPr/>
        </p:nvSpPr>
        <p:spPr bwMode="auto">
          <a:xfrm>
            <a:off x="-33149" y="651570"/>
            <a:ext cx="3563938"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「一方通行型の社会」から「循環型社会」へ</a:t>
            </a:r>
          </a:p>
        </p:txBody>
      </p:sp>
      <p:sp>
        <p:nvSpPr>
          <p:cNvPr id="157714" name="Text Box 43">
            <a:extLst>
              <a:ext uri="{FF2B5EF4-FFF2-40B4-BE49-F238E27FC236}">
                <a16:creationId xmlns:a16="http://schemas.microsoft.com/office/drawing/2014/main" id="{EE7C41DE-F260-05A9-0B3C-D0407A5B7AFD}"/>
              </a:ext>
            </a:extLst>
          </p:cNvPr>
          <p:cNvSpPr txBox="1">
            <a:spLocks noChangeArrowheads="1"/>
          </p:cNvSpPr>
          <p:nvPr/>
        </p:nvSpPr>
        <p:spPr bwMode="auto">
          <a:xfrm>
            <a:off x="25400" y="1118296"/>
            <a:ext cx="493713" cy="1295400"/>
          </a:xfrm>
          <a:prstGeom prst="rect">
            <a:avLst/>
          </a:prstGeom>
          <a:noFill/>
          <a:ln>
            <a:noFill/>
          </a:ln>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dirty="0">
                <a:solidFill>
                  <a:srgbClr val="FF0000"/>
                </a:solidFill>
                <a:latin typeface="+mn-ea"/>
                <a:ea typeface="+mn-ea"/>
              </a:rPr>
              <a:t>優先順位</a:t>
            </a:r>
          </a:p>
        </p:txBody>
      </p:sp>
      <p:sp>
        <p:nvSpPr>
          <p:cNvPr id="157717" name="Text Box 51">
            <a:extLst>
              <a:ext uri="{FF2B5EF4-FFF2-40B4-BE49-F238E27FC236}">
                <a16:creationId xmlns:a16="http://schemas.microsoft.com/office/drawing/2014/main" id="{0B3704D1-3E21-C025-F81E-396C9C0143B1}"/>
              </a:ext>
            </a:extLst>
          </p:cNvPr>
          <p:cNvSpPr txBox="1">
            <a:spLocks noChangeArrowheads="1"/>
          </p:cNvSpPr>
          <p:nvPr/>
        </p:nvSpPr>
        <p:spPr bwMode="auto">
          <a:xfrm>
            <a:off x="6049760" y="3240460"/>
            <a:ext cx="2844800" cy="8318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例えば金属を採掘するためには、大量の土壌や岩石が採掘されるが、統計には現れず、目に見えにくい。（金１ｇ採掘するのに</a:t>
            </a:r>
            <a:r>
              <a:rPr lang="en-US" altLang="ja-JP" sz="1200" b="0" dirty="0">
                <a:latin typeface="+mn-ea"/>
                <a:ea typeface="+mn-ea"/>
              </a:rPr>
              <a:t>1.1</a:t>
            </a:r>
            <a:r>
              <a:rPr lang="ja-JP" altLang="en-US" sz="1200" b="0" dirty="0">
                <a:latin typeface="+mn-ea"/>
                <a:ea typeface="+mn-ea"/>
              </a:rPr>
              <a:t>ｔの鉱石が必要）</a:t>
            </a:r>
          </a:p>
        </p:txBody>
      </p:sp>
      <p:sp>
        <p:nvSpPr>
          <p:cNvPr id="157723" name="AutoShape 56">
            <a:extLst>
              <a:ext uri="{FF2B5EF4-FFF2-40B4-BE49-F238E27FC236}">
                <a16:creationId xmlns:a16="http://schemas.microsoft.com/office/drawing/2014/main" id="{2DFBB5DF-0F93-95A8-3B82-48014B4711B0}"/>
              </a:ext>
            </a:extLst>
          </p:cNvPr>
          <p:cNvSpPr>
            <a:spLocks noChangeArrowheads="1"/>
          </p:cNvSpPr>
          <p:nvPr/>
        </p:nvSpPr>
        <p:spPr bwMode="auto">
          <a:xfrm>
            <a:off x="25400" y="2236169"/>
            <a:ext cx="2876957" cy="255389"/>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7724" name="Text Box 58">
            <a:extLst>
              <a:ext uri="{FF2B5EF4-FFF2-40B4-BE49-F238E27FC236}">
                <a16:creationId xmlns:a16="http://schemas.microsoft.com/office/drawing/2014/main" id="{770D2FAA-45B0-CA58-A8F8-9719E15A9B8B}"/>
              </a:ext>
            </a:extLst>
          </p:cNvPr>
          <p:cNvSpPr txBox="1">
            <a:spLocks noChangeArrowheads="1"/>
          </p:cNvSpPr>
          <p:nvPr/>
        </p:nvSpPr>
        <p:spPr bwMode="auto">
          <a:xfrm>
            <a:off x="-33149" y="2201938"/>
            <a:ext cx="2876957" cy="30797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循環型社会実現のための基本理念</a:t>
            </a:r>
          </a:p>
        </p:txBody>
      </p:sp>
      <p:sp>
        <p:nvSpPr>
          <p:cNvPr id="157725" name="Text Box 61">
            <a:extLst>
              <a:ext uri="{FF2B5EF4-FFF2-40B4-BE49-F238E27FC236}">
                <a16:creationId xmlns:a16="http://schemas.microsoft.com/office/drawing/2014/main" id="{018317F7-5723-D8A4-240C-3365FBA861D8}"/>
              </a:ext>
            </a:extLst>
          </p:cNvPr>
          <p:cNvSpPr txBox="1">
            <a:spLocks noChangeArrowheads="1"/>
          </p:cNvSpPr>
          <p:nvPr/>
        </p:nvSpPr>
        <p:spPr bwMode="auto">
          <a:xfrm>
            <a:off x="-33149" y="3249042"/>
            <a:ext cx="9144000" cy="295465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 2018</a:t>
            </a:r>
            <a:r>
              <a:rPr lang="ja-JP" altLang="en-US" sz="1400" b="0" dirty="0">
                <a:latin typeface="+mn-ea"/>
                <a:ea typeface="+mn-ea"/>
              </a:rPr>
              <a:t>年第</a:t>
            </a:r>
            <a:r>
              <a:rPr lang="en-US" altLang="ja-JP" sz="1400" b="0" dirty="0">
                <a:latin typeface="+mn-ea"/>
                <a:ea typeface="+mn-ea"/>
              </a:rPr>
              <a:t>5</a:t>
            </a:r>
            <a:r>
              <a:rPr lang="ja-JP" altLang="en-US" sz="1400" b="0" dirty="0">
                <a:latin typeface="+mn-ea"/>
                <a:ea typeface="+mn-ea"/>
              </a:rPr>
              <a:t>次環境基本計画に基づき策定</a:t>
            </a:r>
            <a:r>
              <a:rPr lang="ja-JP" altLang="en-US" sz="1400" dirty="0">
                <a:latin typeface="+mn-ea"/>
                <a:ea typeface="+mn-ea"/>
              </a:rPr>
              <a:t>（</a:t>
            </a:r>
            <a:r>
              <a:rPr lang="en-US" altLang="ja-JP" sz="1400" dirty="0">
                <a:latin typeface="+mn-ea"/>
                <a:ea typeface="+mn-ea"/>
              </a:rPr>
              <a:t>2015</a:t>
            </a:r>
            <a:r>
              <a:rPr lang="ja-JP" altLang="en-US" sz="1400" dirty="0">
                <a:latin typeface="+mn-ea"/>
                <a:ea typeface="+mn-ea"/>
              </a:rPr>
              <a:t>年比</a:t>
            </a:r>
            <a:r>
              <a:rPr lang="en-US" altLang="ja-JP" sz="1400" dirty="0">
                <a:latin typeface="+mn-ea"/>
                <a:ea typeface="+mn-ea"/>
              </a:rPr>
              <a:t>2025</a:t>
            </a:r>
            <a:r>
              <a:rPr lang="ja-JP" altLang="en-US" sz="1400" dirty="0">
                <a:latin typeface="+mn-ea"/>
                <a:ea typeface="+mn-ea"/>
              </a:rPr>
              <a:t>年目標）</a:t>
            </a:r>
            <a:endParaRPr lang="en-US" altLang="ja-JP" sz="1400" b="0" dirty="0">
              <a:latin typeface="+mn-ea"/>
              <a:ea typeface="+mn-ea"/>
            </a:endParaRPr>
          </a:p>
          <a:p>
            <a:pPr eaLnBrk="1" hangingPunct="1">
              <a:spcBef>
                <a:spcPct val="0"/>
              </a:spcBef>
              <a:buFontTx/>
              <a:buNone/>
              <a:defRPr/>
            </a:pPr>
            <a:r>
              <a:rPr lang="ja-JP" altLang="en-US" sz="1200" b="0" dirty="0">
                <a:latin typeface="+mn-ea"/>
                <a:ea typeface="+mn-ea"/>
              </a:rPr>
              <a:t> ①地域循環共生圏形成による地域活性化</a:t>
            </a:r>
          </a:p>
          <a:p>
            <a:pPr eaLnBrk="1" hangingPunct="1">
              <a:spcBef>
                <a:spcPct val="0"/>
              </a:spcBef>
              <a:buFontTx/>
              <a:buNone/>
              <a:defRPr/>
            </a:pPr>
            <a:r>
              <a:rPr lang="ja-JP" altLang="en-US" sz="1200" b="0" dirty="0">
                <a:latin typeface="+mn-ea"/>
                <a:ea typeface="+mn-ea"/>
              </a:rPr>
              <a:t> ②ライフサイクル全体での徹底的な資源循環</a:t>
            </a:r>
          </a:p>
          <a:p>
            <a:pPr eaLnBrk="1" hangingPunct="1">
              <a:spcBef>
                <a:spcPct val="0"/>
              </a:spcBef>
              <a:buFontTx/>
              <a:buNone/>
              <a:defRPr/>
            </a:pPr>
            <a:r>
              <a:rPr lang="ja-JP" altLang="en-US" sz="1200" b="0" dirty="0">
                <a:latin typeface="+mn-ea"/>
                <a:ea typeface="+mn-ea"/>
              </a:rPr>
              <a:t> ③適正処理の更なる推進と環境再生</a:t>
            </a:r>
          </a:p>
          <a:p>
            <a:pPr eaLnBrk="1" hangingPunct="1">
              <a:spcBef>
                <a:spcPct val="0"/>
              </a:spcBef>
              <a:buFontTx/>
              <a:buNone/>
              <a:defRPr/>
            </a:pPr>
            <a:r>
              <a:rPr lang="ja-JP" altLang="en-US" sz="1200" b="0" dirty="0">
                <a:latin typeface="+mn-ea"/>
                <a:ea typeface="+mn-ea"/>
              </a:rPr>
              <a:t> ④災害廃棄物処理体制の構築</a:t>
            </a:r>
          </a:p>
          <a:p>
            <a:pPr eaLnBrk="1" hangingPunct="1">
              <a:spcBef>
                <a:spcPct val="0"/>
              </a:spcBef>
              <a:buFontTx/>
              <a:buNone/>
              <a:defRPr/>
            </a:pPr>
            <a:r>
              <a:rPr lang="ja-JP" altLang="en-US" sz="1200" b="0" dirty="0">
                <a:latin typeface="+mn-ea"/>
                <a:ea typeface="+mn-ea"/>
              </a:rPr>
              <a:t> ⑤適正な国際資源循環体制の構築と循環産業の海外展開</a:t>
            </a:r>
            <a:endParaRPr lang="en-US" altLang="ja-JP" sz="1200" b="0" dirty="0">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資源生産性： </a:t>
            </a:r>
            <a:r>
              <a:rPr lang="en-US" altLang="ja-JP" sz="1400" b="0" dirty="0">
                <a:latin typeface="+mn-ea"/>
                <a:ea typeface="+mn-ea"/>
              </a:rPr>
              <a:t>39.3</a:t>
            </a:r>
            <a:r>
              <a:rPr lang="ja-JP" altLang="en-US" sz="1400" b="0" dirty="0">
                <a:latin typeface="+mn-ea"/>
                <a:ea typeface="+mn-ea"/>
              </a:rPr>
              <a:t>万円 ⇒ </a:t>
            </a:r>
            <a:r>
              <a:rPr lang="en-US" altLang="ja-JP" sz="1400" b="0" dirty="0">
                <a:latin typeface="+mn-ea"/>
                <a:ea typeface="+mn-ea"/>
              </a:rPr>
              <a:t>49</a:t>
            </a:r>
            <a:r>
              <a:rPr lang="ja-JP" altLang="en-US" sz="1400" b="0" dirty="0">
                <a:latin typeface="+mn-ea"/>
                <a:ea typeface="+mn-ea"/>
              </a:rPr>
              <a:t>万円    ：ＧＤＰ／</a:t>
            </a:r>
            <a:r>
              <a:rPr lang="ja-JP" altLang="en-US" sz="1400" dirty="0">
                <a:solidFill>
                  <a:srgbClr val="FF0000"/>
                </a:solidFill>
                <a:latin typeface="+mn-ea"/>
                <a:ea typeface="+mn-ea"/>
              </a:rPr>
              <a:t>天然資源等投入量</a:t>
            </a:r>
          </a:p>
          <a:p>
            <a:pPr eaLnBrk="1" hangingPunct="1">
              <a:spcBef>
                <a:spcPct val="0"/>
              </a:spcBef>
              <a:buFontTx/>
              <a:buNone/>
              <a:defRPr/>
            </a:pPr>
            <a:r>
              <a:rPr lang="ja-JP" altLang="en-US" sz="1400" b="0" dirty="0">
                <a:latin typeface="+mn-ea"/>
                <a:ea typeface="+mn-ea"/>
              </a:rPr>
              <a:t>●循環利用率： 入口側　</a:t>
            </a:r>
            <a:r>
              <a:rPr lang="en-US" altLang="ja-JP" sz="1400" b="0" dirty="0">
                <a:latin typeface="+mn-ea"/>
                <a:ea typeface="+mn-ea"/>
              </a:rPr>
              <a:t>2017</a:t>
            </a:r>
            <a:r>
              <a:rPr lang="ja-JP" altLang="en-US" sz="1400" b="0" dirty="0">
                <a:latin typeface="+mn-ea"/>
                <a:ea typeface="+mn-ea"/>
              </a:rPr>
              <a:t>年</a:t>
            </a:r>
            <a:r>
              <a:rPr lang="en-US" altLang="ja-JP" sz="1400" b="0" dirty="0">
                <a:latin typeface="+mn-ea"/>
                <a:ea typeface="+mn-ea"/>
              </a:rPr>
              <a:t>(15%) ⇒ 2025</a:t>
            </a:r>
            <a:r>
              <a:rPr lang="ja-JP" altLang="en-US" sz="1400" b="0" dirty="0">
                <a:latin typeface="+mn-ea"/>
                <a:ea typeface="+mn-ea"/>
              </a:rPr>
              <a:t>年</a:t>
            </a:r>
            <a:r>
              <a:rPr lang="en-US" altLang="ja-JP" sz="1400" b="0" dirty="0">
                <a:latin typeface="+mn-ea"/>
                <a:ea typeface="+mn-ea"/>
              </a:rPr>
              <a:t>(18%)</a:t>
            </a:r>
            <a:r>
              <a:rPr lang="ja-JP" altLang="en-US" sz="1400" b="0" dirty="0">
                <a:latin typeface="+mn-ea"/>
                <a:ea typeface="+mn-ea"/>
              </a:rPr>
              <a:t>　：循環利用量／</a:t>
            </a:r>
            <a:r>
              <a:rPr lang="en-US" altLang="ja-JP" sz="1400" b="0" dirty="0">
                <a:latin typeface="+mn-ea"/>
                <a:ea typeface="+mn-ea"/>
              </a:rPr>
              <a:t>(</a:t>
            </a:r>
            <a:r>
              <a:rPr lang="ja-JP" altLang="en-US" sz="1400" b="0" dirty="0">
                <a:latin typeface="+mn-ea"/>
                <a:ea typeface="+mn-ea"/>
              </a:rPr>
              <a:t>循環利用量</a:t>
            </a:r>
            <a:r>
              <a:rPr lang="en-US" altLang="ja-JP" sz="1400" b="0" dirty="0">
                <a:latin typeface="+mn-ea"/>
                <a:ea typeface="+mn-ea"/>
              </a:rPr>
              <a:t>+</a:t>
            </a:r>
            <a:r>
              <a:rPr lang="ja-JP" altLang="en-US" sz="1400" b="0" dirty="0">
                <a:latin typeface="+mn-ea"/>
                <a:ea typeface="+mn-ea"/>
              </a:rPr>
              <a:t>天然資源等投入量</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　出口側　</a:t>
            </a:r>
            <a:r>
              <a:rPr lang="en-US" altLang="ja-JP" sz="1400" b="0" dirty="0">
                <a:latin typeface="+mn-ea"/>
                <a:ea typeface="+mn-ea"/>
              </a:rPr>
              <a:t>2017</a:t>
            </a:r>
            <a:r>
              <a:rPr lang="ja-JP" altLang="en-US" sz="1400" b="0" dirty="0">
                <a:latin typeface="+mn-ea"/>
                <a:ea typeface="+mn-ea"/>
              </a:rPr>
              <a:t>年</a:t>
            </a:r>
            <a:r>
              <a:rPr lang="en-US" altLang="ja-JP" sz="1400" b="0" dirty="0">
                <a:latin typeface="+mn-ea"/>
                <a:ea typeface="+mn-ea"/>
              </a:rPr>
              <a:t>(43%) </a:t>
            </a:r>
            <a:r>
              <a:rPr lang="ja-JP" altLang="en-US" sz="1400" b="0" dirty="0">
                <a:latin typeface="+mn-ea"/>
                <a:ea typeface="+mn-ea"/>
              </a:rPr>
              <a:t>⇒ </a:t>
            </a:r>
            <a:r>
              <a:rPr lang="en-US" altLang="ja-JP" sz="1400" b="0" dirty="0">
                <a:latin typeface="+mn-ea"/>
                <a:ea typeface="+mn-ea"/>
              </a:rPr>
              <a:t>2025</a:t>
            </a:r>
            <a:r>
              <a:rPr lang="ja-JP" altLang="en-US" sz="1400" b="0" dirty="0">
                <a:latin typeface="+mn-ea"/>
                <a:ea typeface="+mn-ea"/>
              </a:rPr>
              <a:t>年</a:t>
            </a:r>
            <a:r>
              <a:rPr lang="en-US" altLang="ja-JP" sz="1400" b="0" dirty="0">
                <a:latin typeface="+mn-ea"/>
                <a:ea typeface="+mn-ea"/>
              </a:rPr>
              <a:t>(47%)</a:t>
            </a:r>
            <a:r>
              <a:rPr lang="ja-JP" altLang="en-US" sz="1400" b="0" dirty="0">
                <a:latin typeface="+mn-ea"/>
                <a:ea typeface="+mn-ea"/>
              </a:rPr>
              <a:t>　</a:t>
            </a:r>
            <a:r>
              <a:rPr lang="en-US" altLang="ja-JP" sz="1400" b="0" dirty="0">
                <a:latin typeface="+mn-ea"/>
                <a:ea typeface="+mn-ea"/>
              </a:rPr>
              <a:t>:</a:t>
            </a:r>
            <a:r>
              <a:rPr lang="ja-JP" altLang="en-US" sz="1400" b="0" dirty="0">
                <a:latin typeface="+mn-ea"/>
                <a:ea typeface="+mn-ea"/>
              </a:rPr>
              <a:t>循環利用量／廃棄物等発生量</a:t>
            </a:r>
          </a:p>
          <a:p>
            <a:pPr eaLnBrk="1" hangingPunct="1">
              <a:spcBef>
                <a:spcPct val="0"/>
              </a:spcBef>
              <a:buFontTx/>
              <a:buNone/>
              <a:defRPr/>
            </a:pPr>
            <a:r>
              <a:rPr lang="ja-JP" altLang="en-US" sz="1400" b="0" dirty="0">
                <a:latin typeface="+mn-ea"/>
                <a:ea typeface="+mn-ea"/>
              </a:rPr>
              <a:t>●最終処分量： </a:t>
            </a:r>
            <a:r>
              <a:rPr lang="en-US" altLang="ja-JP" sz="1400" b="0" dirty="0">
                <a:latin typeface="+mn-ea"/>
                <a:ea typeface="+mn-ea"/>
              </a:rPr>
              <a:t>2019</a:t>
            </a:r>
            <a:r>
              <a:rPr lang="ja-JP" altLang="en-US" sz="1400" b="0" dirty="0">
                <a:latin typeface="+mn-ea"/>
                <a:ea typeface="+mn-ea"/>
              </a:rPr>
              <a:t>年</a:t>
            </a:r>
            <a:r>
              <a:rPr lang="en-US" altLang="ja-JP" sz="1400" b="0" dirty="0">
                <a:solidFill>
                  <a:srgbClr val="0000FF"/>
                </a:solidFill>
                <a:latin typeface="+mn-ea"/>
                <a:ea typeface="+mn-ea"/>
              </a:rPr>
              <a:t>(1300</a:t>
            </a:r>
            <a:r>
              <a:rPr lang="ja-JP" altLang="en-US" sz="1400" b="0" dirty="0">
                <a:solidFill>
                  <a:srgbClr val="0000FF"/>
                </a:solidFill>
                <a:latin typeface="+mn-ea"/>
                <a:ea typeface="+mn-ea"/>
              </a:rPr>
              <a:t>万ｔ</a:t>
            </a:r>
            <a:r>
              <a:rPr lang="en-US" altLang="ja-JP" sz="1400" b="0" dirty="0">
                <a:solidFill>
                  <a:srgbClr val="0000FF"/>
                </a:solidFill>
                <a:latin typeface="+mn-ea"/>
                <a:ea typeface="+mn-ea"/>
              </a:rPr>
              <a:t>)</a:t>
            </a:r>
            <a:r>
              <a:rPr lang="ja-JP" altLang="en-US" sz="1400" b="0" dirty="0">
                <a:latin typeface="+mn-ea"/>
                <a:ea typeface="+mn-ea"/>
              </a:rPr>
              <a:t> ⇒ </a:t>
            </a:r>
            <a:r>
              <a:rPr lang="en-US" altLang="ja-JP" sz="1400" b="0" dirty="0">
                <a:latin typeface="+mn-ea"/>
                <a:ea typeface="+mn-ea"/>
              </a:rPr>
              <a:t>2025</a:t>
            </a:r>
            <a:r>
              <a:rPr lang="ja-JP" altLang="en-US" sz="1400" b="0" dirty="0">
                <a:latin typeface="+mn-ea"/>
                <a:ea typeface="+mn-ea"/>
              </a:rPr>
              <a:t>年</a:t>
            </a:r>
            <a:r>
              <a:rPr lang="en-US" altLang="ja-JP" sz="1400" b="0" dirty="0">
                <a:latin typeface="+mn-ea"/>
                <a:ea typeface="+mn-ea"/>
              </a:rPr>
              <a:t>(</a:t>
            </a:r>
            <a:r>
              <a:rPr lang="en-US" altLang="ja-JP" sz="1400" b="0" dirty="0">
                <a:solidFill>
                  <a:srgbClr val="FF0000"/>
                </a:solidFill>
                <a:latin typeface="+mn-ea"/>
                <a:ea typeface="+mn-ea"/>
              </a:rPr>
              <a:t>1300</a:t>
            </a:r>
            <a:r>
              <a:rPr lang="ja-JP" altLang="en-US" sz="1400" b="0" dirty="0">
                <a:solidFill>
                  <a:srgbClr val="FF0000"/>
                </a:solidFill>
                <a:latin typeface="+mn-ea"/>
                <a:ea typeface="+mn-ea"/>
              </a:rPr>
              <a:t>万ｔ</a:t>
            </a:r>
            <a:r>
              <a:rPr lang="en-US" altLang="ja-JP" sz="1400" b="0" dirty="0">
                <a:latin typeface="+mn-ea"/>
                <a:ea typeface="+mn-ea"/>
              </a:rPr>
              <a:t>)</a:t>
            </a:r>
            <a:r>
              <a:rPr lang="ja-JP" altLang="en-US" sz="1400" b="0" dirty="0">
                <a:latin typeface="+mn-ea"/>
                <a:ea typeface="+mn-ea"/>
              </a:rPr>
              <a:t>　：最終処分量　</a:t>
            </a:r>
            <a:r>
              <a:rPr lang="ja-JP" altLang="en-US" sz="1400" b="0" dirty="0">
                <a:solidFill>
                  <a:srgbClr val="0000FF"/>
                </a:solidFill>
                <a:latin typeface="+mn-ea"/>
                <a:ea typeface="+mn-ea"/>
              </a:rPr>
              <a:t>（</a:t>
            </a:r>
            <a:r>
              <a:rPr lang="en-US" altLang="ja-JP" sz="1400" b="0" dirty="0">
                <a:solidFill>
                  <a:srgbClr val="0000FF"/>
                </a:solidFill>
                <a:latin typeface="+mn-ea"/>
                <a:ea typeface="+mn-ea"/>
              </a:rPr>
              <a:t>2000</a:t>
            </a:r>
            <a:r>
              <a:rPr lang="ja-JP" altLang="en-US" sz="1400" b="0" dirty="0">
                <a:solidFill>
                  <a:srgbClr val="0000FF"/>
                </a:solidFill>
                <a:latin typeface="+mn-ea"/>
                <a:ea typeface="+mn-ea"/>
              </a:rPr>
              <a:t>年度比</a:t>
            </a:r>
            <a:r>
              <a:rPr lang="en-US" altLang="ja-JP" sz="1400" b="0" dirty="0">
                <a:solidFill>
                  <a:srgbClr val="0000FF"/>
                </a:solidFill>
                <a:latin typeface="+mn-ea"/>
                <a:ea typeface="+mn-ea"/>
              </a:rPr>
              <a:t>77%</a:t>
            </a:r>
            <a:r>
              <a:rPr lang="ja-JP" altLang="en-US" sz="1400" b="0" dirty="0">
                <a:solidFill>
                  <a:srgbClr val="0000FF"/>
                </a:solidFill>
                <a:latin typeface="+mn-ea"/>
                <a:ea typeface="+mn-ea"/>
              </a:rPr>
              <a:t>減少</a:t>
            </a:r>
            <a:r>
              <a:rPr lang="en-US" altLang="ja-JP" sz="1400" b="0" dirty="0">
                <a:solidFill>
                  <a:srgbClr val="0000FF"/>
                </a:solidFill>
                <a:latin typeface="+mn-ea"/>
                <a:ea typeface="+mn-ea"/>
              </a:rPr>
              <a:t>)</a:t>
            </a:r>
            <a:endParaRPr lang="en-US" altLang="ja-JP" sz="1200" b="0" dirty="0">
              <a:solidFill>
                <a:srgbClr val="0000FF"/>
              </a:solidFill>
              <a:latin typeface="+mn-ea"/>
              <a:ea typeface="+mn-ea"/>
            </a:endParaRPr>
          </a:p>
          <a:p>
            <a:pPr eaLnBrk="1" hangingPunct="1">
              <a:spcBef>
                <a:spcPct val="0"/>
              </a:spcBef>
              <a:buNone/>
              <a:defRPr/>
            </a:pPr>
            <a:r>
              <a:rPr lang="ja-JP" altLang="en-US" sz="1400" b="0" dirty="0">
                <a:latin typeface="+mn-ea"/>
                <a:ea typeface="+mn-ea"/>
              </a:rPr>
              <a:t>●地域循環共生圏⇒地域の循環資源、再生可能資源、ストック資源を活用し資源生産性を向上させる。</a:t>
            </a:r>
            <a:endParaRPr lang="en-US" altLang="ja-JP" sz="1400" b="0" dirty="0">
              <a:latin typeface="+mn-ea"/>
              <a:ea typeface="+mn-ea"/>
            </a:endParaRPr>
          </a:p>
          <a:p>
            <a:pPr eaLnBrk="1" hangingPunct="1">
              <a:spcBef>
                <a:spcPct val="0"/>
              </a:spcBef>
              <a:buNone/>
              <a:defRPr/>
            </a:pPr>
            <a:r>
              <a:rPr lang="ja-JP" altLang="en-US" sz="1400" b="0" dirty="0">
                <a:solidFill>
                  <a:srgbClr val="0000FF"/>
                </a:solidFill>
                <a:latin typeface="ＭＳ Ｐゴシック 本文"/>
                <a:ea typeface="+mn-ea"/>
              </a:rPr>
              <a:t>●</a:t>
            </a:r>
            <a:r>
              <a:rPr lang="en-US" altLang="ja-JP" sz="1400" b="0" dirty="0">
                <a:solidFill>
                  <a:srgbClr val="0000FF"/>
                </a:solidFill>
                <a:latin typeface="ＭＳ Ｐゴシック 本文"/>
              </a:rPr>
              <a:t>2022</a:t>
            </a:r>
            <a:r>
              <a:rPr lang="ja-JP" altLang="en-US" sz="1400" b="0" dirty="0">
                <a:solidFill>
                  <a:srgbClr val="0000FF"/>
                </a:solidFill>
                <a:latin typeface="ＭＳ Ｐゴシック 本文"/>
              </a:rPr>
              <a:t>年</a:t>
            </a:r>
            <a:r>
              <a:rPr lang="en-US" altLang="ja-JP" sz="1400" b="0" dirty="0">
                <a:solidFill>
                  <a:srgbClr val="0000FF"/>
                </a:solidFill>
                <a:latin typeface="ＭＳ Ｐゴシック 本文"/>
              </a:rPr>
              <a:t>4</a:t>
            </a:r>
            <a:r>
              <a:rPr lang="ja-JP" altLang="en-US" sz="1400" b="0" dirty="0">
                <a:solidFill>
                  <a:srgbClr val="0000FF"/>
                </a:solidFill>
                <a:latin typeface="ＭＳ Ｐゴシック 本文"/>
              </a:rPr>
              <a:t>月　</a:t>
            </a:r>
            <a:r>
              <a:rPr lang="ja-JP" altLang="en-US" sz="1400" dirty="0">
                <a:solidFill>
                  <a:srgbClr val="0000FF"/>
                </a:solidFill>
                <a:latin typeface="ＭＳ Ｐゴシック 本文"/>
              </a:rPr>
              <a:t>プラスチック資源循環促進法　</a:t>
            </a:r>
            <a:r>
              <a:rPr lang="ja-JP" altLang="en-US" sz="1400" b="0" dirty="0">
                <a:solidFill>
                  <a:srgbClr val="0000FF"/>
                </a:solidFill>
                <a:latin typeface="ＭＳ Ｐゴシック 本文"/>
              </a:rPr>
              <a:t>包括的な資源循環体制の強化</a:t>
            </a:r>
            <a:r>
              <a:rPr lang="en-US" altLang="ja-JP" sz="1400" b="0" dirty="0">
                <a:solidFill>
                  <a:srgbClr val="0000FF"/>
                </a:solidFill>
                <a:latin typeface="ＭＳ Ｐゴシック 本文"/>
              </a:rPr>
              <a:t>3R+Renewable</a:t>
            </a:r>
            <a:r>
              <a:rPr lang="ja-JP" altLang="en-US" sz="1400" b="0" dirty="0">
                <a:solidFill>
                  <a:srgbClr val="0000FF"/>
                </a:solidFill>
                <a:latin typeface="ＭＳ Ｐゴシック 本文"/>
              </a:rPr>
              <a:t>（再生可能）が基本原則</a:t>
            </a:r>
            <a:endParaRPr lang="ja-JP" altLang="en-US" sz="1400" b="0" dirty="0">
              <a:solidFill>
                <a:srgbClr val="0000FF"/>
              </a:solidFill>
              <a:latin typeface="ＭＳ Ｐゴシック 本文"/>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p:txBody>
      </p:sp>
      <p:sp>
        <p:nvSpPr>
          <p:cNvPr id="157742" name="Line 70">
            <a:extLst>
              <a:ext uri="{FF2B5EF4-FFF2-40B4-BE49-F238E27FC236}">
                <a16:creationId xmlns:a16="http://schemas.microsoft.com/office/drawing/2014/main" id="{346C8588-3A49-AE66-9BD9-9BEE884D3C0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42366" name="図 7">
            <a:extLst>
              <a:ext uri="{FF2B5EF4-FFF2-40B4-BE49-F238E27FC236}">
                <a16:creationId xmlns:a16="http://schemas.microsoft.com/office/drawing/2014/main" id="{C0C3C131-FA00-B319-C39E-02DC5F89C0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143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67" name="図 8">
            <a:extLst>
              <a:ext uri="{FF2B5EF4-FFF2-40B4-BE49-F238E27FC236}">
                <a16:creationId xmlns:a16="http://schemas.microsoft.com/office/drawing/2014/main" id="{0BDBF0AD-AEC9-EE9E-9496-FAC9D7EFAC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2450" y="2206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68" name="図 9">
            <a:extLst>
              <a:ext uri="{FF2B5EF4-FFF2-40B4-BE49-F238E27FC236}">
                <a16:creationId xmlns:a16="http://schemas.microsoft.com/office/drawing/2014/main" id="{DA954C34-AECA-AE1C-1F1F-523D5E5FF5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153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69" name="図 11">
            <a:extLst>
              <a:ext uri="{FF2B5EF4-FFF2-40B4-BE49-F238E27FC236}">
                <a16:creationId xmlns:a16="http://schemas.microsoft.com/office/drawing/2014/main" id="{74CA58C6-C7A7-AA19-88AD-0C7D8255B2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05063" y="2174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70" name="図 12">
            <a:extLst>
              <a:ext uri="{FF2B5EF4-FFF2-40B4-BE49-F238E27FC236}">
                <a16:creationId xmlns:a16="http://schemas.microsoft.com/office/drawing/2014/main" id="{CDC40BEB-E733-D276-B80C-5E522238851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01925" y="2159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32" name="テキスト ボックス 3">
            <a:extLst>
              <a:ext uri="{FF2B5EF4-FFF2-40B4-BE49-F238E27FC236}">
                <a16:creationId xmlns:a16="http://schemas.microsoft.com/office/drawing/2014/main" id="{54483E5D-94DA-4843-DE54-C412117D34AB}"/>
              </a:ext>
            </a:extLst>
          </p:cNvPr>
          <p:cNvSpPr txBox="1">
            <a:spLocks noChangeArrowheads="1"/>
          </p:cNvSpPr>
          <p:nvPr/>
        </p:nvSpPr>
        <p:spPr bwMode="auto">
          <a:xfrm>
            <a:off x="5535410" y="1260194"/>
            <a:ext cx="514350"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800" dirty="0">
                <a:latin typeface="+mn-ea"/>
                <a:ea typeface="+mn-ea"/>
              </a:rPr>
              <a:t>3R</a:t>
            </a:r>
          </a:p>
        </p:txBody>
      </p:sp>
      <p:grpSp>
        <p:nvGrpSpPr>
          <p:cNvPr id="142375" name="グループ化 2">
            <a:extLst>
              <a:ext uri="{FF2B5EF4-FFF2-40B4-BE49-F238E27FC236}">
                <a16:creationId xmlns:a16="http://schemas.microsoft.com/office/drawing/2014/main" id="{1CC55410-E068-5DA6-1F92-4088351AD637}"/>
              </a:ext>
            </a:extLst>
          </p:cNvPr>
          <p:cNvGrpSpPr>
            <a:grpSpLocks/>
          </p:cNvGrpSpPr>
          <p:nvPr/>
        </p:nvGrpSpPr>
        <p:grpSpPr bwMode="auto">
          <a:xfrm>
            <a:off x="5733847" y="665957"/>
            <a:ext cx="3335540" cy="2159645"/>
            <a:chOff x="5113939" y="1474486"/>
            <a:chExt cx="4022725" cy="2601009"/>
          </a:xfrm>
        </p:grpSpPr>
        <p:pic>
          <p:nvPicPr>
            <p:cNvPr id="142380" name="図 2">
              <a:extLst>
                <a:ext uri="{FF2B5EF4-FFF2-40B4-BE49-F238E27FC236}">
                  <a16:creationId xmlns:a16="http://schemas.microsoft.com/office/drawing/2014/main" id="{3D6A3B42-D110-DAFF-40CA-99CC88043BA9}"/>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13939" y="1474486"/>
              <a:ext cx="4022725" cy="2601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81" name="四角形: 角を丸くする 1">
              <a:extLst>
                <a:ext uri="{FF2B5EF4-FFF2-40B4-BE49-F238E27FC236}">
                  <a16:creationId xmlns:a16="http://schemas.microsoft.com/office/drawing/2014/main" id="{6046012D-12CC-7BFC-F82D-74D7729F7907}"/>
                </a:ext>
              </a:extLst>
            </p:cNvPr>
            <p:cNvSpPr>
              <a:spLocks noChangeArrowheads="1"/>
            </p:cNvSpPr>
            <p:nvPr/>
          </p:nvSpPr>
          <p:spPr bwMode="auto">
            <a:xfrm>
              <a:off x="5969358" y="2395349"/>
              <a:ext cx="582613" cy="384175"/>
            </a:xfrm>
            <a:prstGeom prst="roundRect">
              <a:avLst>
                <a:gd name="adj" fmla="val 16667"/>
              </a:avLst>
            </a:prstGeom>
            <a:noFill/>
            <a:ln w="317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grpSp>
      <p:sp>
        <p:nvSpPr>
          <p:cNvPr id="157705" name="Text Box 26">
            <a:extLst>
              <a:ext uri="{FF2B5EF4-FFF2-40B4-BE49-F238E27FC236}">
                <a16:creationId xmlns:a16="http://schemas.microsoft.com/office/drawing/2014/main" id="{1467012B-8C7F-652B-BC11-B11D9499D4F6}"/>
              </a:ext>
            </a:extLst>
          </p:cNvPr>
          <p:cNvSpPr txBox="1">
            <a:spLocks noChangeArrowheads="1"/>
          </p:cNvSpPr>
          <p:nvPr/>
        </p:nvSpPr>
        <p:spPr bwMode="auto">
          <a:xfrm>
            <a:off x="6751023" y="692558"/>
            <a:ext cx="1481138" cy="27699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dirty="0">
                <a:latin typeface="+mn-ea"/>
                <a:ea typeface="+mn-ea"/>
              </a:rPr>
              <a:t>日本の物質フロー</a:t>
            </a:r>
          </a:p>
        </p:txBody>
      </p:sp>
      <p:sp>
        <p:nvSpPr>
          <p:cNvPr id="3" name="テキスト ボックス 2">
            <a:extLst>
              <a:ext uri="{FF2B5EF4-FFF2-40B4-BE49-F238E27FC236}">
                <a16:creationId xmlns:a16="http://schemas.microsoft.com/office/drawing/2014/main" id="{541CF756-8EDC-85C0-8FC7-6DF52E7F13C8}"/>
              </a:ext>
            </a:extLst>
          </p:cNvPr>
          <p:cNvSpPr txBox="1"/>
          <p:nvPr/>
        </p:nvSpPr>
        <p:spPr>
          <a:xfrm>
            <a:off x="-33150" y="2444592"/>
            <a:ext cx="6541346" cy="523220"/>
          </a:xfrm>
          <a:prstGeom prst="rect">
            <a:avLst/>
          </a:prstGeom>
          <a:noFill/>
        </p:spPr>
        <p:txBody>
          <a:bodyPr wrap="square">
            <a:spAutoFit/>
          </a:bodyPr>
          <a:lstStyle/>
          <a:p>
            <a:r>
              <a:rPr lang="ja-JP" altLang="en-US" sz="1400" b="0" dirty="0"/>
              <a:t>●排出者責任：自分が出す廃棄物のリサイクルや処分に責任を持つ。</a:t>
            </a:r>
          </a:p>
          <a:p>
            <a:r>
              <a:rPr lang="ja-JP" altLang="en-US" sz="1400" b="0" dirty="0"/>
              <a:t>●拡大生産者責任：生産者が製品の生産・使用・廃棄・リサイクル段階まで責任を負う</a:t>
            </a:r>
          </a:p>
        </p:txBody>
      </p:sp>
      <p:sp>
        <p:nvSpPr>
          <p:cNvPr id="4" name="AutoShape 56">
            <a:extLst>
              <a:ext uri="{FF2B5EF4-FFF2-40B4-BE49-F238E27FC236}">
                <a16:creationId xmlns:a16="http://schemas.microsoft.com/office/drawing/2014/main" id="{3939DC0D-6CDC-CC31-E371-17774BC19769}"/>
              </a:ext>
            </a:extLst>
          </p:cNvPr>
          <p:cNvSpPr>
            <a:spLocks noChangeArrowheads="1"/>
          </p:cNvSpPr>
          <p:nvPr/>
        </p:nvSpPr>
        <p:spPr bwMode="auto">
          <a:xfrm>
            <a:off x="25400" y="3031183"/>
            <a:ext cx="4245110" cy="255389"/>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5" name="Text Box 58">
            <a:extLst>
              <a:ext uri="{FF2B5EF4-FFF2-40B4-BE49-F238E27FC236}">
                <a16:creationId xmlns:a16="http://schemas.microsoft.com/office/drawing/2014/main" id="{EEF2716F-E0E0-680A-72E3-4BE231C379F6}"/>
              </a:ext>
            </a:extLst>
          </p:cNvPr>
          <p:cNvSpPr txBox="1">
            <a:spLocks noChangeArrowheads="1"/>
          </p:cNvSpPr>
          <p:nvPr/>
        </p:nvSpPr>
        <p:spPr bwMode="auto">
          <a:xfrm>
            <a:off x="-33149" y="2996952"/>
            <a:ext cx="4245110"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zh-TW" altLang="en-US" sz="1400" dirty="0">
                <a:latin typeface="+mn-ea"/>
                <a:ea typeface="+mn-ea"/>
              </a:rPr>
              <a:t>循環型社会形成推進基本計画</a:t>
            </a:r>
            <a:r>
              <a:rPr lang="ja-JP" altLang="en-US" sz="1400" dirty="0">
                <a:latin typeface="+mn-ea"/>
                <a:ea typeface="+mn-ea"/>
              </a:rPr>
              <a:t>（第</a:t>
            </a:r>
            <a:r>
              <a:rPr lang="en-US" altLang="ja-JP" sz="1400" dirty="0">
                <a:latin typeface="+mn-ea"/>
                <a:ea typeface="+mn-ea"/>
              </a:rPr>
              <a:t>4</a:t>
            </a:r>
            <a:r>
              <a:rPr lang="ja-JP" altLang="en-US" sz="1400" dirty="0">
                <a:latin typeface="+mn-ea"/>
                <a:ea typeface="+mn-ea"/>
              </a:rPr>
              <a:t>次循環基本計画）</a:t>
            </a:r>
          </a:p>
        </p:txBody>
      </p:sp>
      <p:sp>
        <p:nvSpPr>
          <p:cNvPr id="6" name="AutoShape 56">
            <a:extLst>
              <a:ext uri="{FF2B5EF4-FFF2-40B4-BE49-F238E27FC236}">
                <a16:creationId xmlns:a16="http://schemas.microsoft.com/office/drawing/2014/main" id="{A2B52343-E3F3-DAA9-0259-64DD9D83B08B}"/>
              </a:ext>
            </a:extLst>
          </p:cNvPr>
          <p:cNvSpPr>
            <a:spLocks noChangeArrowheads="1"/>
          </p:cNvSpPr>
          <p:nvPr/>
        </p:nvSpPr>
        <p:spPr bwMode="auto">
          <a:xfrm>
            <a:off x="58549" y="5739155"/>
            <a:ext cx="2843808" cy="255389"/>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solidFill>
                <a:srgbClr val="0000FF"/>
              </a:solidFill>
              <a:latin typeface="+mn-ea"/>
              <a:ea typeface="+mn-ea"/>
            </a:endParaRPr>
          </a:p>
        </p:txBody>
      </p:sp>
      <p:sp>
        <p:nvSpPr>
          <p:cNvPr id="7" name="Text Box 58">
            <a:extLst>
              <a:ext uri="{FF2B5EF4-FFF2-40B4-BE49-F238E27FC236}">
                <a16:creationId xmlns:a16="http://schemas.microsoft.com/office/drawing/2014/main" id="{76DF08FF-8719-0518-14C3-0A4D6F479033}"/>
              </a:ext>
            </a:extLst>
          </p:cNvPr>
          <p:cNvSpPr txBox="1">
            <a:spLocks noChangeArrowheads="1"/>
          </p:cNvSpPr>
          <p:nvPr/>
        </p:nvSpPr>
        <p:spPr bwMode="auto">
          <a:xfrm>
            <a:off x="0" y="5704924"/>
            <a:ext cx="2843808"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rgbClr val="0000FF"/>
                </a:solidFill>
                <a:latin typeface="+mn-ea"/>
                <a:ea typeface="+mn-ea"/>
              </a:rPr>
              <a:t>循環経済（サーキュラーエコノミー）</a:t>
            </a:r>
          </a:p>
        </p:txBody>
      </p:sp>
      <p:sp>
        <p:nvSpPr>
          <p:cNvPr id="8" name="テキスト ボックス 7">
            <a:extLst>
              <a:ext uri="{FF2B5EF4-FFF2-40B4-BE49-F238E27FC236}">
                <a16:creationId xmlns:a16="http://schemas.microsoft.com/office/drawing/2014/main" id="{D96F0168-C9E8-2A1E-6A34-3C58EC8C101F}"/>
              </a:ext>
            </a:extLst>
          </p:cNvPr>
          <p:cNvSpPr txBox="1"/>
          <p:nvPr/>
        </p:nvSpPr>
        <p:spPr>
          <a:xfrm>
            <a:off x="-33150" y="5949950"/>
            <a:ext cx="9118601" cy="954107"/>
          </a:xfrm>
          <a:prstGeom prst="rect">
            <a:avLst/>
          </a:prstGeom>
          <a:noFill/>
        </p:spPr>
        <p:txBody>
          <a:bodyPr wrap="square">
            <a:spAutoFit/>
          </a:bodyPr>
          <a:lstStyle/>
          <a:p>
            <a:r>
              <a:rPr lang="ja-JP" altLang="en-US" sz="1400" b="0" dirty="0">
                <a:solidFill>
                  <a:srgbClr val="0000FF"/>
                </a:solidFill>
              </a:rPr>
              <a:t>●資源投入量・消費量を抑え、ストックを有効活用する経済活動。廃棄物や汚染物を発生させないことを目指す。</a:t>
            </a:r>
          </a:p>
          <a:p>
            <a:r>
              <a:rPr lang="ja-JP" altLang="en-US" sz="1400" b="0" dirty="0">
                <a:solidFill>
                  <a:srgbClr val="0000FF"/>
                </a:solidFill>
              </a:rPr>
              <a:t>●</a:t>
            </a:r>
            <a:r>
              <a:rPr lang="en-US" altLang="ja-JP" sz="1400" b="0" dirty="0">
                <a:solidFill>
                  <a:srgbClr val="0000FF"/>
                </a:solidFill>
              </a:rPr>
              <a:t>2015</a:t>
            </a:r>
            <a:r>
              <a:rPr lang="ja-JP" altLang="en-US" sz="1400" b="0" dirty="0">
                <a:solidFill>
                  <a:srgbClr val="0000FF"/>
                </a:solidFill>
              </a:rPr>
              <a:t>年：欧州では循環経済の政策パッケージとして、循環経済が成長戦略として位置づけらた。 </a:t>
            </a:r>
          </a:p>
          <a:p>
            <a:r>
              <a:rPr lang="ja-JP" altLang="en-US" sz="1400" b="0" dirty="0">
                <a:solidFill>
                  <a:srgbClr val="0000FF"/>
                </a:solidFill>
              </a:rPr>
              <a:t>●</a:t>
            </a:r>
            <a:r>
              <a:rPr lang="en-US" altLang="ja-JP" sz="1400" b="0" dirty="0">
                <a:solidFill>
                  <a:srgbClr val="0000FF"/>
                </a:solidFill>
              </a:rPr>
              <a:t>2020</a:t>
            </a:r>
            <a:r>
              <a:rPr lang="ja-JP" altLang="en-US" sz="1400" b="0" dirty="0">
                <a:solidFill>
                  <a:srgbClr val="0000FF"/>
                </a:solidFill>
              </a:rPr>
              <a:t>年：「新サーキュラーエコノミー行動計画」①消費者の「修理する権利」②「持続可能な製品の立法イニシアチブ」</a:t>
            </a:r>
            <a:endParaRPr lang="en-US" altLang="ja-JP" sz="1400" b="0" dirty="0">
              <a:solidFill>
                <a:srgbClr val="0000FF"/>
              </a:solidFill>
            </a:endParaRPr>
          </a:p>
          <a:p>
            <a:r>
              <a:rPr lang="ja-JP" altLang="en-US" sz="1400" b="0" dirty="0">
                <a:solidFill>
                  <a:srgbClr val="0000FF"/>
                </a:solidFill>
              </a:rPr>
              <a:t>　　　　　　　による環境配慮型製品の設計の促進。</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Text Box 8">
            <a:extLst>
              <a:ext uri="{FF2B5EF4-FFF2-40B4-BE49-F238E27FC236}">
                <a16:creationId xmlns:a16="http://schemas.microsoft.com/office/drawing/2014/main" id="{AD2F73AA-5F29-34E0-93BF-BAC776BCCDC9}"/>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P126</a:t>
            </a:r>
            <a:r>
              <a:rPr lang="ja-JP" altLang="en-US" sz="1200" b="0">
                <a:latin typeface="+mn-ea"/>
                <a:ea typeface="+mn-ea"/>
              </a:rPr>
              <a:t>～</a:t>
            </a:r>
            <a:r>
              <a:rPr lang="en-US" altLang="ja-JP" sz="1200" b="0">
                <a:latin typeface="+mn-ea"/>
                <a:ea typeface="+mn-ea"/>
              </a:rPr>
              <a:t>P127</a:t>
            </a:r>
          </a:p>
        </p:txBody>
      </p:sp>
      <p:sp>
        <p:nvSpPr>
          <p:cNvPr id="159748" name="Text Box 9">
            <a:extLst>
              <a:ext uri="{FF2B5EF4-FFF2-40B4-BE49-F238E27FC236}">
                <a16:creationId xmlns:a16="http://schemas.microsoft.com/office/drawing/2014/main" id="{8E0C2393-E617-9FF2-A843-E1FE406051F7}"/>
              </a:ext>
            </a:extLst>
          </p:cNvPr>
          <p:cNvSpPr txBox="1">
            <a:spLocks noChangeArrowheads="1"/>
          </p:cNvSpPr>
          <p:nvPr/>
        </p:nvSpPr>
        <p:spPr bwMode="auto">
          <a:xfrm>
            <a:off x="2876550" y="104775"/>
            <a:ext cx="57864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2800" dirty="0">
                <a:latin typeface="+mn-ea"/>
                <a:ea typeface="+mn-ea"/>
              </a:rPr>
              <a:t>廃棄物処理に関する国際的な問題　</a:t>
            </a:r>
          </a:p>
        </p:txBody>
      </p:sp>
      <p:sp>
        <p:nvSpPr>
          <p:cNvPr id="159749" name="Text Box 10">
            <a:extLst>
              <a:ext uri="{FF2B5EF4-FFF2-40B4-BE49-F238E27FC236}">
                <a16:creationId xmlns:a16="http://schemas.microsoft.com/office/drawing/2014/main" id="{6E3281AE-6F83-3E90-259B-2D2B1AEC2A6A}"/>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159750" name="Text Box 11">
            <a:extLst>
              <a:ext uri="{FF2B5EF4-FFF2-40B4-BE49-F238E27FC236}">
                <a16:creationId xmlns:a16="http://schemas.microsoft.com/office/drawing/2014/main" id="{0335D328-3900-7170-3D4A-9D954BD66352}"/>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59751" name="Rectangle 12">
            <a:extLst>
              <a:ext uri="{FF2B5EF4-FFF2-40B4-BE49-F238E27FC236}">
                <a16:creationId xmlns:a16="http://schemas.microsoft.com/office/drawing/2014/main" id="{30FE2AD4-599E-6B0F-E6D1-2C971A9DB257}"/>
              </a:ext>
            </a:extLst>
          </p:cNvPr>
          <p:cNvSpPr>
            <a:spLocks noChangeArrowheads="1"/>
          </p:cNvSpPr>
          <p:nvPr/>
        </p:nvSpPr>
        <p:spPr bwMode="auto">
          <a:xfrm>
            <a:off x="179388" y="582613"/>
            <a:ext cx="8580437" cy="581025"/>
          </a:xfrm>
          <a:prstGeom prst="rect">
            <a:avLst/>
          </a:prstGeom>
          <a:noFill/>
          <a:ln>
            <a:noFill/>
          </a:ln>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人口増や経済発展に伴い廃棄物の発生量は増加する。世界全体では、発展途上国での急激な</a:t>
            </a:r>
          </a:p>
          <a:p>
            <a:pPr eaLnBrk="1" hangingPunct="1">
              <a:spcBef>
                <a:spcPct val="0"/>
              </a:spcBef>
              <a:buFontTx/>
              <a:buNone/>
              <a:defRPr/>
            </a:pPr>
            <a:r>
              <a:rPr lang="ja-JP" altLang="en-US" sz="1600" dirty="0">
                <a:latin typeface="+mn-ea"/>
                <a:ea typeface="+mn-ea"/>
              </a:rPr>
              <a:t>経済発展と人口増加を背景に、</a:t>
            </a:r>
            <a:r>
              <a:rPr lang="en-US" altLang="ja-JP" sz="1600" dirty="0">
                <a:solidFill>
                  <a:srgbClr val="FF0000"/>
                </a:solidFill>
                <a:latin typeface="+mn-ea"/>
                <a:ea typeface="+mn-ea"/>
              </a:rPr>
              <a:t>2050</a:t>
            </a:r>
            <a:r>
              <a:rPr lang="ja-JP" altLang="en-US" sz="1600" dirty="0">
                <a:solidFill>
                  <a:srgbClr val="FF0000"/>
                </a:solidFill>
                <a:latin typeface="+mn-ea"/>
                <a:ea typeface="+mn-ea"/>
              </a:rPr>
              <a:t>年には今の倍以上の廃棄物の発生が予想</a:t>
            </a:r>
            <a:r>
              <a:rPr lang="ja-JP" altLang="en-US" sz="1600" dirty="0">
                <a:latin typeface="+mn-ea"/>
                <a:ea typeface="+mn-ea"/>
              </a:rPr>
              <a:t>されている。</a:t>
            </a:r>
          </a:p>
        </p:txBody>
      </p:sp>
      <p:sp>
        <p:nvSpPr>
          <p:cNvPr id="159752" name="AutoShape 13">
            <a:extLst>
              <a:ext uri="{FF2B5EF4-FFF2-40B4-BE49-F238E27FC236}">
                <a16:creationId xmlns:a16="http://schemas.microsoft.com/office/drawing/2014/main" id="{EEE7D404-4389-71FF-DE7A-A505F5DD5BB5}"/>
              </a:ext>
            </a:extLst>
          </p:cNvPr>
          <p:cNvSpPr>
            <a:spLocks noChangeArrowheads="1"/>
          </p:cNvSpPr>
          <p:nvPr/>
        </p:nvSpPr>
        <p:spPr bwMode="auto">
          <a:xfrm>
            <a:off x="41524" y="1212036"/>
            <a:ext cx="2775932" cy="255389"/>
          </a:xfrm>
          <a:prstGeom prst="roundRect">
            <a:avLst>
              <a:gd name="adj" fmla="val 16741"/>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59759" name="Text Box 26">
            <a:extLst>
              <a:ext uri="{FF2B5EF4-FFF2-40B4-BE49-F238E27FC236}">
                <a16:creationId xmlns:a16="http://schemas.microsoft.com/office/drawing/2014/main" id="{BC25D3EA-C10D-3093-AF39-3693224737D2}"/>
              </a:ext>
            </a:extLst>
          </p:cNvPr>
          <p:cNvSpPr txBox="1">
            <a:spLocks noChangeArrowheads="1"/>
          </p:cNvSpPr>
          <p:nvPr/>
        </p:nvSpPr>
        <p:spPr bwMode="auto">
          <a:xfrm>
            <a:off x="19513" y="1149231"/>
            <a:ext cx="2910141"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廃棄物の国境を越える移動</a:t>
            </a:r>
          </a:p>
        </p:txBody>
      </p:sp>
      <p:sp>
        <p:nvSpPr>
          <p:cNvPr id="159763" name="Text Box 32">
            <a:extLst>
              <a:ext uri="{FF2B5EF4-FFF2-40B4-BE49-F238E27FC236}">
                <a16:creationId xmlns:a16="http://schemas.microsoft.com/office/drawing/2014/main" id="{3CB888E5-F901-F108-7243-8CDD8BB6639E}"/>
              </a:ext>
            </a:extLst>
          </p:cNvPr>
          <p:cNvSpPr txBox="1">
            <a:spLocks noChangeArrowheads="1"/>
          </p:cNvSpPr>
          <p:nvPr/>
        </p:nvSpPr>
        <p:spPr bwMode="auto">
          <a:xfrm>
            <a:off x="3256" y="1459489"/>
            <a:ext cx="5544045" cy="452431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●廃棄物の国境を越える移動とバーゼル条約</a:t>
            </a:r>
          </a:p>
          <a:p>
            <a:pPr eaLnBrk="1" hangingPunct="1">
              <a:spcBef>
                <a:spcPct val="0"/>
              </a:spcBef>
              <a:buFontTx/>
              <a:buNone/>
              <a:defRPr/>
            </a:pPr>
            <a:r>
              <a:rPr lang="ja-JP" altLang="en-US" sz="1200" b="0" dirty="0">
                <a:latin typeface="+mn-ea"/>
                <a:ea typeface="+mn-ea"/>
              </a:rPr>
              <a:t>先進国の有害廃棄物が発展途上国に持ち込まれ、環境に悪影響を与えている。</a:t>
            </a:r>
          </a:p>
          <a:p>
            <a:pPr eaLnBrk="1" hangingPunct="1">
              <a:spcBef>
                <a:spcPct val="0"/>
              </a:spcBef>
              <a:buFontTx/>
              <a:buNone/>
              <a:defRPr/>
            </a:pPr>
            <a:r>
              <a:rPr lang="ja-JP" altLang="en-US" sz="1200" b="0" dirty="0">
                <a:latin typeface="+mn-ea"/>
                <a:ea typeface="+mn-ea"/>
              </a:rPr>
              <a:t>＜バーゼル条約：世界</a:t>
            </a:r>
            <a:r>
              <a:rPr lang="en-US" altLang="ja-JP" sz="1200" b="0" dirty="0">
                <a:latin typeface="+mn-ea"/>
                <a:ea typeface="+mn-ea"/>
              </a:rPr>
              <a:t>187</a:t>
            </a:r>
            <a:r>
              <a:rPr lang="ja-JP" altLang="en-US" sz="1200" b="0" dirty="0">
                <a:latin typeface="+mn-ea"/>
                <a:ea typeface="+mn-ea"/>
              </a:rPr>
              <a:t>か国が条約に加盟し、日本は</a:t>
            </a:r>
            <a:r>
              <a:rPr lang="en-US" altLang="ja-JP" sz="1200" b="0" dirty="0">
                <a:latin typeface="+mn-ea"/>
                <a:ea typeface="+mn-ea"/>
              </a:rPr>
              <a:t>1993</a:t>
            </a:r>
            <a:r>
              <a:rPr lang="ja-JP" altLang="en-US" sz="1200" b="0" dirty="0">
                <a:latin typeface="+mn-ea"/>
                <a:ea typeface="+mn-ea"/>
              </a:rPr>
              <a:t>年に加盟＞</a:t>
            </a:r>
          </a:p>
          <a:p>
            <a:pPr eaLnBrk="1" hangingPunct="1">
              <a:spcBef>
                <a:spcPct val="0"/>
              </a:spcBef>
              <a:buFontTx/>
              <a:buNone/>
              <a:defRPr/>
            </a:pPr>
            <a:r>
              <a:rPr lang="ja-JP" altLang="en-US" sz="1200" b="0" dirty="0">
                <a:latin typeface="+mn-ea"/>
                <a:ea typeface="+mn-ea"/>
              </a:rPr>
              <a:t>　・有害廃棄物の輸出時には事前に相手国に通告して同意を得る</a:t>
            </a:r>
          </a:p>
          <a:p>
            <a:pPr eaLnBrk="1" hangingPunct="1">
              <a:spcBef>
                <a:spcPct val="0"/>
              </a:spcBef>
              <a:buFontTx/>
              <a:buNone/>
              <a:defRPr/>
            </a:pPr>
            <a:r>
              <a:rPr lang="ja-JP" altLang="en-US" sz="1200" b="0" dirty="0">
                <a:latin typeface="+mn-ea"/>
                <a:ea typeface="+mn-ea"/>
              </a:rPr>
              <a:t>　・不適正な輸や処分行為が行われた場合の返送（</a:t>
            </a:r>
            <a:r>
              <a:rPr lang="ja-JP" altLang="en-US" sz="1200" b="0" dirty="0">
                <a:solidFill>
                  <a:srgbClr val="FF0000"/>
                </a:solidFill>
                <a:latin typeface="+mn-ea"/>
                <a:ea typeface="+mn-ea"/>
              </a:rPr>
              <a:t>シップバック</a:t>
            </a:r>
            <a:r>
              <a:rPr lang="ja-JP" altLang="en-US" sz="1200" b="0" dirty="0">
                <a:latin typeface="+mn-ea"/>
                <a:ea typeface="+mn-ea"/>
              </a:rPr>
              <a:t>）の義務</a:t>
            </a: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2020</a:t>
            </a:r>
            <a:r>
              <a:rPr lang="ja-JP" altLang="en-US" sz="1200" b="0" dirty="0">
                <a:latin typeface="+mn-ea"/>
                <a:ea typeface="+mn-ea"/>
              </a:rPr>
              <a:t>年日本は石炭灰、錫鉛</a:t>
            </a:r>
            <a:r>
              <a:rPr lang="en-US" altLang="ja-JP" sz="1200" b="0" dirty="0">
                <a:latin typeface="+mn-ea"/>
                <a:ea typeface="+mn-ea"/>
              </a:rPr>
              <a:t>(</a:t>
            </a:r>
            <a:r>
              <a:rPr lang="ja-JP" altLang="en-US" sz="1200" b="0" dirty="0">
                <a:latin typeface="+mn-ea"/>
                <a:ea typeface="+mn-ea"/>
              </a:rPr>
              <a:t>はんだ</a:t>
            </a:r>
            <a:r>
              <a:rPr lang="en-US" altLang="ja-JP" sz="1200" b="0" dirty="0">
                <a:latin typeface="+mn-ea"/>
                <a:ea typeface="+mn-ea"/>
              </a:rPr>
              <a:t>)</a:t>
            </a:r>
            <a:r>
              <a:rPr lang="ja-JP" altLang="en-US" sz="1200" b="0" dirty="0">
                <a:latin typeface="+mn-ea"/>
                <a:ea typeface="+mn-ea"/>
              </a:rPr>
              <a:t>くず等</a:t>
            </a:r>
            <a:r>
              <a:rPr lang="en-US" altLang="ja-JP" sz="1200" b="0" dirty="0">
                <a:latin typeface="+mn-ea"/>
                <a:ea typeface="+mn-ea"/>
              </a:rPr>
              <a:t>14</a:t>
            </a:r>
            <a:r>
              <a:rPr lang="ja-JP" altLang="en-US" sz="1200" b="0" dirty="0">
                <a:latin typeface="+mn-ea"/>
                <a:ea typeface="+mn-ea"/>
              </a:rPr>
              <a:t>万</a:t>
            </a:r>
            <a:r>
              <a:rPr lang="en-US" altLang="ja-JP" sz="1200" b="0" dirty="0">
                <a:latin typeface="+mn-ea"/>
                <a:ea typeface="+mn-ea"/>
              </a:rPr>
              <a:t>6,089 t </a:t>
            </a:r>
            <a:r>
              <a:rPr lang="ja-JP" altLang="en-US" sz="1200" b="0" dirty="0">
                <a:latin typeface="+mn-ea"/>
                <a:ea typeface="+mn-ea"/>
              </a:rPr>
              <a:t>が輸出。</a:t>
            </a:r>
          </a:p>
          <a:p>
            <a:pPr eaLnBrk="1" hangingPunct="1">
              <a:spcBef>
                <a:spcPct val="0"/>
              </a:spcBef>
              <a:buFontTx/>
              <a:buNone/>
              <a:defRPr/>
            </a:pPr>
            <a:r>
              <a:rPr lang="ja-JP" altLang="en-US" sz="1200" b="0" dirty="0">
                <a:latin typeface="+mn-ea"/>
                <a:ea typeface="+mn-ea"/>
              </a:rPr>
              <a:t>　 電子部品スクラップ等</a:t>
            </a:r>
            <a:r>
              <a:rPr lang="en-US" altLang="ja-JP" sz="1200" b="0" dirty="0">
                <a:latin typeface="+mn-ea"/>
                <a:ea typeface="+mn-ea"/>
              </a:rPr>
              <a:t>1,601 t </a:t>
            </a:r>
            <a:r>
              <a:rPr lang="ja-JP" altLang="en-US" sz="1200" b="0" dirty="0">
                <a:latin typeface="+mn-ea"/>
                <a:ea typeface="+mn-ea"/>
              </a:rPr>
              <a:t>がリサイクル目的で輸入。</a:t>
            </a:r>
          </a:p>
          <a:p>
            <a:pPr eaLnBrk="1" hangingPunct="1">
              <a:spcBef>
                <a:spcPct val="0"/>
              </a:spcBef>
              <a:buFontTx/>
              <a:buNone/>
              <a:defRPr/>
            </a:pPr>
            <a:r>
              <a:rPr lang="ja-JP" altLang="en-US" sz="1200" b="0" dirty="0">
                <a:latin typeface="+mn-ea"/>
                <a:ea typeface="+mn-ea"/>
              </a:rPr>
              <a:t>なお条約対象外で石炭灰のセメント材料として韓国、香港等へ</a:t>
            </a:r>
            <a:r>
              <a:rPr lang="en-US" altLang="ja-JP" sz="1200" b="0" dirty="0">
                <a:latin typeface="+mn-ea"/>
                <a:ea typeface="+mn-ea"/>
              </a:rPr>
              <a:t>87</a:t>
            </a:r>
            <a:r>
              <a:rPr lang="ja-JP" altLang="en-US" sz="1200" b="0" dirty="0">
                <a:latin typeface="+mn-ea"/>
                <a:ea typeface="+mn-ea"/>
              </a:rPr>
              <a:t>万ｔ輸出。</a:t>
            </a:r>
          </a:p>
          <a:p>
            <a:pPr eaLnBrk="1" hangingPunct="1">
              <a:spcBef>
                <a:spcPct val="0"/>
              </a:spcBef>
              <a:buFontTx/>
              <a:buNone/>
              <a:defRPr/>
            </a:pP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a:t>
            </a:r>
            <a:r>
              <a:rPr lang="en-US" altLang="ja-JP" sz="1200" b="0" dirty="0">
                <a:latin typeface="+mn-ea"/>
                <a:ea typeface="+mn-ea"/>
              </a:rPr>
              <a:t>E-waste</a:t>
            </a:r>
            <a:r>
              <a:rPr lang="ja-JP" altLang="en-US" sz="1200" b="0" dirty="0">
                <a:latin typeface="+mn-ea"/>
                <a:ea typeface="+mn-ea"/>
              </a:rPr>
              <a:t>（電気製品・電子製品の廃棄物）問題</a:t>
            </a:r>
          </a:p>
          <a:p>
            <a:pPr eaLnBrk="1" hangingPunct="1">
              <a:spcBef>
                <a:spcPct val="0"/>
              </a:spcBef>
              <a:buFontTx/>
              <a:buNone/>
              <a:defRPr/>
            </a:pPr>
            <a:r>
              <a:rPr lang="ja-JP" altLang="en-US" sz="1200" b="0" dirty="0">
                <a:latin typeface="+mn-ea"/>
                <a:ea typeface="+mn-ea"/>
              </a:rPr>
              <a:t>　・世界の</a:t>
            </a:r>
            <a:r>
              <a:rPr lang="en-US" altLang="ja-JP" sz="1200" b="0" dirty="0">
                <a:latin typeface="+mn-ea"/>
                <a:ea typeface="+mn-ea"/>
              </a:rPr>
              <a:t>E-waste</a:t>
            </a:r>
            <a:r>
              <a:rPr lang="ja-JP" altLang="en-US" sz="1200" b="0" dirty="0">
                <a:latin typeface="+mn-ea"/>
                <a:ea typeface="+mn-ea"/>
              </a:rPr>
              <a:t>の発生量は</a:t>
            </a:r>
            <a:r>
              <a:rPr lang="en-US" altLang="ja-JP" sz="1200" b="0" dirty="0">
                <a:latin typeface="+mn-ea"/>
                <a:ea typeface="+mn-ea"/>
              </a:rPr>
              <a:t>2019</a:t>
            </a:r>
            <a:r>
              <a:rPr lang="ja-JP" altLang="en-US" sz="1200" b="0" dirty="0">
                <a:latin typeface="+mn-ea"/>
                <a:ea typeface="+mn-ea"/>
              </a:rPr>
              <a:t>年に</a:t>
            </a:r>
            <a:r>
              <a:rPr lang="en-US" altLang="ja-JP" sz="1200" b="0" dirty="0">
                <a:latin typeface="+mn-ea"/>
                <a:ea typeface="+mn-ea"/>
              </a:rPr>
              <a:t>5,360</a:t>
            </a:r>
            <a:r>
              <a:rPr lang="ja-JP" altLang="en-US" sz="1200" b="0" dirty="0">
                <a:latin typeface="+mn-ea"/>
                <a:ea typeface="+mn-ea"/>
              </a:rPr>
              <a:t>万ｔ（５年間で</a:t>
            </a:r>
            <a:r>
              <a:rPr lang="en-US" altLang="ja-JP" sz="1200" b="0" dirty="0">
                <a:latin typeface="+mn-ea"/>
                <a:ea typeface="+mn-ea"/>
              </a:rPr>
              <a:t>21</a:t>
            </a:r>
            <a:r>
              <a:rPr lang="ja-JP" altLang="en-US" sz="1200" b="0" dirty="0">
                <a:latin typeface="+mn-ea"/>
                <a:ea typeface="+mn-ea"/>
              </a:rPr>
              <a:t>％増）</a:t>
            </a:r>
          </a:p>
          <a:p>
            <a:pPr eaLnBrk="1" hangingPunct="1">
              <a:spcBef>
                <a:spcPct val="0"/>
              </a:spcBef>
              <a:buFontTx/>
              <a:buNone/>
              <a:defRPr/>
            </a:pPr>
            <a:r>
              <a:rPr lang="ja-JP" altLang="en-US" sz="1200" b="0" dirty="0">
                <a:latin typeface="+mn-ea"/>
                <a:ea typeface="+mn-ea"/>
              </a:rPr>
              <a:t>　　うち</a:t>
            </a:r>
            <a:r>
              <a:rPr lang="en-US" altLang="ja-JP" sz="1200" b="0" dirty="0">
                <a:latin typeface="+mn-ea"/>
                <a:ea typeface="+mn-ea"/>
              </a:rPr>
              <a:t>4,430</a:t>
            </a:r>
            <a:r>
              <a:rPr lang="ja-JP" altLang="en-US" sz="1200" b="0" dirty="0">
                <a:latin typeface="+mn-ea"/>
                <a:ea typeface="+mn-ea"/>
              </a:rPr>
              <a:t>万ｔが行方不詳　一部が途上国に輸出⇒不適切処理⇒</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有害物質による環境汚染。特にアジア太平洋地域で深刻。</a:t>
            </a: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 E-waste</a:t>
            </a:r>
            <a:r>
              <a:rPr lang="ja-JP" altLang="en-US" sz="1200" b="0" dirty="0">
                <a:latin typeface="+mn-ea"/>
                <a:ea typeface="+mn-ea"/>
              </a:rPr>
              <a:t>には、</a:t>
            </a:r>
            <a:r>
              <a:rPr lang="ja-JP" altLang="en-US" sz="1200" b="0" dirty="0">
                <a:solidFill>
                  <a:srgbClr val="FF0000"/>
                </a:solidFill>
                <a:latin typeface="+mn-ea"/>
                <a:ea typeface="+mn-ea"/>
              </a:rPr>
              <a:t>レアメタル</a:t>
            </a:r>
            <a:r>
              <a:rPr lang="ja-JP" altLang="en-US" sz="1200" b="0" dirty="0">
                <a:latin typeface="+mn-ea"/>
                <a:ea typeface="+mn-ea"/>
              </a:rPr>
              <a:t>が多く含まれている。（国内で処理すれば資源）</a:t>
            </a:r>
          </a:p>
          <a:p>
            <a:pPr eaLnBrk="1" hangingPunct="1">
              <a:spcBef>
                <a:spcPct val="0"/>
              </a:spcBef>
              <a:buFontTx/>
              <a:buNone/>
              <a:defRPr/>
            </a:pPr>
            <a:r>
              <a:rPr lang="ja-JP" altLang="en-US" sz="1200" b="0" dirty="0">
                <a:latin typeface="+mn-ea"/>
                <a:ea typeface="+mn-ea"/>
              </a:rPr>
              <a:t>　・廃家電などが中古利用などと偽って途上国に運ばれいる。</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技術ガイドラインの策定や、各国での</a:t>
            </a:r>
            <a:r>
              <a:rPr lang="ja-JP" altLang="en-US" sz="1200" b="0" dirty="0">
                <a:solidFill>
                  <a:srgbClr val="FF0000"/>
                </a:solidFill>
                <a:latin typeface="+mn-ea"/>
                <a:ea typeface="+mn-ea"/>
              </a:rPr>
              <a:t>インベントリ作成</a:t>
            </a:r>
            <a:r>
              <a:rPr lang="ja-JP" altLang="en-US" sz="1200" b="0" dirty="0">
                <a:latin typeface="+mn-ea"/>
                <a:ea typeface="+mn-ea"/>
              </a:rPr>
              <a:t>などが進められている。</a:t>
            </a:r>
          </a:p>
          <a:p>
            <a:pPr eaLnBrk="1" hangingPunct="1">
              <a:spcBef>
                <a:spcPct val="0"/>
              </a:spcBef>
              <a:buFontTx/>
              <a:buNone/>
              <a:defRPr/>
            </a:pPr>
            <a:r>
              <a:rPr lang="ja-JP" altLang="en-US" sz="1200" b="0" dirty="0">
                <a:latin typeface="+mn-ea"/>
                <a:ea typeface="+mn-ea"/>
              </a:rPr>
              <a:t>　</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●プラスチックごみ問題</a:t>
            </a: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2021</a:t>
            </a:r>
            <a:r>
              <a:rPr lang="ja-JP" altLang="en-US" sz="1200" b="0" dirty="0">
                <a:latin typeface="+mn-ea"/>
                <a:ea typeface="+mn-ea"/>
              </a:rPr>
              <a:t>年</a:t>
            </a:r>
            <a:r>
              <a:rPr lang="en-US" altLang="ja-JP" sz="1200" b="0" dirty="0">
                <a:latin typeface="+mn-ea"/>
                <a:ea typeface="+mn-ea"/>
              </a:rPr>
              <a:t>1</a:t>
            </a:r>
            <a:r>
              <a:rPr lang="ja-JP" altLang="en-US" sz="1200" b="0" dirty="0">
                <a:latin typeface="+mn-ea"/>
                <a:ea typeface="+mn-ea"/>
              </a:rPr>
              <a:t>月</a:t>
            </a:r>
            <a:r>
              <a:rPr lang="en-US" altLang="ja-JP" sz="1200" b="0" dirty="0">
                <a:latin typeface="+mn-ea"/>
                <a:ea typeface="+mn-ea"/>
              </a:rPr>
              <a:t>1</a:t>
            </a:r>
            <a:r>
              <a:rPr lang="ja-JP" altLang="en-US" sz="1200" b="0" dirty="0">
                <a:latin typeface="+mn-ea"/>
                <a:ea typeface="+mn-ea"/>
              </a:rPr>
              <a:t>日よりプラスチックごみによる海洋汚染の深刻化に対処するため、</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汚染されたプラスチックがバーゼル条約の規制対象に。</a:t>
            </a:r>
          </a:p>
          <a:p>
            <a:pPr eaLnBrk="1" hangingPunct="1">
              <a:spcBef>
                <a:spcPct val="0"/>
              </a:spcBef>
              <a:buFontTx/>
              <a:buNone/>
              <a:defRPr/>
            </a:pPr>
            <a:r>
              <a:rPr lang="ja-JP" altLang="en-US" sz="1200" b="0" dirty="0">
                <a:latin typeface="+mn-ea"/>
                <a:ea typeface="+mn-ea"/>
              </a:rPr>
              <a:t>　日本は廃プラスチックの輸出大国でしたが、中国をはじめとする各国政府による</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輸入禁止・輸出規制により、国内処理が増えている。</a:t>
            </a:r>
          </a:p>
          <a:p>
            <a:pPr eaLnBrk="1" hangingPunct="1">
              <a:spcBef>
                <a:spcPct val="0"/>
              </a:spcBef>
              <a:buFontTx/>
              <a:buNone/>
              <a:defRPr/>
            </a:pPr>
            <a:r>
              <a:rPr lang="ja-JP" altLang="en-US" sz="1200" b="0" dirty="0">
                <a:latin typeface="+mn-ea"/>
                <a:ea typeface="+mn-ea"/>
              </a:rPr>
              <a:t>　国際的な社会情勢の変化に関わらず、適切なリサイクルが確保されるよう、</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国内の安定したリサイクル体制の整備が重要な課題。</a:t>
            </a:r>
            <a:endParaRPr lang="ja-JP" altLang="en-US" sz="1200" b="0" dirty="0">
              <a:solidFill>
                <a:srgbClr val="0000FF"/>
              </a:solidFill>
              <a:latin typeface="+mn-ea"/>
              <a:ea typeface="+mn-ea"/>
            </a:endParaRPr>
          </a:p>
        </p:txBody>
      </p:sp>
      <p:sp>
        <p:nvSpPr>
          <p:cNvPr id="159778" name="Line 40">
            <a:extLst>
              <a:ext uri="{FF2B5EF4-FFF2-40B4-BE49-F238E27FC236}">
                <a16:creationId xmlns:a16="http://schemas.microsoft.com/office/drawing/2014/main" id="{1EA6E150-618E-838B-9112-1CF0D8ACBBE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44410" name="図 8">
            <a:extLst>
              <a:ext uri="{FF2B5EF4-FFF2-40B4-BE49-F238E27FC236}">
                <a16:creationId xmlns:a16="http://schemas.microsoft.com/office/drawing/2014/main" id="{9959880D-79D9-C405-AE8A-2276604845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9875" y="157163"/>
            <a:ext cx="3714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11" name="図 9">
            <a:extLst>
              <a:ext uri="{FF2B5EF4-FFF2-40B4-BE49-F238E27FC236}">
                <a16:creationId xmlns:a16="http://schemas.microsoft.com/office/drawing/2014/main" id="{8416D954-1526-E4D9-2B8A-D0258DF6ED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0550" y="157163"/>
            <a:ext cx="3714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12" name="図 11">
            <a:extLst>
              <a:ext uri="{FF2B5EF4-FFF2-40B4-BE49-F238E27FC236}">
                <a16:creationId xmlns:a16="http://schemas.microsoft.com/office/drawing/2014/main" id="{0FEF0878-142F-8139-AD26-6E18BE1A6E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82813" y="158750"/>
            <a:ext cx="3714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413" name="図 12">
            <a:extLst>
              <a:ext uri="{FF2B5EF4-FFF2-40B4-BE49-F238E27FC236}">
                <a16:creationId xmlns:a16="http://schemas.microsoft.com/office/drawing/2014/main" id="{218D6438-DA1C-1E2F-3003-D3CEF27AAA9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5075" y="157163"/>
            <a:ext cx="3714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53" name="AutoShape 15">
            <a:extLst>
              <a:ext uri="{FF2B5EF4-FFF2-40B4-BE49-F238E27FC236}">
                <a16:creationId xmlns:a16="http://schemas.microsoft.com/office/drawing/2014/main" id="{BC63F759-8CDF-9C09-A58A-EC9EB9154E2E}"/>
              </a:ext>
            </a:extLst>
          </p:cNvPr>
          <p:cNvSpPr>
            <a:spLocks noChangeArrowheads="1"/>
          </p:cNvSpPr>
          <p:nvPr/>
        </p:nvSpPr>
        <p:spPr bwMode="auto">
          <a:xfrm>
            <a:off x="5642331" y="3264234"/>
            <a:ext cx="3321895" cy="1123712"/>
          </a:xfrm>
          <a:prstGeom prst="roundRect">
            <a:avLst>
              <a:gd name="adj" fmla="val 16671"/>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・地球上の存在量が少ない金属。</a:t>
            </a:r>
          </a:p>
          <a:p>
            <a:pPr eaLnBrk="1" hangingPunct="1">
              <a:spcBef>
                <a:spcPct val="0"/>
              </a:spcBef>
              <a:buFontTx/>
              <a:buNone/>
              <a:defRPr/>
            </a:pPr>
            <a:r>
              <a:rPr lang="ja-JP" altLang="en-US" sz="1200" b="0" dirty="0">
                <a:latin typeface="+mn-ea"/>
                <a:ea typeface="+mn-ea"/>
              </a:rPr>
              <a:t>・自動車･ＩＴ製品などの製造に不可欠な素材。</a:t>
            </a:r>
          </a:p>
          <a:p>
            <a:pPr eaLnBrk="1" hangingPunct="1">
              <a:spcBef>
                <a:spcPct val="0"/>
              </a:spcBef>
              <a:buFontTx/>
              <a:buNone/>
              <a:defRPr/>
            </a:pPr>
            <a:r>
              <a:rPr lang="ja-JP" altLang="en-US" sz="1200" b="0" dirty="0">
                <a:latin typeface="+mn-ea"/>
                <a:ea typeface="+mn-ea"/>
              </a:rPr>
              <a:t>・日本の産業競争力の要。</a:t>
            </a:r>
          </a:p>
          <a:p>
            <a:pPr eaLnBrk="1" hangingPunct="1">
              <a:spcBef>
                <a:spcPct val="0"/>
              </a:spcBef>
              <a:buFontTx/>
              <a:buNone/>
              <a:defRPr/>
            </a:pPr>
            <a:r>
              <a:rPr lang="ja-JP" altLang="en-US" sz="1200" b="0" dirty="0">
                <a:latin typeface="+mn-ea"/>
                <a:ea typeface="+mn-ea"/>
              </a:rPr>
              <a:t>・リチウム</a:t>
            </a:r>
            <a:r>
              <a:rPr lang="en-US" altLang="ja-JP" sz="1200" b="0" dirty="0">
                <a:latin typeface="+mn-ea"/>
                <a:ea typeface="+mn-ea"/>
              </a:rPr>
              <a:t>､</a:t>
            </a:r>
            <a:r>
              <a:rPr lang="ja-JP" altLang="en-US" sz="1200" b="0" dirty="0">
                <a:latin typeface="+mn-ea"/>
                <a:ea typeface="+mn-ea"/>
              </a:rPr>
              <a:t>ベリリウム</a:t>
            </a:r>
            <a:r>
              <a:rPr lang="en-US" altLang="ja-JP" sz="1200" b="0" dirty="0">
                <a:latin typeface="+mn-ea"/>
                <a:ea typeface="+mn-ea"/>
              </a:rPr>
              <a:t>､</a:t>
            </a:r>
            <a:r>
              <a:rPr lang="ja-JP" altLang="en-US" sz="1200" b="0" dirty="0">
                <a:latin typeface="+mn-ea"/>
                <a:ea typeface="+mn-ea"/>
              </a:rPr>
              <a:t>ホウ素</a:t>
            </a:r>
            <a:r>
              <a:rPr lang="en-US" altLang="ja-JP" sz="1200" b="0" dirty="0">
                <a:latin typeface="+mn-ea"/>
                <a:ea typeface="+mn-ea"/>
              </a:rPr>
              <a:t>､</a:t>
            </a:r>
            <a:r>
              <a:rPr lang="ja-JP" altLang="en-US" sz="1200" b="0" dirty="0">
                <a:latin typeface="+mn-ea"/>
                <a:ea typeface="+mn-ea"/>
              </a:rPr>
              <a:t>希土類（ﾚｱｱｰｽ</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　チタンなど３１種類</a:t>
            </a:r>
          </a:p>
        </p:txBody>
      </p:sp>
      <p:sp>
        <p:nvSpPr>
          <p:cNvPr id="159754" name="AutoShape 16">
            <a:extLst>
              <a:ext uri="{FF2B5EF4-FFF2-40B4-BE49-F238E27FC236}">
                <a16:creationId xmlns:a16="http://schemas.microsoft.com/office/drawing/2014/main" id="{1017D665-F702-5D88-2AE7-C71E5DE95A2D}"/>
              </a:ext>
            </a:extLst>
          </p:cNvPr>
          <p:cNvSpPr>
            <a:spLocks noChangeArrowheads="1"/>
          </p:cNvSpPr>
          <p:nvPr/>
        </p:nvSpPr>
        <p:spPr bwMode="auto">
          <a:xfrm>
            <a:off x="6290403" y="3038337"/>
            <a:ext cx="1943645" cy="307777"/>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dirty="0">
              <a:solidFill>
                <a:schemeClr val="bg1"/>
              </a:solidFill>
              <a:latin typeface="+mn-ea"/>
              <a:ea typeface="+mn-ea"/>
            </a:endParaRPr>
          </a:p>
        </p:txBody>
      </p:sp>
      <p:sp>
        <p:nvSpPr>
          <p:cNvPr id="159762" name="Text Box 31">
            <a:extLst>
              <a:ext uri="{FF2B5EF4-FFF2-40B4-BE49-F238E27FC236}">
                <a16:creationId xmlns:a16="http://schemas.microsoft.com/office/drawing/2014/main" id="{292CD6A3-A472-51CB-0F0E-A4F5FF9FEC68}"/>
              </a:ext>
            </a:extLst>
          </p:cNvPr>
          <p:cNvSpPr txBox="1">
            <a:spLocks noChangeArrowheads="1"/>
          </p:cNvSpPr>
          <p:nvPr/>
        </p:nvSpPr>
        <p:spPr bwMode="auto">
          <a:xfrm>
            <a:off x="6361840" y="3006569"/>
            <a:ext cx="1872208"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solidFill>
                  <a:schemeClr val="bg1"/>
                </a:solidFill>
                <a:latin typeface="+mn-ea"/>
                <a:ea typeface="+mn-ea"/>
              </a:rPr>
              <a:t>レアメタル（希少金属）</a:t>
            </a:r>
          </a:p>
        </p:txBody>
      </p:sp>
      <p:sp>
        <p:nvSpPr>
          <p:cNvPr id="2" name="AutoShape 15">
            <a:extLst>
              <a:ext uri="{FF2B5EF4-FFF2-40B4-BE49-F238E27FC236}">
                <a16:creationId xmlns:a16="http://schemas.microsoft.com/office/drawing/2014/main" id="{BE874010-DBCC-CC79-85F6-0352F7FDCD44}"/>
              </a:ext>
            </a:extLst>
          </p:cNvPr>
          <p:cNvSpPr>
            <a:spLocks noChangeArrowheads="1"/>
          </p:cNvSpPr>
          <p:nvPr/>
        </p:nvSpPr>
        <p:spPr bwMode="auto">
          <a:xfrm>
            <a:off x="5652120" y="1469186"/>
            <a:ext cx="3321895" cy="1328023"/>
          </a:xfrm>
          <a:prstGeom prst="roundRect">
            <a:avLst>
              <a:gd name="adj" fmla="val 16671"/>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近年、日本から輸出された貨物が相手国の税関で通関できず、日本にシップバック（返送）される事例が多く発生している。</a:t>
            </a:r>
          </a:p>
          <a:p>
            <a:pPr eaLnBrk="1" hangingPunct="1">
              <a:spcBef>
                <a:spcPct val="0"/>
              </a:spcBef>
              <a:buFontTx/>
              <a:buNone/>
              <a:defRPr/>
            </a:pPr>
            <a:r>
              <a:rPr lang="en-US" altLang="ja-JP" sz="1200" b="0" dirty="0">
                <a:latin typeface="+mn-ea"/>
                <a:ea typeface="+mn-ea"/>
              </a:rPr>
              <a:t>2020</a:t>
            </a:r>
            <a:r>
              <a:rPr lang="ja-JP" altLang="en-US" sz="1200" b="0" dirty="0">
                <a:latin typeface="+mn-ea"/>
                <a:ea typeface="+mn-ea"/>
              </a:rPr>
              <a:t>年度は、</a:t>
            </a:r>
            <a:r>
              <a:rPr lang="en-US" altLang="ja-JP" sz="1200" b="0" dirty="0">
                <a:latin typeface="+mn-ea"/>
                <a:ea typeface="+mn-ea"/>
              </a:rPr>
              <a:t>E-waste</a:t>
            </a:r>
            <a:r>
              <a:rPr lang="ja-JP" altLang="en-US" sz="1200" b="0" dirty="0">
                <a:latin typeface="+mn-ea"/>
                <a:ea typeface="+mn-ea"/>
              </a:rPr>
              <a:t>やドナーカードリッジについて、アジア諸国からのシップバック事例が８件発生した。</a:t>
            </a:r>
          </a:p>
        </p:txBody>
      </p:sp>
      <p:sp>
        <p:nvSpPr>
          <p:cNvPr id="3" name="AutoShape 16">
            <a:extLst>
              <a:ext uri="{FF2B5EF4-FFF2-40B4-BE49-F238E27FC236}">
                <a16:creationId xmlns:a16="http://schemas.microsoft.com/office/drawing/2014/main" id="{67B2E1D4-7B30-A78A-2442-832EF814F914}"/>
              </a:ext>
            </a:extLst>
          </p:cNvPr>
          <p:cNvSpPr>
            <a:spLocks noChangeArrowheads="1"/>
          </p:cNvSpPr>
          <p:nvPr/>
        </p:nvSpPr>
        <p:spPr bwMode="auto">
          <a:xfrm>
            <a:off x="6588796" y="1234042"/>
            <a:ext cx="1271438" cy="307777"/>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dirty="0">
              <a:solidFill>
                <a:schemeClr val="bg1"/>
              </a:solidFill>
              <a:latin typeface="+mn-ea"/>
              <a:ea typeface="+mn-ea"/>
            </a:endParaRPr>
          </a:p>
        </p:txBody>
      </p:sp>
      <p:sp>
        <p:nvSpPr>
          <p:cNvPr id="4" name="Text Box 31">
            <a:extLst>
              <a:ext uri="{FF2B5EF4-FFF2-40B4-BE49-F238E27FC236}">
                <a16:creationId xmlns:a16="http://schemas.microsoft.com/office/drawing/2014/main" id="{F2A84595-0186-0449-00E2-D129A0E78AEB}"/>
              </a:ext>
            </a:extLst>
          </p:cNvPr>
          <p:cNvSpPr txBox="1">
            <a:spLocks noChangeArrowheads="1"/>
          </p:cNvSpPr>
          <p:nvPr/>
        </p:nvSpPr>
        <p:spPr bwMode="auto">
          <a:xfrm>
            <a:off x="6660232" y="1202274"/>
            <a:ext cx="1224707"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シップバック</a:t>
            </a:r>
          </a:p>
        </p:txBody>
      </p:sp>
      <p:sp>
        <p:nvSpPr>
          <p:cNvPr id="5" name="AutoShape 15">
            <a:extLst>
              <a:ext uri="{FF2B5EF4-FFF2-40B4-BE49-F238E27FC236}">
                <a16:creationId xmlns:a16="http://schemas.microsoft.com/office/drawing/2014/main" id="{B8689BEF-DAA2-F5F2-E401-6004A24439DC}"/>
              </a:ext>
            </a:extLst>
          </p:cNvPr>
          <p:cNvSpPr>
            <a:spLocks noChangeArrowheads="1"/>
          </p:cNvSpPr>
          <p:nvPr/>
        </p:nvSpPr>
        <p:spPr bwMode="auto">
          <a:xfrm>
            <a:off x="5674166" y="4964237"/>
            <a:ext cx="3321895" cy="1532334"/>
          </a:xfrm>
          <a:prstGeom prst="roundRect">
            <a:avLst>
              <a:gd name="adj" fmla="val 16671"/>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基本的に廃家電・電子製品の個別の種類ごとの廃棄量を指す。</a:t>
            </a:r>
          </a:p>
          <a:p>
            <a:pPr eaLnBrk="1" hangingPunct="1">
              <a:spcBef>
                <a:spcPct val="0"/>
              </a:spcBef>
              <a:buFontTx/>
              <a:buNone/>
              <a:defRPr/>
            </a:pPr>
            <a:r>
              <a:rPr lang="en-US" altLang="ja-JP" sz="1200" b="0" dirty="0">
                <a:latin typeface="+mn-ea"/>
                <a:ea typeface="+mn-ea"/>
              </a:rPr>
              <a:t>UNEP</a:t>
            </a:r>
            <a:r>
              <a:rPr lang="ja-JP" altLang="en-US" sz="1200" b="0" dirty="0">
                <a:latin typeface="+mn-ea"/>
                <a:ea typeface="+mn-ea"/>
              </a:rPr>
              <a:t>は</a:t>
            </a:r>
            <a:r>
              <a:rPr lang="en-US" altLang="ja-JP" sz="1200" b="0" dirty="0">
                <a:latin typeface="+mn-ea"/>
                <a:ea typeface="+mn-ea"/>
              </a:rPr>
              <a:t>E-waste</a:t>
            </a:r>
            <a:r>
              <a:rPr lang="ja-JP" altLang="en-US" sz="1200" b="0" dirty="0">
                <a:latin typeface="+mn-ea"/>
                <a:ea typeface="+mn-ea"/>
              </a:rPr>
              <a:t>インベントリ把握のため、</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a:t>
            </a:r>
            <a:r>
              <a:rPr lang="en-US" altLang="ja-JP" sz="1200" b="0" dirty="0">
                <a:latin typeface="+mn-ea"/>
                <a:ea typeface="+mn-ea"/>
              </a:rPr>
              <a:t>E</a:t>
            </a:r>
            <a:r>
              <a:rPr lang="ja-JP" altLang="en-US" sz="1200" b="0" dirty="0">
                <a:latin typeface="+mn-ea"/>
                <a:ea typeface="+mn-ea"/>
              </a:rPr>
              <a:t>ｰ</a:t>
            </a:r>
            <a:r>
              <a:rPr lang="en-US" altLang="ja-JP" sz="1200" b="0" dirty="0">
                <a:latin typeface="+mn-ea"/>
                <a:ea typeface="+mn-ea"/>
              </a:rPr>
              <a:t>waste</a:t>
            </a:r>
            <a:r>
              <a:rPr lang="ja-JP" altLang="en-US" sz="1200" b="0" dirty="0">
                <a:latin typeface="+mn-ea"/>
                <a:ea typeface="+mn-ea"/>
              </a:rPr>
              <a:t>　</a:t>
            </a:r>
            <a:r>
              <a:rPr lang="en-US" altLang="ja-JP" sz="1200" b="0" dirty="0">
                <a:latin typeface="+mn-ea"/>
                <a:ea typeface="+mn-ea"/>
              </a:rPr>
              <a:t>Volume </a:t>
            </a:r>
            <a:r>
              <a:rPr lang="ja-JP" altLang="en-US" sz="1200" b="0" dirty="0">
                <a:latin typeface="+mn-ea"/>
                <a:ea typeface="+mn-ea"/>
              </a:rPr>
              <a:t>ｌ</a:t>
            </a:r>
            <a:r>
              <a:rPr lang="en-US" altLang="ja-JP" sz="1200" b="0" dirty="0">
                <a:latin typeface="+mn-ea"/>
                <a:ea typeface="+mn-ea"/>
              </a:rPr>
              <a:t>:Inventory Assessment Manual”</a:t>
            </a:r>
            <a:r>
              <a:rPr lang="ja-JP" altLang="en-US" sz="1200" b="0" dirty="0">
                <a:latin typeface="+mn-ea"/>
                <a:ea typeface="+mn-ea"/>
              </a:rPr>
              <a:t>を出しており、インベントリ把握のための手法の選び方、分析の仕方、ケーススタディなどを紹介している。</a:t>
            </a:r>
          </a:p>
        </p:txBody>
      </p:sp>
      <p:sp>
        <p:nvSpPr>
          <p:cNvPr id="6" name="AutoShape 16">
            <a:extLst>
              <a:ext uri="{FF2B5EF4-FFF2-40B4-BE49-F238E27FC236}">
                <a16:creationId xmlns:a16="http://schemas.microsoft.com/office/drawing/2014/main" id="{9073295E-5828-76BA-48F9-9DD0263FBA5C}"/>
              </a:ext>
            </a:extLst>
          </p:cNvPr>
          <p:cNvSpPr>
            <a:spLocks noChangeArrowheads="1"/>
          </p:cNvSpPr>
          <p:nvPr/>
        </p:nvSpPr>
        <p:spPr bwMode="auto">
          <a:xfrm>
            <a:off x="5940152" y="4732850"/>
            <a:ext cx="2765684" cy="307777"/>
          </a:xfrm>
          <a:prstGeom prst="roundRect">
            <a:avLst>
              <a:gd name="adj" fmla="val 16671"/>
            </a:avLst>
          </a:prstGeom>
          <a:solidFill>
            <a:srgbClr val="FF3300"/>
          </a:solidFill>
          <a:ln w="9525">
            <a:solidFill>
              <a:srgbClr val="FF0000"/>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dirty="0">
              <a:solidFill>
                <a:schemeClr val="bg1"/>
              </a:solidFill>
              <a:latin typeface="+mn-ea"/>
              <a:ea typeface="+mn-ea"/>
            </a:endParaRPr>
          </a:p>
        </p:txBody>
      </p:sp>
      <p:sp>
        <p:nvSpPr>
          <p:cNvPr id="7" name="Text Box 31">
            <a:extLst>
              <a:ext uri="{FF2B5EF4-FFF2-40B4-BE49-F238E27FC236}">
                <a16:creationId xmlns:a16="http://schemas.microsoft.com/office/drawing/2014/main" id="{19EB592E-5DF9-4269-ABE1-602B4B81FDD9}"/>
              </a:ext>
            </a:extLst>
          </p:cNvPr>
          <p:cNvSpPr txBox="1">
            <a:spLocks noChangeArrowheads="1"/>
          </p:cNvSpPr>
          <p:nvPr/>
        </p:nvSpPr>
        <p:spPr bwMode="auto">
          <a:xfrm>
            <a:off x="6011588" y="4701082"/>
            <a:ext cx="2664034" cy="30777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廃家電などのインベントリ（目録）</a:t>
            </a:r>
          </a:p>
        </p:txBody>
      </p:sp>
      <p:sp>
        <p:nvSpPr>
          <p:cNvPr id="8" name="Text Box 33">
            <a:extLst>
              <a:ext uri="{FF2B5EF4-FFF2-40B4-BE49-F238E27FC236}">
                <a16:creationId xmlns:a16="http://schemas.microsoft.com/office/drawing/2014/main" id="{AF18CD86-AF02-DEC7-E3D4-4209D908505F}"/>
              </a:ext>
            </a:extLst>
          </p:cNvPr>
          <p:cNvSpPr txBox="1">
            <a:spLocks noChangeArrowheads="1"/>
          </p:cNvSpPr>
          <p:nvPr/>
        </p:nvSpPr>
        <p:spPr bwMode="auto">
          <a:xfrm>
            <a:off x="50280" y="6275387"/>
            <a:ext cx="450056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400" b="0">
                <a:latin typeface="+mn-ea"/>
                <a:ea typeface="+mn-ea"/>
              </a:rPr>
              <a:t>1976</a:t>
            </a:r>
            <a:r>
              <a:rPr lang="ja-JP" altLang="en-US" sz="1400" b="0">
                <a:latin typeface="+mn-ea"/>
                <a:ea typeface="+mn-ea"/>
              </a:rPr>
              <a:t>年イタリア･セベタ農薬工場爆発で発生したダイオキシンに汚染された土壌が行方不明　⇒　フランスで発見。 </a:t>
            </a:r>
          </a:p>
        </p:txBody>
      </p:sp>
      <p:sp>
        <p:nvSpPr>
          <p:cNvPr id="9" name="WordArt 34">
            <a:extLst>
              <a:ext uri="{FF2B5EF4-FFF2-40B4-BE49-F238E27FC236}">
                <a16:creationId xmlns:a16="http://schemas.microsoft.com/office/drawing/2014/main" id="{85BF424C-4B4D-BFA3-7C3B-4AFC20862513}"/>
              </a:ext>
            </a:extLst>
          </p:cNvPr>
          <p:cNvSpPr>
            <a:spLocks noChangeArrowheads="1" noChangeShapeType="1" noTextEdit="1"/>
          </p:cNvSpPr>
          <p:nvPr/>
        </p:nvSpPr>
        <p:spPr bwMode="auto">
          <a:xfrm>
            <a:off x="158230" y="6000749"/>
            <a:ext cx="1295400" cy="2413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altLang="ja-JP" sz="3600" kern="1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mn-ea"/>
                <a:ea typeface="+mn-ea"/>
                <a:cs typeface="+mn-ea"/>
              </a:rPr>
              <a:t>COLUMN</a:t>
            </a:r>
            <a:endParaRPr lang="ja-JP" altLang="en-US" sz="3600" kern="1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mn-ea"/>
              <a:ea typeface="+mn-ea"/>
              <a:cs typeface="+mn-ea"/>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77F28293-A0D5-309B-F66B-4ABF555F7B9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234322" y="2919859"/>
            <a:ext cx="3904354" cy="1881188"/>
          </a:xfrm>
          <a:prstGeom prst="rect">
            <a:avLst/>
          </a:prstGeom>
        </p:spPr>
      </p:pic>
      <p:pic>
        <p:nvPicPr>
          <p:cNvPr id="7" name="図 6">
            <a:extLst>
              <a:ext uri="{FF2B5EF4-FFF2-40B4-BE49-F238E27FC236}">
                <a16:creationId xmlns:a16="http://schemas.microsoft.com/office/drawing/2014/main" id="{7E927ADF-78B6-D2F8-0752-61DA334C6087}"/>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5051355" y="1106445"/>
            <a:ext cx="4087321" cy="1634034"/>
          </a:xfrm>
          <a:prstGeom prst="rect">
            <a:avLst/>
          </a:prstGeom>
        </p:spPr>
      </p:pic>
      <p:sp>
        <p:nvSpPr>
          <p:cNvPr id="165892" name="Text Box 10">
            <a:extLst>
              <a:ext uri="{FF2B5EF4-FFF2-40B4-BE49-F238E27FC236}">
                <a16:creationId xmlns:a16="http://schemas.microsoft.com/office/drawing/2014/main" id="{88E48CD8-B3F4-E2A1-C0D1-9A7EED2D6360}"/>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P128</a:t>
            </a:r>
            <a:r>
              <a:rPr lang="ja-JP" altLang="en-US" sz="1200" b="0">
                <a:latin typeface="+mn-ea"/>
                <a:ea typeface="+mn-ea"/>
              </a:rPr>
              <a:t>～</a:t>
            </a:r>
            <a:r>
              <a:rPr lang="en-US" altLang="ja-JP" sz="1200" b="0">
                <a:latin typeface="+mn-ea"/>
                <a:ea typeface="+mn-ea"/>
              </a:rPr>
              <a:t>p131</a:t>
            </a:r>
          </a:p>
        </p:txBody>
      </p:sp>
      <p:sp>
        <p:nvSpPr>
          <p:cNvPr id="165893" name="Text Box 11">
            <a:extLst>
              <a:ext uri="{FF2B5EF4-FFF2-40B4-BE49-F238E27FC236}">
                <a16:creationId xmlns:a16="http://schemas.microsoft.com/office/drawing/2014/main" id="{BCBC892C-8F2C-03C0-A574-936B250C1ED3}"/>
              </a:ext>
            </a:extLst>
          </p:cNvPr>
          <p:cNvSpPr txBox="1">
            <a:spLocks noChangeArrowheads="1"/>
          </p:cNvSpPr>
          <p:nvPr/>
        </p:nvSpPr>
        <p:spPr bwMode="auto">
          <a:xfrm>
            <a:off x="3287713" y="96838"/>
            <a:ext cx="57483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2800" dirty="0">
                <a:latin typeface="+mn-ea"/>
                <a:ea typeface="+mn-ea"/>
              </a:rPr>
              <a:t>廃棄物処理に関する国内の問題　</a:t>
            </a:r>
          </a:p>
        </p:txBody>
      </p:sp>
      <p:sp>
        <p:nvSpPr>
          <p:cNvPr id="165894" name="Text Box 12">
            <a:extLst>
              <a:ext uri="{FF2B5EF4-FFF2-40B4-BE49-F238E27FC236}">
                <a16:creationId xmlns:a16="http://schemas.microsoft.com/office/drawing/2014/main" id="{2A02A4D1-BD4C-F654-6667-F40C8BF79C97}"/>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165895" name="Text Box 13">
            <a:extLst>
              <a:ext uri="{FF2B5EF4-FFF2-40B4-BE49-F238E27FC236}">
                <a16:creationId xmlns:a16="http://schemas.microsoft.com/office/drawing/2014/main" id="{692AABC3-EC1F-6725-BA81-286513DEC1F0}"/>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65896" name="AutoShape 15">
            <a:extLst>
              <a:ext uri="{FF2B5EF4-FFF2-40B4-BE49-F238E27FC236}">
                <a16:creationId xmlns:a16="http://schemas.microsoft.com/office/drawing/2014/main" id="{C8F18073-4AE3-171D-9AFA-E19A9FB9B06E}"/>
              </a:ext>
            </a:extLst>
          </p:cNvPr>
          <p:cNvSpPr>
            <a:spLocks noChangeArrowheads="1"/>
          </p:cNvSpPr>
          <p:nvPr/>
        </p:nvSpPr>
        <p:spPr bwMode="auto">
          <a:xfrm>
            <a:off x="4763" y="1184374"/>
            <a:ext cx="1395412" cy="255389"/>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65898" name="AutoShape 18">
            <a:extLst>
              <a:ext uri="{FF2B5EF4-FFF2-40B4-BE49-F238E27FC236}">
                <a16:creationId xmlns:a16="http://schemas.microsoft.com/office/drawing/2014/main" id="{44AE44E5-B014-40D4-E5A7-1123FCD32757}"/>
              </a:ext>
            </a:extLst>
          </p:cNvPr>
          <p:cNvSpPr>
            <a:spLocks noChangeArrowheads="1"/>
          </p:cNvSpPr>
          <p:nvPr/>
        </p:nvSpPr>
        <p:spPr bwMode="auto">
          <a:xfrm>
            <a:off x="0" y="3196306"/>
            <a:ext cx="3103280" cy="255389"/>
          </a:xfrm>
          <a:prstGeom prst="roundRect">
            <a:avLst>
              <a:gd name="adj" fmla="val 1665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65899" name="Text Box 22">
            <a:extLst>
              <a:ext uri="{FF2B5EF4-FFF2-40B4-BE49-F238E27FC236}">
                <a16:creationId xmlns:a16="http://schemas.microsoft.com/office/drawing/2014/main" id="{876C2BAA-FD8F-F06A-03F6-280EC66BE35F}"/>
              </a:ext>
            </a:extLst>
          </p:cNvPr>
          <p:cNvSpPr txBox="1">
            <a:spLocks noChangeArrowheads="1"/>
          </p:cNvSpPr>
          <p:nvPr/>
        </p:nvSpPr>
        <p:spPr bwMode="auto">
          <a:xfrm>
            <a:off x="-8523" y="1139827"/>
            <a:ext cx="14414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廃棄物とは</a:t>
            </a:r>
          </a:p>
        </p:txBody>
      </p:sp>
      <p:sp>
        <p:nvSpPr>
          <p:cNvPr id="165900" name="Text Box 23">
            <a:extLst>
              <a:ext uri="{FF2B5EF4-FFF2-40B4-BE49-F238E27FC236}">
                <a16:creationId xmlns:a16="http://schemas.microsoft.com/office/drawing/2014/main" id="{9F94139D-BE44-268F-BD03-E75C1C933C85}"/>
              </a:ext>
            </a:extLst>
          </p:cNvPr>
          <p:cNvSpPr txBox="1">
            <a:spLocks noChangeArrowheads="1"/>
          </p:cNvSpPr>
          <p:nvPr/>
        </p:nvSpPr>
        <p:spPr bwMode="auto">
          <a:xfrm>
            <a:off x="-43448" y="3131121"/>
            <a:ext cx="3103280" cy="36988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廃棄物の排出量・処理の現状</a:t>
            </a:r>
          </a:p>
        </p:txBody>
      </p:sp>
      <p:sp>
        <p:nvSpPr>
          <p:cNvPr id="165903" name="Text Box 28">
            <a:extLst>
              <a:ext uri="{FF2B5EF4-FFF2-40B4-BE49-F238E27FC236}">
                <a16:creationId xmlns:a16="http://schemas.microsoft.com/office/drawing/2014/main" id="{53AAB068-0177-6DD2-174B-63FACDD1D86D}"/>
              </a:ext>
            </a:extLst>
          </p:cNvPr>
          <p:cNvSpPr txBox="1">
            <a:spLocks noChangeArrowheads="1"/>
          </p:cNvSpPr>
          <p:nvPr/>
        </p:nvSpPr>
        <p:spPr bwMode="auto">
          <a:xfrm>
            <a:off x="0" y="620713"/>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a:latin typeface="+mn-ea"/>
                <a:ea typeface="+mn-ea"/>
              </a:rPr>
              <a:t>廃棄物とは</a:t>
            </a:r>
            <a:r>
              <a:rPr lang="en-US" altLang="ja-JP" sz="1400" b="0">
                <a:latin typeface="+mn-ea"/>
                <a:ea typeface="+mn-ea"/>
              </a:rPr>
              <a:t>､</a:t>
            </a:r>
            <a:r>
              <a:rPr lang="ja-JP" altLang="en-US" sz="1400" b="0">
                <a:latin typeface="+mn-ea"/>
                <a:ea typeface="+mn-ea"/>
              </a:rPr>
              <a:t>自ら利用したり</a:t>
            </a:r>
            <a:r>
              <a:rPr lang="en-US" altLang="ja-JP" sz="1400" b="0">
                <a:latin typeface="+mn-ea"/>
                <a:ea typeface="+mn-ea"/>
              </a:rPr>
              <a:t>､</a:t>
            </a:r>
            <a:r>
              <a:rPr lang="ja-JP" altLang="en-US" sz="1400" b="0">
                <a:latin typeface="+mn-ea"/>
                <a:ea typeface="+mn-ea"/>
              </a:rPr>
              <a:t>他人に有償で譲り渡したりできため不用になったもので</a:t>
            </a:r>
            <a:r>
              <a:rPr lang="en-US" altLang="ja-JP" sz="1400" b="0">
                <a:latin typeface="+mn-ea"/>
                <a:ea typeface="+mn-ea"/>
              </a:rPr>
              <a:t>､</a:t>
            </a:r>
            <a:r>
              <a:rPr lang="ja-JP" altLang="en-US" sz="1400" b="0">
                <a:latin typeface="+mn-ea"/>
                <a:ea typeface="+mn-ea"/>
              </a:rPr>
              <a:t>ごみ</a:t>
            </a:r>
            <a:r>
              <a:rPr lang="en-US" altLang="ja-JP" sz="1400" b="0">
                <a:latin typeface="+mn-ea"/>
                <a:ea typeface="+mn-ea"/>
              </a:rPr>
              <a:t>､</a:t>
            </a:r>
            <a:r>
              <a:rPr lang="ja-JP" altLang="en-US" sz="1400" b="0">
                <a:latin typeface="+mn-ea"/>
                <a:ea typeface="+mn-ea"/>
              </a:rPr>
              <a:t>粗大ごみ燃えがら、汚泥、糞尿などの汚物又は不要物（固形状又は液状のもの）⇒廃棄物処理法の定義。</a:t>
            </a:r>
          </a:p>
        </p:txBody>
      </p:sp>
      <p:sp>
        <p:nvSpPr>
          <p:cNvPr id="165904" name="Text Box 29">
            <a:extLst>
              <a:ext uri="{FF2B5EF4-FFF2-40B4-BE49-F238E27FC236}">
                <a16:creationId xmlns:a16="http://schemas.microsoft.com/office/drawing/2014/main" id="{D8BDBEFF-6BE0-99D3-312D-0E083BB57CBF}"/>
              </a:ext>
            </a:extLst>
          </p:cNvPr>
          <p:cNvSpPr txBox="1">
            <a:spLocks noChangeArrowheads="1"/>
          </p:cNvSpPr>
          <p:nvPr/>
        </p:nvSpPr>
        <p:spPr bwMode="auto">
          <a:xfrm>
            <a:off x="-21910" y="3437676"/>
            <a:ext cx="4885695" cy="95410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年度⇒産業廃棄物</a:t>
            </a:r>
            <a:r>
              <a:rPr lang="en-US" altLang="ja-JP" sz="1400" b="0" dirty="0">
                <a:solidFill>
                  <a:srgbClr val="0000FF"/>
                </a:solidFill>
                <a:latin typeface="+mn-ea"/>
                <a:ea typeface="+mn-ea"/>
              </a:rPr>
              <a:t>3</a:t>
            </a:r>
            <a:r>
              <a:rPr lang="ja-JP" altLang="en-US" sz="1400" b="0" dirty="0">
                <a:solidFill>
                  <a:srgbClr val="0000FF"/>
                </a:solidFill>
                <a:latin typeface="+mn-ea"/>
                <a:ea typeface="+mn-ea"/>
              </a:rPr>
              <a:t>億</a:t>
            </a:r>
            <a:r>
              <a:rPr lang="en-US" altLang="ja-JP" sz="1400" b="0" dirty="0">
                <a:solidFill>
                  <a:srgbClr val="0000FF"/>
                </a:solidFill>
                <a:latin typeface="+mn-ea"/>
                <a:ea typeface="+mn-ea"/>
              </a:rPr>
              <a:t>9215</a:t>
            </a:r>
            <a:r>
              <a:rPr lang="ja-JP" altLang="en-US" sz="1400" b="0" dirty="0">
                <a:solidFill>
                  <a:srgbClr val="0000FF"/>
                </a:solidFill>
                <a:latin typeface="+mn-ea"/>
                <a:ea typeface="+mn-ea"/>
              </a:rPr>
              <a:t>万ｔ</a:t>
            </a:r>
            <a:r>
              <a:rPr lang="ja-JP" altLang="en-US" sz="1400" b="0" dirty="0">
                <a:latin typeface="+mn-ea"/>
                <a:ea typeface="+mn-ea"/>
              </a:rPr>
              <a:t>・一般廃棄物</a:t>
            </a:r>
            <a:r>
              <a:rPr lang="en-US" altLang="ja-JP" sz="1400" b="0" dirty="0">
                <a:solidFill>
                  <a:srgbClr val="0000FF"/>
                </a:solidFill>
                <a:latin typeface="+mn-ea"/>
                <a:ea typeface="+mn-ea"/>
              </a:rPr>
              <a:t>4167</a:t>
            </a:r>
            <a:r>
              <a:rPr lang="ja-JP" altLang="en-US" sz="1400" b="0" dirty="0">
                <a:solidFill>
                  <a:srgbClr val="0000FF"/>
                </a:solidFill>
                <a:latin typeface="+mn-ea"/>
                <a:ea typeface="+mn-ea"/>
              </a:rPr>
              <a:t>万ｔ</a:t>
            </a:r>
            <a:endParaRPr lang="en-US" altLang="ja-JP" sz="1400" b="0" dirty="0">
              <a:solidFill>
                <a:srgbClr val="0000FF"/>
              </a:solidFill>
              <a:latin typeface="+mn-ea"/>
              <a:ea typeface="+mn-ea"/>
            </a:endParaRP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一般廃棄物を</a:t>
            </a:r>
            <a:r>
              <a:rPr lang="ja-JP" altLang="en-US" sz="1400" b="0" dirty="0">
                <a:solidFill>
                  <a:srgbClr val="FF0000"/>
                </a:solidFill>
                <a:latin typeface="+mn-ea"/>
                <a:ea typeface="+mn-ea"/>
              </a:rPr>
              <a:t>有料化</a:t>
            </a:r>
            <a:r>
              <a:rPr lang="ja-JP" altLang="en-US" sz="1400" b="0" dirty="0">
                <a:latin typeface="+mn-ea"/>
                <a:ea typeface="+mn-ea"/>
              </a:rPr>
              <a:t>した市区町村は</a:t>
            </a:r>
            <a:r>
              <a:rPr lang="en-US" altLang="ja-JP" sz="1400" b="0" dirty="0">
                <a:solidFill>
                  <a:srgbClr val="0000FF"/>
                </a:solidFill>
                <a:latin typeface="+mn-ea"/>
                <a:ea typeface="+mn-ea"/>
              </a:rPr>
              <a:t>1145(65.8%)</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排出量</a:t>
            </a:r>
            <a:r>
              <a:rPr lang="en-US" altLang="ja-JP" sz="1400" b="0" dirty="0">
                <a:latin typeface="+mn-ea"/>
                <a:ea typeface="+mn-ea"/>
              </a:rPr>
              <a:t>1000</a:t>
            </a:r>
            <a:r>
              <a:rPr lang="ja-JP" altLang="en-US" sz="1400" b="0" dirty="0">
                <a:latin typeface="+mn-ea"/>
                <a:ea typeface="+mn-ea"/>
              </a:rPr>
              <a:t>ﾄﾝ以上の事業者⇒知事に報告義務</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3R</a:t>
            </a:r>
            <a:r>
              <a:rPr lang="ja-JP" altLang="en-US" sz="1400" b="0" dirty="0">
                <a:latin typeface="+mn-ea"/>
                <a:ea typeface="+mn-ea"/>
              </a:rPr>
              <a:t>促進を重視</a:t>
            </a:r>
          </a:p>
        </p:txBody>
      </p:sp>
      <p:graphicFrame>
        <p:nvGraphicFramePr>
          <p:cNvPr id="180312" name="Group 88">
            <a:extLst>
              <a:ext uri="{FF2B5EF4-FFF2-40B4-BE49-F238E27FC236}">
                <a16:creationId xmlns:a16="http://schemas.microsoft.com/office/drawing/2014/main" id="{33DF96ED-E08F-8E3D-1950-E3E20BED0DCB}"/>
              </a:ext>
            </a:extLst>
          </p:cNvPr>
          <p:cNvGraphicFramePr>
            <a:graphicFrameLocks noGrp="1"/>
          </p:cNvGraphicFramePr>
          <p:nvPr>
            <p:extLst>
              <p:ext uri="{D42A27DB-BD31-4B8C-83A1-F6EECF244321}">
                <p14:modId xmlns:p14="http://schemas.microsoft.com/office/powerpoint/2010/main" val="3262574449"/>
              </p:ext>
            </p:extLst>
          </p:nvPr>
        </p:nvGraphicFramePr>
        <p:xfrm>
          <a:off x="152520" y="4437112"/>
          <a:ext cx="3313112" cy="2194686"/>
        </p:xfrm>
        <a:graphic>
          <a:graphicData uri="http://schemas.openxmlformats.org/drawingml/2006/table">
            <a:tbl>
              <a:tblPr/>
              <a:tblGrid>
                <a:gridCol w="1296268">
                  <a:extLst>
                    <a:ext uri="{9D8B030D-6E8A-4147-A177-3AD203B41FA5}">
                      <a16:colId xmlns:a16="http://schemas.microsoft.com/office/drawing/2014/main" val="20000"/>
                    </a:ext>
                  </a:extLst>
                </a:gridCol>
                <a:gridCol w="2016844">
                  <a:extLst>
                    <a:ext uri="{9D8B030D-6E8A-4147-A177-3AD203B41FA5}">
                      <a16:colId xmlns:a16="http://schemas.microsoft.com/office/drawing/2014/main" val="20001"/>
                    </a:ext>
                  </a:extLst>
                </a:gridCol>
              </a:tblGrid>
              <a:tr h="2421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1970</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廃棄物処理法（後、何度も改正）</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819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1991</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0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資源有効利用促進法</a:t>
                      </a:r>
                      <a:endParaRPr kumimoji="1" lang="ja-JP" altLang="en-US" sz="10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370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1995</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容器リサイクル法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3706">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1998</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家電リサイクル法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437046572"/>
                  </a:ext>
                </a:extLst>
              </a:tr>
              <a:tr h="2421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2000</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1" i="0" u="none" strike="noStrike" cap="none" normalizeH="0" baseline="0">
                          <a:ln>
                            <a:noFill/>
                          </a:ln>
                          <a:solidFill>
                            <a:srgbClr val="FF0000"/>
                          </a:solidFill>
                          <a:effectLst/>
                          <a:latin typeface="Arial" panose="020B0604020202020204" pitchFamily="34" charset="0"/>
                          <a:ea typeface="ＭＳ Ｐゴシック" panose="020B0600070205080204" pitchFamily="50" charset="-128"/>
                        </a:rPr>
                        <a:t>循環型社会形成基本法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21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2002</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自動車リサイクル法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21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2003</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08</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13､18</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循環型社会形成基本計画</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211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2012</a:t>
                      </a: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小型家電リサイクル法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2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2021</a:t>
                      </a:r>
                      <a:r>
                        <a:rPr kumimoji="1" lang="ja-JP" altLang="en-US" sz="1000" b="0"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年</a:t>
                      </a:r>
                    </a:p>
                  </a:txBody>
                  <a:tcPr marL="91457" marR="91457" marT="45727" marB="457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1"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プラスチック資源循環法</a:t>
                      </a:r>
                    </a:p>
                  </a:txBody>
                  <a:tcPr marL="91457" marR="91457" marT="45727" marB="457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59962837"/>
                  </a:ext>
                </a:extLst>
              </a:tr>
            </a:tbl>
          </a:graphicData>
        </a:graphic>
      </p:graphicFrame>
      <p:sp>
        <p:nvSpPr>
          <p:cNvPr id="165931" name="Text Box 87">
            <a:extLst>
              <a:ext uri="{FF2B5EF4-FFF2-40B4-BE49-F238E27FC236}">
                <a16:creationId xmlns:a16="http://schemas.microsoft.com/office/drawing/2014/main" id="{9C615213-38A4-1A37-B30F-FF6975E992A5}"/>
              </a:ext>
            </a:extLst>
          </p:cNvPr>
          <p:cNvSpPr txBox="1">
            <a:spLocks noChangeArrowheads="1"/>
          </p:cNvSpPr>
          <p:nvPr/>
        </p:nvSpPr>
        <p:spPr bwMode="auto">
          <a:xfrm>
            <a:off x="0" y="1423988"/>
            <a:ext cx="5140325" cy="16922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a:t>
            </a:r>
            <a:r>
              <a:rPr lang="ja-JP" altLang="en-US" sz="1600" b="0" dirty="0">
                <a:latin typeface="+mn-ea"/>
                <a:ea typeface="+mn-ea"/>
              </a:rPr>
              <a:t>産業廃棄物</a:t>
            </a:r>
          </a:p>
          <a:p>
            <a:pPr eaLnBrk="1" hangingPunct="1">
              <a:spcBef>
                <a:spcPct val="0"/>
              </a:spcBef>
              <a:buFontTx/>
              <a:buNone/>
              <a:defRPr/>
            </a:pPr>
            <a:r>
              <a:rPr lang="ja-JP" altLang="en-US" sz="1200" b="0" dirty="0">
                <a:latin typeface="+mn-ea"/>
                <a:ea typeface="+mn-ea"/>
              </a:rPr>
              <a:t>事業活動に伴って生じた</a:t>
            </a:r>
            <a:r>
              <a:rPr lang="ja-JP" altLang="en-US" sz="1200" dirty="0">
                <a:solidFill>
                  <a:srgbClr val="FF0000"/>
                </a:solidFill>
                <a:latin typeface="+mn-ea"/>
                <a:ea typeface="+mn-ea"/>
              </a:rPr>
              <a:t>２０種類</a:t>
            </a:r>
            <a:r>
              <a:rPr lang="ja-JP" altLang="en-US" sz="1200" b="0" dirty="0">
                <a:latin typeface="+mn-ea"/>
                <a:ea typeface="+mn-ea"/>
              </a:rPr>
              <a:t>と輸入された廃棄物。爆発性や毒性等、人の健康と生活環境に被害を及ぼすものは、</a:t>
            </a:r>
            <a:r>
              <a:rPr lang="ja-JP" altLang="en-US" sz="1200" dirty="0">
                <a:solidFill>
                  <a:srgbClr val="FF0000"/>
                </a:solidFill>
                <a:latin typeface="+mn-ea"/>
                <a:ea typeface="+mn-ea"/>
              </a:rPr>
              <a:t>特別管理産業廃棄物</a:t>
            </a:r>
            <a:r>
              <a:rPr lang="ja-JP" altLang="en-US" sz="1200" b="0" dirty="0">
                <a:latin typeface="+mn-ea"/>
                <a:ea typeface="+mn-ea"/>
              </a:rPr>
              <a:t>。</a:t>
            </a:r>
          </a:p>
          <a:p>
            <a:pPr eaLnBrk="1" hangingPunct="1">
              <a:spcBef>
                <a:spcPct val="0"/>
              </a:spcBef>
              <a:buFontTx/>
              <a:buNone/>
              <a:defRPr/>
            </a:pPr>
            <a:r>
              <a:rPr lang="ja-JP" altLang="en-US" sz="1600" b="0" dirty="0">
                <a:latin typeface="+mn-ea"/>
                <a:ea typeface="+mn-ea"/>
              </a:rPr>
              <a:t>●一般廃棄物</a:t>
            </a:r>
          </a:p>
          <a:p>
            <a:pPr eaLnBrk="1" hangingPunct="1">
              <a:spcBef>
                <a:spcPct val="0"/>
              </a:spcBef>
              <a:buFontTx/>
              <a:buNone/>
              <a:defRPr/>
            </a:pPr>
            <a:r>
              <a:rPr lang="ja-JP" altLang="en-US" sz="1200" b="0" dirty="0">
                <a:latin typeface="+mn-ea"/>
                <a:ea typeface="+mn-ea"/>
              </a:rPr>
              <a:t>産業廃棄物以外。し尿、家庭系のゴミ、事務系のゴミも含む。爆発性や毒性等、人の健康と生活環境に被害を及ぼすものは、</a:t>
            </a:r>
            <a:r>
              <a:rPr lang="ja-JP" altLang="en-US" sz="1200" dirty="0">
                <a:solidFill>
                  <a:srgbClr val="FF0000"/>
                </a:solidFill>
                <a:latin typeface="+mn-ea"/>
                <a:ea typeface="+mn-ea"/>
              </a:rPr>
              <a:t>特別管理一般廃棄物</a:t>
            </a:r>
            <a:r>
              <a:rPr lang="ja-JP" altLang="en-US" sz="1200" b="0" dirty="0">
                <a:latin typeface="+mn-ea"/>
                <a:ea typeface="+mn-ea"/>
              </a:rPr>
              <a:t>。</a:t>
            </a:r>
          </a:p>
          <a:p>
            <a:pPr eaLnBrk="1" hangingPunct="1">
              <a:spcBef>
                <a:spcPct val="0"/>
              </a:spcBef>
              <a:buFontTx/>
              <a:buNone/>
              <a:defRPr/>
            </a:pPr>
            <a:r>
              <a:rPr lang="ja-JP" altLang="en-US" sz="1200" b="0" dirty="0">
                <a:latin typeface="+mn-ea"/>
                <a:ea typeface="+mn-ea"/>
              </a:rPr>
              <a:t>・</a:t>
            </a:r>
            <a:r>
              <a:rPr lang="en-US" altLang="ja-JP" sz="1200" b="0" dirty="0">
                <a:latin typeface="+mn-ea"/>
                <a:ea typeface="+mn-ea"/>
              </a:rPr>
              <a:t>1990</a:t>
            </a:r>
            <a:r>
              <a:rPr lang="ja-JP" altLang="en-US" sz="1200" b="0" dirty="0">
                <a:latin typeface="+mn-ea"/>
                <a:ea typeface="+mn-ea"/>
              </a:rPr>
              <a:t>年頃まで急増、その後横ばい、</a:t>
            </a:r>
            <a:r>
              <a:rPr lang="en-US" altLang="ja-JP" sz="1200" b="0" dirty="0">
                <a:latin typeface="+mn-ea"/>
                <a:ea typeface="+mn-ea"/>
              </a:rPr>
              <a:t>2000</a:t>
            </a:r>
            <a:r>
              <a:rPr lang="ja-JP" altLang="en-US" sz="1200" b="0" dirty="0">
                <a:latin typeface="+mn-ea"/>
                <a:ea typeface="+mn-ea"/>
              </a:rPr>
              <a:t>年代循環法制度が整備され減少傾向へ</a:t>
            </a:r>
            <a:r>
              <a:rPr lang="en-US" altLang="ja-JP" sz="1200" b="0" dirty="0">
                <a:latin typeface="+mn-ea"/>
                <a:ea typeface="+mn-ea"/>
              </a:rPr>
              <a:t>､2009</a:t>
            </a:r>
            <a:r>
              <a:rPr lang="ja-JP" altLang="en-US" sz="1200" b="0" dirty="0">
                <a:latin typeface="+mn-ea"/>
                <a:ea typeface="+mn-ea"/>
              </a:rPr>
              <a:t>年以降１人１日当りのごみ排出量は</a:t>
            </a:r>
            <a:r>
              <a:rPr lang="ja-JP" altLang="en-US" sz="1200" dirty="0">
                <a:solidFill>
                  <a:srgbClr val="FF0000"/>
                </a:solidFill>
                <a:latin typeface="+mn-ea"/>
                <a:ea typeface="+mn-ea"/>
              </a:rPr>
              <a:t>１</a:t>
            </a:r>
            <a:r>
              <a:rPr lang="en-US" altLang="ja-JP" sz="1200" dirty="0">
                <a:solidFill>
                  <a:srgbClr val="FF0000"/>
                </a:solidFill>
                <a:latin typeface="+mn-ea"/>
                <a:ea typeface="+mn-ea"/>
              </a:rPr>
              <a:t>kg</a:t>
            </a:r>
            <a:r>
              <a:rPr lang="ja-JP" altLang="en-US" sz="1200" b="0" dirty="0">
                <a:solidFill>
                  <a:srgbClr val="FF0000"/>
                </a:solidFill>
                <a:latin typeface="+mn-ea"/>
                <a:ea typeface="+mn-ea"/>
              </a:rPr>
              <a:t>以下</a:t>
            </a:r>
            <a:r>
              <a:rPr lang="ja-JP" altLang="en-US" sz="1200" b="0" dirty="0">
                <a:latin typeface="+mn-ea"/>
                <a:ea typeface="+mn-ea"/>
              </a:rPr>
              <a:t>（</a:t>
            </a:r>
            <a:r>
              <a:rPr lang="en-US" altLang="ja-JP" sz="1200" b="0" dirty="0">
                <a:latin typeface="+mn-ea"/>
                <a:ea typeface="+mn-ea"/>
              </a:rPr>
              <a:t>2020</a:t>
            </a:r>
            <a:r>
              <a:rPr lang="ja-JP" altLang="en-US" sz="1200" b="0" dirty="0">
                <a:latin typeface="+mn-ea"/>
                <a:ea typeface="+mn-ea"/>
              </a:rPr>
              <a:t>年度は</a:t>
            </a:r>
            <a:r>
              <a:rPr lang="en-US" altLang="ja-JP" sz="1200" b="0" dirty="0">
                <a:latin typeface="+mn-ea"/>
                <a:ea typeface="+mn-ea"/>
              </a:rPr>
              <a:t>901</a:t>
            </a:r>
            <a:r>
              <a:rPr lang="ja-JP" altLang="en-US" sz="1200" b="0" dirty="0">
                <a:latin typeface="+mn-ea"/>
                <a:ea typeface="+mn-ea"/>
              </a:rPr>
              <a:t>ｇ）</a:t>
            </a:r>
          </a:p>
        </p:txBody>
      </p:sp>
      <p:sp>
        <p:nvSpPr>
          <p:cNvPr id="165948" name="Line 97">
            <a:extLst>
              <a:ext uri="{FF2B5EF4-FFF2-40B4-BE49-F238E27FC236}">
                <a16:creationId xmlns:a16="http://schemas.microsoft.com/office/drawing/2014/main" id="{BA475FF3-B174-14C4-CADB-2AC64A1D52EF}"/>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65933" name="Rectangle 99">
            <a:extLst>
              <a:ext uri="{FF2B5EF4-FFF2-40B4-BE49-F238E27FC236}">
                <a16:creationId xmlns:a16="http://schemas.microsoft.com/office/drawing/2014/main" id="{79CB0FFA-2C40-B52B-A040-10887B4AD193}"/>
              </a:ext>
            </a:extLst>
          </p:cNvPr>
          <p:cNvSpPr>
            <a:spLocks noChangeArrowheads="1"/>
          </p:cNvSpPr>
          <p:nvPr/>
        </p:nvSpPr>
        <p:spPr bwMode="auto">
          <a:xfrm>
            <a:off x="5476875" y="1092200"/>
            <a:ext cx="1111250" cy="187325"/>
          </a:xfrm>
          <a:prstGeom prst="rect">
            <a:avLst/>
          </a:prstGeom>
          <a:noFill/>
          <a:ln w="25400">
            <a:solidFill>
              <a:srgbClr val="FF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165934" name="Rectangle 100">
            <a:extLst>
              <a:ext uri="{FF2B5EF4-FFF2-40B4-BE49-F238E27FC236}">
                <a16:creationId xmlns:a16="http://schemas.microsoft.com/office/drawing/2014/main" id="{97D55C93-139E-D7B2-B91A-9E84BABF7A36}"/>
              </a:ext>
            </a:extLst>
          </p:cNvPr>
          <p:cNvSpPr>
            <a:spLocks noChangeArrowheads="1"/>
          </p:cNvSpPr>
          <p:nvPr/>
        </p:nvSpPr>
        <p:spPr bwMode="auto">
          <a:xfrm>
            <a:off x="5472536" y="2116866"/>
            <a:ext cx="1111250" cy="187325"/>
          </a:xfrm>
          <a:prstGeom prst="rect">
            <a:avLst/>
          </a:prstGeom>
          <a:noFill/>
          <a:ln w="25400">
            <a:solidFill>
              <a:srgbClr val="FF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165935" name="AutoShape 101">
            <a:extLst>
              <a:ext uri="{FF2B5EF4-FFF2-40B4-BE49-F238E27FC236}">
                <a16:creationId xmlns:a16="http://schemas.microsoft.com/office/drawing/2014/main" id="{8586AE3D-02FB-F020-F8E0-B5E688694F2A}"/>
              </a:ext>
            </a:extLst>
          </p:cNvPr>
          <p:cNvSpPr>
            <a:spLocks noChangeArrowheads="1"/>
          </p:cNvSpPr>
          <p:nvPr/>
        </p:nvSpPr>
        <p:spPr bwMode="auto">
          <a:xfrm>
            <a:off x="5204243" y="1050156"/>
            <a:ext cx="215900"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2147483646 w 21600"/>
              <a:gd name="T9" fmla="*/ 2147483646 h 21600"/>
              <a:gd name="T10" fmla="*/ 17694720 60000 65536"/>
              <a:gd name="T11" fmla="*/ 11796480 60000 65536"/>
              <a:gd name="T12" fmla="*/ 5898240 60000 65536"/>
              <a:gd name="T13" fmla="*/ 5898240 60000 65536"/>
              <a:gd name="T14" fmla="*/ 0 60000 65536"/>
              <a:gd name="T15" fmla="*/ 6675 w 21600"/>
              <a:gd name="T16" fmla="*/ 8251 h 21600"/>
              <a:gd name="T17" fmla="*/ 14925 w 21600"/>
              <a:gd name="T18" fmla="*/ 16501 h 21600"/>
            </a:gdLst>
            <a:ahLst/>
            <a:cxnLst>
              <a:cxn ang="T10">
                <a:pos x="T0" y="T1"/>
              </a:cxn>
              <a:cxn ang="T11">
                <a:pos x="T2" y="T3"/>
              </a:cxn>
              <a:cxn ang="T12">
                <a:pos x="T4" y="T5"/>
              </a:cxn>
              <a:cxn ang="T13">
                <a:pos x="T6" y="T7"/>
              </a:cxn>
              <a:cxn ang="T14">
                <a:pos x="T8" y="T9"/>
              </a:cxn>
            </a:cxnLst>
            <a:rect l="T15" t="T16" r="T17" b="T18"/>
            <a:pathLst>
              <a:path w="21600" h="21600">
                <a:moveTo>
                  <a:pt x="0" y="8250"/>
                </a:moveTo>
                <a:lnTo>
                  <a:pt x="0" y="8250"/>
                </a:lnTo>
                <a:lnTo>
                  <a:pt x="8251" y="8251"/>
                </a:lnTo>
                <a:lnTo>
                  <a:pt x="10800" y="0"/>
                </a:lnTo>
                <a:lnTo>
                  <a:pt x="13349" y="8251"/>
                </a:lnTo>
                <a:lnTo>
                  <a:pt x="21600" y="8250"/>
                </a:lnTo>
                <a:lnTo>
                  <a:pt x="14925" y="13349"/>
                </a:lnTo>
                <a:lnTo>
                  <a:pt x="17475" y="21600"/>
                </a:lnTo>
                <a:lnTo>
                  <a:pt x="10800" y="16501"/>
                </a:lnTo>
                <a:lnTo>
                  <a:pt x="4125" y="21600"/>
                </a:lnTo>
                <a:lnTo>
                  <a:pt x="6675" y="13349"/>
                </a:lnTo>
                <a:lnTo>
                  <a:pt x="0" y="8250"/>
                </a:lnTo>
                <a:close/>
              </a:path>
            </a:pathLst>
          </a:custGeom>
          <a:solidFill>
            <a:srgbClr val="FF0000"/>
          </a:solidFill>
          <a:ln w="9525" algn="ctr">
            <a:solidFill>
              <a:srgbClr val="000000"/>
            </a:solidFill>
            <a:round/>
            <a:headEnd/>
            <a:tailEnd/>
          </a:ln>
        </p:spPr>
        <p:txBody>
          <a:bodyPr wrap="none" anchor="ctr"/>
          <a:lstStyle/>
          <a:p>
            <a:pPr>
              <a:defRPr/>
            </a:pPr>
            <a:endParaRPr lang="ja-JP" altLang="en-US">
              <a:latin typeface="+mn-ea"/>
              <a:ea typeface="+mn-ea"/>
            </a:endParaRPr>
          </a:p>
        </p:txBody>
      </p:sp>
      <p:sp>
        <p:nvSpPr>
          <p:cNvPr id="165936" name="AutoShape 102">
            <a:extLst>
              <a:ext uri="{FF2B5EF4-FFF2-40B4-BE49-F238E27FC236}">
                <a16:creationId xmlns:a16="http://schemas.microsoft.com/office/drawing/2014/main" id="{B59486C2-8E98-2508-3713-6EECEF965573}"/>
              </a:ext>
            </a:extLst>
          </p:cNvPr>
          <p:cNvSpPr>
            <a:spLocks noChangeArrowheads="1"/>
          </p:cNvSpPr>
          <p:nvPr/>
        </p:nvSpPr>
        <p:spPr bwMode="auto">
          <a:xfrm>
            <a:off x="5204243" y="2102578"/>
            <a:ext cx="215900"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2147483646 w 21600"/>
              <a:gd name="T9" fmla="*/ 2147483646 h 21600"/>
              <a:gd name="T10" fmla="*/ 17694720 60000 65536"/>
              <a:gd name="T11" fmla="*/ 11796480 60000 65536"/>
              <a:gd name="T12" fmla="*/ 5898240 60000 65536"/>
              <a:gd name="T13" fmla="*/ 5898240 60000 65536"/>
              <a:gd name="T14" fmla="*/ 0 60000 65536"/>
              <a:gd name="T15" fmla="*/ 6675 w 21600"/>
              <a:gd name="T16" fmla="*/ 8251 h 21600"/>
              <a:gd name="T17" fmla="*/ 14925 w 21600"/>
              <a:gd name="T18" fmla="*/ 16501 h 21600"/>
            </a:gdLst>
            <a:ahLst/>
            <a:cxnLst>
              <a:cxn ang="T10">
                <a:pos x="T0" y="T1"/>
              </a:cxn>
              <a:cxn ang="T11">
                <a:pos x="T2" y="T3"/>
              </a:cxn>
              <a:cxn ang="T12">
                <a:pos x="T4" y="T5"/>
              </a:cxn>
              <a:cxn ang="T13">
                <a:pos x="T6" y="T7"/>
              </a:cxn>
              <a:cxn ang="T14">
                <a:pos x="T8" y="T9"/>
              </a:cxn>
            </a:cxnLst>
            <a:rect l="T15" t="T16" r="T17" b="T18"/>
            <a:pathLst>
              <a:path w="21600" h="21600">
                <a:moveTo>
                  <a:pt x="0" y="8250"/>
                </a:moveTo>
                <a:lnTo>
                  <a:pt x="0" y="8250"/>
                </a:lnTo>
                <a:lnTo>
                  <a:pt x="8251" y="8251"/>
                </a:lnTo>
                <a:lnTo>
                  <a:pt x="10800" y="0"/>
                </a:lnTo>
                <a:lnTo>
                  <a:pt x="13349" y="8251"/>
                </a:lnTo>
                <a:lnTo>
                  <a:pt x="21600" y="8250"/>
                </a:lnTo>
                <a:lnTo>
                  <a:pt x="14925" y="13349"/>
                </a:lnTo>
                <a:lnTo>
                  <a:pt x="17475" y="21600"/>
                </a:lnTo>
                <a:lnTo>
                  <a:pt x="10800" y="16501"/>
                </a:lnTo>
                <a:lnTo>
                  <a:pt x="4125" y="21600"/>
                </a:lnTo>
                <a:lnTo>
                  <a:pt x="6675" y="13349"/>
                </a:lnTo>
                <a:lnTo>
                  <a:pt x="0" y="8250"/>
                </a:lnTo>
                <a:close/>
              </a:path>
            </a:pathLst>
          </a:custGeom>
          <a:solidFill>
            <a:srgbClr val="FF0000"/>
          </a:solidFill>
          <a:ln w="9525" algn="ctr">
            <a:solidFill>
              <a:srgbClr val="000000"/>
            </a:solidFill>
            <a:round/>
            <a:headEnd/>
            <a:tailEnd/>
          </a:ln>
        </p:spPr>
        <p:txBody>
          <a:bodyPr wrap="none" anchor="ctr"/>
          <a:lstStyle/>
          <a:p>
            <a:pPr>
              <a:defRPr/>
            </a:pPr>
            <a:endParaRPr lang="ja-JP" altLang="en-US">
              <a:latin typeface="+mn-ea"/>
              <a:ea typeface="+mn-ea"/>
            </a:endParaRPr>
          </a:p>
        </p:txBody>
      </p:sp>
      <p:pic>
        <p:nvPicPr>
          <p:cNvPr id="146481" name="図 8">
            <a:extLst>
              <a:ext uri="{FF2B5EF4-FFF2-40B4-BE49-F238E27FC236}">
                <a16:creationId xmlns:a16="http://schemas.microsoft.com/office/drawing/2014/main" id="{4E082D99-681C-EE3D-9368-9AB35EE60C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89100" y="188913"/>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82" name="図 9">
            <a:extLst>
              <a:ext uri="{FF2B5EF4-FFF2-40B4-BE49-F238E27FC236}">
                <a16:creationId xmlns:a16="http://schemas.microsoft.com/office/drawing/2014/main" id="{139A2E46-7F6C-F6D4-C1DB-6705EC5677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2163" y="188913"/>
            <a:ext cx="358775"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83" name="図 11">
            <a:extLst>
              <a:ext uri="{FF2B5EF4-FFF2-40B4-BE49-F238E27FC236}">
                <a16:creationId xmlns:a16="http://schemas.microsoft.com/office/drawing/2014/main" id="{14EE7685-DF04-E365-41F0-419C219D407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2050" y="188913"/>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84" name="図 12">
            <a:extLst>
              <a:ext uri="{FF2B5EF4-FFF2-40B4-BE49-F238E27FC236}">
                <a16:creationId xmlns:a16="http://schemas.microsoft.com/office/drawing/2014/main" id="{BEF59FA7-A89B-4719-F4B8-936776A7E98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05113" y="188913"/>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85" name="図 17">
            <a:extLst>
              <a:ext uri="{FF2B5EF4-FFF2-40B4-BE49-F238E27FC236}">
                <a16:creationId xmlns:a16="http://schemas.microsoft.com/office/drawing/2014/main" id="{1D2142AF-025B-DBAC-7B26-6EC6CE1BC2A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78175" y="188913"/>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87" name="図 4">
            <a:extLst>
              <a:ext uri="{FF2B5EF4-FFF2-40B4-BE49-F238E27FC236}">
                <a16:creationId xmlns:a16="http://schemas.microsoft.com/office/drawing/2014/main" id="{15C4D460-E017-7B63-6143-85B8DF668CD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83984" y="2803118"/>
            <a:ext cx="3390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正方形/長方形 1">
            <a:extLst>
              <a:ext uri="{FF2B5EF4-FFF2-40B4-BE49-F238E27FC236}">
                <a16:creationId xmlns:a16="http://schemas.microsoft.com/office/drawing/2014/main" id="{0D204285-F9C0-62CE-8C36-87D4266EA7DD}"/>
              </a:ext>
            </a:extLst>
          </p:cNvPr>
          <p:cNvSpPr>
            <a:spLocks noChangeArrowheads="1"/>
          </p:cNvSpPr>
          <p:nvPr/>
        </p:nvSpPr>
        <p:spPr bwMode="auto">
          <a:xfrm>
            <a:off x="7596336" y="3085200"/>
            <a:ext cx="1316386" cy="184666"/>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600" dirty="0">
                <a:latin typeface="+mn-ea"/>
                <a:ea typeface="+mn-ea"/>
              </a:rPr>
              <a:t>出典</a:t>
            </a:r>
            <a:r>
              <a:rPr lang="en-US" altLang="zh-TW" sz="600" dirty="0">
                <a:latin typeface="+mn-ea"/>
                <a:ea typeface="+mn-ea"/>
              </a:rPr>
              <a:t>:</a:t>
            </a:r>
            <a:r>
              <a:rPr lang="zh-TW" altLang="en-US" sz="600" dirty="0">
                <a:latin typeface="+mn-ea"/>
                <a:ea typeface="+mn-ea"/>
              </a:rPr>
              <a:t>環境省</a:t>
            </a:r>
            <a:r>
              <a:rPr lang="en-US" altLang="zh-TW" sz="600" dirty="0">
                <a:latin typeface="+mn-ea"/>
                <a:ea typeface="+mn-ea"/>
              </a:rPr>
              <a:t>『</a:t>
            </a:r>
            <a:r>
              <a:rPr lang="ja-JP" altLang="en-US" sz="600" dirty="0">
                <a:latin typeface="+mn-ea"/>
                <a:ea typeface="+mn-ea"/>
              </a:rPr>
              <a:t>令和</a:t>
            </a:r>
            <a:r>
              <a:rPr lang="en-US" altLang="ja-JP" sz="600" dirty="0">
                <a:latin typeface="+mn-ea"/>
                <a:ea typeface="+mn-ea"/>
              </a:rPr>
              <a:t>4</a:t>
            </a:r>
            <a:r>
              <a:rPr lang="zh-TW" altLang="en-US" sz="600" dirty="0">
                <a:latin typeface="+mn-ea"/>
                <a:ea typeface="+mn-ea"/>
              </a:rPr>
              <a:t>年版環境白書</a:t>
            </a:r>
            <a:r>
              <a:rPr lang="en-US" altLang="zh-TW" sz="600" dirty="0">
                <a:latin typeface="+mn-ea"/>
                <a:ea typeface="+mn-ea"/>
              </a:rPr>
              <a:t>』</a:t>
            </a:r>
          </a:p>
        </p:txBody>
      </p:sp>
      <p:pic>
        <p:nvPicPr>
          <p:cNvPr id="11" name="図 10">
            <a:extLst>
              <a:ext uri="{FF2B5EF4-FFF2-40B4-BE49-F238E27FC236}">
                <a16:creationId xmlns:a16="http://schemas.microsoft.com/office/drawing/2014/main" id="{46CD8FB1-F854-582D-04C2-7993EDD6EF13}"/>
              </a:ext>
            </a:extLst>
          </p:cNvPr>
          <p:cNvPicPr>
            <a:picLocks noChangeAspect="1"/>
          </p:cNvPicPr>
          <p:nvPr/>
        </p:nvPicPr>
        <p:blipFill>
          <a:blip r:embed="rId11">
            <a:clrChange>
              <a:clrFrom>
                <a:srgbClr val="FFFBF0"/>
              </a:clrFrom>
              <a:clrTo>
                <a:srgbClr val="FFFBF0">
                  <a:alpha val="0"/>
                </a:srgbClr>
              </a:clrTo>
            </a:clrChange>
          </a:blip>
          <a:stretch>
            <a:fillRect/>
          </a:stretch>
        </p:blipFill>
        <p:spPr>
          <a:xfrm>
            <a:off x="5044449" y="5029959"/>
            <a:ext cx="3838951" cy="1754757"/>
          </a:xfrm>
          <a:prstGeom prst="rect">
            <a:avLst/>
          </a:prstGeom>
        </p:spPr>
      </p:pic>
      <p:sp>
        <p:nvSpPr>
          <p:cNvPr id="13" name="テキスト ボックス 12">
            <a:extLst>
              <a:ext uri="{FF2B5EF4-FFF2-40B4-BE49-F238E27FC236}">
                <a16:creationId xmlns:a16="http://schemas.microsoft.com/office/drawing/2014/main" id="{5D10E2D8-E74B-5D18-F539-40AA3FA148EE}"/>
              </a:ext>
            </a:extLst>
          </p:cNvPr>
          <p:cNvSpPr txBox="1"/>
          <p:nvPr/>
        </p:nvSpPr>
        <p:spPr>
          <a:xfrm>
            <a:off x="5619074" y="4826538"/>
            <a:ext cx="2920720" cy="307777"/>
          </a:xfrm>
          <a:prstGeom prst="rect">
            <a:avLst/>
          </a:prstGeom>
          <a:noFill/>
        </p:spPr>
        <p:txBody>
          <a:bodyPr wrap="square">
            <a:spAutoFit/>
          </a:bodyPr>
          <a:lstStyle/>
          <a:p>
            <a:r>
              <a:rPr lang="ja-JP" altLang="en-US" sz="1400" dirty="0">
                <a:solidFill>
                  <a:srgbClr val="0000FF"/>
                </a:solidFill>
              </a:rPr>
              <a:t>産業廃棄物管理票(マニフェスト)</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ext Box 8">
            <a:extLst>
              <a:ext uri="{FF2B5EF4-FFF2-40B4-BE49-F238E27FC236}">
                <a16:creationId xmlns:a16="http://schemas.microsoft.com/office/drawing/2014/main" id="{56904248-0460-6DFE-3049-C652A79CD911}"/>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a:latin typeface="+mn-ea"/>
                <a:ea typeface="+mn-ea"/>
              </a:rPr>
              <a:t>P132</a:t>
            </a:r>
            <a:r>
              <a:rPr lang="ja-JP" altLang="en-US" sz="1200" b="0">
                <a:latin typeface="+mn-ea"/>
                <a:ea typeface="+mn-ea"/>
              </a:rPr>
              <a:t>～</a:t>
            </a:r>
            <a:r>
              <a:rPr lang="en-US" altLang="ja-JP" sz="1200" b="0">
                <a:latin typeface="+mn-ea"/>
                <a:ea typeface="+mn-ea"/>
              </a:rPr>
              <a:t>p133</a:t>
            </a:r>
          </a:p>
        </p:txBody>
      </p:sp>
      <p:sp>
        <p:nvSpPr>
          <p:cNvPr id="167939" name="Text Box 9">
            <a:extLst>
              <a:ext uri="{FF2B5EF4-FFF2-40B4-BE49-F238E27FC236}">
                <a16:creationId xmlns:a16="http://schemas.microsoft.com/office/drawing/2014/main" id="{185F7699-58D5-BA03-DAB1-5F7E7FD5172F}"/>
              </a:ext>
            </a:extLst>
          </p:cNvPr>
          <p:cNvSpPr txBox="1">
            <a:spLocks noChangeArrowheads="1"/>
          </p:cNvSpPr>
          <p:nvPr/>
        </p:nvSpPr>
        <p:spPr bwMode="auto">
          <a:xfrm>
            <a:off x="2906713" y="88900"/>
            <a:ext cx="435451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そのほかの廃棄物の問題　</a:t>
            </a:r>
          </a:p>
        </p:txBody>
      </p:sp>
      <p:sp>
        <p:nvSpPr>
          <p:cNvPr id="167940" name="Text Box 10">
            <a:extLst>
              <a:ext uri="{FF2B5EF4-FFF2-40B4-BE49-F238E27FC236}">
                <a16:creationId xmlns:a16="http://schemas.microsoft.com/office/drawing/2014/main" id="{99203542-BC2C-389C-14A5-7B1E77A1DF74}"/>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167941" name="Text Box 11">
            <a:extLst>
              <a:ext uri="{FF2B5EF4-FFF2-40B4-BE49-F238E27FC236}">
                <a16:creationId xmlns:a16="http://schemas.microsoft.com/office/drawing/2014/main" id="{09D5F2B5-E129-11EA-E459-F9A31148B685}"/>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67942" name="AutoShape 12">
            <a:extLst>
              <a:ext uri="{FF2B5EF4-FFF2-40B4-BE49-F238E27FC236}">
                <a16:creationId xmlns:a16="http://schemas.microsoft.com/office/drawing/2014/main" id="{61EC7545-300E-EA8A-14B2-DD67C1920E2C}"/>
              </a:ext>
            </a:extLst>
          </p:cNvPr>
          <p:cNvSpPr>
            <a:spLocks noChangeArrowheads="1"/>
          </p:cNvSpPr>
          <p:nvPr/>
        </p:nvSpPr>
        <p:spPr bwMode="auto">
          <a:xfrm>
            <a:off x="6350" y="747713"/>
            <a:ext cx="3294063" cy="306387"/>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67943" name="AutoShape 14">
            <a:extLst>
              <a:ext uri="{FF2B5EF4-FFF2-40B4-BE49-F238E27FC236}">
                <a16:creationId xmlns:a16="http://schemas.microsoft.com/office/drawing/2014/main" id="{9E495402-518E-0D96-6047-A93955B1C8AC}"/>
              </a:ext>
            </a:extLst>
          </p:cNvPr>
          <p:cNvSpPr>
            <a:spLocks noChangeArrowheads="1"/>
          </p:cNvSpPr>
          <p:nvPr/>
        </p:nvSpPr>
        <p:spPr bwMode="auto">
          <a:xfrm>
            <a:off x="5576" y="2538430"/>
            <a:ext cx="2328863" cy="306387"/>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67944" name="AutoShape 17">
            <a:extLst>
              <a:ext uri="{FF2B5EF4-FFF2-40B4-BE49-F238E27FC236}">
                <a16:creationId xmlns:a16="http://schemas.microsoft.com/office/drawing/2014/main" id="{069AC504-EC2C-3DBD-62C3-AC29DE201B34}"/>
              </a:ext>
            </a:extLst>
          </p:cNvPr>
          <p:cNvSpPr>
            <a:spLocks noChangeArrowheads="1"/>
          </p:cNvSpPr>
          <p:nvPr/>
        </p:nvSpPr>
        <p:spPr bwMode="auto">
          <a:xfrm>
            <a:off x="5454336" y="846357"/>
            <a:ext cx="3360738" cy="1428750"/>
          </a:xfrm>
          <a:prstGeom prst="roundRect">
            <a:avLst>
              <a:gd name="adj" fmla="val 8608"/>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167945" name="AutoShape 18">
            <a:extLst>
              <a:ext uri="{FF2B5EF4-FFF2-40B4-BE49-F238E27FC236}">
                <a16:creationId xmlns:a16="http://schemas.microsoft.com/office/drawing/2014/main" id="{327D798D-B8CF-B7E8-4874-B5F7C6621793}"/>
              </a:ext>
            </a:extLst>
          </p:cNvPr>
          <p:cNvSpPr>
            <a:spLocks noChangeArrowheads="1"/>
          </p:cNvSpPr>
          <p:nvPr/>
        </p:nvSpPr>
        <p:spPr bwMode="auto">
          <a:xfrm>
            <a:off x="6127436" y="673319"/>
            <a:ext cx="2170113" cy="239713"/>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dirty="0">
              <a:solidFill>
                <a:schemeClr val="bg1"/>
              </a:solidFill>
              <a:latin typeface="+mn-ea"/>
              <a:ea typeface="+mn-ea"/>
            </a:endParaRPr>
          </a:p>
        </p:txBody>
      </p:sp>
      <p:sp>
        <p:nvSpPr>
          <p:cNvPr id="167946" name="Rectangle 19">
            <a:extLst>
              <a:ext uri="{FF2B5EF4-FFF2-40B4-BE49-F238E27FC236}">
                <a16:creationId xmlns:a16="http://schemas.microsoft.com/office/drawing/2014/main" id="{26E239FC-FA18-8B49-758B-341ECF361E2C}"/>
              </a:ext>
            </a:extLst>
          </p:cNvPr>
          <p:cNvSpPr>
            <a:spLocks noChangeArrowheads="1"/>
          </p:cNvSpPr>
          <p:nvPr/>
        </p:nvSpPr>
        <p:spPr bwMode="auto">
          <a:xfrm>
            <a:off x="5652120" y="1608357"/>
            <a:ext cx="3025471" cy="646112"/>
          </a:xfrm>
          <a:prstGeom prst="rect">
            <a:avLst/>
          </a:prstGeom>
          <a:noFill/>
          <a:ln>
            <a:noFill/>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b="0" dirty="0">
                <a:latin typeface="+mn-ea"/>
                <a:ea typeface="+mn-ea"/>
              </a:rPr>
              <a:t>★</a:t>
            </a:r>
            <a:r>
              <a:rPr lang="ja-JP" altLang="en-US" sz="1200" b="0" dirty="0">
                <a:latin typeface="+mn-ea"/>
                <a:ea typeface="+mn-ea"/>
              </a:rPr>
              <a:t>香川県豊島不法投棄事案</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日本で最初に発覚した大規模不法投棄事案。　総事業費約５２０億円</a:t>
            </a:r>
          </a:p>
        </p:txBody>
      </p:sp>
      <p:sp>
        <p:nvSpPr>
          <p:cNvPr id="167947" name="Text Box 21">
            <a:extLst>
              <a:ext uri="{FF2B5EF4-FFF2-40B4-BE49-F238E27FC236}">
                <a16:creationId xmlns:a16="http://schemas.microsoft.com/office/drawing/2014/main" id="{5EF9B24D-63D8-9E4D-6E50-E897E99A512D}"/>
              </a:ext>
            </a:extLst>
          </p:cNvPr>
          <p:cNvSpPr txBox="1">
            <a:spLocks noChangeArrowheads="1"/>
          </p:cNvSpPr>
          <p:nvPr/>
        </p:nvSpPr>
        <p:spPr bwMode="auto">
          <a:xfrm>
            <a:off x="-1588" y="692150"/>
            <a:ext cx="34210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処理が困難な廃棄物（ＰＣＢ）　　</a:t>
            </a:r>
          </a:p>
        </p:txBody>
      </p:sp>
      <p:sp>
        <p:nvSpPr>
          <p:cNvPr id="167948" name="Text Box 22">
            <a:extLst>
              <a:ext uri="{FF2B5EF4-FFF2-40B4-BE49-F238E27FC236}">
                <a16:creationId xmlns:a16="http://schemas.microsoft.com/office/drawing/2014/main" id="{49DA87A2-75FA-7DFC-043A-66CE430D418A}"/>
              </a:ext>
            </a:extLst>
          </p:cNvPr>
          <p:cNvSpPr txBox="1">
            <a:spLocks noChangeArrowheads="1"/>
          </p:cNvSpPr>
          <p:nvPr/>
        </p:nvSpPr>
        <p:spPr bwMode="auto">
          <a:xfrm>
            <a:off x="5576" y="2482867"/>
            <a:ext cx="25558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a:latin typeface="+mn-ea"/>
                <a:ea typeface="+mn-ea"/>
              </a:rPr>
              <a:t>廃棄物の不法投棄</a:t>
            </a:r>
          </a:p>
        </p:txBody>
      </p:sp>
      <p:sp>
        <p:nvSpPr>
          <p:cNvPr id="167949" name="Text Box 23">
            <a:extLst>
              <a:ext uri="{FF2B5EF4-FFF2-40B4-BE49-F238E27FC236}">
                <a16:creationId xmlns:a16="http://schemas.microsoft.com/office/drawing/2014/main" id="{E0923821-6089-EC69-0B27-9FA3C406BD2C}"/>
              </a:ext>
            </a:extLst>
          </p:cNvPr>
          <p:cNvSpPr txBox="1">
            <a:spLocks noChangeArrowheads="1"/>
          </p:cNvSpPr>
          <p:nvPr/>
        </p:nvSpPr>
        <p:spPr bwMode="auto">
          <a:xfrm>
            <a:off x="6246499" y="625694"/>
            <a:ext cx="19653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産業廃棄物特別措置法</a:t>
            </a:r>
          </a:p>
        </p:txBody>
      </p:sp>
      <p:sp>
        <p:nvSpPr>
          <p:cNvPr id="167950" name="Text Box 24">
            <a:extLst>
              <a:ext uri="{FF2B5EF4-FFF2-40B4-BE49-F238E27FC236}">
                <a16:creationId xmlns:a16="http://schemas.microsoft.com/office/drawing/2014/main" id="{01E832B1-5054-56B8-1FC5-924995BB2FED}"/>
              </a:ext>
            </a:extLst>
          </p:cNvPr>
          <p:cNvSpPr txBox="1">
            <a:spLocks noChangeArrowheads="1"/>
          </p:cNvSpPr>
          <p:nvPr/>
        </p:nvSpPr>
        <p:spPr bwMode="auto">
          <a:xfrm>
            <a:off x="1" y="1025525"/>
            <a:ext cx="4906962" cy="147796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en-US" altLang="ja-JP" sz="1400" b="0" dirty="0">
                <a:latin typeface="+mn-ea"/>
                <a:ea typeface="+mn-ea"/>
              </a:rPr>
              <a:t>●</a:t>
            </a:r>
            <a:r>
              <a:rPr lang="ja-JP" altLang="en-US" sz="1400" b="0" dirty="0">
                <a:latin typeface="+mn-ea"/>
                <a:ea typeface="+mn-ea"/>
              </a:rPr>
              <a:t>ポリ塩化ビフェニル（ＰＣＢ）はトランス</a:t>
            </a:r>
            <a:r>
              <a:rPr lang="en-US" altLang="ja-JP" sz="1400" b="0" dirty="0">
                <a:latin typeface="+mn-ea"/>
                <a:ea typeface="+mn-ea"/>
              </a:rPr>
              <a:t>､</a:t>
            </a:r>
            <a:r>
              <a:rPr lang="ja-JP" altLang="en-US" sz="1400" b="0" dirty="0">
                <a:latin typeface="+mn-ea"/>
                <a:ea typeface="+mn-ea"/>
              </a:rPr>
              <a:t>コンデンサー等の電気製品に広く使用されていた。しかし発がん性があることから、</a:t>
            </a:r>
            <a:r>
              <a:rPr lang="en-US" altLang="ja-JP" sz="1400" b="0" dirty="0">
                <a:latin typeface="+mn-ea"/>
                <a:ea typeface="+mn-ea"/>
              </a:rPr>
              <a:t>1972</a:t>
            </a:r>
            <a:r>
              <a:rPr lang="ja-JP" altLang="en-US" sz="1400" b="0" dirty="0">
                <a:latin typeface="+mn-ea"/>
                <a:ea typeface="+mn-ea"/>
              </a:rPr>
              <a:t>年製造禁止になりました。</a:t>
            </a:r>
          </a:p>
          <a:p>
            <a:pPr eaLnBrk="1" hangingPunct="1">
              <a:spcBef>
                <a:spcPct val="0"/>
              </a:spcBef>
              <a:buFontTx/>
              <a:buNone/>
              <a:defRPr/>
            </a:pPr>
            <a:r>
              <a:rPr lang="en-US" altLang="ja-JP" sz="1400" b="0" dirty="0">
                <a:latin typeface="+mn-ea"/>
                <a:ea typeface="+mn-ea"/>
              </a:rPr>
              <a:t>2001</a:t>
            </a:r>
            <a:r>
              <a:rPr lang="ja-JP" altLang="en-US" sz="1400" b="0" dirty="0">
                <a:latin typeface="+mn-ea"/>
                <a:ea typeface="+mn-ea"/>
              </a:rPr>
              <a:t>年、</a:t>
            </a:r>
            <a:r>
              <a:rPr lang="ja-JP" altLang="en-US" sz="1400" dirty="0">
                <a:solidFill>
                  <a:srgbClr val="FF0000"/>
                </a:solidFill>
                <a:latin typeface="+mn-ea"/>
                <a:ea typeface="+mn-ea"/>
              </a:rPr>
              <a:t>ＰＣＢ廃棄物特別措置法</a:t>
            </a:r>
            <a:r>
              <a:rPr lang="ja-JP" altLang="en-US" sz="1400" b="0" dirty="0">
                <a:latin typeface="+mn-ea"/>
                <a:ea typeface="+mn-ea"/>
              </a:rPr>
              <a:t>制定</a:t>
            </a:r>
            <a:r>
              <a:rPr lang="en-US" altLang="ja-JP" sz="1400" b="0" dirty="0">
                <a:latin typeface="+mn-ea"/>
                <a:ea typeface="+mn-ea"/>
              </a:rPr>
              <a:t>､2004</a:t>
            </a:r>
            <a:r>
              <a:rPr lang="ja-JP" altLang="en-US" sz="1400" b="0" dirty="0">
                <a:latin typeface="+mn-ea"/>
                <a:ea typeface="+mn-ea"/>
              </a:rPr>
              <a:t>年から処理が進められ、</a:t>
            </a:r>
            <a:r>
              <a:rPr lang="en-US" altLang="ja-JP" sz="1400" b="0" dirty="0">
                <a:latin typeface="+mn-ea"/>
                <a:ea typeface="+mn-ea"/>
              </a:rPr>
              <a:t>2022</a:t>
            </a:r>
            <a:r>
              <a:rPr lang="ja-JP" altLang="en-US" sz="1400" b="0" dirty="0">
                <a:latin typeface="+mn-ea"/>
                <a:ea typeface="+mn-ea"/>
              </a:rPr>
              <a:t>年度末を処理期限としている。</a:t>
            </a:r>
            <a:endParaRPr lang="en-US" altLang="ja-JP" sz="1400" b="0" dirty="0">
              <a:latin typeface="+mn-ea"/>
              <a:ea typeface="+mn-ea"/>
            </a:endParaRPr>
          </a:p>
          <a:p>
            <a:pPr eaLnBrk="1" hangingPunct="1">
              <a:spcBef>
                <a:spcPct val="0"/>
              </a:spcBef>
              <a:buFontTx/>
              <a:buNone/>
              <a:defRPr/>
            </a:pPr>
            <a:r>
              <a:rPr lang="ja-JP" altLang="en-US" sz="1000" b="0" dirty="0">
                <a:latin typeface="+mn-ea"/>
                <a:ea typeface="+mn-ea"/>
              </a:rPr>
              <a:t>（一部の可燃性高濃度ＰＣＢ廃棄物は</a:t>
            </a:r>
            <a:r>
              <a:rPr lang="en-US" altLang="ja-JP" sz="1000" b="0" dirty="0">
                <a:latin typeface="+mn-ea"/>
                <a:ea typeface="+mn-ea"/>
              </a:rPr>
              <a:t>2027</a:t>
            </a:r>
            <a:r>
              <a:rPr lang="ja-JP" altLang="en-US" sz="1000" b="0" dirty="0">
                <a:latin typeface="+mn-ea"/>
                <a:ea typeface="+mn-ea"/>
              </a:rPr>
              <a:t>年</a:t>
            </a:r>
            <a:r>
              <a:rPr lang="en-US" altLang="ja-JP" sz="1000" b="0" dirty="0">
                <a:latin typeface="+mn-ea"/>
                <a:ea typeface="+mn-ea"/>
              </a:rPr>
              <a:t>3</a:t>
            </a:r>
            <a:r>
              <a:rPr lang="ja-JP" altLang="en-US" sz="1000" b="0" dirty="0">
                <a:latin typeface="+mn-ea"/>
                <a:ea typeface="+mn-ea"/>
              </a:rPr>
              <a:t>月末まで延長）</a:t>
            </a:r>
            <a:endParaRPr lang="en-US" altLang="ja-JP" sz="1000" b="0" dirty="0">
              <a:latin typeface="+mn-ea"/>
              <a:ea typeface="+mn-ea"/>
            </a:endParaRPr>
          </a:p>
          <a:p>
            <a:pPr eaLnBrk="1" hangingPunct="1">
              <a:spcBef>
                <a:spcPct val="0"/>
              </a:spcBef>
              <a:buFontTx/>
              <a:buNone/>
              <a:defRPr/>
            </a:pPr>
            <a:endParaRPr lang="ja-JP" altLang="en-US" sz="1000" b="0" dirty="0">
              <a:latin typeface="+mn-ea"/>
              <a:ea typeface="+mn-ea"/>
            </a:endParaRPr>
          </a:p>
        </p:txBody>
      </p:sp>
      <p:sp>
        <p:nvSpPr>
          <p:cNvPr id="167951" name="Text Box 28">
            <a:extLst>
              <a:ext uri="{FF2B5EF4-FFF2-40B4-BE49-F238E27FC236}">
                <a16:creationId xmlns:a16="http://schemas.microsoft.com/office/drawing/2014/main" id="{5F7B31BD-52FE-560A-C538-152327C9F957}"/>
              </a:ext>
            </a:extLst>
          </p:cNvPr>
          <p:cNvSpPr txBox="1">
            <a:spLocks noChangeArrowheads="1"/>
          </p:cNvSpPr>
          <p:nvPr/>
        </p:nvSpPr>
        <p:spPr bwMode="auto">
          <a:xfrm>
            <a:off x="-15062" y="2854342"/>
            <a:ext cx="6464301" cy="181588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●2020</a:t>
            </a:r>
            <a:r>
              <a:rPr lang="ja-JP" altLang="en-US" sz="1400" b="0" dirty="0">
                <a:latin typeface="+mn-ea"/>
                <a:ea typeface="+mn-ea"/>
              </a:rPr>
              <a:t>年の不法投棄：</a:t>
            </a:r>
            <a:r>
              <a:rPr lang="en-US" altLang="ja-JP" sz="1400" b="0" dirty="0">
                <a:solidFill>
                  <a:srgbClr val="0000FF"/>
                </a:solidFill>
                <a:latin typeface="+mn-ea"/>
                <a:ea typeface="+mn-ea"/>
              </a:rPr>
              <a:t>139</a:t>
            </a:r>
            <a:r>
              <a:rPr lang="ja-JP" altLang="en-US" sz="1400" b="0" dirty="0">
                <a:solidFill>
                  <a:srgbClr val="0000FF"/>
                </a:solidFill>
                <a:latin typeface="+mn-ea"/>
                <a:ea typeface="+mn-ea"/>
              </a:rPr>
              <a:t>件（</a:t>
            </a:r>
            <a:r>
              <a:rPr lang="en-US" altLang="ja-JP" sz="1400" b="0" dirty="0">
                <a:solidFill>
                  <a:srgbClr val="0000FF"/>
                </a:solidFill>
                <a:latin typeface="+mn-ea"/>
                <a:ea typeface="+mn-ea"/>
              </a:rPr>
              <a:t>5.1</a:t>
            </a:r>
            <a:r>
              <a:rPr lang="ja-JP" altLang="en-US" sz="1400" b="0" dirty="0">
                <a:solidFill>
                  <a:srgbClr val="0000FF"/>
                </a:solidFill>
                <a:latin typeface="+mn-ea"/>
                <a:ea typeface="+mn-ea"/>
              </a:rPr>
              <a:t>万ｔ）</a:t>
            </a:r>
          </a:p>
          <a:p>
            <a:pPr eaLnBrk="1" hangingPunct="1">
              <a:spcBef>
                <a:spcPct val="0"/>
              </a:spcBef>
              <a:buFontTx/>
              <a:buNone/>
              <a:defRPr/>
            </a:pPr>
            <a:r>
              <a:rPr lang="ja-JP" altLang="en-US" sz="1400" b="0" dirty="0">
                <a:latin typeface="+mn-ea"/>
                <a:ea typeface="+mn-ea"/>
              </a:rPr>
              <a:t>●残存する不法投棄：</a:t>
            </a:r>
            <a:r>
              <a:rPr lang="en-US" altLang="ja-JP" sz="1400" b="0" dirty="0">
                <a:solidFill>
                  <a:srgbClr val="0000FF"/>
                </a:solidFill>
                <a:latin typeface="+mn-ea"/>
                <a:ea typeface="+mn-ea"/>
              </a:rPr>
              <a:t>2782</a:t>
            </a:r>
            <a:r>
              <a:rPr lang="ja-JP" altLang="en-US" sz="1400" b="0" dirty="0">
                <a:solidFill>
                  <a:srgbClr val="0000FF"/>
                </a:solidFill>
                <a:latin typeface="+mn-ea"/>
                <a:ea typeface="+mn-ea"/>
              </a:rPr>
              <a:t>件</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latin typeface="+mn-ea"/>
                <a:ea typeface="+mn-ea"/>
              </a:rPr>
              <a:t>　★ピーク時より減少したものの、多くの残存がある。</a:t>
            </a:r>
          </a:p>
          <a:p>
            <a:pPr eaLnBrk="1" hangingPunct="1">
              <a:spcBef>
                <a:spcPct val="0"/>
              </a:spcBef>
              <a:buFontTx/>
              <a:buNone/>
              <a:defRPr/>
            </a:pPr>
            <a:r>
              <a:rPr lang="ja-JP" altLang="en-US" sz="1400" b="0" dirty="0">
                <a:latin typeface="+mn-ea"/>
                <a:ea typeface="+mn-ea"/>
              </a:rPr>
              <a:t>●不法投棄の</a:t>
            </a:r>
            <a:r>
              <a:rPr lang="en-US" altLang="ja-JP" sz="1400" b="0" dirty="0">
                <a:solidFill>
                  <a:srgbClr val="0000FF"/>
                </a:solidFill>
                <a:latin typeface="+mn-ea"/>
                <a:ea typeface="+mn-ea"/>
              </a:rPr>
              <a:t>70.5%</a:t>
            </a:r>
            <a:r>
              <a:rPr lang="ja-JP" altLang="en-US" sz="1400" b="0" dirty="0">
                <a:latin typeface="+mn-ea"/>
                <a:ea typeface="+mn-ea"/>
              </a:rPr>
              <a:t>を</a:t>
            </a:r>
            <a:r>
              <a:rPr lang="ja-JP" altLang="en-US" sz="1400" dirty="0">
                <a:solidFill>
                  <a:srgbClr val="FF0000"/>
                </a:solidFill>
                <a:latin typeface="+mn-ea"/>
                <a:ea typeface="+mn-ea"/>
              </a:rPr>
              <a:t>建築系廃棄物</a:t>
            </a:r>
            <a:r>
              <a:rPr lang="ja-JP" altLang="en-US" sz="1400" dirty="0">
                <a:latin typeface="+mn-ea"/>
                <a:ea typeface="+mn-ea"/>
              </a:rPr>
              <a:t>が占める。</a:t>
            </a:r>
          </a:p>
          <a:p>
            <a:pPr eaLnBrk="1" hangingPunct="1">
              <a:spcBef>
                <a:spcPct val="0"/>
              </a:spcBef>
              <a:buFontTx/>
              <a:buNone/>
              <a:defRPr/>
            </a:pPr>
            <a:r>
              <a:rPr lang="ja-JP" altLang="en-US" sz="1400" b="0" dirty="0">
                <a:latin typeface="+mn-ea"/>
                <a:ea typeface="+mn-ea"/>
              </a:rPr>
              <a:t>●最終処分場（埋立）⇒莫大な費用と広大な土地が必要</a:t>
            </a:r>
          </a:p>
          <a:p>
            <a:pPr eaLnBrk="1" hangingPunct="1">
              <a:spcBef>
                <a:spcPct val="0"/>
              </a:spcBef>
              <a:buFontTx/>
              <a:buNone/>
              <a:defRPr/>
            </a:pPr>
            <a:r>
              <a:rPr lang="ja-JP" altLang="en-US" sz="1400" b="0" dirty="0">
                <a:latin typeface="+mn-ea"/>
                <a:ea typeface="+mn-ea"/>
              </a:rPr>
              <a:t>　　残余容量　一般廃棄物は減少　産業廃棄物は横ばい　</a:t>
            </a:r>
          </a:p>
          <a:p>
            <a:pPr eaLnBrk="1" hangingPunct="1">
              <a:spcBef>
                <a:spcPct val="0"/>
              </a:spcBef>
              <a:buFontTx/>
              <a:buNone/>
              <a:defRPr/>
            </a:pPr>
            <a:r>
              <a:rPr lang="ja-JP" altLang="en-US" sz="1400" b="0" dirty="0">
                <a:latin typeface="+mn-ea"/>
                <a:ea typeface="+mn-ea"/>
              </a:rPr>
              <a:t>　　残余年数　一般廃棄物、産業廃棄物ともに増加</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傾向だが依然として厳しい状況！</a:t>
            </a:r>
          </a:p>
        </p:txBody>
      </p:sp>
      <p:sp>
        <p:nvSpPr>
          <p:cNvPr id="167952" name="Text Box 29">
            <a:extLst>
              <a:ext uri="{FF2B5EF4-FFF2-40B4-BE49-F238E27FC236}">
                <a16:creationId xmlns:a16="http://schemas.microsoft.com/office/drawing/2014/main" id="{4B202E42-DB40-9D2D-8F53-68C2312E4990}"/>
              </a:ext>
            </a:extLst>
          </p:cNvPr>
          <p:cNvSpPr txBox="1">
            <a:spLocks noChangeArrowheads="1"/>
          </p:cNvSpPr>
          <p:nvPr/>
        </p:nvSpPr>
        <p:spPr bwMode="auto">
          <a:xfrm>
            <a:off x="5479736" y="884457"/>
            <a:ext cx="3254375" cy="8302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200" b="0" dirty="0">
                <a:latin typeface="+mn-ea"/>
                <a:ea typeface="+mn-ea"/>
              </a:rPr>
              <a:t>1998</a:t>
            </a:r>
            <a:r>
              <a:rPr lang="ja-JP" altLang="en-US" sz="1200" b="0" dirty="0">
                <a:latin typeface="+mn-ea"/>
                <a:ea typeface="+mn-ea"/>
              </a:rPr>
              <a:t>年</a:t>
            </a:r>
            <a:r>
              <a:rPr lang="en-US" altLang="ja-JP" sz="1200" b="0" dirty="0">
                <a:latin typeface="+mn-ea"/>
                <a:ea typeface="+mn-ea"/>
              </a:rPr>
              <a:t>6</a:t>
            </a:r>
            <a:r>
              <a:rPr lang="ja-JP" altLang="en-US" sz="1200" b="0" dirty="0">
                <a:latin typeface="+mn-ea"/>
                <a:ea typeface="+mn-ea"/>
              </a:rPr>
              <a:t>月</a:t>
            </a:r>
            <a:r>
              <a:rPr lang="en-US" altLang="ja-JP" sz="1200" b="0" dirty="0">
                <a:latin typeface="+mn-ea"/>
                <a:ea typeface="+mn-ea"/>
              </a:rPr>
              <a:t>16</a:t>
            </a:r>
            <a:r>
              <a:rPr lang="ja-JP" altLang="en-US" sz="1200" b="0" dirty="0">
                <a:latin typeface="+mn-ea"/>
                <a:ea typeface="+mn-ea"/>
              </a:rPr>
              <a:t>日以前に不法投棄された産業廃棄物の現状回復を促進するため、国庫補助や地方債などの特別措置による財政支援を行なう。</a:t>
            </a:r>
            <a:r>
              <a:rPr lang="en-US" altLang="ja-JP" sz="1200" b="0" dirty="0">
                <a:latin typeface="+mn-ea"/>
                <a:ea typeface="+mn-ea"/>
              </a:rPr>
              <a:t>(</a:t>
            </a:r>
            <a:r>
              <a:rPr lang="ja-JP" altLang="en-US" sz="1200" b="0" dirty="0">
                <a:latin typeface="+mn-ea"/>
                <a:ea typeface="+mn-ea"/>
              </a:rPr>
              <a:t>期限：</a:t>
            </a:r>
            <a:r>
              <a:rPr lang="en-US" altLang="ja-JP" sz="1200" b="0" dirty="0">
                <a:latin typeface="+mn-ea"/>
                <a:ea typeface="+mn-ea"/>
              </a:rPr>
              <a:t>2022</a:t>
            </a:r>
            <a:r>
              <a:rPr lang="ja-JP" altLang="en-US" sz="1200" b="0" dirty="0">
                <a:latin typeface="+mn-ea"/>
                <a:ea typeface="+mn-ea"/>
              </a:rPr>
              <a:t>年</a:t>
            </a:r>
            <a:r>
              <a:rPr lang="en-US" altLang="ja-JP" sz="1200" b="0" dirty="0">
                <a:latin typeface="+mn-ea"/>
                <a:ea typeface="+mn-ea"/>
              </a:rPr>
              <a:t>)</a:t>
            </a:r>
          </a:p>
        </p:txBody>
      </p:sp>
      <p:sp>
        <p:nvSpPr>
          <p:cNvPr id="167964" name="Line 35">
            <a:extLst>
              <a:ext uri="{FF2B5EF4-FFF2-40B4-BE49-F238E27FC236}">
                <a16:creationId xmlns:a16="http://schemas.microsoft.com/office/drawing/2014/main" id="{309A0D7A-A88D-0376-A460-EE0430EF88F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48498" name="図 9">
            <a:extLst>
              <a:ext uri="{FF2B5EF4-FFF2-40B4-BE49-F238E27FC236}">
                <a16:creationId xmlns:a16="http://schemas.microsoft.com/office/drawing/2014/main" id="{8FB8D6B1-A6DC-5358-CA85-CD15EF77D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85738"/>
            <a:ext cx="341313"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99" name="図 11">
            <a:extLst>
              <a:ext uri="{FF2B5EF4-FFF2-40B4-BE49-F238E27FC236}">
                <a16:creationId xmlns:a16="http://schemas.microsoft.com/office/drawing/2014/main" id="{A9A669E4-1423-82C2-349F-1965EADE19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1988" y="195263"/>
            <a:ext cx="341312"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500" name="図 12">
            <a:extLst>
              <a:ext uri="{FF2B5EF4-FFF2-40B4-BE49-F238E27FC236}">
                <a16:creationId xmlns:a16="http://schemas.microsoft.com/office/drawing/2014/main" id="{A555721B-714F-CA84-9AF7-3D5C9780337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66950" y="203200"/>
            <a:ext cx="341313"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8501" name="グループ化 25">
            <a:extLst>
              <a:ext uri="{FF2B5EF4-FFF2-40B4-BE49-F238E27FC236}">
                <a16:creationId xmlns:a16="http://schemas.microsoft.com/office/drawing/2014/main" id="{E86CC630-D86F-535C-D926-DAF8162CC863}"/>
              </a:ext>
            </a:extLst>
          </p:cNvPr>
          <p:cNvGrpSpPr>
            <a:grpSpLocks/>
          </p:cNvGrpSpPr>
          <p:nvPr/>
        </p:nvGrpSpPr>
        <p:grpSpPr bwMode="auto">
          <a:xfrm>
            <a:off x="4139952" y="4377906"/>
            <a:ext cx="5004048" cy="2435643"/>
            <a:chOff x="3671652" y="4273153"/>
            <a:chExt cx="5472348" cy="2540223"/>
          </a:xfrm>
        </p:grpSpPr>
        <p:pic>
          <p:nvPicPr>
            <p:cNvPr id="148509" name="図 2">
              <a:extLst>
                <a:ext uri="{FF2B5EF4-FFF2-40B4-BE49-F238E27FC236}">
                  <a16:creationId xmlns:a16="http://schemas.microsoft.com/office/drawing/2014/main" id="{D932FA94-B5E8-EF8A-98D0-688E4701F9E3}"/>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71652" y="4331906"/>
              <a:ext cx="5472348" cy="2481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59" name="正方形/長方形 1">
              <a:extLst>
                <a:ext uri="{FF2B5EF4-FFF2-40B4-BE49-F238E27FC236}">
                  <a16:creationId xmlns:a16="http://schemas.microsoft.com/office/drawing/2014/main" id="{EC3DBB13-4928-0B95-B8F8-2B0F2CB2C352}"/>
                </a:ext>
              </a:extLst>
            </p:cNvPr>
            <p:cNvSpPr>
              <a:spLocks noChangeArrowheads="1"/>
            </p:cNvSpPr>
            <p:nvPr/>
          </p:nvSpPr>
          <p:spPr bwMode="auto">
            <a:xfrm>
              <a:off x="4251114" y="4508124"/>
              <a:ext cx="1506603" cy="200043"/>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700" dirty="0">
                  <a:latin typeface="+mn-ea"/>
                  <a:ea typeface="+mn-ea"/>
                </a:rPr>
                <a:t>出典</a:t>
              </a:r>
              <a:r>
                <a:rPr lang="en-US" altLang="zh-TW" sz="700" dirty="0">
                  <a:latin typeface="+mn-ea"/>
                  <a:ea typeface="+mn-ea"/>
                </a:rPr>
                <a:t>:</a:t>
              </a:r>
              <a:r>
                <a:rPr lang="zh-TW" altLang="en-US" sz="700" dirty="0">
                  <a:latin typeface="+mn-ea"/>
                  <a:ea typeface="+mn-ea"/>
                </a:rPr>
                <a:t>環境省</a:t>
              </a:r>
              <a:r>
                <a:rPr lang="en-US" altLang="zh-TW" sz="700" dirty="0">
                  <a:latin typeface="+mn-ea"/>
                  <a:ea typeface="+mn-ea"/>
                </a:rPr>
                <a:t>『</a:t>
              </a:r>
              <a:r>
                <a:rPr lang="ja-JP" altLang="en-US" sz="700" dirty="0">
                  <a:latin typeface="+mn-ea"/>
                  <a:ea typeface="+mn-ea"/>
                </a:rPr>
                <a:t>令和</a:t>
              </a:r>
              <a:r>
                <a:rPr lang="en-US" altLang="ja-JP" sz="700" dirty="0">
                  <a:latin typeface="+mn-ea"/>
                  <a:ea typeface="+mn-ea"/>
                </a:rPr>
                <a:t>2</a:t>
              </a:r>
              <a:r>
                <a:rPr lang="zh-TW" altLang="en-US" sz="700" dirty="0">
                  <a:latin typeface="+mn-ea"/>
                  <a:ea typeface="+mn-ea"/>
                </a:rPr>
                <a:t>年版環境白書</a:t>
              </a:r>
              <a:r>
                <a:rPr lang="en-US" altLang="zh-TW" sz="700" dirty="0">
                  <a:latin typeface="+mn-ea"/>
                  <a:ea typeface="+mn-ea"/>
                </a:rPr>
                <a:t>』</a:t>
              </a:r>
            </a:p>
          </p:txBody>
        </p:sp>
        <p:sp>
          <p:nvSpPr>
            <p:cNvPr id="167960" name="正方形/長方形 2">
              <a:extLst>
                <a:ext uri="{FF2B5EF4-FFF2-40B4-BE49-F238E27FC236}">
                  <a16:creationId xmlns:a16="http://schemas.microsoft.com/office/drawing/2014/main" id="{179CF3A7-C10D-BC74-E655-553AAA433801}"/>
                </a:ext>
              </a:extLst>
            </p:cNvPr>
            <p:cNvSpPr>
              <a:spLocks noChangeArrowheads="1"/>
            </p:cNvSpPr>
            <p:nvPr/>
          </p:nvSpPr>
          <p:spPr bwMode="auto">
            <a:xfrm>
              <a:off x="4214600" y="4273153"/>
              <a:ext cx="4173717" cy="30800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dirty="0">
                  <a:latin typeface="+mn-ea"/>
                  <a:ea typeface="+mn-ea"/>
                </a:rPr>
                <a:t>業廃棄物の不法投棄案件数及び投棄量の推移 </a:t>
              </a:r>
            </a:p>
          </p:txBody>
        </p:sp>
        <p:sp>
          <p:nvSpPr>
            <p:cNvPr id="148512" name="テキスト ボックス 7">
              <a:extLst>
                <a:ext uri="{FF2B5EF4-FFF2-40B4-BE49-F238E27FC236}">
                  <a16:creationId xmlns:a16="http://schemas.microsoft.com/office/drawing/2014/main" id="{261D8F86-8D90-9CA7-CD33-5FB322FAF0C5}"/>
                </a:ext>
              </a:extLst>
            </p:cNvPr>
            <p:cNvSpPr txBox="1">
              <a:spLocks noChangeArrowheads="1"/>
            </p:cNvSpPr>
            <p:nvPr/>
          </p:nvSpPr>
          <p:spPr bwMode="auto">
            <a:xfrm>
              <a:off x="4565303" y="5345210"/>
              <a:ext cx="7212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岐阜市事案分</a:t>
              </a:r>
              <a:endParaRPr lang="en-US" altLang="ja-JP" sz="700"/>
            </a:p>
            <a:p>
              <a:pPr>
                <a:spcBef>
                  <a:spcPct val="0"/>
                </a:spcBef>
                <a:buFontTx/>
                <a:buNone/>
              </a:pPr>
              <a:r>
                <a:rPr lang="en-US" altLang="ja-JP" sz="700"/>
                <a:t>56.7</a:t>
              </a:r>
              <a:r>
                <a:rPr lang="ja-JP" altLang="en-US" sz="700"/>
                <a:t>万ｔ</a:t>
              </a:r>
            </a:p>
          </p:txBody>
        </p:sp>
        <p:sp>
          <p:nvSpPr>
            <p:cNvPr id="148513" name="テキスト ボックス 33">
              <a:extLst>
                <a:ext uri="{FF2B5EF4-FFF2-40B4-BE49-F238E27FC236}">
                  <a16:creationId xmlns:a16="http://schemas.microsoft.com/office/drawing/2014/main" id="{0AFA767A-3DA5-CFAD-1282-ED894946AA6F}"/>
                </a:ext>
              </a:extLst>
            </p:cNvPr>
            <p:cNvSpPr txBox="1">
              <a:spLocks noChangeArrowheads="1"/>
            </p:cNvSpPr>
            <p:nvPr/>
          </p:nvSpPr>
          <p:spPr bwMode="auto">
            <a:xfrm>
              <a:off x="5724302" y="5079018"/>
              <a:ext cx="7212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沼津市事案分</a:t>
              </a:r>
              <a:endParaRPr lang="en-US" altLang="ja-JP" sz="700"/>
            </a:p>
            <a:p>
              <a:pPr>
                <a:spcBef>
                  <a:spcPct val="0"/>
                </a:spcBef>
                <a:buFontTx/>
                <a:buNone/>
              </a:pPr>
              <a:r>
                <a:rPr lang="en-US" altLang="ja-JP" sz="700"/>
                <a:t>20.4</a:t>
              </a:r>
              <a:r>
                <a:rPr lang="ja-JP" altLang="en-US" sz="700"/>
                <a:t>万ｔ</a:t>
              </a:r>
            </a:p>
          </p:txBody>
        </p:sp>
        <p:sp>
          <p:nvSpPr>
            <p:cNvPr id="148514" name="テキスト ボックス 34">
              <a:extLst>
                <a:ext uri="{FF2B5EF4-FFF2-40B4-BE49-F238E27FC236}">
                  <a16:creationId xmlns:a16="http://schemas.microsoft.com/office/drawing/2014/main" id="{6AF69BC7-E6F9-C89E-67A4-36B0464865A5}"/>
                </a:ext>
              </a:extLst>
            </p:cNvPr>
            <p:cNvSpPr txBox="1">
              <a:spLocks noChangeArrowheads="1"/>
            </p:cNvSpPr>
            <p:nvPr/>
          </p:nvSpPr>
          <p:spPr bwMode="auto">
            <a:xfrm>
              <a:off x="6010944" y="5486113"/>
              <a:ext cx="7212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千葉市事案分</a:t>
              </a:r>
              <a:endParaRPr lang="en-US" altLang="ja-JP" sz="700"/>
            </a:p>
            <a:p>
              <a:pPr>
                <a:spcBef>
                  <a:spcPct val="0"/>
                </a:spcBef>
                <a:buFontTx/>
                <a:buNone/>
              </a:pPr>
              <a:r>
                <a:rPr lang="en-US" altLang="ja-JP" sz="700"/>
                <a:t>1.1</a:t>
              </a:r>
              <a:r>
                <a:rPr lang="ja-JP" altLang="en-US" sz="700"/>
                <a:t>万ｔ</a:t>
              </a:r>
            </a:p>
          </p:txBody>
        </p:sp>
        <p:sp>
          <p:nvSpPr>
            <p:cNvPr id="148515" name="テキスト ボックス 35">
              <a:extLst>
                <a:ext uri="{FF2B5EF4-FFF2-40B4-BE49-F238E27FC236}">
                  <a16:creationId xmlns:a16="http://schemas.microsoft.com/office/drawing/2014/main" id="{8F0620A2-C5E6-1E87-530B-E3858BD5346B}"/>
                </a:ext>
              </a:extLst>
            </p:cNvPr>
            <p:cNvSpPr txBox="1">
              <a:spLocks noChangeArrowheads="1"/>
            </p:cNvSpPr>
            <p:nvPr/>
          </p:nvSpPr>
          <p:spPr bwMode="auto">
            <a:xfrm>
              <a:off x="6515000" y="5725178"/>
              <a:ext cx="7212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桑名市多度町事案分</a:t>
              </a:r>
              <a:r>
                <a:rPr lang="en-US" altLang="ja-JP" sz="700"/>
                <a:t>5.8</a:t>
              </a:r>
              <a:r>
                <a:rPr lang="ja-JP" altLang="en-US" sz="700"/>
                <a:t>万ｔ</a:t>
              </a:r>
            </a:p>
          </p:txBody>
        </p:sp>
        <p:sp>
          <p:nvSpPr>
            <p:cNvPr id="148516" name="テキスト ボックス 36">
              <a:extLst>
                <a:ext uri="{FF2B5EF4-FFF2-40B4-BE49-F238E27FC236}">
                  <a16:creationId xmlns:a16="http://schemas.microsoft.com/office/drawing/2014/main" id="{821BE68B-9613-6590-5DC7-E714BA3D51E2}"/>
                </a:ext>
              </a:extLst>
            </p:cNvPr>
            <p:cNvSpPr txBox="1">
              <a:spLocks noChangeArrowheads="1"/>
            </p:cNvSpPr>
            <p:nvPr/>
          </p:nvSpPr>
          <p:spPr bwMode="auto">
            <a:xfrm>
              <a:off x="6943626" y="5933081"/>
              <a:ext cx="7212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滋賀県日野町事案分</a:t>
              </a:r>
              <a:r>
                <a:rPr lang="en-US" altLang="ja-JP" sz="700"/>
                <a:t>1.4</a:t>
              </a:r>
              <a:r>
                <a:rPr lang="ja-JP" altLang="en-US" sz="700"/>
                <a:t>万ｔ</a:t>
              </a:r>
            </a:p>
          </p:txBody>
        </p:sp>
        <p:sp>
          <p:nvSpPr>
            <p:cNvPr id="148517" name="テキスト ボックス 37">
              <a:extLst>
                <a:ext uri="{FF2B5EF4-FFF2-40B4-BE49-F238E27FC236}">
                  <a16:creationId xmlns:a16="http://schemas.microsoft.com/office/drawing/2014/main" id="{CE4B962C-862D-4480-6583-312BA7D93168}"/>
                </a:ext>
              </a:extLst>
            </p:cNvPr>
            <p:cNvSpPr txBox="1">
              <a:spLocks noChangeArrowheads="1"/>
            </p:cNvSpPr>
            <p:nvPr/>
          </p:nvSpPr>
          <p:spPr bwMode="auto">
            <a:xfrm>
              <a:off x="7965201" y="5205306"/>
              <a:ext cx="812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奈良県天理市横須賀市</a:t>
              </a:r>
              <a:endParaRPr lang="en-US" altLang="ja-JP" sz="700"/>
            </a:p>
            <a:p>
              <a:pPr>
                <a:spcBef>
                  <a:spcPct val="0"/>
                </a:spcBef>
                <a:buFontTx/>
                <a:buNone/>
              </a:pPr>
              <a:r>
                <a:rPr lang="ja-JP" altLang="en-US" sz="700"/>
                <a:t>千葉県芝山市事案分</a:t>
              </a:r>
              <a:r>
                <a:rPr lang="en-US" altLang="ja-JP" sz="700"/>
                <a:t>13.1</a:t>
              </a:r>
              <a:r>
                <a:rPr lang="ja-JP" altLang="en-US" sz="700"/>
                <a:t>万ｔ</a:t>
              </a:r>
            </a:p>
          </p:txBody>
        </p:sp>
        <p:sp>
          <p:nvSpPr>
            <p:cNvPr id="148518" name="テキスト ボックス 38">
              <a:extLst>
                <a:ext uri="{FF2B5EF4-FFF2-40B4-BE49-F238E27FC236}">
                  <a16:creationId xmlns:a16="http://schemas.microsoft.com/office/drawing/2014/main" id="{62606A07-553A-7DF6-9051-0894A7DC8DA1}"/>
                </a:ext>
              </a:extLst>
            </p:cNvPr>
            <p:cNvSpPr txBox="1">
              <a:spLocks noChangeArrowheads="1"/>
            </p:cNvSpPr>
            <p:nvPr/>
          </p:nvSpPr>
          <p:spPr bwMode="auto">
            <a:xfrm>
              <a:off x="7547285" y="5671471"/>
              <a:ext cx="812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700"/>
                <a:t>滋賀県甲賀市</a:t>
              </a:r>
              <a:endParaRPr lang="en-US" altLang="ja-JP" sz="700"/>
            </a:p>
            <a:p>
              <a:pPr>
                <a:spcBef>
                  <a:spcPct val="0"/>
                </a:spcBef>
                <a:buFontTx/>
                <a:buNone/>
              </a:pPr>
              <a:r>
                <a:rPr lang="ja-JP" altLang="en-US" sz="700"/>
                <a:t>山口県宇部市</a:t>
              </a:r>
              <a:endParaRPr lang="en-US" altLang="ja-JP" sz="700"/>
            </a:p>
            <a:p>
              <a:pPr>
                <a:spcBef>
                  <a:spcPct val="0"/>
                </a:spcBef>
                <a:buFontTx/>
                <a:buNone/>
              </a:pPr>
              <a:r>
                <a:rPr lang="ja-JP" altLang="en-US" sz="700"/>
                <a:t>岩手県久慈市</a:t>
              </a:r>
              <a:endParaRPr lang="en-US" altLang="ja-JP" sz="700"/>
            </a:p>
            <a:p>
              <a:pPr>
                <a:spcBef>
                  <a:spcPct val="0"/>
                </a:spcBef>
                <a:buFontTx/>
                <a:buNone/>
              </a:pPr>
              <a:r>
                <a:rPr lang="ja-JP" altLang="en-US" sz="700"/>
                <a:t>事案分</a:t>
              </a:r>
              <a:r>
                <a:rPr lang="en-US" altLang="ja-JP" sz="700"/>
                <a:t>14.7</a:t>
              </a:r>
              <a:r>
                <a:rPr lang="ja-JP" altLang="en-US" sz="700"/>
                <a:t>万ｔ</a:t>
              </a:r>
            </a:p>
          </p:txBody>
        </p:sp>
        <p:cxnSp>
          <p:nvCxnSpPr>
            <p:cNvPr id="148519" name="直線矢印コネクタ 11">
              <a:extLst>
                <a:ext uri="{FF2B5EF4-FFF2-40B4-BE49-F238E27FC236}">
                  <a16:creationId xmlns:a16="http://schemas.microsoft.com/office/drawing/2014/main" id="{3D9A3443-42DF-D736-2C0E-26757F7E9151}"/>
                </a:ext>
              </a:extLst>
            </p:cNvPr>
            <p:cNvCxnSpPr>
              <a:cxnSpLocks/>
            </p:cNvCxnSpPr>
            <p:nvPr/>
          </p:nvCxnSpPr>
          <p:spPr bwMode="auto">
            <a:xfrm flipV="1">
              <a:off x="5221288" y="5453930"/>
              <a:ext cx="358824" cy="12986"/>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0" name="直線矢印コネクタ 13">
              <a:extLst>
                <a:ext uri="{FF2B5EF4-FFF2-40B4-BE49-F238E27FC236}">
                  <a16:creationId xmlns:a16="http://schemas.microsoft.com/office/drawing/2014/main" id="{F191C027-BA8A-3DB1-0C97-708DEB894701}"/>
                </a:ext>
              </a:extLst>
            </p:cNvPr>
            <p:cNvCxnSpPr>
              <a:cxnSpLocks/>
            </p:cNvCxnSpPr>
            <p:nvPr/>
          </p:nvCxnSpPr>
          <p:spPr bwMode="auto">
            <a:xfrm>
              <a:off x="5841170" y="5345210"/>
              <a:ext cx="0" cy="479041"/>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1" name="直線矢印コネクタ 43">
              <a:extLst>
                <a:ext uri="{FF2B5EF4-FFF2-40B4-BE49-F238E27FC236}">
                  <a16:creationId xmlns:a16="http://schemas.microsoft.com/office/drawing/2014/main" id="{67504B0C-3610-E346-D4AA-225D76371E5C}"/>
                </a:ext>
              </a:extLst>
            </p:cNvPr>
            <p:cNvCxnSpPr>
              <a:cxnSpLocks/>
            </p:cNvCxnSpPr>
            <p:nvPr/>
          </p:nvCxnSpPr>
          <p:spPr bwMode="auto">
            <a:xfrm>
              <a:off x="6257304" y="5768836"/>
              <a:ext cx="24496" cy="637535"/>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2" name="直線矢印コネクタ 45">
              <a:extLst>
                <a:ext uri="{FF2B5EF4-FFF2-40B4-BE49-F238E27FC236}">
                  <a16:creationId xmlns:a16="http://schemas.microsoft.com/office/drawing/2014/main" id="{D6BB88DC-9E7A-AB8A-1440-34B6953BB227}"/>
                </a:ext>
              </a:extLst>
            </p:cNvPr>
            <p:cNvCxnSpPr>
              <a:cxnSpLocks/>
            </p:cNvCxnSpPr>
            <p:nvPr/>
          </p:nvCxnSpPr>
          <p:spPr bwMode="auto">
            <a:xfrm flipH="1">
              <a:off x="6693135" y="5975677"/>
              <a:ext cx="110378" cy="333643"/>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3" name="直線矢印コネクタ 48">
              <a:extLst>
                <a:ext uri="{FF2B5EF4-FFF2-40B4-BE49-F238E27FC236}">
                  <a16:creationId xmlns:a16="http://schemas.microsoft.com/office/drawing/2014/main" id="{BCAD90B1-28B4-C08E-17FD-768E1CF260F0}"/>
                </a:ext>
              </a:extLst>
            </p:cNvPr>
            <p:cNvCxnSpPr>
              <a:cxnSpLocks/>
            </p:cNvCxnSpPr>
            <p:nvPr/>
          </p:nvCxnSpPr>
          <p:spPr bwMode="auto">
            <a:xfrm flipH="1">
              <a:off x="7085323" y="6228357"/>
              <a:ext cx="91865" cy="332629"/>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4" name="直線矢印コネクタ 50">
              <a:extLst>
                <a:ext uri="{FF2B5EF4-FFF2-40B4-BE49-F238E27FC236}">
                  <a16:creationId xmlns:a16="http://schemas.microsoft.com/office/drawing/2014/main" id="{F9BD9BDF-F2F1-40FA-65AF-8DAD41D53AE8}"/>
                </a:ext>
              </a:extLst>
            </p:cNvPr>
            <p:cNvCxnSpPr>
              <a:cxnSpLocks/>
            </p:cNvCxnSpPr>
            <p:nvPr/>
          </p:nvCxnSpPr>
          <p:spPr bwMode="auto">
            <a:xfrm>
              <a:off x="7982842" y="6127252"/>
              <a:ext cx="82752" cy="279119"/>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148525" name="直線矢印コネクタ 53">
              <a:extLst>
                <a:ext uri="{FF2B5EF4-FFF2-40B4-BE49-F238E27FC236}">
                  <a16:creationId xmlns:a16="http://schemas.microsoft.com/office/drawing/2014/main" id="{6665C2D0-B9F0-CFD9-DD3D-E2361F193ECD}"/>
                </a:ext>
              </a:extLst>
            </p:cNvPr>
            <p:cNvCxnSpPr>
              <a:cxnSpLocks/>
            </p:cNvCxnSpPr>
            <p:nvPr/>
          </p:nvCxnSpPr>
          <p:spPr bwMode="auto">
            <a:xfrm>
              <a:off x="8494431" y="5673833"/>
              <a:ext cx="183140" cy="702658"/>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56" name="AutoShape 14">
            <a:extLst>
              <a:ext uri="{FF2B5EF4-FFF2-40B4-BE49-F238E27FC236}">
                <a16:creationId xmlns:a16="http://schemas.microsoft.com/office/drawing/2014/main" id="{35577418-21A1-6298-3067-A812EE66CFDF}"/>
              </a:ext>
            </a:extLst>
          </p:cNvPr>
          <p:cNvSpPr>
            <a:spLocks noChangeArrowheads="1"/>
          </p:cNvSpPr>
          <p:nvPr/>
        </p:nvSpPr>
        <p:spPr bwMode="auto">
          <a:xfrm>
            <a:off x="11249" y="5175254"/>
            <a:ext cx="1400175" cy="306388"/>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57" name="Text Box 22">
            <a:extLst>
              <a:ext uri="{FF2B5EF4-FFF2-40B4-BE49-F238E27FC236}">
                <a16:creationId xmlns:a16="http://schemas.microsoft.com/office/drawing/2014/main" id="{21FAE71E-2BCA-C844-974F-E8EE8481441F}"/>
              </a:ext>
            </a:extLst>
          </p:cNvPr>
          <p:cNvSpPr txBox="1">
            <a:spLocks noChangeArrowheads="1"/>
          </p:cNvSpPr>
          <p:nvPr/>
        </p:nvSpPr>
        <p:spPr bwMode="auto">
          <a:xfrm>
            <a:off x="11249" y="5119692"/>
            <a:ext cx="1536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災害廃棄物</a:t>
            </a:r>
          </a:p>
        </p:txBody>
      </p:sp>
      <p:sp>
        <p:nvSpPr>
          <p:cNvPr id="58" name="AutoShape 17">
            <a:extLst>
              <a:ext uri="{FF2B5EF4-FFF2-40B4-BE49-F238E27FC236}">
                <a16:creationId xmlns:a16="http://schemas.microsoft.com/office/drawing/2014/main" id="{518E8B86-E294-6E1A-C11E-5661F5505ECC}"/>
              </a:ext>
            </a:extLst>
          </p:cNvPr>
          <p:cNvSpPr>
            <a:spLocks noChangeArrowheads="1"/>
          </p:cNvSpPr>
          <p:nvPr/>
        </p:nvSpPr>
        <p:spPr bwMode="auto">
          <a:xfrm>
            <a:off x="5503888" y="2616560"/>
            <a:ext cx="3359150" cy="1339187"/>
          </a:xfrm>
          <a:prstGeom prst="roundRect">
            <a:avLst>
              <a:gd name="adj" fmla="val 10598"/>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600">
              <a:latin typeface="+mn-ea"/>
              <a:ea typeface="+mn-ea"/>
            </a:endParaRPr>
          </a:p>
        </p:txBody>
      </p:sp>
      <p:sp>
        <p:nvSpPr>
          <p:cNvPr id="59" name="AutoShape 18">
            <a:extLst>
              <a:ext uri="{FF2B5EF4-FFF2-40B4-BE49-F238E27FC236}">
                <a16:creationId xmlns:a16="http://schemas.microsoft.com/office/drawing/2014/main" id="{54D5E9F9-6834-DE9B-5B54-6D8030E5FABC}"/>
              </a:ext>
            </a:extLst>
          </p:cNvPr>
          <p:cNvSpPr>
            <a:spLocks noChangeArrowheads="1"/>
          </p:cNvSpPr>
          <p:nvPr/>
        </p:nvSpPr>
        <p:spPr bwMode="auto">
          <a:xfrm>
            <a:off x="5975376" y="2443524"/>
            <a:ext cx="2486025" cy="23177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dirty="0">
              <a:solidFill>
                <a:schemeClr val="bg1"/>
              </a:solidFill>
              <a:latin typeface="+mn-ea"/>
              <a:ea typeface="+mn-ea"/>
            </a:endParaRPr>
          </a:p>
        </p:txBody>
      </p:sp>
      <p:sp>
        <p:nvSpPr>
          <p:cNvPr id="61" name="Text Box 29">
            <a:extLst>
              <a:ext uri="{FF2B5EF4-FFF2-40B4-BE49-F238E27FC236}">
                <a16:creationId xmlns:a16="http://schemas.microsoft.com/office/drawing/2014/main" id="{7E1A6D18-D152-733D-7636-FE457EA82CAE}"/>
              </a:ext>
            </a:extLst>
          </p:cNvPr>
          <p:cNvSpPr txBox="1">
            <a:spLocks noChangeArrowheads="1"/>
          </p:cNvSpPr>
          <p:nvPr/>
        </p:nvSpPr>
        <p:spPr bwMode="auto">
          <a:xfrm>
            <a:off x="5532917" y="2628037"/>
            <a:ext cx="3359150" cy="138499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200" b="0" dirty="0">
                <a:latin typeface="+mn-ea"/>
                <a:ea typeface="+mn-ea"/>
              </a:rPr>
              <a:t>1998</a:t>
            </a:r>
            <a:r>
              <a:rPr lang="ja-JP" altLang="en-US" sz="1200" b="0" dirty="0">
                <a:latin typeface="+mn-ea"/>
                <a:ea typeface="+mn-ea"/>
              </a:rPr>
              <a:t>年</a:t>
            </a:r>
            <a:r>
              <a:rPr lang="en-US" altLang="ja-JP" sz="1200" b="0" dirty="0">
                <a:latin typeface="+mn-ea"/>
                <a:ea typeface="+mn-ea"/>
              </a:rPr>
              <a:t>6</a:t>
            </a:r>
            <a:r>
              <a:rPr lang="ja-JP" altLang="en-US" sz="1200" b="0" dirty="0">
                <a:latin typeface="+mn-ea"/>
                <a:ea typeface="+mn-ea"/>
              </a:rPr>
              <a:t>月</a:t>
            </a:r>
            <a:r>
              <a:rPr lang="en-US" altLang="ja-JP" sz="1200" b="0" dirty="0">
                <a:latin typeface="+mn-ea"/>
                <a:ea typeface="+mn-ea"/>
              </a:rPr>
              <a:t>17</a:t>
            </a:r>
            <a:r>
              <a:rPr lang="ja-JP" altLang="en-US" sz="1200" b="0" dirty="0">
                <a:latin typeface="+mn-ea"/>
                <a:ea typeface="+mn-ea"/>
              </a:rPr>
              <a:t>日以降に行為のあった事案を対象とする。国の補助のほか、経団連をはじめ、建設業界、産業廃棄物処理業界、医療団体などの産業界からの出えんを得て設立された基金で、</a:t>
            </a:r>
            <a:r>
              <a:rPr lang="en-US" altLang="ja-JP" sz="1200" b="0" dirty="0">
                <a:latin typeface="+mn-ea"/>
                <a:ea typeface="+mn-ea"/>
              </a:rPr>
              <a:t>2015</a:t>
            </a:r>
            <a:r>
              <a:rPr lang="ja-JP" altLang="en-US" sz="1200" b="0" dirty="0">
                <a:latin typeface="+mn-ea"/>
                <a:ea typeface="+mn-ea"/>
              </a:rPr>
              <a:t>年度からはマニフェストを頒布等する団体等の出えんを得ている。</a:t>
            </a:r>
            <a:r>
              <a:rPr lang="en-US" altLang="ja-JP" sz="1200" b="0" dirty="0">
                <a:latin typeface="+mn-ea"/>
                <a:ea typeface="+mn-ea"/>
              </a:rPr>
              <a:t>2019</a:t>
            </a:r>
            <a:r>
              <a:rPr lang="ja-JP" altLang="en-US" sz="1200" b="0" dirty="0">
                <a:latin typeface="+mn-ea"/>
                <a:ea typeface="+mn-ea"/>
              </a:rPr>
              <a:t>年度末までに延べ</a:t>
            </a:r>
            <a:r>
              <a:rPr lang="en-US" altLang="ja-JP" sz="1200" b="0" dirty="0">
                <a:latin typeface="+mn-ea"/>
                <a:ea typeface="+mn-ea"/>
              </a:rPr>
              <a:t>107</a:t>
            </a:r>
            <a:r>
              <a:rPr lang="ja-JP" altLang="en-US" sz="1200" b="0" dirty="0">
                <a:latin typeface="+mn-ea"/>
                <a:ea typeface="+mn-ea"/>
              </a:rPr>
              <a:t>事案への支援が行われた。</a:t>
            </a:r>
          </a:p>
        </p:txBody>
      </p:sp>
      <p:sp>
        <p:nvSpPr>
          <p:cNvPr id="62" name="Text Box 23">
            <a:extLst>
              <a:ext uri="{FF2B5EF4-FFF2-40B4-BE49-F238E27FC236}">
                <a16:creationId xmlns:a16="http://schemas.microsoft.com/office/drawing/2014/main" id="{1A63254D-E79B-5367-41DE-85030347ECD9}"/>
              </a:ext>
            </a:extLst>
          </p:cNvPr>
          <p:cNvSpPr txBox="1">
            <a:spLocks noChangeArrowheads="1"/>
          </p:cNvSpPr>
          <p:nvPr/>
        </p:nvSpPr>
        <p:spPr bwMode="auto">
          <a:xfrm>
            <a:off x="5935688" y="2389549"/>
            <a:ext cx="264001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solidFill>
                  <a:schemeClr val="bg1"/>
                </a:solidFill>
                <a:latin typeface="+mn-ea"/>
                <a:ea typeface="+mn-ea"/>
              </a:rPr>
              <a:t>産業廃棄物適正処理推進基金</a:t>
            </a:r>
          </a:p>
        </p:txBody>
      </p:sp>
      <p:sp>
        <p:nvSpPr>
          <p:cNvPr id="64" name="テキスト ボックス 63">
            <a:extLst>
              <a:ext uri="{FF2B5EF4-FFF2-40B4-BE49-F238E27FC236}">
                <a16:creationId xmlns:a16="http://schemas.microsoft.com/office/drawing/2014/main" id="{69A9605F-0C00-39C5-DD5C-76171BA88176}"/>
              </a:ext>
            </a:extLst>
          </p:cNvPr>
          <p:cNvSpPr txBox="1"/>
          <p:nvPr/>
        </p:nvSpPr>
        <p:spPr>
          <a:xfrm>
            <a:off x="-17603" y="5430936"/>
            <a:ext cx="3675063" cy="1384995"/>
          </a:xfrm>
          <a:prstGeom prst="rect">
            <a:avLst/>
          </a:prstGeom>
          <a:noFill/>
        </p:spPr>
        <p:txBody>
          <a:bodyPr>
            <a:spAutoFit/>
          </a:bodyPr>
          <a:lstStyle/>
          <a:p>
            <a:pPr>
              <a:defRPr/>
            </a:pPr>
            <a:r>
              <a:rPr lang="ja-JP" altLang="en-US" sz="1400" b="0" dirty="0">
                <a:latin typeface="+mn-ea"/>
                <a:ea typeface="+mn-ea"/>
              </a:rPr>
              <a:t>大規模災害時には、さまざまな種類の廃棄物が一度に大量発生。適正かつ円滑・迅速な処理が重要。</a:t>
            </a:r>
            <a:endParaRPr lang="en-US" altLang="ja-JP" sz="1400" b="0" dirty="0">
              <a:latin typeface="+mn-ea"/>
              <a:ea typeface="+mn-ea"/>
            </a:endParaRPr>
          </a:p>
          <a:p>
            <a:pPr>
              <a:defRPr/>
            </a:pPr>
            <a:r>
              <a:rPr lang="ja-JP" altLang="en-US" sz="1400" b="0" dirty="0">
                <a:latin typeface="+mn-ea"/>
                <a:ea typeface="+mn-ea"/>
              </a:rPr>
              <a:t>国、地方公共団体、研究機関、民間事業者等が連携し、都道府県域を超えた</a:t>
            </a:r>
            <a:r>
              <a:rPr lang="ja-JP" altLang="en-US" sz="1400" b="0" dirty="0">
                <a:solidFill>
                  <a:srgbClr val="FF0000"/>
                </a:solidFill>
                <a:latin typeface="+mn-ea"/>
                <a:ea typeface="+mn-ea"/>
              </a:rPr>
              <a:t>広域連携体制</a:t>
            </a:r>
            <a:r>
              <a:rPr lang="ja-JP" altLang="en-US" sz="1400" b="0" dirty="0">
                <a:latin typeface="+mn-ea"/>
                <a:ea typeface="+mn-ea"/>
              </a:rPr>
              <a:t>の構築が進められています。</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ext Box 7">
            <a:extLst>
              <a:ext uri="{FF2B5EF4-FFF2-40B4-BE49-F238E27FC236}">
                <a16:creationId xmlns:a16="http://schemas.microsoft.com/office/drawing/2014/main" id="{6FC7061B-BFAF-A22B-DFE5-3408EE0E7B1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P134</a:t>
            </a:r>
            <a:r>
              <a:rPr lang="ja-JP" altLang="en-US" sz="1200" b="0" dirty="0">
                <a:latin typeface="+mn-ea"/>
                <a:ea typeface="+mn-ea"/>
              </a:rPr>
              <a:t>～</a:t>
            </a:r>
            <a:r>
              <a:rPr lang="en-US" altLang="ja-JP" sz="1200" b="0" dirty="0">
                <a:latin typeface="+mn-ea"/>
                <a:ea typeface="+mn-ea"/>
              </a:rPr>
              <a:t>P139</a:t>
            </a:r>
          </a:p>
        </p:txBody>
      </p:sp>
      <p:sp>
        <p:nvSpPr>
          <p:cNvPr id="169987" name="Text Box 9">
            <a:extLst>
              <a:ext uri="{FF2B5EF4-FFF2-40B4-BE49-F238E27FC236}">
                <a16:creationId xmlns:a16="http://schemas.microsoft.com/office/drawing/2014/main" id="{CCCB4D90-F54A-FB21-5AE1-C21AD0929A6A}"/>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69988" name="Text Box 10">
            <a:extLst>
              <a:ext uri="{FF2B5EF4-FFF2-40B4-BE49-F238E27FC236}">
                <a16:creationId xmlns:a16="http://schemas.microsoft.com/office/drawing/2014/main" id="{BA2CE287-EC9B-44B2-0763-D29781A61433}"/>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70007" name="Text Box 39">
            <a:extLst>
              <a:ext uri="{FF2B5EF4-FFF2-40B4-BE49-F238E27FC236}">
                <a16:creationId xmlns:a16="http://schemas.microsoft.com/office/drawing/2014/main" id="{44AC4B4F-C54E-084A-C919-4D16139E1372}"/>
              </a:ext>
            </a:extLst>
          </p:cNvPr>
          <p:cNvSpPr txBox="1">
            <a:spLocks noChangeArrowheads="1"/>
          </p:cNvSpPr>
          <p:nvPr/>
        </p:nvSpPr>
        <p:spPr bwMode="auto">
          <a:xfrm>
            <a:off x="1852613" y="68263"/>
            <a:ext cx="411956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リサイクル制度　</a:t>
            </a:r>
          </a:p>
        </p:txBody>
      </p:sp>
      <p:pic>
        <p:nvPicPr>
          <p:cNvPr id="150534" name="図 8">
            <a:extLst>
              <a:ext uri="{FF2B5EF4-FFF2-40B4-BE49-F238E27FC236}">
                <a16:creationId xmlns:a16="http://schemas.microsoft.com/office/drawing/2014/main" id="{78E46461-9E25-34AE-87ED-D6B85F8205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625"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5" name="図 9">
            <a:extLst>
              <a:ext uri="{FF2B5EF4-FFF2-40B4-BE49-F238E27FC236}">
                <a16:creationId xmlns:a16="http://schemas.microsoft.com/office/drawing/2014/main" id="{2DBCBAE1-7E57-551F-188E-FDC2D12C28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95475"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6" name="図 11">
            <a:extLst>
              <a:ext uri="{FF2B5EF4-FFF2-40B4-BE49-F238E27FC236}">
                <a16:creationId xmlns:a16="http://schemas.microsoft.com/office/drawing/2014/main" id="{1F2FD9C9-2754-D59E-EEB8-1518DF7AC7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19325"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7" name="図 12">
            <a:extLst>
              <a:ext uri="{FF2B5EF4-FFF2-40B4-BE49-F238E27FC236}">
                <a16:creationId xmlns:a16="http://schemas.microsoft.com/office/drawing/2014/main" id="{AEFE296C-6E00-56BE-A7FB-D0B6DCEAD58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43175"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8" name="図 17">
            <a:extLst>
              <a:ext uri="{FF2B5EF4-FFF2-40B4-BE49-F238E27FC236}">
                <a16:creationId xmlns:a16="http://schemas.microsoft.com/office/drawing/2014/main" id="{2AFF38FA-5BAE-1397-61B2-F89242D4B8D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8613" y="19843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Line 35">
            <a:extLst>
              <a:ext uri="{FF2B5EF4-FFF2-40B4-BE49-F238E27FC236}">
                <a16:creationId xmlns:a16="http://schemas.microsoft.com/office/drawing/2014/main" id="{64029003-16B7-D758-4131-CDCD0AF077F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50540" name="図 3">
            <a:extLst>
              <a:ext uri="{FF2B5EF4-FFF2-40B4-BE49-F238E27FC236}">
                <a16:creationId xmlns:a16="http://schemas.microsoft.com/office/drawing/2014/main" id="{FF4499F9-B6C8-7C47-F518-C3C0426A44EF}"/>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37338" y="834799"/>
            <a:ext cx="2399158" cy="2306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テキスト ボックス 50">
            <a:extLst>
              <a:ext uri="{FF2B5EF4-FFF2-40B4-BE49-F238E27FC236}">
                <a16:creationId xmlns:a16="http://schemas.microsoft.com/office/drawing/2014/main" id="{1E06851F-CC0C-4466-8909-D81D313A03C1}"/>
              </a:ext>
            </a:extLst>
          </p:cNvPr>
          <p:cNvSpPr txBox="1"/>
          <p:nvPr/>
        </p:nvSpPr>
        <p:spPr>
          <a:xfrm>
            <a:off x="8432204" y="3048893"/>
            <a:ext cx="736600" cy="184150"/>
          </a:xfrm>
          <a:prstGeom prst="rect">
            <a:avLst/>
          </a:prstGeom>
          <a:noFill/>
        </p:spPr>
        <p:txBody>
          <a:bodyPr>
            <a:spAutoFit/>
          </a:bodyPr>
          <a:lstStyle/>
          <a:p>
            <a:pPr>
              <a:defRPr/>
            </a:pPr>
            <a:r>
              <a:rPr lang="ja-JP" altLang="en-US" sz="600" dirty="0">
                <a:latin typeface="+mn-ea"/>
                <a:ea typeface="+mn-ea"/>
              </a:rPr>
              <a:t>出典：環境省</a:t>
            </a:r>
          </a:p>
        </p:txBody>
      </p:sp>
      <p:sp>
        <p:nvSpPr>
          <p:cNvPr id="53" name="テキスト ボックス 52">
            <a:extLst>
              <a:ext uri="{FF2B5EF4-FFF2-40B4-BE49-F238E27FC236}">
                <a16:creationId xmlns:a16="http://schemas.microsoft.com/office/drawing/2014/main" id="{5392256E-4702-8FB0-9965-1EF9674542B4}"/>
              </a:ext>
            </a:extLst>
          </p:cNvPr>
          <p:cNvSpPr txBox="1"/>
          <p:nvPr/>
        </p:nvSpPr>
        <p:spPr>
          <a:xfrm>
            <a:off x="6730999" y="604611"/>
            <a:ext cx="2232025" cy="276225"/>
          </a:xfrm>
          <a:prstGeom prst="rect">
            <a:avLst/>
          </a:prstGeom>
          <a:noFill/>
        </p:spPr>
        <p:txBody>
          <a:bodyPr>
            <a:spAutoFit/>
          </a:bodyPr>
          <a:lstStyle/>
          <a:p>
            <a:pPr>
              <a:defRPr/>
            </a:pPr>
            <a:r>
              <a:rPr lang="ja-JP" altLang="en-US" sz="1200" dirty="0">
                <a:solidFill>
                  <a:srgbClr val="000000"/>
                </a:solidFill>
                <a:latin typeface="+mn-ea"/>
                <a:ea typeface="+mn-ea"/>
              </a:rPr>
              <a:t>容器包装リサイクル法の概要</a:t>
            </a:r>
            <a:endParaRPr lang="ja-JP" altLang="en-US" sz="1200" dirty="0">
              <a:latin typeface="+mn-ea"/>
              <a:ea typeface="+mn-ea"/>
            </a:endParaRPr>
          </a:p>
        </p:txBody>
      </p:sp>
      <p:sp>
        <p:nvSpPr>
          <p:cNvPr id="54" name="AutoShape 14">
            <a:extLst>
              <a:ext uri="{FF2B5EF4-FFF2-40B4-BE49-F238E27FC236}">
                <a16:creationId xmlns:a16="http://schemas.microsoft.com/office/drawing/2014/main" id="{113F3D6E-9F32-80EC-EA07-47B7E75E156E}"/>
              </a:ext>
            </a:extLst>
          </p:cNvPr>
          <p:cNvSpPr>
            <a:spLocks noChangeArrowheads="1"/>
          </p:cNvSpPr>
          <p:nvPr/>
        </p:nvSpPr>
        <p:spPr bwMode="auto">
          <a:xfrm>
            <a:off x="0" y="638710"/>
            <a:ext cx="1852613" cy="255389"/>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55" name="Text Box 22">
            <a:extLst>
              <a:ext uri="{FF2B5EF4-FFF2-40B4-BE49-F238E27FC236}">
                <a16:creationId xmlns:a16="http://schemas.microsoft.com/office/drawing/2014/main" id="{5C8EAB69-7212-3825-337E-39C6E97A640E}"/>
              </a:ext>
            </a:extLst>
          </p:cNvPr>
          <p:cNvSpPr txBox="1">
            <a:spLocks noChangeArrowheads="1"/>
          </p:cNvSpPr>
          <p:nvPr/>
        </p:nvSpPr>
        <p:spPr bwMode="auto">
          <a:xfrm>
            <a:off x="-49213" y="564003"/>
            <a:ext cx="185261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容器包装廃棄物</a:t>
            </a:r>
          </a:p>
        </p:txBody>
      </p:sp>
      <p:sp>
        <p:nvSpPr>
          <p:cNvPr id="57" name="テキスト ボックス 56">
            <a:extLst>
              <a:ext uri="{FF2B5EF4-FFF2-40B4-BE49-F238E27FC236}">
                <a16:creationId xmlns:a16="http://schemas.microsoft.com/office/drawing/2014/main" id="{2FD06CE1-DC03-28FE-BFF0-947016C1146D}"/>
              </a:ext>
            </a:extLst>
          </p:cNvPr>
          <p:cNvSpPr txBox="1"/>
          <p:nvPr/>
        </p:nvSpPr>
        <p:spPr>
          <a:xfrm>
            <a:off x="-42863" y="894199"/>
            <a:ext cx="6630988" cy="2246769"/>
          </a:xfrm>
          <a:prstGeom prst="rect">
            <a:avLst/>
          </a:prstGeom>
          <a:noFill/>
        </p:spPr>
        <p:txBody>
          <a:bodyPr>
            <a:spAutoFit/>
          </a:bodyPr>
          <a:lstStyle/>
          <a:p>
            <a:pPr>
              <a:defRPr/>
            </a:pPr>
            <a:r>
              <a:rPr lang="ja-JP" altLang="en-US" sz="1400" b="0" dirty="0">
                <a:latin typeface="+mn-ea"/>
                <a:ea typeface="+mn-ea"/>
              </a:rPr>
              <a:t>●</a:t>
            </a:r>
            <a:r>
              <a:rPr lang="ja-JP" altLang="en-US" sz="1400" dirty="0">
                <a:solidFill>
                  <a:srgbClr val="FF0000"/>
                </a:solidFill>
                <a:latin typeface="+mn-ea"/>
                <a:ea typeface="+mn-ea"/>
              </a:rPr>
              <a:t>容器包装リサイクル法（</a:t>
            </a:r>
            <a:r>
              <a:rPr lang="ja-JP" altLang="en-US" sz="1400" b="0" dirty="0">
                <a:latin typeface="+mn-ea"/>
                <a:ea typeface="+mn-ea"/>
              </a:rPr>
              <a:t>日本初の拡大生産者責任）　</a:t>
            </a:r>
            <a:endParaRPr lang="en-US" altLang="ja-JP" sz="1400" b="0" dirty="0">
              <a:latin typeface="+mn-ea"/>
              <a:ea typeface="+mn-ea"/>
            </a:endParaRPr>
          </a:p>
          <a:p>
            <a:pPr>
              <a:defRPr/>
            </a:pPr>
            <a:r>
              <a:rPr lang="ja-JP" altLang="en-US" sz="1400" b="0" dirty="0">
                <a:latin typeface="+mn-ea"/>
                <a:ea typeface="+mn-ea"/>
              </a:rPr>
              <a:t>　①消費者が分別排出　②市町村が分別収集　③事業者が再商品化。</a:t>
            </a:r>
          </a:p>
          <a:p>
            <a:pPr>
              <a:defRPr/>
            </a:pPr>
            <a:r>
              <a:rPr lang="ja-JP" altLang="en-US" sz="1400" b="0" dirty="0">
                <a:latin typeface="+mn-ea"/>
                <a:ea typeface="+mn-ea"/>
              </a:rPr>
              <a:t>　事業者は、利用した容器包装、または製造・輸入した容器に対して費用を負担する。</a:t>
            </a:r>
          </a:p>
          <a:p>
            <a:pPr>
              <a:defRPr/>
            </a:pPr>
            <a:r>
              <a:rPr lang="ja-JP" altLang="en-US" sz="1400" b="0" dirty="0">
                <a:latin typeface="+mn-ea"/>
                <a:ea typeface="+mn-ea"/>
              </a:rPr>
              <a:t>　・ガラス製容器、ペットボトル、スチール製容器、アルミ製容器、段ボール製容器の</a:t>
            </a:r>
            <a:endParaRPr lang="en-US" altLang="ja-JP" sz="1400" b="0" dirty="0">
              <a:latin typeface="+mn-ea"/>
              <a:ea typeface="+mn-ea"/>
            </a:endParaRPr>
          </a:p>
          <a:p>
            <a:pPr>
              <a:defRPr/>
            </a:pPr>
            <a:r>
              <a:rPr lang="ja-JP" altLang="en-US" sz="1400" b="0" dirty="0">
                <a:latin typeface="+mn-ea"/>
                <a:ea typeface="+mn-ea"/>
              </a:rPr>
              <a:t>　　５品目において</a:t>
            </a:r>
            <a:r>
              <a:rPr lang="ja-JP" altLang="en-US" sz="1400" b="0" dirty="0">
                <a:solidFill>
                  <a:srgbClr val="FF0000"/>
                </a:solidFill>
                <a:latin typeface="+mn-ea"/>
                <a:ea typeface="+mn-ea"/>
              </a:rPr>
              <a:t>９割超の市町村が分別収集を実施（20</a:t>
            </a:r>
            <a:r>
              <a:rPr lang="en-US" altLang="ja-JP" sz="1400" b="0" dirty="0">
                <a:solidFill>
                  <a:srgbClr val="FF0000"/>
                </a:solidFill>
                <a:latin typeface="+mn-ea"/>
                <a:ea typeface="+mn-ea"/>
              </a:rPr>
              <a:t>20</a:t>
            </a:r>
            <a:r>
              <a:rPr lang="ja-JP" altLang="en-US" sz="1400" b="0" dirty="0">
                <a:solidFill>
                  <a:srgbClr val="FF0000"/>
                </a:solidFill>
                <a:latin typeface="+mn-ea"/>
                <a:ea typeface="+mn-ea"/>
              </a:rPr>
              <a:t>年度）。</a:t>
            </a:r>
          </a:p>
          <a:p>
            <a:pPr>
              <a:defRPr/>
            </a:pPr>
            <a:r>
              <a:rPr lang="ja-JP" altLang="en-US" sz="1400" b="0" dirty="0">
                <a:latin typeface="+mn-ea"/>
                <a:ea typeface="+mn-ea"/>
              </a:rPr>
              <a:t>　　分別収集見込量に対する再商品化量は、容器包装全体で８割超。</a:t>
            </a:r>
          </a:p>
          <a:p>
            <a:pPr>
              <a:defRPr/>
            </a:pPr>
            <a:r>
              <a:rPr lang="ja-JP" altLang="en-US" sz="1400" b="0" dirty="0">
                <a:latin typeface="+mn-ea"/>
                <a:ea typeface="+mn-ea"/>
              </a:rPr>
              <a:t>　・分別精度が高いとリサイクル費用が下がり、下げた分の半額を事業者が市町村</a:t>
            </a:r>
            <a:endParaRPr lang="en-US" altLang="ja-JP" sz="1400" b="0" dirty="0">
              <a:latin typeface="+mn-ea"/>
              <a:ea typeface="+mn-ea"/>
            </a:endParaRPr>
          </a:p>
          <a:p>
            <a:pPr>
              <a:defRPr/>
            </a:pPr>
            <a:r>
              <a:rPr lang="ja-JP" altLang="en-US" sz="1400" b="0" dirty="0">
                <a:latin typeface="+mn-ea"/>
                <a:ea typeface="+mn-ea"/>
              </a:rPr>
              <a:t>　　へ支払う。1億</a:t>
            </a:r>
            <a:r>
              <a:rPr lang="en-US" altLang="ja-JP" sz="1400" b="0" dirty="0">
                <a:latin typeface="+mn-ea"/>
                <a:ea typeface="+mn-ea"/>
              </a:rPr>
              <a:t>4</a:t>
            </a:r>
            <a:r>
              <a:rPr lang="ja-JP" altLang="en-US" sz="1400" b="0" dirty="0">
                <a:latin typeface="+mn-ea"/>
                <a:ea typeface="+mn-ea"/>
              </a:rPr>
              <a:t>千万円の支払い(20</a:t>
            </a:r>
            <a:r>
              <a:rPr lang="en-US" altLang="ja-JP" sz="1400" b="0" dirty="0">
                <a:latin typeface="+mn-ea"/>
                <a:ea typeface="+mn-ea"/>
              </a:rPr>
              <a:t>20</a:t>
            </a:r>
            <a:r>
              <a:rPr lang="ja-JP" altLang="en-US" sz="1400" b="0" dirty="0">
                <a:latin typeface="+mn-ea"/>
                <a:ea typeface="+mn-ea"/>
              </a:rPr>
              <a:t>年度)</a:t>
            </a:r>
          </a:p>
          <a:p>
            <a:pPr>
              <a:defRPr/>
            </a:pPr>
            <a:r>
              <a:rPr lang="ja-JP" altLang="en-US" sz="1400" b="0" dirty="0">
                <a:latin typeface="+mn-ea"/>
                <a:ea typeface="+mn-ea"/>
              </a:rPr>
              <a:t>●2020年７月１日：海洋</a:t>
            </a:r>
            <a:r>
              <a:rPr lang="ja-JP" altLang="en-US" sz="1400" b="0" dirty="0">
                <a:solidFill>
                  <a:srgbClr val="FF0000"/>
                </a:solidFill>
                <a:latin typeface="+mn-ea"/>
                <a:ea typeface="+mn-ea"/>
              </a:rPr>
              <a:t>生分解性プラスチック</a:t>
            </a:r>
            <a:r>
              <a:rPr lang="ja-JP" altLang="en-US" sz="1400" b="0" dirty="0">
                <a:latin typeface="+mn-ea"/>
                <a:ea typeface="+mn-ea"/>
              </a:rPr>
              <a:t>やバイオマス素材の配合率が一定以上</a:t>
            </a:r>
            <a:endParaRPr lang="en-US" altLang="ja-JP" sz="1400" b="0" dirty="0">
              <a:latin typeface="+mn-ea"/>
              <a:ea typeface="+mn-ea"/>
            </a:endParaRPr>
          </a:p>
          <a:p>
            <a:pPr>
              <a:defRPr/>
            </a:pPr>
            <a:r>
              <a:rPr lang="ja-JP" altLang="en-US" sz="1400" b="0" dirty="0">
                <a:latin typeface="+mn-ea"/>
                <a:ea typeface="+mn-ea"/>
              </a:rPr>
              <a:t>　等のプラスチック製買物袋以外の</a:t>
            </a:r>
            <a:r>
              <a:rPr lang="ja-JP" altLang="en-US" sz="1400" b="0" dirty="0">
                <a:solidFill>
                  <a:srgbClr val="FF0000"/>
                </a:solidFill>
                <a:latin typeface="+mn-ea"/>
                <a:ea typeface="+mn-ea"/>
              </a:rPr>
              <a:t>レジ袋が全国一律有料化</a:t>
            </a:r>
          </a:p>
        </p:txBody>
      </p:sp>
      <p:sp>
        <p:nvSpPr>
          <p:cNvPr id="58" name="AutoShape 14">
            <a:extLst>
              <a:ext uri="{FF2B5EF4-FFF2-40B4-BE49-F238E27FC236}">
                <a16:creationId xmlns:a16="http://schemas.microsoft.com/office/drawing/2014/main" id="{9B8D21F1-A274-EE98-3640-9CE038410FF4}"/>
              </a:ext>
            </a:extLst>
          </p:cNvPr>
          <p:cNvSpPr>
            <a:spLocks noChangeArrowheads="1"/>
          </p:cNvSpPr>
          <p:nvPr/>
        </p:nvSpPr>
        <p:spPr bwMode="auto">
          <a:xfrm>
            <a:off x="60122" y="3147266"/>
            <a:ext cx="2835133" cy="255389"/>
          </a:xfrm>
          <a:prstGeom prst="roundRect">
            <a:avLst>
              <a:gd name="adj" fmla="val 16690"/>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59" name="Text Box 22">
            <a:extLst>
              <a:ext uri="{FF2B5EF4-FFF2-40B4-BE49-F238E27FC236}">
                <a16:creationId xmlns:a16="http://schemas.microsoft.com/office/drawing/2014/main" id="{ED901639-40DD-6E78-D216-569DF5947625}"/>
              </a:ext>
            </a:extLst>
          </p:cNvPr>
          <p:cNvSpPr txBox="1">
            <a:spLocks noChangeArrowheads="1"/>
          </p:cNvSpPr>
          <p:nvPr/>
        </p:nvSpPr>
        <p:spPr bwMode="auto">
          <a:xfrm>
            <a:off x="-18155" y="3075826"/>
            <a:ext cx="3005979" cy="36933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プラスチック資源循環促進法</a:t>
            </a:r>
          </a:p>
        </p:txBody>
      </p:sp>
      <p:sp>
        <p:nvSpPr>
          <p:cNvPr id="67" name="テキスト ボックス 66">
            <a:extLst>
              <a:ext uri="{FF2B5EF4-FFF2-40B4-BE49-F238E27FC236}">
                <a16:creationId xmlns:a16="http://schemas.microsoft.com/office/drawing/2014/main" id="{DF8FB176-E690-1FAD-F22E-1EAC3F92309C}"/>
              </a:ext>
            </a:extLst>
          </p:cNvPr>
          <p:cNvSpPr txBox="1"/>
          <p:nvPr/>
        </p:nvSpPr>
        <p:spPr>
          <a:xfrm>
            <a:off x="-10063" y="4226112"/>
            <a:ext cx="9108683" cy="2677656"/>
          </a:xfrm>
          <a:prstGeom prst="rect">
            <a:avLst/>
          </a:prstGeom>
          <a:noFill/>
        </p:spPr>
        <p:txBody>
          <a:bodyPr wrap="square">
            <a:spAutoFit/>
          </a:bodyPr>
          <a:lstStyle/>
          <a:p>
            <a:pPr>
              <a:defRPr/>
            </a:pPr>
            <a:r>
              <a:rPr lang="ja-JP" altLang="en-US" sz="1400" b="0" dirty="0">
                <a:latin typeface="+mn-ea"/>
                <a:ea typeface="+mn-ea"/>
              </a:rPr>
              <a:t>●家電リサイクル法（</a:t>
            </a:r>
            <a:r>
              <a:rPr lang="en-US" altLang="ja-JP" sz="1400" b="0" dirty="0">
                <a:latin typeface="+mn-ea"/>
                <a:ea typeface="+mn-ea"/>
              </a:rPr>
              <a:t>1998</a:t>
            </a:r>
            <a:r>
              <a:rPr lang="ja-JP" altLang="en-US" sz="1400" b="0" dirty="0">
                <a:latin typeface="+mn-ea"/>
                <a:ea typeface="+mn-ea"/>
              </a:rPr>
              <a:t>年施行：４品目）</a:t>
            </a:r>
            <a:endParaRPr lang="en-US" altLang="ja-JP" sz="1400" b="0" dirty="0">
              <a:latin typeface="+mn-ea"/>
              <a:ea typeface="+mn-ea"/>
            </a:endParaRPr>
          </a:p>
          <a:p>
            <a:pPr>
              <a:defRPr/>
            </a:pPr>
            <a:r>
              <a:rPr lang="ja-JP" altLang="en-US" sz="1400" b="0" dirty="0">
                <a:solidFill>
                  <a:srgbClr val="FF0000"/>
                </a:solidFill>
                <a:latin typeface="+mn-ea"/>
                <a:ea typeface="+mn-ea"/>
              </a:rPr>
              <a:t>　・</a:t>
            </a:r>
            <a:r>
              <a:rPr lang="ja-JP" altLang="en-US" sz="1400" dirty="0">
                <a:solidFill>
                  <a:srgbClr val="FF0000"/>
                </a:solidFill>
                <a:latin typeface="+mn-ea"/>
                <a:ea typeface="+mn-ea"/>
              </a:rPr>
              <a:t>再商品化義務　</a:t>
            </a:r>
            <a:r>
              <a:rPr lang="ja-JP" altLang="en-US" sz="1400" dirty="0">
                <a:latin typeface="+mn-ea"/>
                <a:ea typeface="+mn-ea"/>
              </a:rPr>
              <a:t>基準値⇒</a:t>
            </a:r>
            <a:r>
              <a:rPr lang="ja-JP" altLang="en-US" sz="1400" b="0" dirty="0">
                <a:latin typeface="+mn-ea"/>
                <a:ea typeface="+mn-ea"/>
              </a:rPr>
              <a:t>エアコン80%　テレビ55%～74%、電気冷蔵庫･冷凍庫70%　電気洗濯機･衣類乾燥機82%</a:t>
            </a:r>
            <a:endParaRPr lang="en-US" altLang="ja-JP" sz="1400" b="0" dirty="0">
              <a:latin typeface="+mn-ea"/>
              <a:ea typeface="+mn-ea"/>
            </a:endParaRPr>
          </a:p>
          <a:p>
            <a:pPr>
              <a:defRPr/>
            </a:pPr>
            <a:r>
              <a:rPr lang="ja-JP" altLang="en-US" sz="1400" b="0" dirty="0">
                <a:latin typeface="+mn-ea"/>
                <a:ea typeface="+mn-ea"/>
              </a:rPr>
              <a:t>　・出荷台数に対する回収率目標</a:t>
            </a:r>
            <a:r>
              <a:rPr lang="en-US" altLang="ja-JP" sz="1400" b="0" dirty="0">
                <a:latin typeface="+mn-ea"/>
                <a:ea typeface="+mn-ea"/>
              </a:rPr>
              <a:t>56%</a:t>
            </a:r>
            <a:r>
              <a:rPr lang="ja-JP" altLang="en-US" sz="1400" b="0" dirty="0">
                <a:latin typeface="+mn-ea"/>
                <a:ea typeface="+mn-ea"/>
              </a:rPr>
              <a:t>　⇒　</a:t>
            </a:r>
            <a:r>
              <a:rPr lang="en-US" altLang="ja-JP" sz="1400" b="0" dirty="0">
                <a:latin typeface="+mn-ea"/>
                <a:ea typeface="+mn-ea"/>
              </a:rPr>
              <a:t>64.8%</a:t>
            </a:r>
          </a:p>
          <a:p>
            <a:pPr>
              <a:defRPr/>
            </a:pPr>
            <a:r>
              <a:rPr lang="ja-JP" altLang="en-US" sz="1400" b="0" dirty="0">
                <a:latin typeface="+mn-ea"/>
                <a:ea typeface="+mn-ea"/>
              </a:rPr>
              <a:t>　・エアコンや冷蔵庫などのフロン類回収（</a:t>
            </a:r>
            <a:r>
              <a:rPr lang="en-US" altLang="ja-JP" sz="1400" b="0" dirty="0">
                <a:latin typeface="+mn-ea"/>
                <a:ea typeface="+mn-ea"/>
              </a:rPr>
              <a:t>2021</a:t>
            </a:r>
            <a:r>
              <a:rPr lang="ja-JP" altLang="en-US" sz="1400" b="0" dirty="0">
                <a:latin typeface="+mn-ea"/>
                <a:ea typeface="+mn-ea"/>
              </a:rPr>
              <a:t>年度</a:t>
            </a:r>
            <a:r>
              <a:rPr lang="en-US" altLang="ja-JP" sz="1400" b="0" dirty="0">
                <a:latin typeface="+mn-ea"/>
                <a:ea typeface="+mn-ea"/>
              </a:rPr>
              <a:t>1526</a:t>
            </a:r>
            <a:r>
              <a:rPr lang="ja-JP" altLang="en-US" sz="1400" b="0" dirty="0">
                <a:latin typeface="+mn-ea"/>
                <a:ea typeface="+mn-ea"/>
              </a:rPr>
              <a:t>万台） </a:t>
            </a:r>
          </a:p>
          <a:p>
            <a:pPr>
              <a:defRPr/>
            </a:pPr>
            <a:r>
              <a:rPr lang="ja-JP" altLang="en-US" sz="1400" b="0" dirty="0">
                <a:latin typeface="+mn-ea"/>
                <a:ea typeface="+mn-ea"/>
              </a:rPr>
              <a:t>　・再資源化がしやすい</a:t>
            </a:r>
            <a:r>
              <a:rPr lang="ja-JP" altLang="en-US" sz="1400" b="0" dirty="0">
                <a:solidFill>
                  <a:srgbClr val="FF0000"/>
                </a:solidFill>
                <a:latin typeface="+mn-ea"/>
                <a:ea typeface="+mn-ea"/>
              </a:rPr>
              <a:t>容易分解設計</a:t>
            </a:r>
            <a:r>
              <a:rPr lang="ja-JP" altLang="en-US" sz="1400" b="0" dirty="0">
                <a:latin typeface="+mn-ea"/>
                <a:ea typeface="+mn-ea"/>
              </a:rPr>
              <a:t>。</a:t>
            </a:r>
            <a:endParaRPr lang="en-US" altLang="ja-JP" sz="1400" b="0" dirty="0">
              <a:latin typeface="+mn-ea"/>
              <a:ea typeface="+mn-ea"/>
            </a:endParaRPr>
          </a:p>
          <a:p>
            <a:pPr>
              <a:defRPr/>
            </a:pPr>
            <a:r>
              <a:rPr lang="ja-JP" altLang="en-US" sz="1400" b="0" dirty="0">
                <a:latin typeface="+mn-ea"/>
                <a:ea typeface="+mn-ea"/>
              </a:rPr>
              <a:t>●小型家電リサイクル法（</a:t>
            </a:r>
            <a:r>
              <a:rPr lang="en-US" altLang="ja-JP" sz="1400" b="0" dirty="0">
                <a:latin typeface="+mn-ea"/>
                <a:ea typeface="+mn-ea"/>
              </a:rPr>
              <a:t>2013</a:t>
            </a:r>
            <a:r>
              <a:rPr lang="ja-JP" altLang="en-US" sz="1400" b="0" dirty="0">
                <a:latin typeface="+mn-ea"/>
                <a:ea typeface="+mn-ea"/>
              </a:rPr>
              <a:t>年施行）</a:t>
            </a:r>
            <a:endParaRPr lang="en-US" altLang="ja-JP" sz="1400" b="0" dirty="0">
              <a:latin typeface="+mn-ea"/>
              <a:ea typeface="+mn-ea"/>
            </a:endParaRPr>
          </a:p>
          <a:p>
            <a:pPr>
              <a:defRPr/>
            </a:pPr>
            <a:r>
              <a:rPr lang="ja-JP" altLang="en-US" sz="1400" b="0" dirty="0">
                <a:latin typeface="+mn-ea"/>
                <a:ea typeface="+mn-ea"/>
              </a:rPr>
              <a:t>　・携帯電話などの電子機器には、金などの貴金属やレアメタルが多く含まれており、</a:t>
            </a:r>
            <a:r>
              <a:rPr lang="ja-JP" altLang="en-US" sz="1400" b="0" dirty="0">
                <a:solidFill>
                  <a:srgbClr val="FF0000"/>
                </a:solidFill>
                <a:latin typeface="+mn-ea"/>
                <a:ea typeface="+mn-ea"/>
              </a:rPr>
              <a:t>都市鉱山</a:t>
            </a:r>
            <a:r>
              <a:rPr lang="ja-JP" altLang="en-US" sz="1400" b="0" dirty="0">
                <a:latin typeface="+mn-ea"/>
                <a:ea typeface="+mn-ea"/>
              </a:rPr>
              <a:t>とも呼ばれている。</a:t>
            </a:r>
            <a:endParaRPr lang="en-US" altLang="ja-JP" sz="1400" b="0" dirty="0">
              <a:latin typeface="+mn-ea"/>
              <a:ea typeface="+mn-ea"/>
            </a:endParaRPr>
          </a:p>
          <a:p>
            <a:pPr>
              <a:defRPr/>
            </a:pPr>
            <a:r>
              <a:rPr lang="ja-JP" altLang="en-US" sz="1400" b="0" dirty="0">
                <a:latin typeface="+mn-ea"/>
                <a:ea typeface="+mn-ea"/>
              </a:rPr>
              <a:t>　・使用済み小型電子機器等（小型家電）の収集と、レアメタルなど有用物の回収を促進する</a:t>
            </a:r>
          </a:p>
          <a:p>
            <a:pPr>
              <a:defRPr/>
            </a:pPr>
            <a:r>
              <a:rPr lang="ja-JP" altLang="en-US" sz="1400" b="0" dirty="0">
                <a:latin typeface="+mn-ea"/>
                <a:ea typeface="+mn-ea"/>
              </a:rPr>
              <a:t>　・</a:t>
            </a:r>
            <a:r>
              <a:rPr lang="en-US" altLang="ja-JP" sz="1400" b="0" dirty="0">
                <a:latin typeface="+mn-ea"/>
                <a:ea typeface="+mn-ea"/>
              </a:rPr>
              <a:t>2019</a:t>
            </a:r>
            <a:r>
              <a:rPr lang="ja-JP" altLang="en-US" sz="1400" b="0" dirty="0">
                <a:latin typeface="+mn-ea"/>
                <a:ea typeface="+mn-ea"/>
              </a:rPr>
              <a:t>年７月時点では</a:t>
            </a:r>
            <a:r>
              <a:rPr lang="en-US" altLang="ja-JP" sz="1400" b="0" dirty="0">
                <a:latin typeface="+mn-ea"/>
                <a:ea typeface="+mn-ea"/>
              </a:rPr>
              <a:t>1,407</a:t>
            </a:r>
            <a:r>
              <a:rPr lang="ja-JP" altLang="en-US" sz="1400" b="0" dirty="0">
                <a:latin typeface="+mn-ea"/>
                <a:ea typeface="+mn-ea"/>
              </a:rPr>
              <a:t>市町村（全市町村の</a:t>
            </a:r>
            <a:r>
              <a:rPr lang="en-US" altLang="ja-JP" sz="1400" b="0" dirty="0">
                <a:latin typeface="+mn-ea"/>
                <a:ea typeface="+mn-ea"/>
              </a:rPr>
              <a:t>81</a:t>
            </a:r>
            <a:r>
              <a:rPr lang="ja-JP" altLang="en-US" sz="1400" b="0" dirty="0">
                <a:latin typeface="+mn-ea"/>
                <a:ea typeface="+mn-ea"/>
              </a:rPr>
              <a:t>％、人ロベースで</a:t>
            </a:r>
            <a:r>
              <a:rPr lang="en-US" altLang="ja-JP" sz="1400" b="0" dirty="0">
                <a:latin typeface="+mn-ea"/>
                <a:ea typeface="+mn-ea"/>
              </a:rPr>
              <a:t>94%)</a:t>
            </a:r>
            <a:r>
              <a:rPr lang="ja-JP" altLang="en-US" sz="1400" b="0" dirty="0">
                <a:latin typeface="+mn-ea"/>
                <a:ea typeface="+mn-ea"/>
              </a:rPr>
              <a:t>で回収箱設置　</a:t>
            </a:r>
            <a:r>
              <a:rPr lang="en-US" altLang="ja-JP" sz="1400" b="0" dirty="0">
                <a:latin typeface="+mn-ea"/>
                <a:ea typeface="+mn-ea"/>
              </a:rPr>
              <a:t>2018</a:t>
            </a:r>
            <a:r>
              <a:rPr lang="ja-JP" altLang="en-US" sz="1400" b="0" dirty="0">
                <a:latin typeface="+mn-ea"/>
                <a:ea typeface="+mn-ea"/>
              </a:rPr>
              <a:t>年度には約</a:t>
            </a:r>
            <a:r>
              <a:rPr lang="en-US" altLang="ja-JP" sz="1400" b="0" dirty="0">
                <a:latin typeface="+mn-ea"/>
                <a:ea typeface="+mn-ea"/>
              </a:rPr>
              <a:t>10</a:t>
            </a:r>
            <a:r>
              <a:rPr lang="ja-JP" altLang="en-US" sz="1400" b="0" dirty="0">
                <a:latin typeface="+mn-ea"/>
                <a:ea typeface="+mn-ea"/>
              </a:rPr>
              <a:t>万ｔを回収</a:t>
            </a:r>
            <a:endParaRPr lang="en-US" altLang="ja-JP" sz="1400" b="0" dirty="0">
              <a:latin typeface="+mn-ea"/>
              <a:ea typeface="+mn-ea"/>
            </a:endParaRPr>
          </a:p>
          <a:p>
            <a:pPr>
              <a:defRPr/>
            </a:pPr>
            <a:r>
              <a:rPr lang="ja-JP" altLang="en-US" sz="1400" b="0" dirty="0">
                <a:latin typeface="+mn-ea"/>
                <a:ea typeface="+mn-ea"/>
              </a:rPr>
              <a:t>●ＰＣリサイクルマーク</a:t>
            </a:r>
            <a:endParaRPr lang="en-US" altLang="ja-JP" sz="1400" b="0" dirty="0">
              <a:latin typeface="+mn-ea"/>
              <a:ea typeface="+mn-ea"/>
            </a:endParaRPr>
          </a:p>
          <a:p>
            <a:pPr>
              <a:defRPr/>
            </a:pPr>
            <a:r>
              <a:rPr lang="ja-JP" altLang="en-US" sz="1400" b="0" dirty="0">
                <a:latin typeface="+mn-ea"/>
                <a:ea typeface="+mn-ea"/>
              </a:rPr>
              <a:t>・資源リサイクル法で、パソコンの回収及び再資源化を、製造等事業者に対して義務づけている。</a:t>
            </a:r>
          </a:p>
          <a:p>
            <a:pPr>
              <a:defRPr/>
            </a:pPr>
            <a:r>
              <a:rPr lang="ja-JP" altLang="en-US" sz="1400" b="0" dirty="0">
                <a:latin typeface="+mn-ea"/>
                <a:ea typeface="+mn-ea"/>
              </a:rPr>
              <a:t>・</a:t>
            </a:r>
            <a:r>
              <a:rPr lang="en-US" altLang="ja-JP" sz="1400" b="0" dirty="0">
                <a:latin typeface="+mn-ea"/>
                <a:ea typeface="+mn-ea"/>
              </a:rPr>
              <a:t>2020</a:t>
            </a:r>
            <a:r>
              <a:rPr lang="ja-JP" altLang="en-US" sz="1400" b="0" dirty="0">
                <a:latin typeface="+mn-ea"/>
                <a:ea typeface="+mn-ea"/>
              </a:rPr>
              <a:t>年度は、パソコン本体約</a:t>
            </a:r>
            <a:r>
              <a:rPr lang="en-US" altLang="ja-JP" sz="1400" b="0" dirty="0">
                <a:latin typeface="+mn-ea"/>
                <a:ea typeface="+mn-ea"/>
              </a:rPr>
              <a:t>30</a:t>
            </a:r>
            <a:r>
              <a:rPr lang="ja-JP" altLang="en-US" sz="1400" b="0" dirty="0">
                <a:latin typeface="+mn-ea"/>
                <a:ea typeface="+mn-ea"/>
              </a:rPr>
              <a:t>万台を回収、再資源化率は、デスクトップＰＣが</a:t>
            </a:r>
            <a:r>
              <a:rPr lang="en-US" altLang="ja-JP" sz="1400" b="0" dirty="0">
                <a:latin typeface="+mn-ea"/>
                <a:ea typeface="+mn-ea"/>
              </a:rPr>
              <a:t>79.7%</a:t>
            </a:r>
            <a:r>
              <a:rPr lang="ja-JP" altLang="en-US" sz="1400" b="0" dirty="0">
                <a:latin typeface="+mn-ea"/>
                <a:ea typeface="+mn-ea"/>
              </a:rPr>
              <a:t>、ノートブック</a:t>
            </a:r>
            <a:r>
              <a:rPr lang="en-US" altLang="ja-JP" sz="1400" b="0" dirty="0">
                <a:latin typeface="+mn-ea"/>
                <a:ea typeface="+mn-ea"/>
              </a:rPr>
              <a:t>PC</a:t>
            </a:r>
            <a:r>
              <a:rPr lang="ja-JP" altLang="en-US" sz="1400" b="0" dirty="0">
                <a:latin typeface="+mn-ea"/>
                <a:ea typeface="+mn-ea"/>
              </a:rPr>
              <a:t>が</a:t>
            </a:r>
            <a:r>
              <a:rPr lang="en-US" altLang="ja-JP" sz="1400" b="0" dirty="0">
                <a:latin typeface="+mn-ea"/>
                <a:ea typeface="+mn-ea"/>
              </a:rPr>
              <a:t>65.3%</a:t>
            </a:r>
            <a:endParaRPr lang="ja-JP" altLang="en-US" sz="1400" b="0" dirty="0">
              <a:latin typeface="+mn-ea"/>
              <a:ea typeface="+mn-ea"/>
            </a:endParaRPr>
          </a:p>
        </p:txBody>
      </p:sp>
      <p:sp>
        <p:nvSpPr>
          <p:cNvPr id="150554" name="テキスト ボックス 18">
            <a:extLst>
              <a:ext uri="{FF2B5EF4-FFF2-40B4-BE49-F238E27FC236}">
                <a16:creationId xmlns:a16="http://schemas.microsoft.com/office/drawing/2014/main" id="{65B511B5-1F90-E31B-25C5-E8A9C0206B93}"/>
              </a:ext>
            </a:extLst>
          </p:cNvPr>
          <p:cNvSpPr txBox="1">
            <a:spLocks noChangeArrowheads="1"/>
          </p:cNvSpPr>
          <p:nvPr/>
        </p:nvSpPr>
        <p:spPr bwMode="auto">
          <a:xfrm>
            <a:off x="1884363" y="652899"/>
            <a:ext cx="358775" cy="26193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en-US" altLang="ja-JP" sz="1100"/>
              <a:t>66</a:t>
            </a:r>
            <a:endParaRPr lang="ja-JP" altLang="en-US" sz="1100"/>
          </a:p>
        </p:txBody>
      </p:sp>
      <p:sp>
        <p:nvSpPr>
          <p:cNvPr id="2" name="テキスト ボックス 1">
            <a:extLst>
              <a:ext uri="{FF2B5EF4-FFF2-40B4-BE49-F238E27FC236}">
                <a16:creationId xmlns:a16="http://schemas.microsoft.com/office/drawing/2014/main" id="{44B6E9C4-C9DE-A8B7-8347-00D3C0E7EA0C}"/>
              </a:ext>
            </a:extLst>
          </p:cNvPr>
          <p:cNvSpPr txBox="1"/>
          <p:nvPr/>
        </p:nvSpPr>
        <p:spPr>
          <a:xfrm>
            <a:off x="30968" y="3400804"/>
            <a:ext cx="8645488" cy="523220"/>
          </a:xfrm>
          <a:prstGeom prst="rect">
            <a:avLst/>
          </a:prstGeom>
          <a:noFill/>
        </p:spPr>
        <p:txBody>
          <a:bodyPr wrap="square">
            <a:spAutoFit/>
          </a:bodyPr>
          <a:lstStyle/>
          <a:p>
            <a:pPr>
              <a:defRPr/>
            </a:pPr>
            <a:r>
              <a:rPr lang="ja-JP" altLang="en-US" sz="1400" b="0" dirty="0">
                <a:latin typeface="+mn-ea"/>
                <a:ea typeface="+mn-ea"/>
              </a:rPr>
              <a:t>①環境配慮設計指針の策定、　　　②使い捨てプラスチック提供事業者の</a:t>
            </a:r>
            <a:r>
              <a:rPr lang="ja-JP" altLang="en-US" sz="1400" dirty="0">
                <a:solidFill>
                  <a:srgbClr val="FF0000"/>
                </a:solidFill>
                <a:latin typeface="+mn-ea"/>
                <a:ea typeface="+mn-ea"/>
              </a:rPr>
              <a:t>リデュース</a:t>
            </a:r>
            <a:r>
              <a:rPr lang="ja-JP" altLang="en-US" sz="1400" b="0" dirty="0">
                <a:latin typeface="+mn-ea"/>
                <a:ea typeface="+mn-ea"/>
              </a:rPr>
              <a:t>推進判断基準</a:t>
            </a:r>
          </a:p>
          <a:p>
            <a:pPr>
              <a:defRPr/>
            </a:pPr>
            <a:r>
              <a:rPr lang="ja-JP" altLang="en-US" sz="1400" b="0" dirty="0">
                <a:latin typeface="+mn-ea"/>
                <a:ea typeface="+mn-ea"/>
              </a:rPr>
              <a:t>③家庭・事業所から排出されるプラスチック資源の回収・リサイクル　　　④製造事業者等の自主回収・再資源化</a:t>
            </a:r>
          </a:p>
        </p:txBody>
      </p:sp>
      <p:sp>
        <p:nvSpPr>
          <p:cNvPr id="3" name="AutoShape 14">
            <a:extLst>
              <a:ext uri="{FF2B5EF4-FFF2-40B4-BE49-F238E27FC236}">
                <a16:creationId xmlns:a16="http://schemas.microsoft.com/office/drawing/2014/main" id="{F9C2997D-E069-A545-0A0E-B60CBDFD771C}"/>
              </a:ext>
            </a:extLst>
          </p:cNvPr>
          <p:cNvSpPr>
            <a:spLocks noChangeArrowheads="1"/>
          </p:cNvSpPr>
          <p:nvPr/>
        </p:nvSpPr>
        <p:spPr bwMode="auto">
          <a:xfrm>
            <a:off x="52168" y="4004592"/>
            <a:ext cx="1341540" cy="255389"/>
          </a:xfrm>
          <a:prstGeom prst="roundRect">
            <a:avLst>
              <a:gd name="adj" fmla="val 16690"/>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4" name="Text Box 22">
            <a:extLst>
              <a:ext uri="{FF2B5EF4-FFF2-40B4-BE49-F238E27FC236}">
                <a16:creationId xmlns:a16="http://schemas.microsoft.com/office/drawing/2014/main" id="{627C63AF-80DE-3644-9708-0D2303DBBB34}"/>
              </a:ext>
            </a:extLst>
          </p:cNvPr>
          <p:cNvSpPr txBox="1">
            <a:spLocks noChangeArrowheads="1"/>
          </p:cNvSpPr>
          <p:nvPr/>
        </p:nvSpPr>
        <p:spPr bwMode="auto">
          <a:xfrm>
            <a:off x="-26109" y="3933152"/>
            <a:ext cx="1422382" cy="36933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家電廃棄物</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ext Box 7">
            <a:extLst>
              <a:ext uri="{FF2B5EF4-FFF2-40B4-BE49-F238E27FC236}">
                <a16:creationId xmlns:a16="http://schemas.microsoft.com/office/drawing/2014/main" id="{038BFB9A-517B-DBB6-F08C-1BC244B32D66}"/>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P134</a:t>
            </a:r>
            <a:r>
              <a:rPr lang="ja-JP" altLang="en-US" sz="1200" b="0" dirty="0">
                <a:latin typeface="+mn-ea"/>
                <a:ea typeface="+mn-ea"/>
              </a:rPr>
              <a:t>～</a:t>
            </a:r>
            <a:r>
              <a:rPr lang="en-US" altLang="ja-JP" sz="1200" b="0" dirty="0">
                <a:latin typeface="+mn-ea"/>
                <a:ea typeface="+mn-ea"/>
              </a:rPr>
              <a:t>P139</a:t>
            </a:r>
          </a:p>
        </p:txBody>
      </p:sp>
      <p:sp>
        <p:nvSpPr>
          <p:cNvPr id="169987" name="Text Box 9">
            <a:extLst>
              <a:ext uri="{FF2B5EF4-FFF2-40B4-BE49-F238E27FC236}">
                <a16:creationId xmlns:a16="http://schemas.microsoft.com/office/drawing/2014/main" id="{8D06F06E-1E8F-1A95-0E05-4D5E26D5B5B7}"/>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69988" name="Text Box 10">
            <a:extLst>
              <a:ext uri="{FF2B5EF4-FFF2-40B4-BE49-F238E27FC236}">
                <a16:creationId xmlns:a16="http://schemas.microsoft.com/office/drawing/2014/main" id="{F0EC45BB-9D0C-D609-093F-82938A4130FE}"/>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３－５</a:t>
            </a:r>
          </a:p>
        </p:txBody>
      </p:sp>
      <p:sp>
        <p:nvSpPr>
          <p:cNvPr id="170007" name="Text Box 39">
            <a:extLst>
              <a:ext uri="{FF2B5EF4-FFF2-40B4-BE49-F238E27FC236}">
                <a16:creationId xmlns:a16="http://schemas.microsoft.com/office/drawing/2014/main" id="{20DC8E1F-B1E2-2EB7-3324-E50DD99B2DDA}"/>
              </a:ext>
            </a:extLst>
          </p:cNvPr>
          <p:cNvSpPr txBox="1">
            <a:spLocks noChangeArrowheads="1"/>
          </p:cNvSpPr>
          <p:nvPr/>
        </p:nvSpPr>
        <p:spPr bwMode="auto">
          <a:xfrm>
            <a:off x="1852613" y="68263"/>
            <a:ext cx="411956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リサイクル制度　</a:t>
            </a:r>
          </a:p>
        </p:txBody>
      </p:sp>
      <p:sp>
        <p:nvSpPr>
          <p:cNvPr id="170030" name="Line 53">
            <a:extLst>
              <a:ext uri="{FF2B5EF4-FFF2-40B4-BE49-F238E27FC236}">
                <a16:creationId xmlns:a16="http://schemas.microsoft.com/office/drawing/2014/main" id="{47CD28F5-79D8-75C9-E6D8-A6BBCB83CB1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70015" name="AutoShape 54">
            <a:extLst>
              <a:ext uri="{FF2B5EF4-FFF2-40B4-BE49-F238E27FC236}">
                <a16:creationId xmlns:a16="http://schemas.microsoft.com/office/drawing/2014/main" id="{124A9378-3284-D041-33D9-C3DF40B1DA1A}"/>
              </a:ext>
            </a:extLst>
          </p:cNvPr>
          <p:cNvSpPr>
            <a:spLocks noChangeArrowheads="1"/>
          </p:cNvSpPr>
          <p:nvPr/>
        </p:nvSpPr>
        <p:spPr bwMode="auto">
          <a:xfrm>
            <a:off x="5972175" y="5134334"/>
            <a:ext cx="2955925" cy="1531938"/>
          </a:xfrm>
          <a:prstGeom prst="roundRect">
            <a:avLst>
              <a:gd name="adj" fmla="val 6512"/>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工業用シュレッダーで廃家電や廃自動車を破砕した廃棄物をいう。　鉄や非鉄金属（銅、アルミニウムなど）などを回収した後、産業廃棄物として捨てられるプラスチック、ガラス、ゴムなどの破片の混合物。</a:t>
            </a:r>
          </a:p>
        </p:txBody>
      </p:sp>
      <p:sp>
        <p:nvSpPr>
          <p:cNvPr id="170016" name="AutoShape 55">
            <a:extLst>
              <a:ext uri="{FF2B5EF4-FFF2-40B4-BE49-F238E27FC236}">
                <a16:creationId xmlns:a16="http://schemas.microsoft.com/office/drawing/2014/main" id="{0980AA93-49A6-A9FB-0DE6-9C27CC33AC66}"/>
              </a:ext>
            </a:extLst>
          </p:cNvPr>
          <p:cNvSpPr>
            <a:spLocks noChangeArrowheads="1"/>
          </p:cNvSpPr>
          <p:nvPr/>
        </p:nvSpPr>
        <p:spPr bwMode="auto">
          <a:xfrm>
            <a:off x="6549528" y="4845409"/>
            <a:ext cx="1766888" cy="339725"/>
          </a:xfrm>
          <a:prstGeom prst="roundRect">
            <a:avLst>
              <a:gd name="adj" fmla="val 16671"/>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a:solidFill>
                  <a:schemeClr val="bg1"/>
                </a:solidFill>
                <a:latin typeface="+mn-ea"/>
                <a:ea typeface="+mn-ea"/>
              </a:rPr>
              <a:t>シュレッダーダスト</a:t>
            </a:r>
            <a:endParaRPr lang="ja-JP" altLang="en-US" sz="1400" dirty="0">
              <a:solidFill>
                <a:schemeClr val="bg1"/>
              </a:solidFill>
              <a:latin typeface="+mn-ea"/>
              <a:ea typeface="+mn-ea"/>
            </a:endParaRPr>
          </a:p>
        </p:txBody>
      </p:sp>
      <p:pic>
        <p:nvPicPr>
          <p:cNvPr id="152585" name="図 8">
            <a:extLst>
              <a:ext uri="{FF2B5EF4-FFF2-40B4-BE49-F238E27FC236}">
                <a16:creationId xmlns:a16="http://schemas.microsoft.com/office/drawing/2014/main" id="{A33E4CF4-DAC6-CBC0-DF35-5725A6B85C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1625" y="2000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6" name="図 9">
            <a:extLst>
              <a:ext uri="{FF2B5EF4-FFF2-40B4-BE49-F238E27FC236}">
                <a16:creationId xmlns:a16="http://schemas.microsoft.com/office/drawing/2014/main" id="{736EF499-3564-6E25-EA06-416C394BF8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0075" y="18891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7" name="図 11">
            <a:extLst>
              <a:ext uri="{FF2B5EF4-FFF2-40B4-BE49-F238E27FC236}">
                <a16:creationId xmlns:a16="http://schemas.microsoft.com/office/drawing/2014/main" id="{8DF598A6-D3B0-5359-5783-4CA2A8C891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87575" y="2032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8" name="図 12">
            <a:extLst>
              <a:ext uri="{FF2B5EF4-FFF2-40B4-BE49-F238E27FC236}">
                <a16:creationId xmlns:a16="http://schemas.microsoft.com/office/drawing/2014/main" id="{6B9045EE-99BF-9090-729D-75AAFC46970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9838" y="2047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9" name="図 17">
            <a:extLst>
              <a:ext uri="{FF2B5EF4-FFF2-40B4-BE49-F238E27FC236}">
                <a16:creationId xmlns:a16="http://schemas.microsoft.com/office/drawing/2014/main" id="{8ED9EE7A-F048-F024-9D90-111AA56C1AA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16225"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14">
            <a:extLst>
              <a:ext uri="{FF2B5EF4-FFF2-40B4-BE49-F238E27FC236}">
                <a16:creationId xmlns:a16="http://schemas.microsoft.com/office/drawing/2014/main" id="{9FC7F803-A637-8F4C-DBC9-993C1BF23D89}"/>
              </a:ext>
            </a:extLst>
          </p:cNvPr>
          <p:cNvSpPr>
            <a:spLocks noChangeArrowheads="1"/>
          </p:cNvSpPr>
          <p:nvPr/>
        </p:nvSpPr>
        <p:spPr bwMode="auto">
          <a:xfrm>
            <a:off x="50800" y="676275"/>
            <a:ext cx="2000250" cy="306388"/>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30" name="Text Box 22">
            <a:extLst>
              <a:ext uri="{FF2B5EF4-FFF2-40B4-BE49-F238E27FC236}">
                <a16:creationId xmlns:a16="http://schemas.microsoft.com/office/drawing/2014/main" id="{691C7489-1526-165E-FA7A-57B0211E5A72}"/>
              </a:ext>
            </a:extLst>
          </p:cNvPr>
          <p:cNvSpPr txBox="1">
            <a:spLocks noChangeArrowheads="1"/>
          </p:cNvSpPr>
          <p:nvPr/>
        </p:nvSpPr>
        <p:spPr bwMode="auto">
          <a:xfrm>
            <a:off x="50800" y="620713"/>
            <a:ext cx="2000250"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建設リサイクル法</a:t>
            </a:r>
          </a:p>
        </p:txBody>
      </p:sp>
      <p:sp>
        <p:nvSpPr>
          <p:cNvPr id="31" name="AutoShape 14">
            <a:extLst>
              <a:ext uri="{FF2B5EF4-FFF2-40B4-BE49-F238E27FC236}">
                <a16:creationId xmlns:a16="http://schemas.microsoft.com/office/drawing/2014/main" id="{E87263FD-79F5-269F-7F53-1DFD157716A5}"/>
              </a:ext>
            </a:extLst>
          </p:cNvPr>
          <p:cNvSpPr>
            <a:spLocks noChangeArrowheads="1"/>
          </p:cNvSpPr>
          <p:nvPr/>
        </p:nvSpPr>
        <p:spPr bwMode="auto">
          <a:xfrm>
            <a:off x="39688" y="1963738"/>
            <a:ext cx="1363662" cy="277812"/>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32" name="Text Box 22">
            <a:extLst>
              <a:ext uri="{FF2B5EF4-FFF2-40B4-BE49-F238E27FC236}">
                <a16:creationId xmlns:a16="http://schemas.microsoft.com/office/drawing/2014/main" id="{0513F865-478B-B8B4-2593-D458134A1691}"/>
              </a:ext>
            </a:extLst>
          </p:cNvPr>
          <p:cNvSpPr txBox="1">
            <a:spLocks noChangeArrowheads="1"/>
          </p:cNvSpPr>
          <p:nvPr/>
        </p:nvSpPr>
        <p:spPr bwMode="auto">
          <a:xfrm>
            <a:off x="39688" y="1908175"/>
            <a:ext cx="1363662"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食品廃棄物</a:t>
            </a:r>
          </a:p>
        </p:txBody>
      </p:sp>
      <p:sp>
        <p:nvSpPr>
          <p:cNvPr id="33" name="AutoShape 14">
            <a:extLst>
              <a:ext uri="{FF2B5EF4-FFF2-40B4-BE49-F238E27FC236}">
                <a16:creationId xmlns:a16="http://schemas.microsoft.com/office/drawing/2014/main" id="{A52864EC-7F3D-8975-2381-FA409C25A781}"/>
              </a:ext>
            </a:extLst>
          </p:cNvPr>
          <p:cNvSpPr>
            <a:spLocks noChangeArrowheads="1"/>
          </p:cNvSpPr>
          <p:nvPr/>
        </p:nvSpPr>
        <p:spPr bwMode="auto">
          <a:xfrm>
            <a:off x="50800" y="4556125"/>
            <a:ext cx="2136775" cy="280988"/>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34" name="Text Box 22">
            <a:extLst>
              <a:ext uri="{FF2B5EF4-FFF2-40B4-BE49-F238E27FC236}">
                <a16:creationId xmlns:a16="http://schemas.microsoft.com/office/drawing/2014/main" id="{A593193C-5EE3-2C21-5D9D-1A413D4F8DD1}"/>
              </a:ext>
            </a:extLst>
          </p:cNvPr>
          <p:cNvSpPr txBox="1">
            <a:spLocks noChangeArrowheads="1"/>
          </p:cNvSpPr>
          <p:nvPr/>
        </p:nvSpPr>
        <p:spPr bwMode="auto">
          <a:xfrm>
            <a:off x="50800" y="4500563"/>
            <a:ext cx="2136775"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自動車リサイクル法</a:t>
            </a:r>
          </a:p>
        </p:txBody>
      </p:sp>
      <p:sp>
        <p:nvSpPr>
          <p:cNvPr id="36" name="テキスト ボックス 35">
            <a:extLst>
              <a:ext uri="{FF2B5EF4-FFF2-40B4-BE49-F238E27FC236}">
                <a16:creationId xmlns:a16="http://schemas.microsoft.com/office/drawing/2014/main" id="{193512F4-E48A-74F3-B61E-E0662BA8E22C}"/>
              </a:ext>
            </a:extLst>
          </p:cNvPr>
          <p:cNvSpPr txBox="1"/>
          <p:nvPr/>
        </p:nvSpPr>
        <p:spPr>
          <a:xfrm>
            <a:off x="74613" y="2262188"/>
            <a:ext cx="8972550" cy="2031325"/>
          </a:xfrm>
          <a:prstGeom prst="rect">
            <a:avLst/>
          </a:prstGeom>
          <a:noFill/>
        </p:spPr>
        <p:txBody>
          <a:bodyPr>
            <a:spAutoFit/>
          </a:bodyPr>
          <a:lstStyle/>
          <a:p>
            <a:pPr eaLnBrk="1" hangingPunct="1">
              <a:defRPr/>
            </a:pPr>
            <a:r>
              <a:rPr lang="ja-JP" altLang="en-US" sz="1400" b="0" dirty="0">
                <a:latin typeface="+mn-ea"/>
                <a:ea typeface="+mn-ea"/>
              </a:rPr>
              <a:t>●食品リサイクル法　：加工食品の残渣、売れ残り食品、食べ残し、調理くずなどを、</a:t>
            </a:r>
            <a:r>
              <a:rPr lang="ja-JP" altLang="en-US" sz="1400" b="0" dirty="0">
                <a:solidFill>
                  <a:srgbClr val="FF0000"/>
                </a:solidFill>
                <a:latin typeface="+mn-ea"/>
                <a:ea typeface="+mn-ea"/>
              </a:rPr>
              <a:t>肥料、飼料などに</a:t>
            </a:r>
            <a:endParaRPr lang="en-US" altLang="ja-JP" sz="1400" b="0" dirty="0">
              <a:solidFill>
                <a:srgbClr val="FF0000"/>
              </a:solidFill>
              <a:latin typeface="+mn-ea"/>
              <a:ea typeface="+mn-ea"/>
            </a:endParaRPr>
          </a:p>
          <a:p>
            <a:pPr eaLnBrk="1" hangingPunct="1">
              <a:defRPr/>
            </a:pPr>
            <a:r>
              <a:rPr lang="ja-JP" altLang="en-US" sz="1400" b="0" dirty="0">
                <a:solidFill>
                  <a:srgbClr val="FF0000"/>
                </a:solidFill>
                <a:latin typeface="+mn-ea"/>
                <a:ea typeface="+mn-ea"/>
              </a:rPr>
              <a:t>　　　　　　　　　　　　　　 再生利用及び熱回収</a:t>
            </a:r>
            <a:r>
              <a:rPr lang="ja-JP" altLang="en-US" sz="1400" b="0" dirty="0">
                <a:latin typeface="+mn-ea"/>
                <a:ea typeface="+mn-ea"/>
              </a:rPr>
              <a:t>などを行う。（一般家庭の生ごみは対象外）　</a:t>
            </a:r>
            <a:endParaRPr lang="en-US" altLang="ja-JP" sz="1400" b="0" dirty="0">
              <a:latin typeface="+mn-ea"/>
              <a:ea typeface="+mn-ea"/>
            </a:endParaRPr>
          </a:p>
          <a:p>
            <a:pPr eaLnBrk="1" hangingPunct="1">
              <a:defRPr/>
            </a:pPr>
            <a:r>
              <a:rPr lang="ja-JP" altLang="en-US" sz="1400" b="0" dirty="0">
                <a:latin typeface="+mn-ea"/>
                <a:ea typeface="+mn-ea"/>
              </a:rPr>
              <a:t>●食品ロス　　　　　 　：事業系</a:t>
            </a:r>
            <a:r>
              <a:rPr lang="en-US" altLang="ja-JP" sz="1400" b="0" dirty="0">
                <a:latin typeface="+mn-ea"/>
                <a:ea typeface="+mn-ea"/>
              </a:rPr>
              <a:t>309</a:t>
            </a:r>
            <a:r>
              <a:rPr lang="ja-JP" altLang="en-US" sz="1400" b="0" dirty="0">
                <a:latin typeface="+mn-ea"/>
                <a:ea typeface="+mn-ea"/>
              </a:rPr>
              <a:t>万</a:t>
            </a:r>
            <a:r>
              <a:rPr lang="en-US" altLang="ja-JP" sz="1400" b="0" dirty="0">
                <a:latin typeface="+mn-ea"/>
                <a:ea typeface="+mn-ea"/>
              </a:rPr>
              <a:t>t</a:t>
            </a:r>
            <a:r>
              <a:rPr lang="ja-JP" altLang="en-US" sz="1400" b="0" dirty="0">
                <a:latin typeface="+mn-ea"/>
                <a:ea typeface="+mn-ea"/>
              </a:rPr>
              <a:t>、家庭系</a:t>
            </a:r>
            <a:r>
              <a:rPr lang="en-US" altLang="ja-JP" sz="1400" b="0" dirty="0">
                <a:latin typeface="+mn-ea"/>
                <a:ea typeface="+mn-ea"/>
              </a:rPr>
              <a:t>261</a:t>
            </a:r>
            <a:r>
              <a:rPr lang="ja-JP" altLang="en-US" sz="1400" b="0" dirty="0">
                <a:latin typeface="+mn-ea"/>
                <a:ea typeface="+mn-ea"/>
              </a:rPr>
              <a:t>万</a:t>
            </a:r>
            <a:r>
              <a:rPr lang="en-US" altLang="ja-JP" sz="1400" b="0" dirty="0">
                <a:latin typeface="+mn-ea"/>
                <a:ea typeface="+mn-ea"/>
              </a:rPr>
              <a:t>t</a:t>
            </a:r>
            <a:r>
              <a:rPr lang="ja-JP" altLang="en-US" sz="1400" b="0" dirty="0">
                <a:latin typeface="+mn-ea"/>
                <a:ea typeface="+mn-ea"/>
              </a:rPr>
              <a:t>、合計</a:t>
            </a:r>
            <a:r>
              <a:rPr lang="en-US" altLang="ja-JP" sz="1400" b="0" dirty="0">
                <a:latin typeface="+mn-ea"/>
                <a:ea typeface="+mn-ea"/>
              </a:rPr>
              <a:t>570</a:t>
            </a:r>
            <a:r>
              <a:rPr lang="ja-JP" altLang="en-US" sz="1400" b="0" dirty="0">
                <a:latin typeface="+mn-ea"/>
                <a:ea typeface="+mn-ea"/>
              </a:rPr>
              <a:t>万ｔ</a:t>
            </a:r>
            <a:r>
              <a:rPr lang="en-US" altLang="ja-JP" sz="1400" b="0" dirty="0">
                <a:latin typeface="+mn-ea"/>
                <a:ea typeface="+mn-ea"/>
              </a:rPr>
              <a:t>(2019</a:t>
            </a:r>
            <a:r>
              <a:rPr lang="ja-JP" altLang="en-US" sz="1400" b="0" dirty="0">
                <a:latin typeface="+mn-ea"/>
                <a:ea typeface="+mn-ea"/>
              </a:rPr>
              <a:t>年度</a:t>
            </a:r>
            <a:r>
              <a:rPr lang="en-US" altLang="ja-JP" sz="1400" b="0" dirty="0">
                <a:latin typeface="+mn-ea"/>
                <a:ea typeface="+mn-ea"/>
              </a:rPr>
              <a:t>)</a:t>
            </a:r>
          </a:p>
          <a:p>
            <a:pPr eaLnBrk="1" hangingPunct="1">
              <a:defRPr/>
            </a:pPr>
            <a:r>
              <a:rPr lang="en-US" altLang="ja-JP" sz="1400" b="0" dirty="0">
                <a:latin typeface="+mn-ea"/>
                <a:ea typeface="+mn-ea"/>
              </a:rPr>
              <a:t>●SDGs</a:t>
            </a:r>
            <a:r>
              <a:rPr lang="ja-JP" altLang="en-US" sz="1400" b="0" dirty="0">
                <a:latin typeface="+mn-ea"/>
                <a:ea typeface="+mn-ea"/>
              </a:rPr>
              <a:t>（ﾀｰｹﾞｯﾄ</a:t>
            </a:r>
            <a:r>
              <a:rPr lang="en-US" altLang="ja-JP" sz="1400" b="0" dirty="0">
                <a:latin typeface="+mn-ea"/>
                <a:ea typeface="+mn-ea"/>
              </a:rPr>
              <a:t>12.3)</a:t>
            </a:r>
            <a:r>
              <a:rPr lang="ja-JP" altLang="en-US" sz="1400" b="0" dirty="0">
                <a:latin typeface="+mn-ea"/>
                <a:ea typeface="+mn-ea"/>
              </a:rPr>
              <a:t> ：</a:t>
            </a:r>
            <a:r>
              <a:rPr lang="en-US" altLang="ja-JP" sz="1400" b="0" dirty="0">
                <a:latin typeface="+mn-ea"/>
                <a:ea typeface="+mn-ea"/>
              </a:rPr>
              <a:t>2030</a:t>
            </a:r>
            <a:r>
              <a:rPr lang="ja-JP" altLang="en-US" sz="1400" b="0" dirty="0">
                <a:latin typeface="+mn-ea"/>
                <a:ea typeface="+mn-ea"/>
              </a:rPr>
              <a:t>年までに世界全体の１人当たりの食品ロスを半減させる。</a:t>
            </a:r>
          </a:p>
          <a:p>
            <a:pPr eaLnBrk="1" hangingPunct="1">
              <a:defRPr/>
            </a:pPr>
            <a:r>
              <a:rPr lang="ja-JP" altLang="en-US" sz="1400" b="0" dirty="0">
                <a:latin typeface="+mn-ea"/>
                <a:ea typeface="+mn-ea"/>
              </a:rPr>
              <a:t>　　　　　　　　　　　　　　　　・ロス商品を福祉施設等に無料で提供する</a:t>
            </a:r>
            <a:r>
              <a:rPr lang="ja-JP" altLang="en-US" sz="1400" b="0" dirty="0">
                <a:solidFill>
                  <a:srgbClr val="FF0000"/>
                </a:solidFill>
                <a:latin typeface="+mn-ea"/>
                <a:ea typeface="+mn-ea"/>
              </a:rPr>
              <a:t>フードバンク</a:t>
            </a:r>
            <a:r>
              <a:rPr lang="ja-JP" altLang="en-US" sz="1400" b="0" dirty="0">
                <a:latin typeface="+mn-ea"/>
                <a:ea typeface="+mn-ea"/>
              </a:rPr>
              <a:t>。</a:t>
            </a:r>
          </a:p>
          <a:p>
            <a:pPr eaLnBrk="1" hangingPunct="1">
              <a:defRPr/>
            </a:pPr>
            <a:r>
              <a:rPr lang="ja-JP" altLang="en-US" sz="1400" b="0" dirty="0">
                <a:latin typeface="+mn-ea"/>
                <a:ea typeface="+mn-ea"/>
              </a:rPr>
              <a:t>　　　　　　　　　　　　　　　　・家庭等で余った食材を福祉施設等に無料で提供する</a:t>
            </a:r>
            <a:r>
              <a:rPr lang="ja-JP" altLang="en-US" sz="1400" b="0" dirty="0">
                <a:solidFill>
                  <a:srgbClr val="FF0000"/>
                </a:solidFill>
                <a:latin typeface="+mn-ea"/>
                <a:ea typeface="+mn-ea"/>
              </a:rPr>
              <a:t>フードドライブ</a:t>
            </a:r>
            <a:r>
              <a:rPr lang="ja-JP" altLang="en-US" sz="1400" b="0" dirty="0">
                <a:latin typeface="+mn-ea"/>
                <a:ea typeface="+mn-ea"/>
              </a:rPr>
              <a:t>。</a:t>
            </a:r>
          </a:p>
          <a:p>
            <a:pPr eaLnBrk="1" hangingPunct="1">
              <a:defRPr/>
            </a:pPr>
            <a:r>
              <a:rPr lang="ja-JP" altLang="en-US" sz="1400" b="0" dirty="0">
                <a:latin typeface="+mn-ea"/>
                <a:ea typeface="+mn-ea"/>
              </a:rPr>
              <a:t>　　　　　　　　　　　　　　　　・宴会時等の食べ残しを減らす「</a:t>
            </a:r>
            <a:r>
              <a:rPr lang="en-US" altLang="ja-JP" sz="1400" b="0" dirty="0">
                <a:solidFill>
                  <a:srgbClr val="FF0000"/>
                </a:solidFill>
                <a:latin typeface="+mn-ea"/>
                <a:ea typeface="+mn-ea"/>
              </a:rPr>
              <a:t>3010</a:t>
            </a:r>
            <a:r>
              <a:rPr lang="ja-JP" altLang="en-US" sz="1400" b="0" dirty="0">
                <a:solidFill>
                  <a:srgbClr val="FF0000"/>
                </a:solidFill>
                <a:latin typeface="+mn-ea"/>
                <a:ea typeface="+mn-ea"/>
              </a:rPr>
              <a:t>運動</a:t>
            </a:r>
            <a:r>
              <a:rPr lang="ja-JP" altLang="en-US" sz="1400" b="0" dirty="0">
                <a:latin typeface="+mn-ea"/>
                <a:ea typeface="+mn-ea"/>
              </a:rPr>
              <a:t>」。</a:t>
            </a:r>
            <a:endParaRPr lang="en-US" altLang="ja-JP" sz="1400" b="0" dirty="0">
              <a:latin typeface="+mn-ea"/>
              <a:ea typeface="+mn-ea"/>
            </a:endParaRPr>
          </a:p>
          <a:p>
            <a:pPr eaLnBrk="1" hangingPunct="1">
              <a:defRPr/>
            </a:pPr>
            <a:r>
              <a:rPr lang="ja-JP" altLang="en-US" sz="1400" b="0" dirty="0">
                <a:latin typeface="+mn-ea"/>
                <a:ea typeface="+mn-ea"/>
              </a:rPr>
              <a:t>●食品廃棄物の再生利用等の</a:t>
            </a:r>
            <a:r>
              <a:rPr lang="en-US" altLang="ja-JP" sz="1400" b="0" dirty="0">
                <a:latin typeface="+mn-ea"/>
                <a:ea typeface="+mn-ea"/>
              </a:rPr>
              <a:t>2024</a:t>
            </a:r>
            <a:r>
              <a:rPr lang="ja-JP" altLang="en-US" sz="1400" b="0" dirty="0">
                <a:latin typeface="+mn-ea"/>
                <a:ea typeface="+mn-ea"/>
              </a:rPr>
              <a:t>年度目標と</a:t>
            </a:r>
            <a:r>
              <a:rPr lang="en-US" altLang="ja-JP" sz="1400" b="0" dirty="0">
                <a:latin typeface="+mn-ea"/>
                <a:ea typeface="+mn-ea"/>
              </a:rPr>
              <a:t>2019</a:t>
            </a:r>
            <a:r>
              <a:rPr lang="ja-JP" altLang="en-US" sz="1400" b="0" dirty="0">
                <a:latin typeface="+mn-ea"/>
                <a:ea typeface="+mn-ea"/>
              </a:rPr>
              <a:t>年度実績　（</a:t>
            </a:r>
            <a:r>
              <a:rPr lang="ja-JP" altLang="en-US" sz="1400" b="0" dirty="0">
                <a:solidFill>
                  <a:srgbClr val="FF0000"/>
                </a:solidFill>
                <a:latin typeface="+mn-ea"/>
                <a:ea typeface="+mn-ea"/>
              </a:rPr>
              <a:t>川下に課題</a:t>
            </a:r>
            <a:r>
              <a:rPr lang="ja-JP" altLang="en-US" sz="1400" b="0" dirty="0">
                <a:latin typeface="+mn-ea"/>
                <a:ea typeface="+mn-ea"/>
              </a:rPr>
              <a:t>）</a:t>
            </a:r>
          </a:p>
          <a:p>
            <a:pPr eaLnBrk="1" hangingPunct="1">
              <a:defRPr/>
            </a:pPr>
            <a:r>
              <a:rPr lang="ja-JP" altLang="en-US" sz="1400" b="0" dirty="0">
                <a:latin typeface="+mn-ea"/>
                <a:ea typeface="+mn-ea"/>
              </a:rPr>
              <a:t>　    　 ・食品製造業：</a:t>
            </a:r>
            <a:r>
              <a:rPr lang="en-US" altLang="ja-JP" sz="1400" b="0" dirty="0">
                <a:latin typeface="+mn-ea"/>
                <a:ea typeface="+mn-ea"/>
              </a:rPr>
              <a:t>95%(96%)</a:t>
            </a:r>
            <a:r>
              <a:rPr lang="ja-JP" altLang="en-US" sz="1400" b="0" dirty="0">
                <a:latin typeface="+mn-ea"/>
                <a:ea typeface="+mn-ea"/>
              </a:rPr>
              <a:t>　　食品卸売業：</a:t>
            </a:r>
            <a:r>
              <a:rPr lang="en-US" altLang="ja-JP" sz="1400" b="0" dirty="0">
                <a:latin typeface="+mn-ea"/>
                <a:ea typeface="+mn-ea"/>
              </a:rPr>
              <a:t>75%(64%)</a:t>
            </a:r>
            <a:r>
              <a:rPr lang="ja-JP" altLang="en-US" sz="1400" b="0" dirty="0">
                <a:latin typeface="+mn-ea"/>
                <a:ea typeface="+mn-ea"/>
              </a:rPr>
              <a:t>　食品小売業：</a:t>
            </a:r>
            <a:r>
              <a:rPr lang="en-US" altLang="ja-JP" sz="1400" b="0" dirty="0">
                <a:latin typeface="+mn-ea"/>
                <a:ea typeface="+mn-ea"/>
              </a:rPr>
              <a:t>60%(51%)</a:t>
            </a:r>
            <a:r>
              <a:rPr lang="ja-JP" altLang="en-US" sz="1400" b="0" dirty="0">
                <a:latin typeface="+mn-ea"/>
                <a:ea typeface="+mn-ea"/>
              </a:rPr>
              <a:t>　　外食産業　：</a:t>
            </a:r>
            <a:r>
              <a:rPr lang="en-US" altLang="ja-JP" sz="1400" b="0" dirty="0">
                <a:latin typeface="+mn-ea"/>
                <a:ea typeface="+mn-ea"/>
              </a:rPr>
              <a:t>50%(32%)</a:t>
            </a:r>
            <a:endParaRPr lang="ja-JP" altLang="en-US" sz="1400" b="0" dirty="0">
              <a:latin typeface="+mn-ea"/>
              <a:ea typeface="+mn-ea"/>
            </a:endParaRPr>
          </a:p>
        </p:txBody>
      </p:sp>
      <p:sp>
        <p:nvSpPr>
          <p:cNvPr id="38" name="テキスト ボックス 37">
            <a:extLst>
              <a:ext uri="{FF2B5EF4-FFF2-40B4-BE49-F238E27FC236}">
                <a16:creationId xmlns:a16="http://schemas.microsoft.com/office/drawing/2014/main" id="{C49CF373-64FC-2A13-5D7C-1294D91C13C6}"/>
              </a:ext>
            </a:extLst>
          </p:cNvPr>
          <p:cNvSpPr txBox="1"/>
          <p:nvPr/>
        </p:nvSpPr>
        <p:spPr>
          <a:xfrm>
            <a:off x="76054" y="1081119"/>
            <a:ext cx="8820150" cy="830262"/>
          </a:xfrm>
          <a:prstGeom prst="rect">
            <a:avLst/>
          </a:prstGeom>
          <a:noFill/>
        </p:spPr>
        <p:txBody>
          <a:bodyPr>
            <a:spAutoFit/>
          </a:bodyPr>
          <a:lstStyle/>
          <a:p>
            <a:pPr eaLnBrk="1" hangingPunct="1">
              <a:lnSpc>
                <a:spcPts val="800"/>
              </a:lnSpc>
              <a:spcBef>
                <a:spcPct val="50000"/>
              </a:spcBef>
              <a:defRPr/>
            </a:pPr>
            <a:r>
              <a:rPr lang="ja-JP" altLang="en-US" sz="1400" b="0" dirty="0">
                <a:latin typeface="+mn-ea"/>
                <a:ea typeface="+mn-ea"/>
              </a:rPr>
              <a:t>●合計床面積が</a:t>
            </a:r>
            <a:r>
              <a:rPr lang="en-US" altLang="ja-JP" sz="1400" b="0" dirty="0">
                <a:latin typeface="+mn-ea"/>
                <a:ea typeface="+mn-ea"/>
              </a:rPr>
              <a:t>80㎡</a:t>
            </a:r>
            <a:r>
              <a:rPr lang="ja-JP" altLang="en-US" sz="1400" b="0" dirty="0">
                <a:latin typeface="+mn-ea"/>
                <a:ea typeface="+mn-ea"/>
              </a:rPr>
              <a:t>以上の建設工事の受注者・請負者などに対して</a:t>
            </a:r>
            <a:r>
              <a:rPr lang="ja-JP" altLang="en-US" sz="1400" b="0" dirty="0">
                <a:solidFill>
                  <a:srgbClr val="FF0000"/>
                </a:solidFill>
                <a:latin typeface="+mn-ea"/>
                <a:ea typeface="+mn-ea"/>
              </a:rPr>
              <a:t>分別解体や再資源化を行うことを義務づけ</a:t>
            </a:r>
            <a:r>
              <a:rPr lang="ja-JP" altLang="en-US" sz="1400" b="0" dirty="0">
                <a:latin typeface="+mn-ea"/>
                <a:ea typeface="+mn-ea"/>
              </a:rPr>
              <a:t>。</a:t>
            </a:r>
          </a:p>
          <a:p>
            <a:pPr eaLnBrk="1" hangingPunct="1">
              <a:lnSpc>
                <a:spcPts val="800"/>
              </a:lnSpc>
              <a:spcBef>
                <a:spcPct val="50000"/>
              </a:spcBef>
              <a:defRPr/>
            </a:pPr>
            <a:r>
              <a:rPr lang="ja-JP" altLang="en-US" sz="1400" b="0" dirty="0">
                <a:latin typeface="+mn-ea"/>
                <a:ea typeface="+mn-ea"/>
              </a:rPr>
              <a:t>　解体工事業者を都道府県知事に登録させています。</a:t>
            </a:r>
          </a:p>
          <a:p>
            <a:pPr eaLnBrk="1" hangingPunct="1">
              <a:lnSpc>
                <a:spcPts val="800"/>
              </a:lnSpc>
              <a:spcBef>
                <a:spcPct val="50000"/>
              </a:spcBef>
              <a:defRPr/>
            </a:pPr>
            <a:r>
              <a:rPr lang="ja-JP" altLang="en-US" sz="1400" b="0" dirty="0">
                <a:latin typeface="+mn-ea"/>
                <a:ea typeface="+mn-ea"/>
              </a:rPr>
              <a:t>●建設廃棄物量は約</a:t>
            </a:r>
            <a:r>
              <a:rPr lang="en-US" altLang="ja-JP" sz="1400" b="0" dirty="0">
                <a:latin typeface="+mn-ea"/>
                <a:ea typeface="+mn-ea"/>
              </a:rPr>
              <a:t>7,440</a:t>
            </a:r>
            <a:r>
              <a:rPr lang="ja-JP" altLang="en-US" sz="1400" b="0" dirty="0">
                <a:latin typeface="+mn-ea"/>
                <a:ea typeface="+mn-ea"/>
              </a:rPr>
              <a:t>万ｔ</a:t>
            </a:r>
            <a:r>
              <a:rPr lang="en-US" altLang="ja-JP" sz="1400" b="0" dirty="0">
                <a:latin typeface="+mn-ea"/>
                <a:ea typeface="+mn-ea"/>
              </a:rPr>
              <a:t>(2018</a:t>
            </a:r>
            <a:r>
              <a:rPr lang="ja-JP" altLang="en-US" sz="1400" b="0" dirty="0">
                <a:latin typeface="+mn-ea"/>
                <a:ea typeface="+mn-ea"/>
              </a:rPr>
              <a:t>年度</a:t>
            </a:r>
            <a:r>
              <a:rPr lang="en-US" altLang="ja-JP" sz="1400" b="0" dirty="0">
                <a:latin typeface="+mn-ea"/>
                <a:ea typeface="+mn-ea"/>
              </a:rPr>
              <a:t>)</a:t>
            </a:r>
            <a:r>
              <a:rPr lang="ja-JP" altLang="en-US" sz="1400" b="0" dirty="0">
                <a:latin typeface="+mn-ea"/>
                <a:ea typeface="+mn-ea"/>
              </a:rPr>
              <a:t>対</a:t>
            </a:r>
            <a:r>
              <a:rPr lang="en-US" altLang="ja-JP" sz="1400" b="0" dirty="0">
                <a:latin typeface="+mn-ea"/>
                <a:ea typeface="+mn-ea"/>
              </a:rPr>
              <a:t>2012</a:t>
            </a:r>
            <a:r>
              <a:rPr lang="ja-JP" altLang="en-US" sz="1400" b="0" dirty="0">
                <a:latin typeface="+mn-ea"/>
                <a:ea typeface="+mn-ea"/>
              </a:rPr>
              <a:t>年度比</a:t>
            </a:r>
            <a:r>
              <a:rPr lang="en-US" altLang="ja-JP" sz="1400" b="0" dirty="0">
                <a:latin typeface="+mn-ea"/>
                <a:ea typeface="+mn-ea"/>
              </a:rPr>
              <a:t>2.4%</a:t>
            </a:r>
            <a:r>
              <a:rPr lang="ja-JP" altLang="en-US" sz="1400" b="0" dirty="0">
                <a:latin typeface="+mn-ea"/>
                <a:ea typeface="+mn-ea"/>
              </a:rPr>
              <a:t>増、最終処分量は約</a:t>
            </a:r>
            <a:r>
              <a:rPr lang="en-US" altLang="ja-JP" sz="1400" b="0" dirty="0">
                <a:latin typeface="+mn-ea"/>
                <a:ea typeface="+mn-ea"/>
              </a:rPr>
              <a:t>212</a:t>
            </a:r>
            <a:r>
              <a:rPr lang="ja-JP" altLang="en-US" sz="1400" b="0" dirty="0">
                <a:latin typeface="+mn-ea"/>
                <a:ea typeface="+mn-ea"/>
              </a:rPr>
              <a:t>万ｔ対</a:t>
            </a:r>
            <a:r>
              <a:rPr lang="en-US" altLang="ja-JP" sz="1400" b="0" dirty="0">
                <a:latin typeface="+mn-ea"/>
                <a:ea typeface="+mn-ea"/>
              </a:rPr>
              <a:t>2012</a:t>
            </a:r>
            <a:r>
              <a:rPr lang="ja-JP" altLang="en-US" sz="1400" b="0" dirty="0">
                <a:latin typeface="+mn-ea"/>
                <a:ea typeface="+mn-ea"/>
              </a:rPr>
              <a:t>年度比</a:t>
            </a:r>
            <a:r>
              <a:rPr lang="en-US" altLang="ja-JP" sz="1400" b="0" dirty="0">
                <a:latin typeface="+mn-ea"/>
                <a:ea typeface="+mn-ea"/>
              </a:rPr>
              <a:t>26.9%</a:t>
            </a:r>
            <a:r>
              <a:rPr lang="ja-JP" altLang="en-US" sz="1400" b="0" dirty="0">
                <a:latin typeface="+mn-ea"/>
                <a:ea typeface="+mn-ea"/>
              </a:rPr>
              <a:t>減。</a:t>
            </a:r>
          </a:p>
          <a:p>
            <a:pPr eaLnBrk="1" hangingPunct="1">
              <a:lnSpc>
                <a:spcPts val="800"/>
              </a:lnSpc>
              <a:spcBef>
                <a:spcPct val="50000"/>
              </a:spcBef>
              <a:defRPr/>
            </a:pPr>
            <a:r>
              <a:rPr lang="ja-JP" altLang="en-US" sz="1400" b="0" dirty="0">
                <a:latin typeface="+mn-ea"/>
                <a:ea typeface="+mn-ea"/>
              </a:rPr>
              <a:t>●最終処分場の残余年数の改善や不法投棄の減少に寄与。（産業廃棄物の最終処分量の約４割を占める）　</a:t>
            </a:r>
            <a:endParaRPr lang="en-US" altLang="ja-JP" sz="1400" b="0" dirty="0">
              <a:latin typeface="+mn-ea"/>
              <a:ea typeface="+mn-ea"/>
            </a:endParaRPr>
          </a:p>
        </p:txBody>
      </p:sp>
      <p:sp>
        <p:nvSpPr>
          <p:cNvPr id="40" name="テキスト ボックス 39">
            <a:extLst>
              <a:ext uri="{FF2B5EF4-FFF2-40B4-BE49-F238E27FC236}">
                <a16:creationId xmlns:a16="http://schemas.microsoft.com/office/drawing/2014/main" id="{83C81F58-F2CD-F77B-1398-D9ABEAD47FAC}"/>
              </a:ext>
            </a:extLst>
          </p:cNvPr>
          <p:cNvSpPr txBox="1"/>
          <p:nvPr/>
        </p:nvSpPr>
        <p:spPr>
          <a:xfrm>
            <a:off x="50800" y="4957735"/>
            <a:ext cx="5440634" cy="1872307"/>
          </a:xfrm>
          <a:prstGeom prst="rect">
            <a:avLst/>
          </a:prstGeom>
          <a:noFill/>
        </p:spPr>
        <p:txBody>
          <a:bodyPr wrap="square">
            <a:spAutoFit/>
          </a:bodyPr>
          <a:lstStyle/>
          <a:p>
            <a:pPr eaLnBrk="1" hangingPunct="1">
              <a:lnSpc>
                <a:spcPts val="1000"/>
              </a:lnSpc>
              <a:spcBef>
                <a:spcPct val="50000"/>
              </a:spcBef>
              <a:defRPr/>
            </a:pPr>
            <a:r>
              <a:rPr lang="ja-JP" altLang="en-US" sz="1400" b="0" dirty="0">
                <a:latin typeface="+mn-ea"/>
                <a:ea typeface="+mn-ea"/>
              </a:rPr>
              <a:t>●自動車リサイクルにかかる費用は、自動車を購人した際に支払う</a:t>
            </a:r>
            <a:endParaRPr lang="en-US" altLang="ja-JP" sz="1400" b="0" dirty="0">
              <a:latin typeface="+mn-ea"/>
              <a:ea typeface="+mn-ea"/>
            </a:endParaRPr>
          </a:p>
          <a:p>
            <a:pPr eaLnBrk="1" hangingPunct="1">
              <a:lnSpc>
                <a:spcPts val="1000"/>
              </a:lnSpc>
              <a:spcBef>
                <a:spcPct val="50000"/>
              </a:spcBef>
              <a:defRPr/>
            </a:pPr>
            <a:r>
              <a:rPr lang="ja-JP" altLang="en-US" sz="1400" b="0" dirty="0">
                <a:solidFill>
                  <a:srgbClr val="FF0000"/>
                </a:solidFill>
                <a:latin typeface="+mn-ea"/>
                <a:ea typeface="+mn-ea"/>
              </a:rPr>
              <a:t>　</a:t>
            </a:r>
            <a:r>
              <a:rPr lang="ja-JP" altLang="en-US" sz="1400" dirty="0">
                <a:solidFill>
                  <a:srgbClr val="FF0000"/>
                </a:solidFill>
                <a:latin typeface="+mn-ea"/>
                <a:ea typeface="+mn-ea"/>
              </a:rPr>
              <a:t>（先払い）再資源化預託金</a:t>
            </a:r>
            <a:r>
              <a:rPr lang="ja-JP" altLang="en-US" sz="1400" b="0" dirty="0">
                <a:latin typeface="+mn-ea"/>
                <a:ea typeface="+mn-ea"/>
              </a:rPr>
              <a:t>により賄われます。</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●使用済み自動車</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　①フロン類回収。</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　②エアバックなど有用な部品、部材を回収。</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　③有用金属を回収。その際に発生したシュレッダーダストを再資源化</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●再資源化率：目標（</a:t>
            </a:r>
            <a:r>
              <a:rPr lang="en-US" altLang="ja-JP" sz="1400" b="0" dirty="0">
                <a:latin typeface="+mn-ea"/>
                <a:ea typeface="+mn-ea"/>
              </a:rPr>
              <a:t>2021</a:t>
            </a:r>
            <a:r>
              <a:rPr lang="ja-JP" altLang="en-US" sz="1400" b="0" dirty="0">
                <a:latin typeface="+mn-ea"/>
                <a:ea typeface="+mn-ea"/>
              </a:rPr>
              <a:t>年度実績</a:t>
            </a:r>
            <a:r>
              <a:rPr lang="en-US" altLang="ja-JP" sz="1400" b="0" dirty="0">
                <a:latin typeface="+mn-ea"/>
                <a:ea typeface="+mn-ea"/>
              </a:rPr>
              <a:t>)</a:t>
            </a:r>
            <a:r>
              <a:rPr lang="ja-JP" altLang="en-US" sz="1400" b="0" dirty="0">
                <a:latin typeface="+mn-ea"/>
                <a:ea typeface="+mn-ea"/>
              </a:rPr>
              <a:t>　　　　　　　　　　　　　　　　　　　</a:t>
            </a:r>
            <a:endParaRPr lang="en-US" altLang="ja-JP" sz="1400" b="0" dirty="0">
              <a:latin typeface="+mn-ea"/>
              <a:ea typeface="+mn-ea"/>
            </a:endParaRPr>
          </a:p>
          <a:p>
            <a:pPr eaLnBrk="1" hangingPunct="1">
              <a:lnSpc>
                <a:spcPts val="1000"/>
              </a:lnSpc>
              <a:spcBef>
                <a:spcPct val="50000"/>
              </a:spcBef>
              <a:defRPr/>
            </a:pPr>
            <a:r>
              <a:rPr lang="ja-JP" altLang="en-US" sz="1400" b="0" dirty="0">
                <a:latin typeface="+mn-ea"/>
                <a:ea typeface="+mn-ea"/>
              </a:rPr>
              <a:t>　シュレッダーダスト</a:t>
            </a:r>
            <a:r>
              <a:rPr lang="en-US" altLang="ja-JP" sz="1400" b="0" dirty="0">
                <a:latin typeface="+mn-ea"/>
                <a:ea typeface="+mn-ea"/>
              </a:rPr>
              <a:t>70</a:t>
            </a:r>
            <a:r>
              <a:rPr lang="ja-JP" altLang="en-US" sz="1400" b="0" dirty="0">
                <a:latin typeface="+mn-ea"/>
                <a:ea typeface="+mn-ea"/>
              </a:rPr>
              <a:t>％</a:t>
            </a:r>
            <a:r>
              <a:rPr lang="en-US" altLang="ja-JP" sz="1400" b="0" dirty="0">
                <a:latin typeface="+mn-ea"/>
                <a:ea typeface="+mn-ea"/>
              </a:rPr>
              <a:t>(96.4%)</a:t>
            </a:r>
            <a:r>
              <a:rPr lang="ja-JP" altLang="en-US" sz="1400" b="0" dirty="0">
                <a:latin typeface="+mn-ea"/>
                <a:ea typeface="+mn-ea"/>
              </a:rPr>
              <a:t>　エアバッグ類</a:t>
            </a:r>
            <a:r>
              <a:rPr lang="en-US" altLang="ja-JP" sz="1400" b="0" dirty="0">
                <a:latin typeface="+mn-ea"/>
                <a:ea typeface="+mn-ea"/>
              </a:rPr>
              <a:t>85</a:t>
            </a:r>
            <a:r>
              <a:rPr lang="ja-JP" altLang="en-US" sz="1400" b="0" dirty="0">
                <a:latin typeface="+mn-ea"/>
                <a:ea typeface="+mn-ea"/>
              </a:rPr>
              <a:t>％</a:t>
            </a:r>
            <a:r>
              <a:rPr lang="en-US" altLang="ja-JP" sz="1400" b="0" dirty="0">
                <a:latin typeface="+mn-ea"/>
                <a:ea typeface="+mn-ea"/>
              </a:rPr>
              <a:t>(95.1</a:t>
            </a:r>
            <a:r>
              <a:rPr lang="ja-JP" altLang="en-US" sz="1400" b="0" dirty="0">
                <a:latin typeface="+mn-ea"/>
                <a:ea typeface="+mn-ea"/>
              </a:rPr>
              <a:t>％</a:t>
            </a:r>
            <a:r>
              <a:rPr lang="en-US" altLang="ja-JP" sz="1400" b="0" dirty="0">
                <a:latin typeface="+mn-ea"/>
                <a:ea typeface="+mn-ea"/>
              </a:rPr>
              <a:t>)</a:t>
            </a:r>
            <a:r>
              <a:rPr lang="ja-JP" altLang="en-US" sz="1400" b="0" dirty="0">
                <a:latin typeface="+mn-ea"/>
                <a:ea typeface="+mn-ea"/>
              </a:rPr>
              <a:t>　</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674" name="Group 3">
            <a:extLst>
              <a:ext uri="{FF2B5EF4-FFF2-40B4-BE49-F238E27FC236}">
                <a16:creationId xmlns:a16="http://schemas.microsoft.com/office/drawing/2014/main" id="{0B05BF07-22CB-87AE-805B-2C22CDBF0C5C}"/>
              </a:ext>
            </a:extLst>
          </p:cNvPr>
          <p:cNvGrpSpPr>
            <a:grpSpLocks/>
          </p:cNvGrpSpPr>
          <p:nvPr/>
        </p:nvGrpSpPr>
        <p:grpSpPr bwMode="auto">
          <a:xfrm>
            <a:off x="250825" y="379413"/>
            <a:ext cx="6049963" cy="457200"/>
            <a:chOff x="3696" y="210"/>
            <a:chExt cx="1951" cy="195"/>
          </a:xfrm>
        </p:grpSpPr>
        <p:sp>
          <p:nvSpPr>
            <p:cNvPr id="174119" name="Text Box 4">
              <a:extLst>
                <a:ext uri="{FF2B5EF4-FFF2-40B4-BE49-F238E27FC236}">
                  <a16:creationId xmlns:a16="http://schemas.microsoft.com/office/drawing/2014/main" id="{13CFAB31-49BC-24F6-6869-4B87B9747407}"/>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2400">
                  <a:latin typeface="+mn-ea"/>
                  <a:ea typeface="+mn-ea"/>
                </a:rPr>
                <a:t>第３章 </a:t>
              </a:r>
            </a:p>
          </p:txBody>
        </p:sp>
        <p:sp>
          <p:nvSpPr>
            <p:cNvPr id="174120" name="Text Box 5">
              <a:extLst>
                <a:ext uri="{FF2B5EF4-FFF2-40B4-BE49-F238E27FC236}">
                  <a16:creationId xmlns:a16="http://schemas.microsoft.com/office/drawing/2014/main" id="{9E079AFB-5056-1BA5-4675-2F41FB0B0EF8}"/>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400" b="0">
                  <a:latin typeface="+mn-ea"/>
                  <a:ea typeface="+mn-ea"/>
                </a:rPr>
                <a:t>環境問題を知る　</a:t>
              </a:r>
            </a:p>
          </p:txBody>
        </p:sp>
      </p:grpSp>
      <p:sp>
        <p:nvSpPr>
          <p:cNvPr id="174083" name="Text Box 13">
            <a:extLst>
              <a:ext uri="{FF2B5EF4-FFF2-40B4-BE49-F238E27FC236}">
                <a16:creationId xmlns:a16="http://schemas.microsoft.com/office/drawing/2014/main" id="{635E834C-1073-32E2-A87E-8A3C5E168E7F}"/>
              </a:ext>
            </a:extLst>
          </p:cNvPr>
          <p:cNvSpPr txBox="1">
            <a:spLocks noChangeArrowheads="1"/>
          </p:cNvSpPr>
          <p:nvPr/>
        </p:nvSpPr>
        <p:spPr bwMode="auto">
          <a:xfrm>
            <a:off x="1476375" y="14128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地球環境問題</a:t>
            </a:r>
          </a:p>
        </p:txBody>
      </p:sp>
      <p:sp>
        <p:nvSpPr>
          <p:cNvPr id="174084" name="Text Box 14">
            <a:extLst>
              <a:ext uri="{FF2B5EF4-FFF2-40B4-BE49-F238E27FC236}">
                <a16:creationId xmlns:a16="http://schemas.microsoft.com/office/drawing/2014/main" id="{E105F27F-0E53-381C-A972-E0E2BC54C929}"/>
              </a:ext>
            </a:extLst>
          </p:cNvPr>
          <p:cNvSpPr txBox="1">
            <a:spLocks noChangeArrowheads="1"/>
          </p:cNvSpPr>
          <p:nvPr/>
        </p:nvSpPr>
        <p:spPr bwMode="auto">
          <a:xfrm>
            <a:off x="1476375" y="18446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大気汚染の原因とメカニズム</a:t>
            </a:r>
          </a:p>
        </p:txBody>
      </p:sp>
      <p:sp>
        <p:nvSpPr>
          <p:cNvPr id="174085" name="Text Box 15">
            <a:extLst>
              <a:ext uri="{FF2B5EF4-FFF2-40B4-BE49-F238E27FC236}">
                <a16:creationId xmlns:a16="http://schemas.microsoft.com/office/drawing/2014/main" id="{BDA02B3C-D402-3F00-356C-54104E192BC0}"/>
              </a:ext>
            </a:extLst>
          </p:cNvPr>
          <p:cNvSpPr txBox="1">
            <a:spLocks noChangeArrowheads="1"/>
          </p:cNvSpPr>
          <p:nvPr/>
        </p:nvSpPr>
        <p:spPr bwMode="auto">
          <a:xfrm>
            <a:off x="1476375" y="22780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大気環境保全の施策</a:t>
            </a:r>
          </a:p>
        </p:txBody>
      </p:sp>
      <p:sp>
        <p:nvSpPr>
          <p:cNvPr id="174086" name="Text Box 16">
            <a:extLst>
              <a:ext uri="{FF2B5EF4-FFF2-40B4-BE49-F238E27FC236}">
                <a16:creationId xmlns:a16="http://schemas.microsoft.com/office/drawing/2014/main" id="{7BE9EF0D-BB09-1290-8D46-39A6F104B7D5}"/>
              </a:ext>
            </a:extLst>
          </p:cNvPr>
          <p:cNvSpPr txBox="1">
            <a:spLocks noChangeArrowheads="1"/>
          </p:cNvSpPr>
          <p:nvPr/>
        </p:nvSpPr>
        <p:spPr bwMode="auto">
          <a:xfrm>
            <a:off x="1476375" y="270827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水質汚濁の原因とメカニズム</a:t>
            </a:r>
          </a:p>
        </p:txBody>
      </p:sp>
      <p:sp>
        <p:nvSpPr>
          <p:cNvPr id="174087" name="Text Box 17">
            <a:extLst>
              <a:ext uri="{FF2B5EF4-FFF2-40B4-BE49-F238E27FC236}">
                <a16:creationId xmlns:a16="http://schemas.microsoft.com/office/drawing/2014/main" id="{79561A9A-EB99-1ECE-1750-155376EFC1CB}"/>
              </a:ext>
            </a:extLst>
          </p:cNvPr>
          <p:cNvSpPr txBox="1">
            <a:spLocks noChangeArrowheads="1"/>
          </p:cNvSpPr>
          <p:nvPr/>
        </p:nvSpPr>
        <p:spPr bwMode="auto">
          <a:xfrm>
            <a:off x="1476375" y="31416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水環境保全に関する施策</a:t>
            </a:r>
          </a:p>
        </p:txBody>
      </p:sp>
      <p:sp>
        <p:nvSpPr>
          <p:cNvPr id="174088" name="Text Box 18">
            <a:extLst>
              <a:ext uri="{FF2B5EF4-FFF2-40B4-BE49-F238E27FC236}">
                <a16:creationId xmlns:a16="http://schemas.microsoft.com/office/drawing/2014/main" id="{146BCEE8-A8FF-9C68-CF7F-F0F15DAFFB0E}"/>
              </a:ext>
            </a:extLst>
          </p:cNvPr>
          <p:cNvSpPr txBox="1">
            <a:spLocks noChangeArrowheads="1"/>
          </p:cNvSpPr>
          <p:nvPr/>
        </p:nvSpPr>
        <p:spPr bwMode="auto">
          <a:xfrm>
            <a:off x="0" y="1004888"/>
            <a:ext cx="1042988" cy="366712"/>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74089" name="Text Box 19">
            <a:extLst>
              <a:ext uri="{FF2B5EF4-FFF2-40B4-BE49-F238E27FC236}">
                <a16:creationId xmlns:a16="http://schemas.microsoft.com/office/drawing/2014/main" id="{4888F934-D13E-22BE-8CC4-D5EF477CE7AD}"/>
              </a:ext>
            </a:extLst>
          </p:cNvPr>
          <p:cNvSpPr txBox="1">
            <a:spLocks noChangeArrowheads="1"/>
          </p:cNvSpPr>
          <p:nvPr/>
        </p:nvSpPr>
        <p:spPr bwMode="auto">
          <a:xfrm>
            <a:off x="1042988" y="998538"/>
            <a:ext cx="7777162" cy="366712"/>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174090" name="Text Box 20">
            <a:extLst>
              <a:ext uri="{FF2B5EF4-FFF2-40B4-BE49-F238E27FC236}">
                <a16:creationId xmlns:a16="http://schemas.microsoft.com/office/drawing/2014/main" id="{9D01401F-23A2-40CB-8149-5D532786084D}"/>
              </a:ext>
            </a:extLst>
          </p:cNvPr>
          <p:cNvSpPr txBox="1">
            <a:spLocks noChangeArrowheads="1"/>
          </p:cNvSpPr>
          <p:nvPr/>
        </p:nvSpPr>
        <p:spPr bwMode="auto">
          <a:xfrm>
            <a:off x="1476375" y="35734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土壌環境・地盤環境</a:t>
            </a:r>
          </a:p>
        </p:txBody>
      </p:sp>
      <p:sp>
        <p:nvSpPr>
          <p:cNvPr id="174091" name="Text Box 21">
            <a:extLst>
              <a:ext uri="{FF2B5EF4-FFF2-40B4-BE49-F238E27FC236}">
                <a16:creationId xmlns:a16="http://schemas.microsoft.com/office/drawing/2014/main" id="{2EB2F1C7-F5EA-5A5F-2558-15BA9554E6DA}"/>
              </a:ext>
            </a:extLst>
          </p:cNvPr>
          <p:cNvSpPr txBox="1">
            <a:spLocks noChangeArrowheads="1"/>
          </p:cNvSpPr>
          <p:nvPr/>
        </p:nvSpPr>
        <p:spPr bwMode="auto">
          <a:xfrm>
            <a:off x="1476375" y="40052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騒音・振動・悪臭</a:t>
            </a:r>
          </a:p>
        </p:txBody>
      </p:sp>
      <p:sp>
        <p:nvSpPr>
          <p:cNvPr id="174092" name="Text Box 22">
            <a:extLst>
              <a:ext uri="{FF2B5EF4-FFF2-40B4-BE49-F238E27FC236}">
                <a16:creationId xmlns:a16="http://schemas.microsoft.com/office/drawing/2014/main" id="{EB15BACB-0794-4A92-1858-1EF568C9AE21}"/>
              </a:ext>
            </a:extLst>
          </p:cNvPr>
          <p:cNvSpPr txBox="1">
            <a:spLocks noChangeArrowheads="1"/>
          </p:cNvSpPr>
          <p:nvPr/>
        </p:nvSpPr>
        <p:spPr bwMode="auto">
          <a:xfrm>
            <a:off x="1476375" y="44370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都市と環境問題</a:t>
            </a:r>
          </a:p>
        </p:txBody>
      </p:sp>
      <p:sp>
        <p:nvSpPr>
          <p:cNvPr id="174093" name="Text Box 23">
            <a:extLst>
              <a:ext uri="{FF2B5EF4-FFF2-40B4-BE49-F238E27FC236}">
                <a16:creationId xmlns:a16="http://schemas.microsoft.com/office/drawing/2014/main" id="{80E9D853-6F18-02AD-41D1-26BDB3CC137E}"/>
              </a:ext>
            </a:extLst>
          </p:cNvPr>
          <p:cNvSpPr txBox="1">
            <a:spLocks noChangeArrowheads="1"/>
          </p:cNvSpPr>
          <p:nvPr/>
        </p:nvSpPr>
        <p:spPr bwMode="auto">
          <a:xfrm>
            <a:off x="1476375" y="4868863"/>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a:latin typeface="+mn-ea"/>
                <a:ea typeface="+mn-ea"/>
              </a:rPr>
              <a:t>交通と環境問題</a:t>
            </a:r>
          </a:p>
        </p:txBody>
      </p:sp>
      <p:sp>
        <p:nvSpPr>
          <p:cNvPr id="174094" name="Text Box 24">
            <a:extLst>
              <a:ext uri="{FF2B5EF4-FFF2-40B4-BE49-F238E27FC236}">
                <a16:creationId xmlns:a16="http://schemas.microsoft.com/office/drawing/2014/main" id="{847E9D9B-7A4D-B0BF-2AB4-474AAE31F1A5}"/>
              </a:ext>
            </a:extLst>
          </p:cNvPr>
          <p:cNvSpPr txBox="1">
            <a:spLocks noChangeArrowheads="1"/>
          </p:cNvSpPr>
          <p:nvPr/>
        </p:nvSpPr>
        <p:spPr bwMode="auto">
          <a:xfrm>
            <a:off x="1476375" y="5229225"/>
            <a:ext cx="48958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ヒートアイランド現象</a:t>
            </a:r>
          </a:p>
        </p:txBody>
      </p:sp>
      <p:sp>
        <p:nvSpPr>
          <p:cNvPr id="174095" name="Text Box 25">
            <a:extLst>
              <a:ext uri="{FF2B5EF4-FFF2-40B4-BE49-F238E27FC236}">
                <a16:creationId xmlns:a16="http://schemas.microsoft.com/office/drawing/2014/main" id="{0DA69DEF-B0D5-4CE1-3ECD-B0AE6759C2CA}"/>
              </a:ext>
            </a:extLst>
          </p:cNvPr>
          <p:cNvSpPr txBox="1">
            <a:spLocks noChangeArrowheads="1"/>
          </p:cNvSpPr>
          <p:nvPr/>
        </p:nvSpPr>
        <p:spPr bwMode="auto">
          <a:xfrm>
            <a:off x="755650" y="14065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096" name="Text Box 26">
            <a:extLst>
              <a:ext uri="{FF2B5EF4-FFF2-40B4-BE49-F238E27FC236}">
                <a16:creationId xmlns:a16="http://schemas.microsoft.com/office/drawing/2014/main" id="{72893F35-4DEC-D551-3C27-2E58820B8EC6}"/>
              </a:ext>
            </a:extLst>
          </p:cNvPr>
          <p:cNvSpPr txBox="1">
            <a:spLocks noChangeArrowheads="1"/>
          </p:cNvSpPr>
          <p:nvPr/>
        </p:nvSpPr>
        <p:spPr bwMode="auto">
          <a:xfrm>
            <a:off x="755650" y="18446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097" name="Text Box 27">
            <a:extLst>
              <a:ext uri="{FF2B5EF4-FFF2-40B4-BE49-F238E27FC236}">
                <a16:creationId xmlns:a16="http://schemas.microsoft.com/office/drawing/2014/main" id="{C8BC6232-DC15-D89C-F599-AF80B7DF2388}"/>
              </a:ext>
            </a:extLst>
          </p:cNvPr>
          <p:cNvSpPr txBox="1">
            <a:spLocks noChangeArrowheads="1"/>
          </p:cNvSpPr>
          <p:nvPr/>
        </p:nvSpPr>
        <p:spPr bwMode="auto">
          <a:xfrm>
            <a:off x="755650" y="227806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098" name="Text Box 28">
            <a:extLst>
              <a:ext uri="{FF2B5EF4-FFF2-40B4-BE49-F238E27FC236}">
                <a16:creationId xmlns:a16="http://schemas.microsoft.com/office/drawing/2014/main" id="{67CEC22D-A0B2-5475-86FE-5F05A9D0DE3B}"/>
              </a:ext>
            </a:extLst>
          </p:cNvPr>
          <p:cNvSpPr txBox="1">
            <a:spLocks noChangeArrowheads="1"/>
          </p:cNvSpPr>
          <p:nvPr/>
        </p:nvSpPr>
        <p:spPr bwMode="auto">
          <a:xfrm>
            <a:off x="755650" y="27082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099" name="Text Box 29">
            <a:extLst>
              <a:ext uri="{FF2B5EF4-FFF2-40B4-BE49-F238E27FC236}">
                <a16:creationId xmlns:a16="http://schemas.microsoft.com/office/drawing/2014/main" id="{C5BA1D85-507D-02D5-C496-ED67239C8A20}"/>
              </a:ext>
            </a:extLst>
          </p:cNvPr>
          <p:cNvSpPr txBox="1">
            <a:spLocks noChangeArrowheads="1"/>
          </p:cNvSpPr>
          <p:nvPr/>
        </p:nvSpPr>
        <p:spPr bwMode="auto">
          <a:xfrm>
            <a:off x="755650" y="31464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00" name="Text Box 30">
            <a:extLst>
              <a:ext uri="{FF2B5EF4-FFF2-40B4-BE49-F238E27FC236}">
                <a16:creationId xmlns:a16="http://schemas.microsoft.com/office/drawing/2014/main" id="{4351B4BA-6E95-A45A-6BCC-C527257AF9C1}"/>
              </a:ext>
            </a:extLst>
          </p:cNvPr>
          <p:cNvSpPr txBox="1">
            <a:spLocks noChangeArrowheads="1"/>
          </p:cNvSpPr>
          <p:nvPr/>
        </p:nvSpPr>
        <p:spPr bwMode="auto">
          <a:xfrm>
            <a:off x="755650" y="35845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01" name="Text Box 31">
            <a:extLst>
              <a:ext uri="{FF2B5EF4-FFF2-40B4-BE49-F238E27FC236}">
                <a16:creationId xmlns:a16="http://schemas.microsoft.com/office/drawing/2014/main" id="{CD07141F-5BCD-2987-9BF2-C0F96F3EFA60}"/>
              </a:ext>
            </a:extLst>
          </p:cNvPr>
          <p:cNvSpPr txBox="1">
            <a:spLocks noChangeArrowheads="1"/>
          </p:cNvSpPr>
          <p:nvPr/>
        </p:nvSpPr>
        <p:spPr bwMode="auto">
          <a:xfrm>
            <a:off x="755650" y="400526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02" name="Text Box 32">
            <a:extLst>
              <a:ext uri="{FF2B5EF4-FFF2-40B4-BE49-F238E27FC236}">
                <a16:creationId xmlns:a16="http://schemas.microsoft.com/office/drawing/2014/main" id="{88FF91B7-F20D-9DA0-EB78-8CF83C4F9548}"/>
              </a:ext>
            </a:extLst>
          </p:cNvPr>
          <p:cNvSpPr txBox="1">
            <a:spLocks noChangeArrowheads="1"/>
          </p:cNvSpPr>
          <p:nvPr/>
        </p:nvSpPr>
        <p:spPr bwMode="auto">
          <a:xfrm>
            <a:off x="828675" y="1412875"/>
            <a:ext cx="8636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０１</a:t>
            </a:r>
          </a:p>
        </p:txBody>
      </p:sp>
      <p:sp>
        <p:nvSpPr>
          <p:cNvPr id="174103" name="Text Box 33">
            <a:extLst>
              <a:ext uri="{FF2B5EF4-FFF2-40B4-BE49-F238E27FC236}">
                <a16:creationId xmlns:a16="http://schemas.microsoft.com/office/drawing/2014/main" id="{63893184-51C4-DA46-87B0-2039104F807C}"/>
              </a:ext>
            </a:extLst>
          </p:cNvPr>
          <p:cNvSpPr txBox="1">
            <a:spLocks noChangeArrowheads="1"/>
          </p:cNvSpPr>
          <p:nvPr/>
        </p:nvSpPr>
        <p:spPr bwMode="auto">
          <a:xfrm>
            <a:off x="827088" y="1858963"/>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０２</a:t>
            </a:r>
          </a:p>
        </p:txBody>
      </p:sp>
      <p:sp>
        <p:nvSpPr>
          <p:cNvPr id="174104" name="Text Box 34">
            <a:extLst>
              <a:ext uri="{FF2B5EF4-FFF2-40B4-BE49-F238E27FC236}">
                <a16:creationId xmlns:a16="http://schemas.microsoft.com/office/drawing/2014/main" id="{0DDDEC88-776E-47ED-66EE-DE389B2506A2}"/>
              </a:ext>
            </a:extLst>
          </p:cNvPr>
          <p:cNvSpPr txBox="1">
            <a:spLocks noChangeArrowheads="1"/>
          </p:cNvSpPr>
          <p:nvPr/>
        </p:nvSpPr>
        <p:spPr bwMode="auto">
          <a:xfrm>
            <a:off x="827088" y="2286000"/>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０３</a:t>
            </a:r>
          </a:p>
        </p:txBody>
      </p:sp>
      <p:sp>
        <p:nvSpPr>
          <p:cNvPr id="174105" name="Text Box 35">
            <a:extLst>
              <a:ext uri="{FF2B5EF4-FFF2-40B4-BE49-F238E27FC236}">
                <a16:creationId xmlns:a16="http://schemas.microsoft.com/office/drawing/2014/main" id="{D2633CA7-A014-394B-F51B-5C73516A66BE}"/>
              </a:ext>
            </a:extLst>
          </p:cNvPr>
          <p:cNvSpPr txBox="1">
            <a:spLocks noChangeArrowheads="1"/>
          </p:cNvSpPr>
          <p:nvPr/>
        </p:nvSpPr>
        <p:spPr bwMode="auto">
          <a:xfrm>
            <a:off x="827088" y="3141663"/>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０５</a:t>
            </a:r>
          </a:p>
        </p:txBody>
      </p:sp>
      <p:sp>
        <p:nvSpPr>
          <p:cNvPr id="174106" name="Text Box 36">
            <a:extLst>
              <a:ext uri="{FF2B5EF4-FFF2-40B4-BE49-F238E27FC236}">
                <a16:creationId xmlns:a16="http://schemas.microsoft.com/office/drawing/2014/main" id="{8AD8B5BF-D5CE-9413-A9F2-5F8CC889445E}"/>
              </a:ext>
            </a:extLst>
          </p:cNvPr>
          <p:cNvSpPr txBox="1">
            <a:spLocks noChangeArrowheads="1"/>
          </p:cNvSpPr>
          <p:nvPr/>
        </p:nvSpPr>
        <p:spPr bwMode="auto">
          <a:xfrm>
            <a:off x="827088" y="2709863"/>
            <a:ext cx="649287"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０４</a:t>
            </a:r>
          </a:p>
        </p:txBody>
      </p:sp>
      <p:sp>
        <p:nvSpPr>
          <p:cNvPr id="174107" name="Text Box 37">
            <a:extLst>
              <a:ext uri="{FF2B5EF4-FFF2-40B4-BE49-F238E27FC236}">
                <a16:creationId xmlns:a16="http://schemas.microsoft.com/office/drawing/2014/main" id="{61ED5FC5-305D-A1D7-275D-51A138FD47E2}"/>
              </a:ext>
            </a:extLst>
          </p:cNvPr>
          <p:cNvSpPr txBox="1">
            <a:spLocks noChangeArrowheads="1"/>
          </p:cNvSpPr>
          <p:nvPr/>
        </p:nvSpPr>
        <p:spPr bwMode="auto">
          <a:xfrm>
            <a:off x="827088" y="3573463"/>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０６</a:t>
            </a:r>
          </a:p>
        </p:txBody>
      </p:sp>
      <p:sp>
        <p:nvSpPr>
          <p:cNvPr id="174108" name="Text Box 38">
            <a:extLst>
              <a:ext uri="{FF2B5EF4-FFF2-40B4-BE49-F238E27FC236}">
                <a16:creationId xmlns:a16="http://schemas.microsoft.com/office/drawing/2014/main" id="{ADC982D6-34E3-388A-5C93-007C46B75662}"/>
              </a:ext>
            </a:extLst>
          </p:cNvPr>
          <p:cNvSpPr txBox="1">
            <a:spLocks noChangeArrowheads="1"/>
          </p:cNvSpPr>
          <p:nvPr/>
        </p:nvSpPr>
        <p:spPr bwMode="auto">
          <a:xfrm>
            <a:off x="828675" y="4022725"/>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０７</a:t>
            </a:r>
          </a:p>
        </p:txBody>
      </p:sp>
      <p:sp>
        <p:nvSpPr>
          <p:cNvPr id="174109" name="Text Box 39">
            <a:extLst>
              <a:ext uri="{FF2B5EF4-FFF2-40B4-BE49-F238E27FC236}">
                <a16:creationId xmlns:a16="http://schemas.microsoft.com/office/drawing/2014/main" id="{C8C52441-96E5-98F5-D3CE-0758D4E78DE5}"/>
              </a:ext>
            </a:extLst>
          </p:cNvPr>
          <p:cNvSpPr txBox="1">
            <a:spLocks noChangeArrowheads="1"/>
          </p:cNvSpPr>
          <p:nvPr/>
        </p:nvSpPr>
        <p:spPr bwMode="auto">
          <a:xfrm>
            <a:off x="755650" y="44418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10" name="Text Box 40">
            <a:extLst>
              <a:ext uri="{FF2B5EF4-FFF2-40B4-BE49-F238E27FC236}">
                <a16:creationId xmlns:a16="http://schemas.microsoft.com/office/drawing/2014/main" id="{3BA27BC0-DA54-D89E-F6EB-BF11FF64DDF2}"/>
              </a:ext>
            </a:extLst>
          </p:cNvPr>
          <p:cNvSpPr txBox="1">
            <a:spLocks noChangeArrowheads="1"/>
          </p:cNvSpPr>
          <p:nvPr/>
        </p:nvSpPr>
        <p:spPr bwMode="auto">
          <a:xfrm>
            <a:off x="755650" y="486886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11" name="Text Box 41">
            <a:extLst>
              <a:ext uri="{FF2B5EF4-FFF2-40B4-BE49-F238E27FC236}">
                <a16:creationId xmlns:a16="http://schemas.microsoft.com/office/drawing/2014/main" id="{A5AD1BC6-07C0-4501-5982-E9F5876B10DE}"/>
              </a:ext>
            </a:extLst>
          </p:cNvPr>
          <p:cNvSpPr txBox="1">
            <a:spLocks noChangeArrowheads="1"/>
          </p:cNvSpPr>
          <p:nvPr/>
        </p:nvSpPr>
        <p:spPr bwMode="auto">
          <a:xfrm>
            <a:off x="755650" y="52530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600">
              <a:solidFill>
                <a:schemeClr val="bg1"/>
              </a:solidFill>
              <a:latin typeface="+mn-ea"/>
              <a:ea typeface="+mn-ea"/>
            </a:endParaRPr>
          </a:p>
        </p:txBody>
      </p:sp>
      <p:sp>
        <p:nvSpPr>
          <p:cNvPr id="174112" name="Text Box 42">
            <a:extLst>
              <a:ext uri="{FF2B5EF4-FFF2-40B4-BE49-F238E27FC236}">
                <a16:creationId xmlns:a16="http://schemas.microsoft.com/office/drawing/2014/main" id="{30A98514-CBE4-26A9-6EBF-AD9301A34873}"/>
              </a:ext>
            </a:extLst>
          </p:cNvPr>
          <p:cNvSpPr txBox="1">
            <a:spLocks noChangeArrowheads="1"/>
          </p:cNvSpPr>
          <p:nvPr/>
        </p:nvSpPr>
        <p:spPr bwMode="auto">
          <a:xfrm>
            <a:off x="827088" y="4437063"/>
            <a:ext cx="5762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０８</a:t>
            </a:r>
          </a:p>
        </p:txBody>
      </p:sp>
      <p:sp>
        <p:nvSpPr>
          <p:cNvPr id="174113" name="Text Box 43">
            <a:extLst>
              <a:ext uri="{FF2B5EF4-FFF2-40B4-BE49-F238E27FC236}">
                <a16:creationId xmlns:a16="http://schemas.microsoft.com/office/drawing/2014/main" id="{2CF52637-8845-E5E2-F417-903A043398FB}"/>
              </a:ext>
            </a:extLst>
          </p:cNvPr>
          <p:cNvSpPr txBox="1">
            <a:spLocks noChangeArrowheads="1"/>
          </p:cNvSpPr>
          <p:nvPr/>
        </p:nvSpPr>
        <p:spPr bwMode="auto">
          <a:xfrm>
            <a:off x="827088" y="4868863"/>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０９</a:t>
            </a:r>
          </a:p>
        </p:txBody>
      </p:sp>
      <p:sp>
        <p:nvSpPr>
          <p:cNvPr id="174114" name="Text Box 44">
            <a:extLst>
              <a:ext uri="{FF2B5EF4-FFF2-40B4-BE49-F238E27FC236}">
                <a16:creationId xmlns:a16="http://schemas.microsoft.com/office/drawing/2014/main" id="{E522AB80-086E-76D2-16EF-0B3B1483D427}"/>
              </a:ext>
            </a:extLst>
          </p:cNvPr>
          <p:cNvSpPr txBox="1">
            <a:spLocks noChangeArrowheads="1"/>
          </p:cNvSpPr>
          <p:nvPr/>
        </p:nvSpPr>
        <p:spPr bwMode="auto">
          <a:xfrm>
            <a:off x="828675" y="5246688"/>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１０</a:t>
            </a:r>
          </a:p>
        </p:txBody>
      </p:sp>
      <p:sp>
        <p:nvSpPr>
          <p:cNvPr id="174115" name="Text Box 56">
            <a:extLst>
              <a:ext uri="{FF2B5EF4-FFF2-40B4-BE49-F238E27FC236}">
                <a16:creationId xmlns:a16="http://schemas.microsoft.com/office/drawing/2014/main" id="{3F65C932-5A02-75D4-D49A-814554AA8DFC}"/>
              </a:ext>
            </a:extLst>
          </p:cNvPr>
          <p:cNvSpPr txBox="1">
            <a:spLocks noChangeArrowheads="1"/>
          </p:cNvSpPr>
          <p:nvPr/>
        </p:nvSpPr>
        <p:spPr bwMode="auto">
          <a:xfrm>
            <a:off x="1187450" y="981075"/>
            <a:ext cx="2160588"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地域環境問題</a:t>
            </a:r>
          </a:p>
        </p:txBody>
      </p:sp>
      <p:sp>
        <p:nvSpPr>
          <p:cNvPr id="174116" name="Text Box 58">
            <a:extLst>
              <a:ext uri="{FF2B5EF4-FFF2-40B4-BE49-F238E27FC236}">
                <a16:creationId xmlns:a16="http://schemas.microsoft.com/office/drawing/2014/main" id="{DDAB6982-44F4-9709-BD88-77CE36932C8A}"/>
              </a:ext>
            </a:extLst>
          </p:cNvPr>
          <p:cNvSpPr txBox="1">
            <a:spLocks noChangeArrowheads="1"/>
          </p:cNvSpPr>
          <p:nvPr/>
        </p:nvSpPr>
        <p:spPr bwMode="auto">
          <a:xfrm>
            <a:off x="179388" y="981075"/>
            <a:ext cx="10795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３－６</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ext Box 7">
            <a:extLst>
              <a:ext uri="{FF2B5EF4-FFF2-40B4-BE49-F238E27FC236}">
                <a16:creationId xmlns:a16="http://schemas.microsoft.com/office/drawing/2014/main" id="{713F615B-82F0-13A6-76CA-CB5AC16CEDF3}"/>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P140</a:t>
            </a:r>
            <a:r>
              <a:rPr lang="ja-JP" altLang="en-US" sz="1200" b="0" dirty="0">
                <a:latin typeface="+mn-ea"/>
                <a:ea typeface="+mn-ea"/>
              </a:rPr>
              <a:t>～</a:t>
            </a:r>
            <a:r>
              <a:rPr lang="en-US" altLang="ja-JP" sz="1200" b="0" dirty="0">
                <a:latin typeface="+mn-ea"/>
                <a:ea typeface="+mn-ea"/>
              </a:rPr>
              <a:t>141</a:t>
            </a:r>
          </a:p>
        </p:txBody>
      </p:sp>
      <p:sp>
        <p:nvSpPr>
          <p:cNvPr id="176131" name="Text Box 8">
            <a:extLst>
              <a:ext uri="{FF2B5EF4-FFF2-40B4-BE49-F238E27FC236}">
                <a16:creationId xmlns:a16="http://schemas.microsoft.com/office/drawing/2014/main" id="{B5836492-A6A8-E674-3122-B89942D1E2F2}"/>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176132" name="Text Box 9">
            <a:extLst>
              <a:ext uri="{FF2B5EF4-FFF2-40B4-BE49-F238E27FC236}">
                <a16:creationId xmlns:a16="http://schemas.microsoft.com/office/drawing/2014/main" id="{476BA9F7-C248-A9E9-5740-D7A03F7B2788}"/>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76133" name="Text Box 10">
            <a:extLst>
              <a:ext uri="{FF2B5EF4-FFF2-40B4-BE49-F238E27FC236}">
                <a16:creationId xmlns:a16="http://schemas.microsoft.com/office/drawing/2014/main" id="{3C4FB8DD-5A38-09E7-FDEA-C8E0B706B73F}"/>
              </a:ext>
            </a:extLst>
          </p:cNvPr>
          <p:cNvSpPr txBox="1">
            <a:spLocks noChangeArrowheads="1"/>
          </p:cNvSpPr>
          <p:nvPr/>
        </p:nvSpPr>
        <p:spPr bwMode="auto">
          <a:xfrm>
            <a:off x="3089275" y="104775"/>
            <a:ext cx="309562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地域環境問題　</a:t>
            </a:r>
          </a:p>
        </p:txBody>
      </p:sp>
      <p:sp>
        <p:nvSpPr>
          <p:cNvPr id="176164" name="AutoShape 41">
            <a:extLst>
              <a:ext uri="{FF2B5EF4-FFF2-40B4-BE49-F238E27FC236}">
                <a16:creationId xmlns:a16="http://schemas.microsoft.com/office/drawing/2014/main" id="{C482BA87-236A-296B-AD2E-90708EF78EC6}"/>
              </a:ext>
            </a:extLst>
          </p:cNvPr>
          <p:cNvSpPr>
            <a:spLocks noChangeArrowheads="1"/>
          </p:cNvSpPr>
          <p:nvPr/>
        </p:nvSpPr>
        <p:spPr bwMode="auto">
          <a:xfrm>
            <a:off x="14288" y="739874"/>
            <a:ext cx="1354137" cy="255389"/>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76167" name="AutoShape 44">
            <a:extLst>
              <a:ext uri="{FF2B5EF4-FFF2-40B4-BE49-F238E27FC236}">
                <a16:creationId xmlns:a16="http://schemas.microsoft.com/office/drawing/2014/main" id="{EAA8ADB9-55AD-42BE-7CD2-4B6DDA42046E}"/>
              </a:ext>
            </a:extLst>
          </p:cNvPr>
          <p:cNvSpPr>
            <a:spLocks noChangeArrowheads="1"/>
          </p:cNvSpPr>
          <p:nvPr/>
        </p:nvSpPr>
        <p:spPr bwMode="auto">
          <a:xfrm>
            <a:off x="5228010" y="6199187"/>
            <a:ext cx="3455987" cy="530225"/>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76168" name="AutoShape 45">
            <a:extLst>
              <a:ext uri="{FF2B5EF4-FFF2-40B4-BE49-F238E27FC236}">
                <a16:creationId xmlns:a16="http://schemas.microsoft.com/office/drawing/2014/main" id="{2BEA2AFD-4103-2E9F-51B9-2CF62420F373}"/>
              </a:ext>
            </a:extLst>
          </p:cNvPr>
          <p:cNvSpPr>
            <a:spLocks noChangeArrowheads="1"/>
          </p:cNvSpPr>
          <p:nvPr/>
        </p:nvSpPr>
        <p:spPr bwMode="auto">
          <a:xfrm>
            <a:off x="5804272" y="5862637"/>
            <a:ext cx="2093913" cy="374650"/>
          </a:xfrm>
          <a:prstGeom prst="roundRect">
            <a:avLst>
              <a:gd name="adj" fmla="val 16662"/>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環境コストの内部化</a:t>
            </a:r>
            <a:endParaRPr lang="ja-JP" altLang="en-US" sz="1600" dirty="0">
              <a:solidFill>
                <a:schemeClr val="bg1"/>
              </a:solidFill>
              <a:latin typeface="+mn-ea"/>
              <a:ea typeface="+mn-ea"/>
            </a:endParaRPr>
          </a:p>
        </p:txBody>
      </p:sp>
      <p:sp>
        <p:nvSpPr>
          <p:cNvPr id="176174" name="Text Box 51">
            <a:extLst>
              <a:ext uri="{FF2B5EF4-FFF2-40B4-BE49-F238E27FC236}">
                <a16:creationId xmlns:a16="http://schemas.microsoft.com/office/drawing/2014/main" id="{D5DD6011-C0CD-E567-0C62-3B70D0F83897}"/>
              </a:ext>
            </a:extLst>
          </p:cNvPr>
          <p:cNvSpPr txBox="1">
            <a:spLocks noChangeArrowheads="1"/>
          </p:cNvSpPr>
          <p:nvPr/>
        </p:nvSpPr>
        <p:spPr bwMode="auto">
          <a:xfrm>
            <a:off x="-26522" y="687388"/>
            <a:ext cx="1363662"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典型７公害</a:t>
            </a:r>
          </a:p>
        </p:txBody>
      </p:sp>
      <p:sp>
        <p:nvSpPr>
          <p:cNvPr id="176176" name="Text Box 56">
            <a:extLst>
              <a:ext uri="{FF2B5EF4-FFF2-40B4-BE49-F238E27FC236}">
                <a16:creationId xmlns:a16="http://schemas.microsoft.com/office/drawing/2014/main" id="{C3FE8F50-430E-0167-28F3-88A51D171339}"/>
              </a:ext>
            </a:extLst>
          </p:cNvPr>
          <p:cNvSpPr txBox="1">
            <a:spLocks noChangeArrowheads="1"/>
          </p:cNvSpPr>
          <p:nvPr/>
        </p:nvSpPr>
        <p:spPr bwMode="auto">
          <a:xfrm>
            <a:off x="5220072" y="6218237"/>
            <a:ext cx="3371850"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環境負荷削減費用を生産する財・サービスの価格に組み込むこと。</a:t>
            </a:r>
          </a:p>
        </p:txBody>
      </p:sp>
      <p:sp>
        <p:nvSpPr>
          <p:cNvPr id="176178" name="AutoShape 58">
            <a:extLst>
              <a:ext uri="{FF2B5EF4-FFF2-40B4-BE49-F238E27FC236}">
                <a16:creationId xmlns:a16="http://schemas.microsoft.com/office/drawing/2014/main" id="{B9F7B5EC-0FF7-3BE0-7533-7023DE61ABF4}"/>
              </a:ext>
            </a:extLst>
          </p:cNvPr>
          <p:cNvSpPr>
            <a:spLocks noChangeArrowheads="1"/>
          </p:cNvSpPr>
          <p:nvPr/>
        </p:nvSpPr>
        <p:spPr bwMode="auto">
          <a:xfrm>
            <a:off x="557213" y="6196012"/>
            <a:ext cx="3455987" cy="552450"/>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en-US" altLang="ja-JP" sz="1400" b="0">
              <a:latin typeface="+mn-ea"/>
              <a:ea typeface="+mn-ea"/>
            </a:endParaRPr>
          </a:p>
          <a:p>
            <a:pPr eaLnBrk="1" hangingPunct="1">
              <a:spcBef>
                <a:spcPct val="0"/>
              </a:spcBef>
              <a:buFontTx/>
              <a:buNone/>
              <a:defRPr/>
            </a:pPr>
            <a:endParaRPr lang="en-US" altLang="ja-JP" sz="1400" b="0">
              <a:latin typeface="+mn-ea"/>
              <a:ea typeface="+mn-ea"/>
            </a:endParaRPr>
          </a:p>
          <a:p>
            <a:pPr eaLnBrk="1" hangingPunct="1">
              <a:spcBef>
                <a:spcPct val="0"/>
              </a:spcBef>
              <a:buFontTx/>
              <a:buNone/>
              <a:defRPr/>
            </a:pPr>
            <a:endParaRPr lang="en-US" altLang="ja-JP" sz="1400" b="0">
              <a:latin typeface="+mn-ea"/>
              <a:ea typeface="+mn-ea"/>
            </a:endParaRPr>
          </a:p>
        </p:txBody>
      </p:sp>
      <p:sp>
        <p:nvSpPr>
          <p:cNvPr id="176179" name="AutoShape 59">
            <a:extLst>
              <a:ext uri="{FF2B5EF4-FFF2-40B4-BE49-F238E27FC236}">
                <a16:creationId xmlns:a16="http://schemas.microsoft.com/office/drawing/2014/main" id="{5C340597-672C-E4CE-C2B3-66FA6D63D6F4}"/>
              </a:ext>
            </a:extLst>
          </p:cNvPr>
          <p:cNvSpPr>
            <a:spLocks noChangeArrowheads="1"/>
          </p:cNvSpPr>
          <p:nvPr/>
        </p:nvSpPr>
        <p:spPr bwMode="auto">
          <a:xfrm>
            <a:off x="1303338" y="5849937"/>
            <a:ext cx="1917700" cy="373062"/>
          </a:xfrm>
          <a:prstGeom prst="roundRect">
            <a:avLst>
              <a:gd name="adj" fmla="val 16662"/>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chemeClr val="bg1"/>
                </a:solidFill>
                <a:latin typeface="+mn-ea"/>
                <a:ea typeface="+mn-ea"/>
              </a:rPr>
              <a:t>ｸﾘｰﾅｰﾌﾟﾛﾀﾞｸｼｮﾝ　</a:t>
            </a:r>
            <a:endParaRPr lang="ja-JP" altLang="ja-JP" sz="1600" dirty="0">
              <a:solidFill>
                <a:schemeClr val="bg1"/>
              </a:solidFill>
              <a:latin typeface="+mn-ea"/>
              <a:ea typeface="+mn-ea"/>
            </a:endParaRPr>
          </a:p>
        </p:txBody>
      </p:sp>
      <p:sp>
        <p:nvSpPr>
          <p:cNvPr id="176181" name="Text Box 61">
            <a:extLst>
              <a:ext uri="{FF2B5EF4-FFF2-40B4-BE49-F238E27FC236}">
                <a16:creationId xmlns:a16="http://schemas.microsoft.com/office/drawing/2014/main" id="{B17FFB45-AA87-F506-EC31-F12F3DB89669}"/>
              </a:ext>
            </a:extLst>
          </p:cNvPr>
          <p:cNvSpPr txBox="1">
            <a:spLocks noChangeArrowheads="1"/>
          </p:cNvSpPr>
          <p:nvPr/>
        </p:nvSpPr>
        <p:spPr bwMode="auto">
          <a:xfrm>
            <a:off x="606425" y="6205537"/>
            <a:ext cx="31781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低環境負荷型生産システムを構築し、</a:t>
            </a:r>
            <a:r>
              <a:rPr lang="ja-JP" altLang="en-US" sz="1400" dirty="0">
                <a:solidFill>
                  <a:srgbClr val="FF0000"/>
                </a:solidFill>
                <a:latin typeface="+mn-ea"/>
                <a:ea typeface="+mn-ea"/>
              </a:rPr>
              <a:t>環境コストの内部化</a:t>
            </a:r>
            <a:r>
              <a:rPr lang="ja-JP" altLang="en-US" sz="1400" b="0" dirty="0">
                <a:latin typeface="+mn-ea"/>
                <a:ea typeface="+mn-ea"/>
              </a:rPr>
              <a:t>を促進する。</a:t>
            </a:r>
          </a:p>
        </p:txBody>
      </p:sp>
      <p:sp>
        <p:nvSpPr>
          <p:cNvPr id="176186" name="Line 66">
            <a:extLst>
              <a:ext uri="{FF2B5EF4-FFF2-40B4-BE49-F238E27FC236}">
                <a16:creationId xmlns:a16="http://schemas.microsoft.com/office/drawing/2014/main" id="{2013BB5F-8387-3736-61E7-94448D96135F}"/>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58735" name="図 17">
            <a:extLst>
              <a:ext uri="{FF2B5EF4-FFF2-40B4-BE49-F238E27FC236}">
                <a16:creationId xmlns:a16="http://schemas.microsoft.com/office/drawing/2014/main" id="{24366FE9-9A66-1E75-4ADE-F483E35A1D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9588" y="112713"/>
            <a:ext cx="415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Rectangle 11">
            <a:extLst>
              <a:ext uri="{FF2B5EF4-FFF2-40B4-BE49-F238E27FC236}">
                <a16:creationId xmlns:a16="http://schemas.microsoft.com/office/drawing/2014/main" id="{3323FAC2-6CFF-3389-BD4B-10EB7ABAE05B}"/>
              </a:ext>
            </a:extLst>
          </p:cNvPr>
          <p:cNvSpPr>
            <a:spLocks noChangeArrowheads="1"/>
          </p:cNvSpPr>
          <p:nvPr/>
        </p:nvSpPr>
        <p:spPr bwMode="auto">
          <a:xfrm>
            <a:off x="34925" y="921545"/>
            <a:ext cx="9036050" cy="661987"/>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事業活動などの人の活動に伴って生ずる、人の健康または生活環境に関わる被害が生じることを公害と定義している。</a:t>
            </a:r>
          </a:p>
          <a:p>
            <a:pPr eaLnBrk="1" hangingPunct="1">
              <a:spcBef>
                <a:spcPct val="0"/>
              </a:spcBef>
              <a:buFontTx/>
              <a:buNone/>
              <a:defRPr/>
            </a:pPr>
            <a:r>
              <a:rPr lang="ja-JP" altLang="en-US" sz="1400" b="0" dirty="0">
                <a:latin typeface="+mn-ea"/>
                <a:ea typeface="+mn-ea"/>
              </a:rPr>
              <a:t>①大気の汚染、②水質の汚濁、③土壌の汚染、④</a:t>
            </a:r>
            <a:r>
              <a:rPr lang="ja-JP" altLang="en-US" sz="1400" b="0" dirty="0">
                <a:solidFill>
                  <a:srgbClr val="FF0000"/>
                </a:solidFill>
                <a:latin typeface="+mn-ea"/>
                <a:ea typeface="+mn-ea"/>
              </a:rPr>
              <a:t>騒音</a:t>
            </a:r>
            <a:r>
              <a:rPr lang="ja-JP" altLang="en-US" sz="1400" b="0" dirty="0">
                <a:latin typeface="+mn-ea"/>
                <a:ea typeface="+mn-ea"/>
              </a:rPr>
              <a:t>、⑤</a:t>
            </a:r>
            <a:r>
              <a:rPr lang="ja-JP" altLang="en-US" sz="1400" b="0" dirty="0">
                <a:solidFill>
                  <a:srgbClr val="FF0000"/>
                </a:solidFill>
                <a:latin typeface="+mn-ea"/>
                <a:ea typeface="+mn-ea"/>
              </a:rPr>
              <a:t>振動</a:t>
            </a:r>
            <a:r>
              <a:rPr lang="ja-JP" altLang="en-US" sz="1400" b="0" dirty="0">
                <a:latin typeface="+mn-ea"/>
                <a:ea typeface="+mn-ea"/>
              </a:rPr>
              <a:t>、⑥地盤沈下、⑦</a:t>
            </a:r>
            <a:r>
              <a:rPr lang="ja-JP" altLang="en-US" sz="1400" b="0" dirty="0">
                <a:solidFill>
                  <a:srgbClr val="FF0000"/>
                </a:solidFill>
                <a:latin typeface="+mn-ea"/>
                <a:ea typeface="+mn-ea"/>
              </a:rPr>
              <a:t>悪臭</a:t>
            </a:r>
          </a:p>
        </p:txBody>
      </p:sp>
      <p:sp>
        <p:nvSpPr>
          <p:cNvPr id="31" name="AutoShape 41">
            <a:extLst>
              <a:ext uri="{FF2B5EF4-FFF2-40B4-BE49-F238E27FC236}">
                <a16:creationId xmlns:a16="http://schemas.microsoft.com/office/drawing/2014/main" id="{C9E98F3A-3B00-6DFF-2E52-C511C846C604}"/>
              </a:ext>
            </a:extLst>
          </p:cNvPr>
          <p:cNvSpPr>
            <a:spLocks noChangeArrowheads="1"/>
          </p:cNvSpPr>
          <p:nvPr/>
        </p:nvSpPr>
        <p:spPr bwMode="auto">
          <a:xfrm>
            <a:off x="8403" y="1545318"/>
            <a:ext cx="2549525" cy="255389"/>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32" name="Text Box 51">
            <a:extLst>
              <a:ext uri="{FF2B5EF4-FFF2-40B4-BE49-F238E27FC236}">
                <a16:creationId xmlns:a16="http://schemas.microsoft.com/office/drawing/2014/main" id="{5858B358-11CA-6FFE-1328-09B4F621CF28}"/>
              </a:ext>
            </a:extLst>
          </p:cNvPr>
          <p:cNvSpPr txBox="1">
            <a:spLocks noChangeArrowheads="1"/>
          </p:cNvSpPr>
          <p:nvPr/>
        </p:nvSpPr>
        <p:spPr bwMode="auto">
          <a:xfrm>
            <a:off x="-30819" y="1492831"/>
            <a:ext cx="2565400"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地域環境問題の経緯</a:t>
            </a:r>
          </a:p>
        </p:txBody>
      </p:sp>
      <p:sp>
        <p:nvSpPr>
          <p:cNvPr id="34" name="テキスト ボックス 33">
            <a:extLst>
              <a:ext uri="{FF2B5EF4-FFF2-40B4-BE49-F238E27FC236}">
                <a16:creationId xmlns:a16="http://schemas.microsoft.com/office/drawing/2014/main" id="{ADD09EA9-6891-810C-1B26-A0BDE90DDCF7}"/>
              </a:ext>
            </a:extLst>
          </p:cNvPr>
          <p:cNvSpPr txBox="1"/>
          <p:nvPr/>
        </p:nvSpPr>
        <p:spPr>
          <a:xfrm>
            <a:off x="-26522" y="1832556"/>
            <a:ext cx="9036050" cy="3970318"/>
          </a:xfrm>
          <a:prstGeom prst="rect">
            <a:avLst/>
          </a:prstGeom>
          <a:noFill/>
        </p:spPr>
        <p:txBody>
          <a:bodyPr>
            <a:spAutoFit/>
          </a:bodyPr>
          <a:lstStyle/>
          <a:p>
            <a:pPr>
              <a:defRPr/>
            </a:pPr>
            <a:r>
              <a:rPr lang="ja-JP" altLang="en-US" sz="1400" b="0" dirty="0">
                <a:latin typeface="+mn-ea"/>
                <a:ea typeface="+mn-ea"/>
              </a:rPr>
              <a:t>●高度経済成長のひずみである公害問題に、1960年前後、水質保全法、工場排水規制法、ばい煙規制法が制定</a:t>
            </a:r>
          </a:p>
          <a:p>
            <a:pPr>
              <a:defRPr/>
            </a:pPr>
            <a:r>
              <a:rPr lang="ja-JP" altLang="en-US" sz="1400" b="0" dirty="0">
                <a:latin typeface="+mn-ea"/>
                <a:ea typeface="+mn-ea"/>
              </a:rPr>
              <a:t>　　⇒特定地域、特定物質に限定され対症療法的なもので不十分であった。</a:t>
            </a:r>
          </a:p>
          <a:p>
            <a:pPr>
              <a:defRPr/>
            </a:pPr>
            <a:r>
              <a:rPr lang="ja-JP" altLang="en-US" sz="1400" b="0" dirty="0">
                <a:latin typeface="+mn-ea"/>
                <a:ea typeface="+mn-ea"/>
              </a:rPr>
              <a:t>●公害対策基本法　：　日本の公害防止対策の根本をなしている法律。</a:t>
            </a:r>
          </a:p>
          <a:p>
            <a:pPr>
              <a:defRPr/>
            </a:pPr>
            <a:r>
              <a:rPr lang="ja-JP" altLang="en-US" sz="1400" b="0" dirty="0">
                <a:latin typeface="+mn-ea"/>
                <a:ea typeface="+mn-ea"/>
              </a:rPr>
              <a:t>　　</a:t>
            </a:r>
            <a:r>
              <a:rPr lang="en-US" altLang="ja-JP" sz="1400" b="0" dirty="0">
                <a:latin typeface="+mn-ea"/>
                <a:ea typeface="+mn-ea"/>
              </a:rPr>
              <a:t>1967</a:t>
            </a:r>
            <a:r>
              <a:rPr lang="ja-JP" altLang="en-US" sz="1400" b="0" dirty="0">
                <a:latin typeface="+mn-ea"/>
                <a:ea typeface="+mn-ea"/>
              </a:rPr>
              <a:t>年に施行。公害の定義や国、地方公共団体、事業者の責務、白書の作成などを定めた。</a:t>
            </a:r>
          </a:p>
          <a:p>
            <a:pPr>
              <a:defRPr/>
            </a:pPr>
            <a:r>
              <a:rPr lang="ja-JP" altLang="en-US" sz="1400" b="0" dirty="0">
                <a:latin typeface="+mn-ea"/>
                <a:ea typeface="+mn-ea"/>
              </a:rPr>
              <a:t>　　当初は、生活環境の保全は経済成長との調和を図りながら進めるという規定が盛り込まれていたが、</a:t>
            </a:r>
          </a:p>
          <a:p>
            <a:pPr>
              <a:defRPr/>
            </a:pPr>
            <a:r>
              <a:rPr lang="ja-JP" altLang="en-US" sz="1400" b="0" dirty="0">
                <a:latin typeface="+mn-ea"/>
                <a:ea typeface="+mn-ea"/>
              </a:rPr>
              <a:t>　　激甚な公害問題に対処する必要性が増し削除された。</a:t>
            </a:r>
          </a:p>
          <a:p>
            <a:pPr>
              <a:defRPr/>
            </a:pPr>
            <a:r>
              <a:rPr lang="ja-JP" altLang="en-US" sz="1400" b="0" dirty="0">
                <a:latin typeface="+mn-ea"/>
                <a:ea typeface="+mn-ea"/>
              </a:rPr>
              <a:t>　　</a:t>
            </a:r>
            <a:r>
              <a:rPr lang="en-US" altLang="ja-JP" sz="1400" b="0" dirty="0">
                <a:latin typeface="+mn-ea"/>
                <a:ea typeface="+mn-ea"/>
              </a:rPr>
              <a:t>1993</a:t>
            </a:r>
            <a:r>
              <a:rPr lang="ja-JP" altLang="en-US" sz="1400" b="0" dirty="0">
                <a:latin typeface="+mn-ea"/>
                <a:ea typeface="+mn-ea"/>
              </a:rPr>
              <a:t>年の「環境基本法」成立により廃止となったが、内容の大部分は引き継がれている。</a:t>
            </a:r>
            <a:endParaRPr lang="en-US" altLang="ja-JP" sz="1400" b="0" dirty="0">
              <a:latin typeface="+mn-ea"/>
              <a:ea typeface="+mn-ea"/>
            </a:endParaRPr>
          </a:p>
          <a:p>
            <a:pPr>
              <a:defRPr/>
            </a:pPr>
            <a:r>
              <a:rPr lang="ja-JP" altLang="en-US" sz="1400" b="0" dirty="0">
                <a:latin typeface="+mn-ea"/>
                <a:ea typeface="+mn-ea"/>
              </a:rPr>
              <a:t>●公害国会　：　</a:t>
            </a:r>
            <a:r>
              <a:rPr lang="en-US" altLang="ja-JP" sz="1400" b="0" dirty="0">
                <a:latin typeface="+mn-ea"/>
                <a:ea typeface="+mn-ea"/>
              </a:rPr>
              <a:t>1970</a:t>
            </a:r>
            <a:r>
              <a:rPr lang="ja-JP" altLang="en-US" sz="1400" b="0" dirty="0">
                <a:latin typeface="+mn-ea"/>
                <a:ea typeface="+mn-ea"/>
              </a:rPr>
              <a:t>年</a:t>
            </a:r>
            <a:r>
              <a:rPr lang="en-US" altLang="ja-JP" sz="1400" b="0" dirty="0">
                <a:latin typeface="+mn-ea"/>
                <a:ea typeface="+mn-ea"/>
              </a:rPr>
              <a:t>11</a:t>
            </a:r>
            <a:r>
              <a:rPr lang="ja-JP" altLang="en-US" sz="1400" b="0" dirty="0">
                <a:latin typeface="+mn-ea"/>
                <a:ea typeface="+mn-ea"/>
              </a:rPr>
              <a:t>月末に開かれた臨時国会（第</a:t>
            </a:r>
            <a:r>
              <a:rPr lang="en-US" altLang="ja-JP" sz="1400" b="0" dirty="0">
                <a:latin typeface="+mn-ea"/>
                <a:ea typeface="+mn-ea"/>
              </a:rPr>
              <a:t>64</a:t>
            </a:r>
            <a:r>
              <a:rPr lang="ja-JP" altLang="en-US" sz="1400" b="0" dirty="0">
                <a:latin typeface="+mn-ea"/>
                <a:ea typeface="+mn-ea"/>
              </a:rPr>
              <a:t>回国会）公害関係法令が</a:t>
            </a:r>
            <a:r>
              <a:rPr lang="en-US" altLang="ja-JP" sz="1400" dirty="0">
                <a:solidFill>
                  <a:srgbClr val="FF0000"/>
                </a:solidFill>
                <a:latin typeface="+mn-ea"/>
                <a:ea typeface="+mn-ea"/>
              </a:rPr>
              <a:t>14</a:t>
            </a:r>
            <a:r>
              <a:rPr lang="ja-JP" altLang="en-US" sz="1400" dirty="0">
                <a:solidFill>
                  <a:srgbClr val="FF0000"/>
                </a:solidFill>
                <a:latin typeface="+mn-ea"/>
                <a:ea typeface="+mn-ea"/>
              </a:rPr>
              <a:t>法案</a:t>
            </a:r>
            <a:r>
              <a:rPr lang="ja-JP" altLang="en-US" sz="1400" b="0" dirty="0">
                <a:latin typeface="+mn-ea"/>
                <a:ea typeface="+mn-ea"/>
              </a:rPr>
              <a:t>が通った。</a:t>
            </a:r>
          </a:p>
          <a:p>
            <a:pPr>
              <a:defRPr/>
            </a:pPr>
            <a:r>
              <a:rPr lang="ja-JP" altLang="en-US" sz="1400" b="0" dirty="0">
                <a:latin typeface="+mn-ea"/>
                <a:ea typeface="+mn-ea"/>
              </a:rPr>
              <a:t>　　①公害の防止に対する国の基本的な姿勢の明確化。</a:t>
            </a:r>
          </a:p>
          <a:p>
            <a:pPr>
              <a:defRPr/>
            </a:pPr>
            <a:r>
              <a:rPr lang="ja-JP" altLang="en-US" sz="1400" b="0" dirty="0">
                <a:latin typeface="+mn-ea"/>
                <a:ea typeface="+mn-ea"/>
              </a:rPr>
              <a:t>　　②規制対象物質の拡大などの規制の強化。</a:t>
            </a:r>
          </a:p>
          <a:p>
            <a:pPr>
              <a:defRPr/>
            </a:pPr>
            <a:r>
              <a:rPr lang="ja-JP" altLang="en-US" sz="1400" b="0" dirty="0">
                <a:latin typeface="+mn-ea"/>
                <a:ea typeface="+mn-ea"/>
              </a:rPr>
              <a:t>　　③自然環境保護の強化。</a:t>
            </a:r>
          </a:p>
          <a:p>
            <a:pPr>
              <a:defRPr/>
            </a:pPr>
            <a:r>
              <a:rPr lang="ja-JP" altLang="en-US" sz="1400" b="0" dirty="0">
                <a:latin typeface="+mn-ea"/>
                <a:ea typeface="+mn-ea"/>
              </a:rPr>
              <a:t>　　④事業者責任の明確化。</a:t>
            </a:r>
          </a:p>
          <a:p>
            <a:pPr>
              <a:defRPr/>
            </a:pPr>
            <a:r>
              <a:rPr lang="ja-JP" altLang="en-US" sz="1400" b="0" dirty="0">
                <a:latin typeface="+mn-ea"/>
                <a:ea typeface="+mn-ea"/>
              </a:rPr>
              <a:t>　　⑤地方公共団体の権限の強化。</a:t>
            </a:r>
            <a:endParaRPr lang="en-US" altLang="ja-JP" sz="1400" b="0" dirty="0">
              <a:latin typeface="+mn-ea"/>
              <a:ea typeface="+mn-ea"/>
            </a:endParaRPr>
          </a:p>
          <a:p>
            <a:pPr>
              <a:defRPr/>
            </a:pPr>
            <a:r>
              <a:rPr lang="ja-JP" altLang="en-US" sz="1400" b="0" dirty="0">
                <a:latin typeface="+mn-ea"/>
                <a:ea typeface="+mn-ea"/>
              </a:rPr>
              <a:t>　・各種規制法や支援策、世論の動向などを受け、国内の企業は短期間に多額の公害対策投資と体制づくりを敢行。</a:t>
            </a:r>
          </a:p>
          <a:p>
            <a:pPr>
              <a:defRPr/>
            </a:pPr>
            <a:r>
              <a:rPr lang="ja-JP" altLang="en-US" sz="1400" b="0" dirty="0">
                <a:latin typeface="+mn-ea"/>
                <a:ea typeface="+mn-ea"/>
              </a:rPr>
              <a:t>　・公害対策技術の産業化。クリーナープロダクションによる企業体質の強化、環境コストの内部化にも成功。</a:t>
            </a:r>
            <a:endParaRPr lang="en-US" altLang="ja-JP" sz="1400" b="0" dirty="0">
              <a:latin typeface="+mn-ea"/>
              <a:ea typeface="+mn-ea"/>
            </a:endParaRPr>
          </a:p>
          <a:p>
            <a:pPr>
              <a:defRPr/>
            </a:pPr>
            <a:r>
              <a:rPr lang="ja-JP" altLang="en-US" sz="1400" b="0" dirty="0">
                <a:latin typeface="+mn-ea"/>
                <a:ea typeface="+mn-ea"/>
              </a:rPr>
              <a:t>●都市・生活型公害</a:t>
            </a:r>
            <a:endParaRPr lang="en-US" altLang="ja-JP" sz="1400" b="0" dirty="0">
              <a:latin typeface="+mn-ea"/>
              <a:ea typeface="+mn-ea"/>
            </a:endParaRPr>
          </a:p>
          <a:p>
            <a:pPr>
              <a:defRPr/>
            </a:pPr>
            <a:r>
              <a:rPr lang="ja-JP" altLang="en-US" sz="1400" b="0" dirty="0">
                <a:latin typeface="+mn-ea"/>
                <a:ea typeface="+mn-ea"/>
              </a:rPr>
              <a:t>　　自動車等による</a:t>
            </a:r>
            <a:r>
              <a:rPr lang="ja-JP" altLang="en-US" sz="1400" b="0" dirty="0">
                <a:solidFill>
                  <a:srgbClr val="FF0000"/>
                </a:solidFill>
                <a:latin typeface="+mn-ea"/>
                <a:ea typeface="+mn-ea"/>
              </a:rPr>
              <a:t>騒音</a:t>
            </a:r>
            <a:r>
              <a:rPr lang="ja-JP" altLang="en-US" sz="1400" b="0" dirty="0">
                <a:latin typeface="+mn-ea"/>
                <a:ea typeface="+mn-ea"/>
              </a:rPr>
              <a:t>や</a:t>
            </a:r>
            <a:r>
              <a:rPr lang="ja-JP" altLang="en-US" sz="1400" b="0" dirty="0">
                <a:solidFill>
                  <a:srgbClr val="FF0000"/>
                </a:solidFill>
                <a:latin typeface="+mn-ea"/>
                <a:ea typeface="+mn-ea"/>
              </a:rPr>
              <a:t>振動</a:t>
            </a:r>
            <a:r>
              <a:rPr lang="ja-JP" altLang="en-US" sz="1400" b="0" dirty="0">
                <a:latin typeface="+mn-ea"/>
                <a:ea typeface="+mn-ea"/>
              </a:rPr>
              <a:t>、生活雑排水などによる河川の汚濁や</a:t>
            </a:r>
            <a:r>
              <a:rPr lang="ja-JP" altLang="en-US" sz="1400" b="0" dirty="0">
                <a:solidFill>
                  <a:srgbClr val="FF0000"/>
                </a:solidFill>
                <a:latin typeface="+mn-ea"/>
                <a:ea typeface="+mn-ea"/>
              </a:rPr>
              <a:t>悪臭</a:t>
            </a:r>
            <a:r>
              <a:rPr lang="ja-JP" altLang="en-US" sz="1400" b="0" dirty="0">
                <a:latin typeface="+mn-ea"/>
                <a:ea typeface="+mn-ea"/>
              </a:rPr>
              <a:t>、プラスチック海洋ごみ等</a:t>
            </a:r>
          </a:p>
          <a:p>
            <a:pPr>
              <a:defRPr/>
            </a:pPr>
            <a:r>
              <a:rPr lang="ja-JP" altLang="en-US" sz="1400" b="0" dirty="0">
                <a:latin typeface="+mn-ea"/>
                <a:ea typeface="+mn-ea"/>
              </a:rPr>
              <a:t>　　こうした地域環境問題は、都市構造や土地利用、人々のライフスタイルにも関わる問題です。</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Text Box 48">
            <a:extLst>
              <a:ext uri="{FF2B5EF4-FFF2-40B4-BE49-F238E27FC236}">
                <a16:creationId xmlns:a16="http://schemas.microsoft.com/office/drawing/2014/main" id="{47EFD72B-9557-CCCA-CA21-2EC18487E5D3}"/>
              </a:ext>
            </a:extLst>
          </p:cNvPr>
          <p:cNvSpPr txBox="1">
            <a:spLocks noChangeArrowheads="1"/>
          </p:cNvSpPr>
          <p:nvPr/>
        </p:nvSpPr>
        <p:spPr bwMode="auto">
          <a:xfrm>
            <a:off x="0" y="1003300"/>
            <a:ext cx="9144000" cy="31083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・足尾銅山鉱毒事件（</a:t>
            </a:r>
            <a:r>
              <a:rPr lang="en-US" altLang="ja-JP" sz="1400" b="0" dirty="0">
                <a:latin typeface="+mn-ea"/>
                <a:ea typeface="+mn-ea"/>
              </a:rPr>
              <a:t>1877</a:t>
            </a:r>
            <a:r>
              <a:rPr lang="ja-JP" altLang="en-US" sz="1400" b="0" dirty="0">
                <a:latin typeface="+mn-ea"/>
                <a:ea typeface="+mn-ea"/>
              </a:rPr>
              <a:t>年）⇒栃木県渡良瀬川流域の洪水で鉱滓が渡良瀬川に流出し農作物に大きな被害を及ぼした。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・高度経済成長期に</a:t>
            </a:r>
            <a:r>
              <a:rPr lang="ja-JP" altLang="en-US" sz="1400" dirty="0">
                <a:solidFill>
                  <a:srgbClr val="FF0000"/>
                </a:solidFill>
                <a:latin typeface="+mn-ea"/>
                <a:ea typeface="+mn-ea"/>
              </a:rPr>
              <a:t>４大公害病</a:t>
            </a:r>
            <a:r>
              <a:rPr lang="ja-JP" altLang="en-US" sz="1400" b="0" dirty="0">
                <a:latin typeface="+mn-ea"/>
                <a:ea typeface="+mn-ea"/>
              </a:rPr>
              <a:t>など、悲惨な公害問題が各地で発生。</a:t>
            </a: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1970</a:t>
            </a:r>
            <a:r>
              <a:rPr lang="ja-JP" altLang="en-US" sz="1400" b="0" dirty="0">
                <a:latin typeface="+mn-ea"/>
                <a:ea typeface="+mn-ea"/>
              </a:rPr>
              <a:t>年代前半に健康被害者を原告とする裁判が、すべて原告側の勝訴</a:t>
            </a:r>
          </a:p>
        </p:txBody>
      </p:sp>
      <p:sp>
        <p:nvSpPr>
          <p:cNvPr id="35845" name="Text Box 7">
            <a:extLst>
              <a:ext uri="{FF2B5EF4-FFF2-40B4-BE49-F238E27FC236}">
                <a16:creationId xmlns:a16="http://schemas.microsoft.com/office/drawing/2014/main" id="{CE40D317-29D0-3561-5E42-1B7719781A9D}"/>
              </a:ext>
            </a:extLst>
          </p:cNvPr>
          <p:cNvSpPr txBox="1">
            <a:spLocks noChangeArrowheads="1"/>
          </p:cNvSpPr>
          <p:nvPr/>
        </p:nvSpPr>
        <p:spPr bwMode="auto">
          <a:xfrm>
            <a:off x="179388" y="19526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０３</a:t>
            </a:r>
          </a:p>
        </p:txBody>
      </p:sp>
      <p:sp>
        <p:nvSpPr>
          <p:cNvPr id="35846" name="Text Box 8">
            <a:extLst>
              <a:ext uri="{FF2B5EF4-FFF2-40B4-BE49-F238E27FC236}">
                <a16:creationId xmlns:a16="http://schemas.microsoft.com/office/drawing/2014/main" id="{45D2D478-4644-2A05-E6EE-0F346ADFA7C7}"/>
              </a:ext>
            </a:extLst>
          </p:cNvPr>
          <p:cNvSpPr txBox="1">
            <a:spLocks noChangeArrowheads="1"/>
          </p:cNvSpPr>
          <p:nvPr/>
        </p:nvSpPr>
        <p:spPr bwMode="auto">
          <a:xfrm>
            <a:off x="900113" y="85725"/>
            <a:ext cx="655161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環境問題への取組みの歴史</a:t>
            </a:r>
            <a:r>
              <a:rPr lang="en-US" altLang="ja-JP" sz="2800" dirty="0">
                <a:latin typeface="+mn-ea"/>
                <a:ea typeface="+mn-ea"/>
              </a:rPr>
              <a:t>(</a:t>
            </a:r>
            <a:r>
              <a:rPr lang="ja-JP" altLang="en-US" sz="2800" dirty="0">
                <a:latin typeface="+mn-ea"/>
                <a:ea typeface="+mn-ea"/>
              </a:rPr>
              <a:t>日本</a:t>
            </a:r>
            <a:r>
              <a:rPr lang="en-US" altLang="ja-JP" sz="2800" dirty="0">
                <a:latin typeface="+mn-ea"/>
                <a:ea typeface="+mn-ea"/>
              </a:rPr>
              <a:t>)</a:t>
            </a:r>
            <a:r>
              <a:rPr lang="ja-JP" altLang="en-US" sz="2800" dirty="0">
                <a:latin typeface="+mn-ea"/>
                <a:ea typeface="+mn-ea"/>
              </a:rPr>
              <a:t>　</a:t>
            </a:r>
          </a:p>
        </p:txBody>
      </p:sp>
      <p:sp>
        <p:nvSpPr>
          <p:cNvPr id="35847" name="Text Box 9">
            <a:extLst>
              <a:ext uri="{FF2B5EF4-FFF2-40B4-BE49-F238E27FC236}">
                <a16:creationId xmlns:a16="http://schemas.microsoft.com/office/drawing/2014/main" id="{F7D7EFAB-C611-04BE-B642-CC0AE9E83880}"/>
              </a:ext>
            </a:extLst>
          </p:cNvPr>
          <p:cNvSpPr txBox="1">
            <a:spLocks noChangeArrowheads="1"/>
          </p:cNvSpPr>
          <p:nvPr/>
        </p:nvSpPr>
        <p:spPr bwMode="auto">
          <a:xfrm>
            <a:off x="8243888" y="0"/>
            <a:ext cx="9001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P18</a:t>
            </a:r>
            <a:r>
              <a:rPr lang="ja-JP" altLang="en-US" sz="1200" b="0">
                <a:latin typeface="+mn-ea"/>
                <a:ea typeface="+mn-ea"/>
              </a:rPr>
              <a:t>～</a:t>
            </a:r>
            <a:r>
              <a:rPr lang="en-US" altLang="ja-JP" sz="1200" b="0" dirty="0">
                <a:latin typeface="+mn-ea"/>
                <a:ea typeface="+mn-ea"/>
              </a:rPr>
              <a:t>p21</a:t>
            </a:r>
          </a:p>
        </p:txBody>
      </p:sp>
      <p:sp>
        <p:nvSpPr>
          <p:cNvPr id="35848" name="AutoShape 11">
            <a:extLst>
              <a:ext uri="{FF2B5EF4-FFF2-40B4-BE49-F238E27FC236}">
                <a16:creationId xmlns:a16="http://schemas.microsoft.com/office/drawing/2014/main" id="{C33A2243-4DC8-3FB5-4DCD-7F3805D4E11F}"/>
              </a:ext>
            </a:extLst>
          </p:cNvPr>
          <p:cNvSpPr>
            <a:spLocks noChangeArrowheads="1"/>
          </p:cNvSpPr>
          <p:nvPr/>
        </p:nvSpPr>
        <p:spPr bwMode="auto">
          <a:xfrm>
            <a:off x="0" y="692150"/>
            <a:ext cx="4211638" cy="287338"/>
          </a:xfrm>
          <a:prstGeom prst="roundRect">
            <a:avLst>
              <a:gd name="adj" fmla="val 16667"/>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2000">
              <a:latin typeface="+mn-ea"/>
              <a:ea typeface="+mn-ea"/>
            </a:endParaRPr>
          </a:p>
        </p:txBody>
      </p:sp>
      <p:sp>
        <p:nvSpPr>
          <p:cNvPr id="35869" name="Text Box 44">
            <a:extLst>
              <a:ext uri="{FF2B5EF4-FFF2-40B4-BE49-F238E27FC236}">
                <a16:creationId xmlns:a16="http://schemas.microsoft.com/office/drawing/2014/main" id="{50CCEDEF-F27E-A083-22BD-982C495676B9}"/>
              </a:ext>
            </a:extLst>
          </p:cNvPr>
          <p:cNvSpPr txBox="1">
            <a:spLocks noChangeArrowheads="1"/>
          </p:cNvSpPr>
          <p:nvPr/>
        </p:nvSpPr>
        <p:spPr bwMode="auto">
          <a:xfrm>
            <a:off x="-1588" y="655638"/>
            <a:ext cx="4213226"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日本の環境問題の始まりと戦後の公害対策</a:t>
            </a:r>
            <a:endParaRPr lang="ja-JP" altLang="en-US" sz="1600" dirty="0">
              <a:latin typeface="+mn-ea"/>
              <a:ea typeface="+mn-ea"/>
            </a:endParaRPr>
          </a:p>
        </p:txBody>
      </p:sp>
      <p:sp>
        <p:nvSpPr>
          <p:cNvPr id="35872" name="Text Box 51">
            <a:extLst>
              <a:ext uri="{FF2B5EF4-FFF2-40B4-BE49-F238E27FC236}">
                <a16:creationId xmlns:a16="http://schemas.microsoft.com/office/drawing/2014/main" id="{DABBD48A-5846-B354-B80A-A88B92C18918}"/>
              </a:ext>
            </a:extLst>
          </p:cNvPr>
          <p:cNvSpPr txBox="1">
            <a:spLocks noChangeArrowheads="1"/>
          </p:cNvSpPr>
          <p:nvPr/>
        </p:nvSpPr>
        <p:spPr bwMode="auto">
          <a:xfrm>
            <a:off x="-1588" y="4324350"/>
            <a:ext cx="8072438" cy="16303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★まず全国各地の</a:t>
            </a:r>
            <a:r>
              <a:rPr lang="ja-JP" altLang="en-US" sz="1400" dirty="0">
                <a:solidFill>
                  <a:srgbClr val="FF0000"/>
                </a:solidFill>
                <a:latin typeface="+mn-ea"/>
                <a:ea typeface="+mn-ea"/>
              </a:rPr>
              <a:t>自治体</a:t>
            </a:r>
            <a:r>
              <a:rPr lang="ja-JP" altLang="en-US" sz="1400" dirty="0">
                <a:latin typeface="+mn-ea"/>
                <a:ea typeface="+mn-ea"/>
              </a:rPr>
              <a:t>が公害対策に取組んだ（公害防止条例・</a:t>
            </a:r>
            <a:r>
              <a:rPr lang="ja-JP" altLang="en-US" sz="1400" dirty="0">
                <a:solidFill>
                  <a:srgbClr val="FF0000"/>
                </a:solidFill>
                <a:latin typeface="+mn-ea"/>
                <a:ea typeface="+mn-ea"/>
              </a:rPr>
              <a:t>公害防止協定</a:t>
            </a:r>
            <a:r>
              <a:rPr lang="ja-JP" altLang="en-US" sz="1400" dirty="0">
                <a:latin typeface="+mn-ea"/>
                <a:ea typeface="+mn-ea"/>
              </a:rPr>
              <a:t>など）</a:t>
            </a:r>
            <a:endParaRPr lang="en-US" altLang="ja-JP" sz="1400" dirty="0">
              <a:latin typeface="+mn-ea"/>
              <a:ea typeface="+mn-ea"/>
            </a:endParaRPr>
          </a:p>
          <a:p>
            <a:pPr eaLnBrk="1" hangingPunct="1">
              <a:spcBef>
                <a:spcPct val="0"/>
              </a:spcBef>
              <a:buFontTx/>
              <a:buNone/>
              <a:defRPr/>
            </a:pPr>
            <a:r>
              <a:rPr lang="en-US" altLang="ja-JP" sz="1400" b="0" dirty="0">
                <a:latin typeface="+mn-ea"/>
                <a:ea typeface="+mn-ea"/>
              </a:rPr>
              <a:t>●1967</a:t>
            </a:r>
            <a:r>
              <a:rPr lang="ja-JP" altLang="en-US" sz="1400" b="0" dirty="0">
                <a:latin typeface="+mn-ea"/>
                <a:ea typeface="+mn-ea"/>
              </a:rPr>
              <a:t>年「</a:t>
            </a:r>
            <a:r>
              <a:rPr lang="ja-JP" altLang="en-US" sz="1400" dirty="0">
                <a:solidFill>
                  <a:srgbClr val="FF0000"/>
                </a:solidFill>
                <a:latin typeface="+mn-ea"/>
                <a:ea typeface="+mn-ea"/>
              </a:rPr>
              <a:t>公害対策基本法</a:t>
            </a:r>
            <a:r>
              <a:rPr lang="ja-JP" altLang="en-US" sz="1400" b="0" dirty="0">
                <a:latin typeface="+mn-ea"/>
                <a:ea typeface="+mn-ea"/>
              </a:rPr>
              <a:t>」制定。　→　</a:t>
            </a:r>
            <a:r>
              <a:rPr lang="en-US" altLang="ja-JP" sz="1400" b="0" dirty="0">
                <a:latin typeface="+mn-ea"/>
                <a:ea typeface="+mn-ea"/>
              </a:rPr>
              <a:t>1993</a:t>
            </a:r>
            <a:r>
              <a:rPr lang="ja-JP" altLang="en-US" sz="1400" b="0" dirty="0">
                <a:latin typeface="+mn-ea"/>
                <a:ea typeface="+mn-ea"/>
              </a:rPr>
              <a:t>年「環境基本法」の成立により廃止</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1968</a:t>
            </a:r>
            <a:r>
              <a:rPr lang="ja-JP" altLang="en-US" sz="1400" b="0" dirty="0">
                <a:latin typeface="+mn-ea"/>
                <a:ea typeface="+mn-ea"/>
              </a:rPr>
              <a:t>年「大気汚染防止法」制定</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1970</a:t>
            </a:r>
            <a:r>
              <a:rPr lang="ja-JP" altLang="en-US" sz="1400" b="0" dirty="0">
                <a:latin typeface="+mn-ea"/>
                <a:ea typeface="+mn-ea"/>
              </a:rPr>
              <a:t>年「</a:t>
            </a:r>
            <a:r>
              <a:rPr lang="ja-JP" altLang="en-US" sz="1400" dirty="0">
                <a:solidFill>
                  <a:srgbClr val="FF0000"/>
                </a:solidFill>
                <a:latin typeface="+mn-ea"/>
                <a:ea typeface="+mn-ea"/>
              </a:rPr>
              <a:t>公害国会</a:t>
            </a:r>
            <a:r>
              <a:rPr lang="ja-JP" altLang="en-US" sz="1400" b="0" dirty="0">
                <a:latin typeface="+mn-ea"/>
                <a:ea typeface="+mn-ea"/>
              </a:rPr>
              <a:t>」と呼ばれた臨時国会で</a:t>
            </a:r>
            <a:r>
              <a:rPr lang="en-US" altLang="ja-JP" sz="1400" dirty="0">
                <a:solidFill>
                  <a:srgbClr val="FF0000"/>
                </a:solidFill>
                <a:latin typeface="+mn-ea"/>
                <a:ea typeface="+mn-ea"/>
              </a:rPr>
              <a:t>14</a:t>
            </a:r>
            <a:r>
              <a:rPr lang="ja-JP" altLang="en-US" sz="1400" dirty="0">
                <a:solidFill>
                  <a:srgbClr val="FF0000"/>
                </a:solidFill>
                <a:latin typeface="+mn-ea"/>
                <a:ea typeface="+mn-ea"/>
              </a:rPr>
              <a:t>の公害対策関連法成立</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1971</a:t>
            </a:r>
            <a:r>
              <a:rPr lang="ja-JP" altLang="en-US" sz="1400" b="0" dirty="0">
                <a:latin typeface="+mn-ea"/>
                <a:ea typeface="+mn-ea"/>
              </a:rPr>
              <a:t>年「</a:t>
            </a:r>
            <a:r>
              <a:rPr lang="ja-JP" altLang="en-US" sz="1400" dirty="0">
                <a:solidFill>
                  <a:srgbClr val="FF0000"/>
                </a:solidFill>
                <a:latin typeface="+mn-ea"/>
                <a:ea typeface="+mn-ea"/>
              </a:rPr>
              <a:t>環境庁</a:t>
            </a:r>
            <a:r>
              <a:rPr lang="ja-JP" altLang="en-US" sz="1400" b="0" dirty="0">
                <a:latin typeface="+mn-ea"/>
                <a:ea typeface="+mn-ea"/>
              </a:rPr>
              <a:t>」設置　　　　　　　　　　　　　</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1972</a:t>
            </a:r>
            <a:r>
              <a:rPr lang="ja-JP" altLang="en-US" sz="1400" b="0" dirty="0">
                <a:latin typeface="+mn-ea"/>
                <a:ea typeface="+mn-ea"/>
              </a:rPr>
              <a:t>年「自然環境保全法」制定</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1973</a:t>
            </a:r>
            <a:r>
              <a:rPr lang="ja-JP" altLang="en-US" sz="1400" b="0" dirty="0">
                <a:latin typeface="+mn-ea"/>
                <a:ea typeface="+mn-ea"/>
              </a:rPr>
              <a:t>年「公害健康被害補償法」制定</a:t>
            </a:r>
            <a:endParaRPr lang="en-US" altLang="ja-JP" sz="1400" b="0" dirty="0">
              <a:latin typeface="+mn-ea"/>
              <a:ea typeface="+mn-ea"/>
            </a:endParaRPr>
          </a:p>
        </p:txBody>
      </p:sp>
      <p:sp>
        <p:nvSpPr>
          <p:cNvPr id="35873" name="Rectangle 52">
            <a:extLst>
              <a:ext uri="{FF2B5EF4-FFF2-40B4-BE49-F238E27FC236}">
                <a16:creationId xmlns:a16="http://schemas.microsoft.com/office/drawing/2014/main" id="{9DA29AB8-B5A1-0F47-FA24-7407A7A05FAF}"/>
              </a:ext>
            </a:extLst>
          </p:cNvPr>
          <p:cNvSpPr>
            <a:spLocks noChangeArrowheads="1"/>
          </p:cNvSpPr>
          <p:nvPr/>
        </p:nvSpPr>
        <p:spPr bwMode="auto">
          <a:xfrm>
            <a:off x="-88900" y="4013200"/>
            <a:ext cx="6361113" cy="369888"/>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b="0" dirty="0">
                <a:latin typeface="+mn-ea"/>
                <a:ea typeface="+mn-ea"/>
              </a:rPr>
              <a:t>＜非常に短期間のうちに公害規制行政の基盤が整えられた。＞</a:t>
            </a:r>
          </a:p>
        </p:txBody>
      </p:sp>
      <p:sp>
        <p:nvSpPr>
          <p:cNvPr id="35874" name="AutoShape 53">
            <a:extLst>
              <a:ext uri="{FF2B5EF4-FFF2-40B4-BE49-F238E27FC236}">
                <a16:creationId xmlns:a16="http://schemas.microsoft.com/office/drawing/2014/main" id="{6E18930F-9FDB-92BF-F17C-6DCFDA913260}"/>
              </a:ext>
            </a:extLst>
          </p:cNvPr>
          <p:cNvSpPr>
            <a:spLocks noChangeArrowheads="1"/>
          </p:cNvSpPr>
          <p:nvPr/>
        </p:nvSpPr>
        <p:spPr bwMode="auto">
          <a:xfrm>
            <a:off x="5724525" y="4922838"/>
            <a:ext cx="3338513" cy="1400175"/>
          </a:xfrm>
          <a:prstGeom prst="roundRect">
            <a:avLst>
              <a:gd name="adj" fmla="val 12313"/>
            </a:avLst>
          </a:prstGeom>
          <a:solidFill>
            <a:srgbClr val="FFCCFF"/>
          </a:solidFill>
          <a:ln>
            <a:noFill/>
          </a:ln>
          <a:effectLst>
            <a:outerShdw blurRad="50800" dist="38100" algn="l" rotWithShape="0">
              <a:prstClr val="black">
                <a:alpha val="40000"/>
              </a:prstClr>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latin typeface="+mn-ea"/>
              <a:ea typeface="+mn-ea"/>
            </a:endParaRPr>
          </a:p>
        </p:txBody>
      </p:sp>
      <p:sp>
        <p:nvSpPr>
          <p:cNvPr id="35875" name="AutoShape 54">
            <a:extLst>
              <a:ext uri="{FF2B5EF4-FFF2-40B4-BE49-F238E27FC236}">
                <a16:creationId xmlns:a16="http://schemas.microsoft.com/office/drawing/2014/main" id="{102901CA-47FF-CE26-C0B1-5846FE9AA10B}"/>
              </a:ext>
            </a:extLst>
          </p:cNvPr>
          <p:cNvSpPr>
            <a:spLocks noChangeArrowheads="1"/>
          </p:cNvSpPr>
          <p:nvPr/>
        </p:nvSpPr>
        <p:spPr bwMode="auto">
          <a:xfrm>
            <a:off x="6253163" y="4662488"/>
            <a:ext cx="2382837" cy="266700"/>
          </a:xfrm>
          <a:prstGeom prst="roundRect">
            <a:avLst>
              <a:gd name="adj" fmla="val 16662"/>
            </a:avLst>
          </a:prstGeom>
          <a:solidFill>
            <a:srgbClr val="FF3300"/>
          </a:solidFill>
          <a:ln w="9525">
            <a:solidFill>
              <a:srgbClr val="FF0000"/>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400">
              <a:solidFill>
                <a:schemeClr val="bg1"/>
              </a:solidFill>
              <a:latin typeface="+mn-ea"/>
              <a:ea typeface="+mn-ea"/>
            </a:endParaRPr>
          </a:p>
        </p:txBody>
      </p:sp>
      <p:sp>
        <p:nvSpPr>
          <p:cNvPr id="35876" name="Text Box 55">
            <a:extLst>
              <a:ext uri="{FF2B5EF4-FFF2-40B4-BE49-F238E27FC236}">
                <a16:creationId xmlns:a16="http://schemas.microsoft.com/office/drawing/2014/main" id="{A2041194-C278-ED60-570B-41E06F73A47D}"/>
              </a:ext>
            </a:extLst>
          </p:cNvPr>
          <p:cNvSpPr txBox="1">
            <a:spLocks noChangeArrowheads="1"/>
          </p:cNvSpPr>
          <p:nvPr/>
        </p:nvSpPr>
        <p:spPr bwMode="auto">
          <a:xfrm>
            <a:off x="6200775" y="4625975"/>
            <a:ext cx="2536825" cy="3397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600" dirty="0">
                <a:solidFill>
                  <a:schemeClr val="bg1"/>
                </a:solidFill>
                <a:latin typeface="+mn-ea"/>
                <a:ea typeface="+mn-ea"/>
              </a:rPr>
              <a:t>公害の定義</a:t>
            </a:r>
            <a:r>
              <a:rPr lang="en-US" altLang="ja-JP" sz="1600" dirty="0">
                <a:solidFill>
                  <a:schemeClr val="bg1"/>
                </a:solidFill>
                <a:latin typeface="+mn-ea"/>
                <a:ea typeface="+mn-ea"/>
              </a:rPr>
              <a:t>(</a:t>
            </a:r>
            <a:r>
              <a:rPr lang="ja-JP" altLang="en-US" sz="1600" dirty="0">
                <a:solidFill>
                  <a:schemeClr val="bg1"/>
                </a:solidFill>
                <a:latin typeface="+mn-ea"/>
                <a:ea typeface="+mn-ea"/>
              </a:rPr>
              <a:t>典型</a:t>
            </a:r>
            <a:r>
              <a:rPr lang="en-US" altLang="ja-JP" sz="1600" dirty="0">
                <a:solidFill>
                  <a:schemeClr val="bg1"/>
                </a:solidFill>
                <a:latin typeface="+mn-ea"/>
                <a:ea typeface="+mn-ea"/>
              </a:rPr>
              <a:t>7</a:t>
            </a:r>
            <a:r>
              <a:rPr lang="ja-JP" altLang="en-US" sz="1600" dirty="0">
                <a:solidFill>
                  <a:schemeClr val="bg1"/>
                </a:solidFill>
                <a:latin typeface="+mn-ea"/>
                <a:ea typeface="+mn-ea"/>
              </a:rPr>
              <a:t>公害</a:t>
            </a:r>
            <a:r>
              <a:rPr lang="en-US" altLang="ja-JP" sz="1600" dirty="0">
                <a:solidFill>
                  <a:schemeClr val="bg1"/>
                </a:solidFill>
                <a:latin typeface="+mn-ea"/>
                <a:ea typeface="+mn-ea"/>
              </a:rPr>
              <a:t>)</a:t>
            </a:r>
            <a:endParaRPr lang="ja-JP" altLang="en-US" sz="1600" dirty="0">
              <a:solidFill>
                <a:schemeClr val="bg1"/>
              </a:solidFill>
              <a:latin typeface="+mn-ea"/>
              <a:ea typeface="+mn-ea"/>
            </a:endParaRPr>
          </a:p>
        </p:txBody>
      </p:sp>
      <p:sp>
        <p:nvSpPr>
          <p:cNvPr id="35877" name="Text Box 56">
            <a:extLst>
              <a:ext uri="{FF2B5EF4-FFF2-40B4-BE49-F238E27FC236}">
                <a16:creationId xmlns:a16="http://schemas.microsoft.com/office/drawing/2014/main" id="{C2126795-FB50-EBEC-D1F3-320EE2928477}"/>
              </a:ext>
            </a:extLst>
          </p:cNvPr>
          <p:cNvSpPr txBox="1">
            <a:spLocks noChangeArrowheads="1"/>
          </p:cNvSpPr>
          <p:nvPr/>
        </p:nvSpPr>
        <p:spPr bwMode="auto">
          <a:xfrm>
            <a:off x="5743575" y="4937123"/>
            <a:ext cx="3338513" cy="1385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「環境の保全上の支障のうち、事業活動その他の人の活動に伴って生する相当範囲にわたる</a:t>
            </a:r>
            <a:r>
              <a:rPr lang="ja-JP" altLang="en-US" sz="1400" dirty="0">
                <a:latin typeface="+mn-ea"/>
                <a:ea typeface="+mn-ea"/>
              </a:rPr>
              <a:t>大気の汚染、水質の汚濁、土壌の汚染、地盤沈下、</a:t>
            </a:r>
            <a:r>
              <a:rPr lang="ja-JP" altLang="en-US" sz="1400" dirty="0">
                <a:solidFill>
                  <a:srgbClr val="FF0000"/>
                </a:solidFill>
                <a:latin typeface="+mn-ea"/>
                <a:ea typeface="+mn-ea"/>
              </a:rPr>
              <a:t>騒音、振動、悪臭</a:t>
            </a:r>
            <a:r>
              <a:rPr lang="ja-JP" altLang="en-US" sz="1400" b="0" dirty="0">
                <a:latin typeface="+mn-ea"/>
                <a:ea typeface="+mn-ea"/>
              </a:rPr>
              <a:t>によって、人の健康又は生活環境に係る被害が生すること」</a:t>
            </a:r>
            <a:endParaRPr lang="ja-JP" altLang="en-US" sz="1400" b="0" dirty="0">
              <a:solidFill>
                <a:srgbClr val="FF0000"/>
              </a:solidFill>
              <a:latin typeface="+mn-ea"/>
              <a:ea typeface="+mn-ea"/>
            </a:endParaRPr>
          </a:p>
        </p:txBody>
      </p:sp>
      <p:sp>
        <p:nvSpPr>
          <p:cNvPr id="35878" name="Line 61">
            <a:extLst>
              <a:ext uri="{FF2B5EF4-FFF2-40B4-BE49-F238E27FC236}">
                <a16:creationId xmlns:a16="http://schemas.microsoft.com/office/drawing/2014/main" id="{1761BA6B-87C1-C2DB-F67D-3B915C0CB49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graphicFrame>
        <p:nvGraphicFramePr>
          <p:cNvPr id="2" name="表 2">
            <a:extLst>
              <a:ext uri="{FF2B5EF4-FFF2-40B4-BE49-F238E27FC236}">
                <a16:creationId xmlns:a16="http://schemas.microsoft.com/office/drawing/2014/main" id="{92E92AB5-7B97-E998-A0D2-A907854689E4}"/>
              </a:ext>
            </a:extLst>
          </p:cNvPr>
          <p:cNvGraphicFramePr>
            <a:graphicFrameLocks noGrp="1"/>
          </p:cNvGraphicFramePr>
          <p:nvPr/>
        </p:nvGraphicFramePr>
        <p:xfrm>
          <a:off x="61913" y="1557338"/>
          <a:ext cx="9020175" cy="2193944"/>
        </p:xfrm>
        <a:graphic>
          <a:graphicData uri="http://schemas.openxmlformats.org/drawingml/2006/table">
            <a:tbl>
              <a:tblPr firstRow="1" bandRow="1">
                <a:tableStyleId>{5940675A-B579-460E-94D1-54222C63F5DA}</a:tableStyleId>
              </a:tblPr>
              <a:tblGrid>
                <a:gridCol w="1873108">
                  <a:extLst>
                    <a:ext uri="{9D8B030D-6E8A-4147-A177-3AD203B41FA5}">
                      <a16:colId xmlns:a16="http://schemas.microsoft.com/office/drawing/2014/main" val="20000"/>
                    </a:ext>
                  </a:extLst>
                </a:gridCol>
                <a:gridCol w="2016579">
                  <a:extLst>
                    <a:ext uri="{9D8B030D-6E8A-4147-A177-3AD203B41FA5}">
                      <a16:colId xmlns:a16="http://schemas.microsoft.com/office/drawing/2014/main" val="20001"/>
                    </a:ext>
                  </a:extLst>
                </a:gridCol>
                <a:gridCol w="5130488">
                  <a:extLst>
                    <a:ext uri="{9D8B030D-6E8A-4147-A177-3AD203B41FA5}">
                      <a16:colId xmlns:a16="http://schemas.microsoft.com/office/drawing/2014/main" val="20002"/>
                    </a:ext>
                  </a:extLst>
                </a:gridCol>
              </a:tblGrid>
              <a:tr h="518002">
                <a:tc>
                  <a:txBody>
                    <a:bodyPr/>
                    <a:lstStyle/>
                    <a:p>
                      <a:pPr marL="0" marR="0" lvl="0" indent="0" algn="l" defTabSz="914400" rtl="0" eaLnBrk="1" fontAlgn="auto" latinLnBrk="0" hangingPunct="1">
                        <a:lnSpc>
                          <a:spcPct val="100000"/>
                        </a:lnSpc>
                        <a:spcBef>
                          <a:spcPct val="0"/>
                        </a:spcBef>
                        <a:spcAft>
                          <a:spcPct val="0"/>
                        </a:spcAft>
                        <a:buClrTx/>
                        <a:buSzTx/>
                        <a:buFontTx/>
                        <a:buNone/>
                        <a:tabLst/>
                        <a:defRPr/>
                      </a:pPr>
                      <a:r>
                        <a:rPr lang="en-US" altLang="ja-JP" sz="1600" dirty="0">
                          <a:solidFill>
                            <a:srgbClr val="FF3300"/>
                          </a:solidFill>
                          <a:latin typeface="+mn-ea"/>
                          <a:ea typeface="+mn-ea"/>
                        </a:rPr>
                        <a:t>①</a:t>
                      </a:r>
                      <a:r>
                        <a:rPr lang="ja-JP" altLang="en-US" sz="1600" dirty="0">
                          <a:solidFill>
                            <a:srgbClr val="FF3300"/>
                          </a:solidFill>
                          <a:latin typeface="+mn-ea"/>
                          <a:ea typeface="+mn-ea"/>
                        </a:rPr>
                        <a:t>水俣病　　</a:t>
                      </a:r>
                    </a:p>
                  </a:txBody>
                  <a:tcPr marL="91456" marR="91456" marT="45643" marB="45643"/>
                </a:tc>
                <a:tc>
                  <a:txBody>
                    <a:bodyPr/>
                    <a:lstStyle/>
                    <a:p>
                      <a:pPr eaLnBrk="1" hangingPunct="1">
                        <a:spcBef>
                          <a:spcPct val="0"/>
                        </a:spcBef>
                        <a:buFontTx/>
                        <a:buNone/>
                        <a:defRPr/>
                      </a:pPr>
                      <a:r>
                        <a:rPr lang="en-US" altLang="ja-JP" sz="1400" b="0" dirty="0">
                          <a:latin typeface="+mn-ea"/>
                          <a:ea typeface="+mn-ea"/>
                        </a:rPr>
                        <a:t>1956</a:t>
                      </a:r>
                      <a:r>
                        <a:rPr lang="ja-JP" altLang="en-US" sz="1400" dirty="0">
                          <a:latin typeface="+mn-ea"/>
                          <a:ea typeface="+mn-ea"/>
                        </a:rPr>
                        <a:t>年</a:t>
                      </a:r>
                      <a:r>
                        <a:rPr lang="ja-JP" altLang="en-US" sz="1400" b="0" dirty="0">
                          <a:latin typeface="+mn-ea"/>
                          <a:ea typeface="+mn-ea"/>
                        </a:rPr>
                        <a:t>　</a:t>
                      </a:r>
                    </a:p>
                    <a:p>
                      <a:pPr eaLnBrk="1" hangingPunct="1">
                        <a:spcBef>
                          <a:spcPct val="0"/>
                        </a:spcBef>
                        <a:buFontTx/>
                        <a:buNone/>
                        <a:defRPr/>
                      </a:pPr>
                      <a:r>
                        <a:rPr lang="ja-JP" altLang="en-US" sz="1400" dirty="0">
                          <a:latin typeface="+mn-ea"/>
                          <a:ea typeface="+mn-ea"/>
                        </a:rPr>
                        <a:t>熊本県水俣市で発生</a:t>
                      </a:r>
                    </a:p>
                  </a:txBody>
                  <a:tcPr marL="91456" marR="91456" marT="45643" marB="45643"/>
                </a:tc>
                <a:tc>
                  <a:txBody>
                    <a:bodyPr/>
                    <a:lstStyle/>
                    <a:p>
                      <a:pPr eaLnBrk="1" hangingPunct="1">
                        <a:spcBef>
                          <a:spcPct val="0"/>
                        </a:spcBef>
                        <a:buFontTx/>
                        <a:buNone/>
                        <a:defRPr/>
                      </a:pPr>
                      <a:r>
                        <a:rPr lang="ja-JP" altLang="en-US" sz="1200" b="0" dirty="0">
                          <a:latin typeface="+mn-ea"/>
                          <a:ea typeface="+mn-ea"/>
                        </a:rPr>
                        <a:t>チッソ水俣工場が水俣湾に</a:t>
                      </a:r>
                      <a:r>
                        <a:rPr lang="ja-JP" altLang="en-US" sz="1200" b="1" dirty="0">
                          <a:solidFill>
                            <a:srgbClr val="FF3300"/>
                          </a:solidFill>
                          <a:latin typeface="+mn-ea"/>
                          <a:ea typeface="+mn-ea"/>
                        </a:rPr>
                        <a:t>メチル水銀化合物</a:t>
                      </a:r>
                      <a:r>
                        <a:rPr lang="ja-JP" altLang="en-US" sz="1200" b="0" dirty="0">
                          <a:latin typeface="+mn-ea"/>
                          <a:ea typeface="+mn-ea"/>
                        </a:rPr>
                        <a:t>を排出し、食物</a:t>
                      </a:r>
                    </a:p>
                    <a:p>
                      <a:pPr eaLnBrk="1" hangingPunct="1">
                        <a:spcBef>
                          <a:spcPct val="0"/>
                        </a:spcBef>
                        <a:buFontTx/>
                        <a:buNone/>
                        <a:defRPr/>
                      </a:pPr>
                      <a:r>
                        <a:rPr lang="ja-JP" altLang="en-US" sz="1200" b="0" dirty="0">
                          <a:latin typeface="+mn-ea"/>
                          <a:ea typeface="+mn-ea"/>
                        </a:rPr>
                        <a:t>連鎖により魚介類を食べた住民に中枢神経系疾患が発生</a:t>
                      </a:r>
                    </a:p>
                  </a:txBody>
                  <a:tcPr marL="91456" marR="91456" marT="45643" marB="45643"/>
                </a:tc>
                <a:extLst>
                  <a:ext uri="{0D108BD9-81ED-4DB2-BD59-A6C34878D82A}">
                    <a16:rowId xmlns:a16="http://schemas.microsoft.com/office/drawing/2014/main" val="10000"/>
                  </a:ext>
                </a:extLst>
              </a:tr>
              <a:tr h="518002">
                <a:tc>
                  <a:txBody>
                    <a:bodyPr/>
                    <a:lstStyle/>
                    <a:p>
                      <a:pPr marL="0" marR="0" lvl="0" indent="0" algn="l" defTabSz="914400" rtl="0" eaLnBrk="1" fontAlgn="auto" latinLnBrk="0" hangingPunct="1">
                        <a:lnSpc>
                          <a:spcPct val="100000"/>
                        </a:lnSpc>
                        <a:spcBef>
                          <a:spcPct val="0"/>
                        </a:spcBef>
                        <a:spcAft>
                          <a:spcPct val="0"/>
                        </a:spcAft>
                        <a:buClrTx/>
                        <a:buSzTx/>
                        <a:buFontTx/>
                        <a:buNone/>
                        <a:tabLst/>
                        <a:defRPr/>
                      </a:pPr>
                      <a:r>
                        <a:rPr lang="en-US" altLang="ja-JP" sz="1600" dirty="0">
                          <a:solidFill>
                            <a:srgbClr val="FF3300"/>
                          </a:solidFill>
                          <a:latin typeface="+mn-ea"/>
                          <a:ea typeface="+mn-ea"/>
                        </a:rPr>
                        <a:t>②</a:t>
                      </a:r>
                      <a:r>
                        <a:rPr lang="ja-JP" altLang="en-US" sz="1600" dirty="0">
                          <a:solidFill>
                            <a:srgbClr val="FF3300"/>
                          </a:solidFill>
                          <a:latin typeface="+mn-ea"/>
                          <a:ea typeface="+mn-ea"/>
                        </a:rPr>
                        <a:t>新潟水俣病　　</a:t>
                      </a:r>
                    </a:p>
                  </a:txBody>
                  <a:tcPr marL="91456" marR="91456" marT="45643" marB="45643"/>
                </a:tc>
                <a:tc>
                  <a:txBody>
                    <a:bodyPr/>
                    <a:lstStyle/>
                    <a:p>
                      <a:pPr eaLnBrk="1" hangingPunct="1">
                        <a:spcBef>
                          <a:spcPct val="0"/>
                        </a:spcBef>
                        <a:buFontTx/>
                        <a:buNone/>
                        <a:defRPr/>
                      </a:pPr>
                      <a:r>
                        <a:rPr lang="en-US" altLang="ja-JP" sz="1400" b="0" dirty="0">
                          <a:latin typeface="+mn-ea"/>
                          <a:ea typeface="+mn-ea"/>
                        </a:rPr>
                        <a:t>1965</a:t>
                      </a:r>
                      <a:r>
                        <a:rPr lang="ja-JP" altLang="en-US" sz="1400" dirty="0">
                          <a:latin typeface="+mn-ea"/>
                          <a:ea typeface="+mn-ea"/>
                        </a:rPr>
                        <a:t>年</a:t>
                      </a:r>
                      <a:r>
                        <a:rPr lang="ja-JP" altLang="en-US" sz="1400" b="0" dirty="0">
                          <a:latin typeface="+mn-ea"/>
                          <a:ea typeface="+mn-ea"/>
                        </a:rPr>
                        <a:t>　</a:t>
                      </a:r>
                    </a:p>
                    <a:p>
                      <a:pPr eaLnBrk="1" hangingPunct="1">
                        <a:spcBef>
                          <a:spcPct val="0"/>
                        </a:spcBef>
                        <a:buFontTx/>
                        <a:buNone/>
                        <a:defRPr/>
                      </a:pPr>
                      <a:r>
                        <a:rPr lang="ja-JP" altLang="en-US" sz="1400" dirty="0">
                          <a:latin typeface="+mn-ea"/>
                          <a:ea typeface="+mn-ea"/>
                        </a:rPr>
                        <a:t>新潟県阿賀野川で発生</a:t>
                      </a:r>
                    </a:p>
                  </a:txBody>
                  <a:tcPr marL="91456" marR="91456" marT="45643" marB="45643"/>
                </a:tc>
                <a:tc>
                  <a:txBody>
                    <a:bodyPr/>
                    <a:lstStyle/>
                    <a:p>
                      <a:pPr eaLnBrk="1" hangingPunct="1">
                        <a:spcBef>
                          <a:spcPct val="0"/>
                        </a:spcBef>
                        <a:buFontTx/>
                        <a:buNone/>
                        <a:defRPr/>
                      </a:pPr>
                      <a:r>
                        <a:rPr lang="ja-JP" altLang="en-US" sz="1200" b="0" dirty="0">
                          <a:latin typeface="+mn-ea"/>
                          <a:ea typeface="+mn-ea"/>
                        </a:rPr>
                        <a:t>昭和電工が阿賀野川に</a:t>
                      </a:r>
                      <a:r>
                        <a:rPr lang="ja-JP" altLang="en-US" sz="1200" b="1" dirty="0">
                          <a:solidFill>
                            <a:srgbClr val="FF3300"/>
                          </a:solidFill>
                          <a:latin typeface="+mn-ea"/>
                          <a:ea typeface="+mn-ea"/>
                        </a:rPr>
                        <a:t>メチル水銀化合物</a:t>
                      </a:r>
                      <a:r>
                        <a:rPr lang="ja-JP" altLang="en-US" sz="1200" b="0" dirty="0">
                          <a:latin typeface="+mn-ea"/>
                          <a:ea typeface="+mn-ea"/>
                        </a:rPr>
                        <a:t>を排水したことで</a:t>
                      </a:r>
                    </a:p>
                    <a:p>
                      <a:pPr eaLnBrk="1" hangingPunct="1">
                        <a:spcBef>
                          <a:spcPct val="0"/>
                        </a:spcBef>
                        <a:buFontTx/>
                        <a:buNone/>
                        <a:defRPr/>
                      </a:pPr>
                      <a:r>
                        <a:rPr lang="ja-JP" altLang="en-US" sz="1200" b="0" dirty="0">
                          <a:latin typeface="+mn-ea"/>
                          <a:ea typeface="+mn-ea"/>
                        </a:rPr>
                        <a:t>起こった。第２水俣病ともいわれている</a:t>
                      </a:r>
                    </a:p>
                  </a:txBody>
                  <a:tcPr marL="91456" marR="91456" marT="45643" marB="45643"/>
                </a:tc>
                <a:extLst>
                  <a:ext uri="{0D108BD9-81ED-4DB2-BD59-A6C34878D82A}">
                    <a16:rowId xmlns:a16="http://schemas.microsoft.com/office/drawing/2014/main" val="10001"/>
                  </a:ext>
                </a:extLst>
              </a:tr>
              <a:tr h="639920">
                <a:tc>
                  <a:txBody>
                    <a:bodyPr/>
                    <a:lstStyle/>
                    <a:p>
                      <a:pPr marL="0" marR="0" lvl="0" indent="0" algn="l" defTabSz="914400" rtl="0" eaLnBrk="1" fontAlgn="auto" latinLnBrk="0" hangingPunct="1">
                        <a:lnSpc>
                          <a:spcPct val="100000"/>
                        </a:lnSpc>
                        <a:spcBef>
                          <a:spcPct val="0"/>
                        </a:spcBef>
                        <a:spcAft>
                          <a:spcPct val="0"/>
                        </a:spcAft>
                        <a:buClrTx/>
                        <a:buSzTx/>
                        <a:buFontTx/>
                        <a:buNone/>
                        <a:tabLst/>
                        <a:defRPr/>
                      </a:pPr>
                      <a:r>
                        <a:rPr lang="en-US" altLang="ja-JP" sz="1600" dirty="0">
                          <a:solidFill>
                            <a:srgbClr val="FF3300"/>
                          </a:solidFill>
                          <a:latin typeface="+mn-ea"/>
                          <a:ea typeface="+mn-ea"/>
                        </a:rPr>
                        <a:t>③</a:t>
                      </a:r>
                      <a:r>
                        <a:rPr lang="ja-JP" altLang="en-US" sz="1600" dirty="0">
                          <a:solidFill>
                            <a:srgbClr val="FF3300"/>
                          </a:solidFill>
                          <a:latin typeface="+mn-ea"/>
                          <a:ea typeface="+mn-ea"/>
                        </a:rPr>
                        <a:t>イタイイタイ病　　</a:t>
                      </a:r>
                    </a:p>
                  </a:txBody>
                  <a:tcPr marL="91456" marR="91456" marT="45643" marB="45643"/>
                </a:tc>
                <a:tc>
                  <a:txBody>
                    <a:bodyPr/>
                    <a:lstStyle/>
                    <a:p>
                      <a:pPr eaLnBrk="1" hangingPunct="1">
                        <a:spcBef>
                          <a:spcPct val="0"/>
                        </a:spcBef>
                        <a:buFontTx/>
                        <a:buNone/>
                        <a:defRPr/>
                      </a:pPr>
                      <a:r>
                        <a:rPr lang="en-US" altLang="ja-JP" sz="1400" b="0" dirty="0">
                          <a:latin typeface="+mn-ea"/>
                          <a:ea typeface="+mn-ea"/>
                        </a:rPr>
                        <a:t>1912</a:t>
                      </a:r>
                      <a:r>
                        <a:rPr lang="ja-JP" altLang="en-US" sz="1400" dirty="0">
                          <a:latin typeface="+mn-ea"/>
                          <a:ea typeface="+mn-ea"/>
                        </a:rPr>
                        <a:t>年頃から</a:t>
                      </a:r>
                      <a:r>
                        <a:rPr lang="ja-JP" altLang="en-US" sz="1400" b="0" dirty="0">
                          <a:latin typeface="+mn-ea"/>
                          <a:ea typeface="+mn-ea"/>
                        </a:rPr>
                        <a:t>　</a:t>
                      </a:r>
                    </a:p>
                    <a:p>
                      <a:pPr eaLnBrk="1" hangingPunct="1">
                        <a:spcBef>
                          <a:spcPct val="0"/>
                        </a:spcBef>
                        <a:buFontTx/>
                        <a:buNone/>
                        <a:defRPr/>
                      </a:pPr>
                      <a:r>
                        <a:rPr lang="ja-JP" altLang="en-US" sz="1400" dirty="0">
                          <a:latin typeface="+mn-ea"/>
                          <a:ea typeface="+mn-ea"/>
                        </a:rPr>
                        <a:t>富山県神通川で発生</a:t>
                      </a:r>
                    </a:p>
                  </a:txBody>
                  <a:tcPr marL="91456" marR="91456" marT="45643" marB="45643"/>
                </a:tc>
                <a:tc>
                  <a:txBody>
                    <a:bodyPr/>
                    <a:lstStyle/>
                    <a:p>
                      <a:pPr eaLnBrk="1" hangingPunct="1">
                        <a:spcBef>
                          <a:spcPct val="0"/>
                        </a:spcBef>
                        <a:buFontTx/>
                        <a:buNone/>
                        <a:defRPr/>
                      </a:pPr>
                      <a:r>
                        <a:rPr lang="ja-JP" altLang="en-US" sz="1200" b="0" dirty="0">
                          <a:latin typeface="+mn-ea"/>
                          <a:ea typeface="+mn-ea"/>
                        </a:rPr>
                        <a:t>三井金属鉱業が神通川に</a:t>
                      </a:r>
                      <a:r>
                        <a:rPr lang="ja-JP" altLang="en-US" sz="1200" b="1" dirty="0">
                          <a:solidFill>
                            <a:srgbClr val="FF3300"/>
                          </a:solidFill>
                          <a:latin typeface="+mn-ea"/>
                          <a:ea typeface="+mn-ea"/>
                        </a:rPr>
                        <a:t>カドミウム</a:t>
                      </a:r>
                      <a:r>
                        <a:rPr lang="ja-JP" altLang="en-US" sz="1200" b="0" dirty="0">
                          <a:latin typeface="+mn-ea"/>
                          <a:ea typeface="+mn-ea"/>
                        </a:rPr>
                        <a:t>を排水し、それを飲料水</a:t>
                      </a:r>
                    </a:p>
                    <a:p>
                      <a:pPr eaLnBrk="1" hangingPunct="1">
                        <a:spcBef>
                          <a:spcPct val="0"/>
                        </a:spcBef>
                        <a:buFontTx/>
                        <a:buNone/>
                        <a:defRPr/>
                      </a:pPr>
                      <a:r>
                        <a:rPr lang="ja-JP" altLang="en-US" sz="1200" b="0" dirty="0">
                          <a:latin typeface="+mn-ea"/>
                          <a:ea typeface="+mn-ea"/>
                        </a:rPr>
                        <a:t>としたり、灌漑水用水として利用した汚染米を食べ、体内に蓄</a:t>
                      </a:r>
                    </a:p>
                    <a:p>
                      <a:pPr eaLnBrk="1" hangingPunct="1">
                        <a:spcBef>
                          <a:spcPct val="0"/>
                        </a:spcBef>
                        <a:buFontTx/>
                        <a:buNone/>
                        <a:defRPr/>
                      </a:pPr>
                      <a:r>
                        <a:rPr lang="ja-JP" altLang="en-US" sz="1200" b="0" dirty="0">
                          <a:latin typeface="+mn-ea"/>
                          <a:ea typeface="+mn-ea"/>
                        </a:rPr>
                        <a:t>積し骨がもろくなり激しい痛みを伴う</a:t>
                      </a:r>
                    </a:p>
                  </a:txBody>
                  <a:tcPr marL="91456" marR="91456" marT="45643" marB="45643"/>
                </a:tc>
                <a:extLst>
                  <a:ext uri="{0D108BD9-81ED-4DB2-BD59-A6C34878D82A}">
                    <a16:rowId xmlns:a16="http://schemas.microsoft.com/office/drawing/2014/main" val="10002"/>
                  </a:ext>
                </a:extLst>
              </a:tr>
              <a:tr h="518002">
                <a:tc>
                  <a:txBody>
                    <a:bodyPr/>
                    <a:lstStyle/>
                    <a:p>
                      <a:pPr marL="0" marR="0" lvl="0" indent="0" algn="l" defTabSz="914400" rtl="0" eaLnBrk="1" fontAlgn="auto" latinLnBrk="0" hangingPunct="1">
                        <a:lnSpc>
                          <a:spcPct val="100000"/>
                        </a:lnSpc>
                        <a:spcBef>
                          <a:spcPct val="0"/>
                        </a:spcBef>
                        <a:spcAft>
                          <a:spcPct val="0"/>
                        </a:spcAft>
                        <a:buClrTx/>
                        <a:buSzTx/>
                        <a:buFontTx/>
                        <a:buNone/>
                        <a:tabLst/>
                        <a:defRPr/>
                      </a:pPr>
                      <a:r>
                        <a:rPr lang="en-US" altLang="ja-JP" sz="1600" dirty="0">
                          <a:solidFill>
                            <a:srgbClr val="FF3300"/>
                          </a:solidFill>
                          <a:latin typeface="+mn-ea"/>
                          <a:ea typeface="+mn-ea"/>
                        </a:rPr>
                        <a:t>④</a:t>
                      </a:r>
                      <a:r>
                        <a:rPr lang="ja-JP" altLang="en-US" sz="1600" dirty="0">
                          <a:solidFill>
                            <a:srgbClr val="FF3300"/>
                          </a:solidFill>
                          <a:latin typeface="+mn-ea"/>
                          <a:ea typeface="+mn-ea"/>
                        </a:rPr>
                        <a:t>四日市ぜんそく　　</a:t>
                      </a:r>
                    </a:p>
                  </a:txBody>
                  <a:tcPr marL="91456" marR="91456" marT="45643" marB="45643"/>
                </a:tc>
                <a:tc>
                  <a:txBody>
                    <a:bodyPr/>
                    <a:lstStyle/>
                    <a:p>
                      <a:pPr eaLnBrk="1" hangingPunct="1">
                        <a:spcBef>
                          <a:spcPct val="0"/>
                        </a:spcBef>
                        <a:buFontTx/>
                        <a:buNone/>
                        <a:defRPr/>
                      </a:pPr>
                      <a:r>
                        <a:rPr lang="en-US" altLang="ja-JP" sz="1400" b="0" dirty="0">
                          <a:latin typeface="+mn-ea"/>
                          <a:ea typeface="+mn-ea"/>
                        </a:rPr>
                        <a:t>1960</a:t>
                      </a:r>
                      <a:r>
                        <a:rPr lang="ja-JP" altLang="en-US" sz="1400" b="0" dirty="0">
                          <a:latin typeface="+mn-ea"/>
                          <a:ea typeface="+mn-ea"/>
                        </a:rPr>
                        <a:t>～</a:t>
                      </a:r>
                      <a:r>
                        <a:rPr lang="en-US" altLang="ja-JP" sz="1400" b="0" dirty="0">
                          <a:latin typeface="+mn-ea"/>
                          <a:ea typeface="+mn-ea"/>
                        </a:rPr>
                        <a:t>70</a:t>
                      </a:r>
                      <a:r>
                        <a:rPr lang="ja-JP" altLang="en-US" sz="1400" dirty="0">
                          <a:latin typeface="+mn-ea"/>
                          <a:ea typeface="+mn-ea"/>
                        </a:rPr>
                        <a:t>年代</a:t>
                      </a:r>
                    </a:p>
                    <a:p>
                      <a:pPr eaLnBrk="1" hangingPunct="1">
                        <a:spcBef>
                          <a:spcPct val="0"/>
                        </a:spcBef>
                        <a:buFontTx/>
                        <a:buNone/>
                        <a:defRPr/>
                      </a:pPr>
                      <a:r>
                        <a:rPr lang="ja-JP" altLang="en-US" sz="1400" dirty="0">
                          <a:latin typeface="+mn-ea"/>
                          <a:ea typeface="+mn-ea"/>
                        </a:rPr>
                        <a:t>三重県四日市市で発生</a:t>
                      </a:r>
                    </a:p>
                  </a:txBody>
                  <a:tcPr marL="91456" marR="91456" marT="45643" marB="45643"/>
                </a:tc>
                <a:tc>
                  <a:txBody>
                    <a:bodyPr/>
                    <a:lstStyle/>
                    <a:p>
                      <a:pPr eaLnBrk="1" hangingPunct="1">
                        <a:spcBef>
                          <a:spcPct val="0"/>
                        </a:spcBef>
                        <a:buFontTx/>
                        <a:buNone/>
                        <a:defRPr/>
                      </a:pPr>
                      <a:r>
                        <a:rPr lang="ja-JP" altLang="en-US" sz="1200" b="0" dirty="0">
                          <a:latin typeface="+mn-ea"/>
                          <a:ea typeface="+mn-ea"/>
                        </a:rPr>
                        <a:t>四日市市石油コンビナートから排出された</a:t>
                      </a:r>
                      <a:r>
                        <a:rPr lang="ja-JP" altLang="en-US" sz="1200" b="1" dirty="0">
                          <a:solidFill>
                            <a:srgbClr val="FF3300"/>
                          </a:solidFill>
                          <a:latin typeface="+mn-ea"/>
                          <a:ea typeface="+mn-ea"/>
                        </a:rPr>
                        <a:t>硫黄酸化物</a:t>
                      </a:r>
                      <a:r>
                        <a:rPr lang="ja-JP" altLang="en-US" sz="1200" b="0" dirty="0">
                          <a:latin typeface="+mn-ea"/>
                          <a:ea typeface="+mn-ea"/>
                        </a:rPr>
                        <a:t>による</a:t>
                      </a:r>
                    </a:p>
                    <a:p>
                      <a:pPr eaLnBrk="1" hangingPunct="1">
                        <a:spcBef>
                          <a:spcPct val="0"/>
                        </a:spcBef>
                        <a:buFontTx/>
                        <a:buNone/>
                        <a:defRPr/>
                      </a:pPr>
                      <a:r>
                        <a:rPr lang="ja-JP" altLang="en-US" sz="1200" b="0" dirty="0">
                          <a:latin typeface="+mn-ea"/>
                          <a:ea typeface="+mn-ea"/>
                        </a:rPr>
                        <a:t>大気汚染が原因、ぜんそくや気管支炎を発症</a:t>
                      </a:r>
                    </a:p>
                  </a:txBody>
                  <a:tcPr marL="91456" marR="91456" marT="45643" marB="45643"/>
                </a:tc>
                <a:extLst>
                  <a:ext uri="{0D108BD9-81ED-4DB2-BD59-A6C34878D82A}">
                    <a16:rowId xmlns:a16="http://schemas.microsoft.com/office/drawing/2014/main" val="10003"/>
                  </a:ext>
                </a:extLst>
              </a:tr>
            </a:tbl>
          </a:graphicData>
        </a:graphic>
      </p:graphicFrame>
      <p:sp>
        <p:nvSpPr>
          <p:cNvPr id="23589" name="Text Box 15">
            <a:extLst>
              <a:ext uri="{FF2B5EF4-FFF2-40B4-BE49-F238E27FC236}">
                <a16:creationId xmlns:a16="http://schemas.microsoft.com/office/drawing/2014/main" id="{6094F6E9-42CA-5954-8F69-05A3F35C783C}"/>
              </a:ext>
            </a:extLst>
          </p:cNvPr>
          <p:cNvSpPr txBox="1">
            <a:spLocks noChangeArrowheads="1"/>
          </p:cNvSpPr>
          <p:nvPr/>
        </p:nvSpPr>
        <p:spPr bwMode="auto">
          <a:xfrm>
            <a:off x="34925" y="6334125"/>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a:solidFill>
                  <a:srgbClr val="FF0000"/>
                </a:solidFill>
                <a:latin typeface="ＭＳ Ｐゴシック" panose="020B0600070205080204" pitchFamily="50" charset="-128"/>
              </a:rPr>
              <a:t>エンドオブパイプ型の公害対策</a:t>
            </a:r>
            <a:r>
              <a:rPr lang="ja-JP" altLang="en-US" sz="1400" b="0">
                <a:latin typeface="ＭＳ Ｐゴシック" panose="020B0600070205080204" pitchFamily="50" charset="-128"/>
              </a:rPr>
              <a:t>により工場の排気や排水が環境に放出される排出口で何らかの処理をすることによって、環境負荷を軽減する技術を確立。 → 公害対策が進展した。 → </a:t>
            </a:r>
            <a:r>
              <a:rPr lang="en-US" altLang="ja-JP" sz="1400" b="0">
                <a:latin typeface="ＭＳ Ｐゴシック" panose="020B0600070205080204" pitchFamily="50" charset="-128"/>
              </a:rPr>
              <a:t>2</a:t>
            </a:r>
            <a:r>
              <a:rPr lang="ja-JP" altLang="en-US" sz="1400" b="0">
                <a:latin typeface="ＭＳ Ｐゴシック" panose="020B0600070205080204" pitchFamily="50" charset="-128"/>
              </a:rPr>
              <a:t>度の石油危機 → 経済優先 → 雌伏</a:t>
            </a:r>
            <a:r>
              <a:rPr lang="en-US" altLang="ja-JP" sz="1100" b="0">
                <a:latin typeface="ＭＳ Ｐゴシック" panose="020B0600070205080204" pitchFamily="50" charset="-128"/>
              </a:rPr>
              <a:t>(</a:t>
            </a:r>
            <a:r>
              <a:rPr lang="ja-JP" altLang="en-US" sz="1100" b="0">
                <a:latin typeface="ＭＳ Ｐゴシック" panose="020B0600070205080204" pitchFamily="50" charset="-128"/>
              </a:rPr>
              <a:t>しふく</a:t>
            </a:r>
            <a:r>
              <a:rPr lang="en-US" altLang="ja-JP" sz="1100" b="0">
                <a:latin typeface="ＭＳ Ｐゴシック" panose="020B0600070205080204" pitchFamily="50" charset="-128"/>
              </a:rPr>
              <a:t>)</a:t>
            </a:r>
            <a:r>
              <a:rPr lang="ja-JP" altLang="en-US" sz="1400" b="0">
                <a:latin typeface="ＭＳ Ｐゴシック" panose="020B0600070205080204" pitchFamily="50" charset="-128"/>
              </a:rPr>
              <a:t>の時代</a:t>
            </a:r>
          </a:p>
        </p:txBody>
      </p:sp>
      <p:sp>
        <p:nvSpPr>
          <p:cNvPr id="23590" name="AutoShape 16">
            <a:extLst>
              <a:ext uri="{FF2B5EF4-FFF2-40B4-BE49-F238E27FC236}">
                <a16:creationId xmlns:a16="http://schemas.microsoft.com/office/drawing/2014/main" id="{7C4E089C-5702-EFC7-3065-573EC432EBBE}"/>
              </a:ext>
            </a:extLst>
          </p:cNvPr>
          <p:cNvSpPr>
            <a:spLocks noChangeArrowheads="1"/>
          </p:cNvSpPr>
          <p:nvPr/>
        </p:nvSpPr>
        <p:spPr bwMode="auto">
          <a:xfrm>
            <a:off x="53975" y="6049963"/>
            <a:ext cx="4564063" cy="338137"/>
          </a:xfrm>
          <a:prstGeom prst="roundRect">
            <a:avLst>
              <a:gd name="adj" fmla="val 1664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600">
              <a:latin typeface="ＭＳ Ｐゴシック" panose="020B0600070205080204" pitchFamily="50" charset="-128"/>
            </a:endParaRPr>
          </a:p>
        </p:txBody>
      </p:sp>
      <p:sp>
        <p:nvSpPr>
          <p:cNvPr id="23591" name="Text Box 17">
            <a:extLst>
              <a:ext uri="{FF2B5EF4-FFF2-40B4-BE49-F238E27FC236}">
                <a16:creationId xmlns:a16="http://schemas.microsoft.com/office/drawing/2014/main" id="{62107FEC-9BBB-16E5-2FDE-86112A529128}"/>
              </a:ext>
            </a:extLst>
          </p:cNvPr>
          <p:cNvSpPr txBox="1">
            <a:spLocks noChangeArrowheads="1"/>
          </p:cNvSpPr>
          <p:nvPr/>
        </p:nvSpPr>
        <p:spPr bwMode="auto">
          <a:xfrm>
            <a:off x="34925" y="6027738"/>
            <a:ext cx="4367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a:latin typeface="ＭＳ Ｐゴシック" panose="020B0600070205080204" pitchFamily="50" charset="-128"/>
              </a:rPr>
              <a:t>技術的対策の進展と新たな環境問題への挑戦</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Text Box 7">
            <a:extLst>
              <a:ext uri="{FF2B5EF4-FFF2-40B4-BE49-F238E27FC236}">
                <a16:creationId xmlns:a16="http://schemas.microsoft.com/office/drawing/2014/main" id="{B1816AD2-510D-A829-8B74-EBB450D5A90B}"/>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P142</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143</a:t>
            </a:r>
          </a:p>
        </p:txBody>
      </p:sp>
      <p:sp>
        <p:nvSpPr>
          <p:cNvPr id="178179" name="Text Box 8">
            <a:extLst>
              <a:ext uri="{FF2B5EF4-FFF2-40B4-BE49-F238E27FC236}">
                <a16:creationId xmlns:a16="http://schemas.microsoft.com/office/drawing/2014/main" id="{3429E477-0A00-3E32-7A43-5A757327815D}"/>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178180" name="Text Box 9">
            <a:extLst>
              <a:ext uri="{FF2B5EF4-FFF2-40B4-BE49-F238E27FC236}">
                <a16:creationId xmlns:a16="http://schemas.microsoft.com/office/drawing/2014/main" id="{AF4C9E13-0D8C-8E8A-8F01-FBD1BAEE021C}"/>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78181" name="Text Box 10">
            <a:extLst>
              <a:ext uri="{FF2B5EF4-FFF2-40B4-BE49-F238E27FC236}">
                <a16:creationId xmlns:a16="http://schemas.microsoft.com/office/drawing/2014/main" id="{EF57653F-0C9C-23D4-FF72-D50C367FA7E2}"/>
              </a:ext>
            </a:extLst>
          </p:cNvPr>
          <p:cNvSpPr txBox="1">
            <a:spLocks noChangeArrowheads="1"/>
          </p:cNvSpPr>
          <p:nvPr/>
        </p:nvSpPr>
        <p:spPr bwMode="auto">
          <a:xfrm>
            <a:off x="3041650" y="111125"/>
            <a:ext cx="48974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大気汚染の原因とメカニズム　</a:t>
            </a:r>
          </a:p>
        </p:txBody>
      </p:sp>
      <p:sp>
        <p:nvSpPr>
          <p:cNvPr id="178183" name="AutoShape 13">
            <a:extLst>
              <a:ext uri="{FF2B5EF4-FFF2-40B4-BE49-F238E27FC236}">
                <a16:creationId xmlns:a16="http://schemas.microsoft.com/office/drawing/2014/main" id="{17325202-C6E3-EE6C-20F1-C00474EDDE51}"/>
              </a:ext>
            </a:extLst>
          </p:cNvPr>
          <p:cNvSpPr>
            <a:spLocks noChangeArrowheads="1"/>
          </p:cNvSpPr>
          <p:nvPr/>
        </p:nvSpPr>
        <p:spPr bwMode="auto">
          <a:xfrm>
            <a:off x="4643438" y="4987925"/>
            <a:ext cx="4392612" cy="720725"/>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a:latin typeface="+mn-ea"/>
                <a:ea typeface="+mn-ea"/>
              </a:rPr>
              <a:t>粒子状物質</a:t>
            </a:r>
            <a:r>
              <a:rPr lang="en-US" altLang="ja-JP" sz="1200" b="0">
                <a:latin typeface="+mn-ea"/>
                <a:ea typeface="+mn-ea"/>
              </a:rPr>
              <a:t>(</a:t>
            </a:r>
            <a:r>
              <a:rPr lang="ja-JP" altLang="en-US" sz="1200" b="0">
                <a:latin typeface="+mn-ea"/>
                <a:ea typeface="+mn-ea"/>
              </a:rPr>
              <a:t>ＰＭ</a:t>
            </a:r>
            <a:r>
              <a:rPr lang="en-US" altLang="ja-JP" sz="1200" b="0">
                <a:latin typeface="+mn-ea"/>
                <a:ea typeface="+mn-ea"/>
              </a:rPr>
              <a:t>)</a:t>
            </a:r>
            <a:r>
              <a:rPr lang="ja-JP" altLang="en-US" sz="1200" b="0">
                <a:latin typeface="+mn-ea"/>
                <a:ea typeface="+mn-ea"/>
              </a:rPr>
              <a:t>のうち</a:t>
            </a:r>
            <a:r>
              <a:rPr lang="en-US" altLang="ja-JP" sz="1200" b="0">
                <a:latin typeface="+mn-ea"/>
                <a:ea typeface="+mn-ea"/>
              </a:rPr>
              <a:t>､</a:t>
            </a:r>
            <a:r>
              <a:rPr lang="ja-JP" altLang="en-US" sz="1200" b="0">
                <a:latin typeface="+mn-ea"/>
                <a:ea typeface="+mn-ea"/>
              </a:rPr>
              <a:t>粒子の</a:t>
            </a:r>
            <a:r>
              <a:rPr lang="ja-JP" altLang="en-US" sz="1200">
                <a:solidFill>
                  <a:srgbClr val="FF0000"/>
                </a:solidFill>
                <a:latin typeface="+mn-ea"/>
                <a:ea typeface="+mn-ea"/>
              </a:rPr>
              <a:t>直径が１０</a:t>
            </a:r>
            <a:r>
              <a:rPr lang="en-US" altLang="ja-JP" sz="1200">
                <a:solidFill>
                  <a:srgbClr val="FF0000"/>
                </a:solidFill>
                <a:latin typeface="+mn-ea"/>
                <a:ea typeface="+mn-ea"/>
              </a:rPr>
              <a:t>μ</a:t>
            </a:r>
            <a:r>
              <a:rPr lang="ja-JP" altLang="en-US" sz="1200">
                <a:solidFill>
                  <a:srgbClr val="FF0000"/>
                </a:solidFill>
                <a:latin typeface="+mn-ea"/>
                <a:ea typeface="+mn-ea"/>
              </a:rPr>
              <a:t>ｍ以下</a:t>
            </a:r>
            <a:r>
              <a:rPr lang="ja-JP" altLang="en-US" sz="1200" b="0">
                <a:latin typeface="+mn-ea"/>
                <a:ea typeface="+mn-ea"/>
              </a:rPr>
              <a:t>のもの</a:t>
            </a:r>
            <a:r>
              <a:rPr lang="en-US" altLang="ja-JP" sz="1200" b="0">
                <a:latin typeface="+mn-ea"/>
                <a:ea typeface="+mn-ea"/>
              </a:rPr>
              <a:t>｡</a:t>
            </a:r>
          </a:p>
          <a:p>
            <a:pPr eaLnBrk="1" hangingPunct="1">
              <a:spcBef>
                <a:spcPct val="0"/>
              </a:spcBef>
              <a:buFontTx/>
              <a:buNone/>
              <a:defRPr/>
            </a:pPr>
            <a:r>
              <a:rPr lang="ja-JP" altLang="en-US" sz="1200" b="0">
                <a:latin typeface="+mn-ea"/>
                <a:ea typeface="+mn-ea"/>
              </a:rPr>
              <a:t>工場などからのばいじんや粉じん</a:t>
            </a:r>
            <a:r>
              <a:rPr lang="en-US" altLang="ja-JP" sz="1200" b="0">
                <a:latin typeface="+mn-ea"/>
                <a:ea typeface="+mn-ea"/>
              </a:rPr>
              <a:t>､</a:t>
            </a:r>
            <a:r>
              <a:rPr lang="ja-JP" altLang="en-US" sz="1200" b="0">
                <a:latin typeface="+mn-ea"/>
                <a:ea typeface="+mn-ea"/>
              </a:rPr>
              <a:t>ディーゼル車排ガス中の黒</a:t>
            </a:r>
          </a:p>
          <a:p>
            <a:pPr eaLnBrk="1" hangingPunct="1">
              <a:spcBef>
                <a:spcPct val="0"/>
              </a:spcBef>
              <a:buFontTx/>
              <a:buNone/>
              <a:defRPr/>
            </a:pPr>
            <a:r>
              <a:rPr lang="ja-JP" altLang="en-US" sz="1200" b="0">
                <a:latin typeface="+mn-ea"/>
                <a:ea typeface="+mn-ea"/>
              </a:rPr>
              <a:t>煙などが発生源</a:t>
            </a:r>
            <a:r>
              <a:rPr lang="en-US" altLang="ja-JP" sz="1200" b="0">
                <a:latin typeface="+mn-ea"/>
                <a:ea typeface="+mn-ea"/>
              </a:rPr>
              <a:t>｡</a:t>
            </a:r>
            <a:r>
              <a:rPr lang="ja-JP" altLang="en-US" sz="1200" b="0">
                <a:latin typeface="+mn-ea"/>
                <a:ea typeface="+mn-ea"/>
              </a:rPr>
              <a:t>肺や気管支など呼吸器系に悪影響をあたえる</a:t>
            </a:r>
            <a:r>
              <a:rPr lang="en-US" altLang="ja-JP" sz="1200" b="0">
                <a:latin typeface="+mn-ea"/>
                <a:ea typeface="+mn-ea"/>
              </a:rPr>
              <a:t>｡</a:t>
            </a:r>
          </a:p>
        </p:txBody>
      </p:sp>
      <p:sp>
        <p:nvSpPr>
          <p:cNvPr id="178184" name="AutoShape 14">
            <a:extLst>
              <a:ext uri="{FF2B5EF4-FFF2-40B4-BE49-F238E27FC236}">
                <a16:creationId xmlns:a16="http://schemas.microsoft.com/office/drawing/2014/main" id="{D8127BB3-6012-FF3B-277B-EB72D0B66D7F}"/>
              </a:ext>
            </a:extLst>
          </p:cNvPr>
          <p:cNvSpPr>
            <a:spLocks noChangeArrowheads="1"/>
          </p:cNvSpPr>
          <p:nvPr/>
        </p:nvSpPr>
        <p:spPr bwMode="auto">
          <a:xfrm>
            <a:off x="5292725" y="4651375"/>
            <a:ext cx="3024188" cy="360363"/>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85" name="AutoShape 15">
            <a:extLst>
              <a:ext uri="{FF2B5EF4-FFF2-40B4-BE49-F238E27FC236}">
                <a16:creationId xmlns:a16="http://schemas.microsoft.com/office/drawing/2014/main" id="{FBF47C5C-44FE-7D65-6E17-827FA56FFC54}"/>
              </a:ext>
            </a:extLst>
          </p:cNvPr>
          <p:cNvSpPr>
            <a:spLocks noChangeArrowheads="1"/>
          </p:cNvSpPr>
          <p:nvPr/>
        </p:nvSpPr>
        <p:spPr bwMode="auto">
          <a:xfrm>
            <a:off x="4643438" y="6188075"/>
            <a:ext cx="4392612" cy="430213"/>
          </a:xfrm>
          <a:prstGeom prst="roundRect">
            <a:avLst>
              <a:gd name="adj" fmla="val 1668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ＳＰＭのうち粒径が</a:t>
            </a:r>
            <a:r>
              <a:rPr lang="en-US" altLang="ja-JP" sz="1400" b="0">
                <a:latin typeface="+mn-ea"/>
                <a:ea typeface="+mn-ea"/>
              </a:rPr>
              <a:t>2.5μ</a:t>
            </a:r>
            <a:r>
              <a:rPr lang="ja-JP" altLang="en-US" sz="1400" b="0">
                <a:latin typeface="+mn-ea"/>
                <a:ea typeface="+mn-ea"/>
              </a:rPr>
              <a:t>ｍ以下のもの。</a:t>
            </a:r>
          </a:p>
        </p:txBody>
      </p:sp>
      <p:sp>
        <p:nvSpPr>
          <p:cNvPr id="178186" name="AutoShape 16">
            <a:extLst>
              <a:ext uri="{FF2B5EF4-FFF2-40B4-BE49-F238E27FC236}">
                <a16:creationId xmlns:a16="http://schemas.microsoft.com/office/drawing/2014/main" id="{CF904726-D412-258E-4B8E-2F39D7991384}"/>
              </a:ext>
            </a:extLst>
          </p:cNvPr>
          <p:cNvSpPr>
            <a:spLocks noChangeArrowheads="1"/>
          </p:cNvSpPr>
          <p:nvPr/>
        </p:nvSpPr>
        <p:spPr bwMode="auto">
          <a:xfrm>
            <a:off x="5508625" y="5851525"/>
            <a:ext cx="2665413" cy="360363"/>
          </a:xfrm>
          <a:prstGeom prst="roundRect">
            <a:avLst>
              <a:gd name="adj" fmla="val 16676"/>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87" name="AutoShape 17">
            <a:extLst>
              <a:ext uri="{FF2B5EF4-FFF2-40B4-BE49-F238E27FC236}">
                <a16:creationId xmlns:a16="http://schemas.microsoft.com/office/drawing/2014/main" id="{AD3B22A3-3807-5EFB-7E38-A6802D403590}"/>
              </a:ext>
            </a:extLst>
          </p:cNvPr>
          <p:cNvSpPr>
            <a:spLocks noChangeArrowheads="1"/>
          </p:cNvSpPr>
          <p:nvPr/>
        </p:nvSpPr>
        <p:spPr bwMode="auto">
          <a:xfrm>
            <a:off x="34925" y="6091238"/>
            <a:ext cx="4392613" cy="647700"/>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ＮＯ</a:t>
            </a:r>
            <a:r>
              <a:rPr lang="en-US" altLang="ja-JP" sz="1200" b="0" dirty="0">
                <a:latin typeface="+mn-ea"/>
                <a:ea typeface="+mn-ea"/>
              </a:rPr>
              <a:t>x</a:t>
            </a:r>
            <a:r>
              <a:rPr lang="ja-JP" altLang="en-US" sz="1200" b="0" dirty="0">
                <a:latin typeface="+mn-ea"/>
                <a:ea typeface="+mn-ea"/>
              </a:rPr>
              <a:t>やＶＯＣが紫外線を受けて反応することで発生する</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目の痛みや吐き気、頭痛などを引き起こす。高濃度のＯ</a:t>
            </a:r>
            <a:r>
              <a:rPr lang="en-US" altLang="ja-JP" sz="1200" b="0" dirty="0">
                <a:latin typeface="+mn-ea"/>
                <a:ea typeface="+mn-ea"/>
              </a:rPr>
              <a:t>x</a:t>
            </a:r>
            <a:r>
              <a:rPr lang="ja-JP" altLang="en-US" sz="1200" b="0" dirty="0">
                <a:latin typeface="+mn-ea"/>
                <a:ea typeface="+mn-ea"/>
              </a:rPr>
              <a:t>が</a:t>
            </a:r>
          </a:p>
          <a:p>
            <a:pPr eaLnBrk="1" hangingPunct="1">
              <a:spcBef>
                <a:spcPct val="0"/>
              </a:spcBef>
              <a:buFontTx/>
              <a:buNone/>
              <a:defRPr/>
            </a:pPr>
            <a:r>
              <a:rPr lang="ja-JP" altLang="en-US" sz="1200" b="0" dirty="0">
                <a:latin typeface="+mn-ea"/>
                <a:ea typeface="+mn-ea"/>
              </a:rPr>
              <a:t>大気中を漂う現象を</a:t>
            </a:r>
            <a:r>
              <a:rPr lang="ja-JP" altLang="en-US" sz="1200" dirty="0">
                <a:solidFill>
                  <a:srgbClr val="FF0000"/>
                </a:solidFill>
                <a:latin typeface="+mn-ea"/>
                <a:ea typeface="+mn-ea"/>
              </a:rPr>
              <a:t>光化学スモッグ</a:t>
            </a:r>
            <a:r>
              <a:rPr lang="ja-JP" altLang="en-US" sz="1200" b="0" dirty="0">
                <a:latin typeface="+mn-ea"/>
                <a:ea typeface="+mn-ea"/>
              </a:rPr>
              <a:t>といいます。</a:t>
            </a:r>
          </a:p>
        </p:txBody>
      </p:sp>
      <p:sp>
        <p:nvSpPr>
          <p:cNvPr id="178188" name="AutoShape 18">
            <a:extLst>
              <a:ext uri="{FF2B5EF4-FFF2-40B4-BE49-F238E27FC236}">
                <a16:creationId xmlns:a16="http://schemas.microsoft.com/office/drawing/2014/main" id="{39043629-334A-559B-AFA1-424CF965DBED}"/>
              </a:ext>
            </a:extLst>
          </p:cNvPr>
          <p:cNvSpPr>
            <a:spLocks noChangeArrowheads="1"/>
          </p:cNvSpPr>
          <p:nvPr/>
        </p:nvSpPr>
        <p:spPr bwMode="auto">
          <a:xfrm>
            <a:off x="612775" y="5734050"/>
            <a:ext cx="3238500" cy="360363"/>
          </a:xfrm>
          <a:prstGeom prst="roundRect">
            <a:avLst>
              <a:gd name="adj" fmla="val 16681"/>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89" name="AutoShape 19">
            <a:extLst>
              <a:ext uri="{FF2B5EF4-FFF2-40B4-BE49-F238E27FC236}">
                <a16:creationId xmlns:a16="http://schemas.microsoft.com/office/drawing/2014/main" id="{0DF3D5E7-5C9E-D2D1-94DE-8D581B050627}"/>
              </a:ext>
            </a:extLst>
          </p:cNvPr>
          <p:cNvSpPr>
            <a:spLocks noChangeArrowheads="1"/>
          </p:cNvSpPr>
          <p:nvPr/>
        </p:nvSpPr>
        <p:spPr bwMode="auto">
          <a:xfrm>
            <a:off x="34925" y="3860800"/>
            <a:ext cx="4427538" cy="647700"/>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常温常圧で大気中に容易に揮発する有機化合物（塗料やｲﾝｸ</a:t>
            </a:r>
          </a:p>
          <a:p>
            <a:pPr eaLnBrk="1" hangingPunct="1">
              <a:spcBef>
                <a:spcPct val="0"/>
              </a:spcBef>
              <a:buFontTx/>
              <a:buNone/>
              <a:defRPr/>
            </a:pPr>
            <a:r>
              <a:rPr lang="ja-JP" altLang="en-US" sz="1200" b="0" dirty="0">
                <a:latin typeface="+mn-ea"/>
                <a:ea typeface="+mn-ea"/>
              </a:rPr>
              <a:t>などの</a:t>
            </a:r>
            <a:r>
              <a:rPr lang="ja-JP" altLang="en-US" sz="1200" dirty="0">
                <a:solidFill>
                  <a:srgbClr val="FF0000"/>
                </a:solidFill>
                <a:latin typeface="+mn-ea"/>
                <a:ea typeface="+mn-ea"/>
              </a:rPr>
              <a:t>溶剤</a:t>
            </a:r>
            <a:r>
              <a:rPr lang="ja-JP" altLang="en-US" sz="1200" b="0" dirty="0">
                <a:latin typeface="+mn-ea"/>
                <a:ea typeface="+mn-ea"/>
              </a:rPr>
              <a:t>などに含まれる</a:t>
            </a:r>
            <a:r>
              <a:rPr lang="ja-JP" altLang="en-US" sz="1200" dirty="0">
                <a:solidFill>
                  <a:srgbClr val="FF0000"/>
                </a:solidFill>
                <a:latin typeface="+mn-ea"/>
                <a:ea typeface="+mn-ea"/>
              </a:rPr>
              <a:t>トルエン・キシレン</a:t>
            </a:r>
            <a:r>
              <a:rPr lang="ja-JP" altLang="en-US" sz="1200" b="0" dirty="0">
                <a:latin typeface="+mn-ea"/>
                <a:ea typeface="+mn-ea"/>
              </a:rPr>
              <a:t>など</a:t>
            </a:r>
            <a:r>
              <a:rPr lang="en-US" altLang="ja-JP" sz="1200" b="0" dirty="0">
                <a:latin typeface="+mn-ea"/>
                <a:ea typeface="+mn-ea"/>
              </a:rPr>
              <a:t>)</a:t>
            </a:r>
            <a:r>
              <a:rPr lang="ja-JP" altLang="en-US" sz="1200" b="0" dirty="0">
                <a:latin typeface="+mn-ea"/>
                <a:ea typeface="+mn-ea"/>
              </a:rPr>
              <a:t>の総称。</a:t>
            </a:r>
          </a:p>
          <a:p>
            <a:pPr eaLnBrk="1" hangingPunct="1">
              <a:spcBef>
                <a:spcPct val="0"/>
              </a:spcBef>
              <a:buFontTx/>
              <a:buNone/>
              <a:defRPr/>
            </a:pPr>
            <a:r>
              <a:rPr lang="ja-JP" altLang="en-US" sz="1200" dirty="0">
                <a:solidFill>
                  <a:srgbClr val="FF0000"/>
                </a:solidFill>
                <a:latin typeface="+mn-ea"/>
                <a:ea typeface="+mn-ea"/>
              </a:rPr>
              <a:t>ＳＰＭ</a:t>
            </a:r>
            <a:r>
              <a:rPr lang="ja-JP" altLang="en-US" sz="1200" b="0" dirty="0">
                <a:latin typeface="+mn-ea"/>
                <a:ea typeface="+mn-ea"/>
              </a:rPr>
              <a:t>や</a:t>
            </a:r>
            <a:r>
              <a:rPr lang="ja-JP" altLang="en-US" sz="1200" dirty="0">
                <a:solidFill>
                  <a:srgbClr val="FF0000"/>
                </a:solidFill>
                <a:latin typeface="+mn-ea"/>
                <a:ea typeface="+mn-ea"/>
              </a:rPr>
              <a:t>Ｏ</a:t>
            </a:r>
            <a:r>
              <a:rPr lang="en-US" altLang="ja-JP" sz="1200" dirty="0">
                <a:solidFill>
                  <a:srgbClr val="FF0000"/>
                </a:solidFill>
                <a:latin typeface="+mn-ea"/>
                <a:ea typeface="+mn-ea"/>
              </a:rPr>
              <a:t>x</a:t>
            </a:r>
            <a:r>
              <a:rPr lang="ja-JP" altLang="en-US" sz="1200" b="0" dirty="0">
                <a:latin typeface="+mn-ea"/>
                <a:ea typeface="+mn-ea"/>
              </a:rPr>
              <a:t>や</a:t>
            </a:r>
            <a:r>
              <a:rPr lang="ja-JP" altLang="en-US" sz="1200" dirty="0">
                <a:solidFill>
                  <a:srgbClr val="FF0000"/>
                </a:solidFill>
                <a:latin typeface="+mn-ea"/>
                <a:ea typeface="+mn-ea"/>
              </a:rPr>
              <a:t>シックハウス症候群</a:t>
            </a:r>
            <a:r>
              <a:rPr lang="ja-JP" altLang="en-US" sz="1200" b="0" dirty="0">
                <a:latin typeface="+mn-ea"/>
                <a:ea typeface="+mn-ea"/>
              </a:rPr>
              <a:t>の原因物質。</a:t>
            </a:r>
          </a:p>
        </p:txBody>
      </p:sp>
      <p:sp>
        <p:nvSpPr>
          <p:cNvPr id="178190" name="AutoShape 20">
            <a:extLst>
              <a:ext uri="{FF2B5EF4-FFF2-40B4-BE49-F238E27FC236}">
                <a16:creationId xmlns:a16="http://schemas.microsoft.com/office/drawing/2014/main" id="{B0F69C86-1031-8986-B10E-76C7DD8A68D6}"/>
              </a:ext>
            </a:extLst>
          </p:cNvPr>
          <p:cNvSpPr>
            <a:spLocks noChangeArrowheads="1"/>
          </p:cNvSpPr>
          <p:nvPr/>
        </p:nvSpPr>
        <p:spPr bwMode="auto">
          <a:xfrm>
            <a:off x="612775" y="3500438"/>
            <a:ext cx="3238500" cy="360362"/>
          </a:xfrm>
          <a:prstGeom prst="roundRect">
            <a:avLst>
              <a:gd name="adj" fmla="val 16681"/>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91" name="AutoShape 21">
            <a:extLst>
              <a:ext uri="{FF2B5EF4-FFF2-40B4-BE49-F238E27FC236}">
                <a16:creationId xmlns:a16="http://schemas.microsoft.com/office/drawing/2014/main" id="{2456BB23-39FD-E5E9-7BA3-9292D5B20B75}"/>
              </a:ext>
            </a:extLst>
          </p:cNvPr>
          <p:cNvSpPr>
            <a:spLocks noChangeArrowheads="1"/>
          </p:cNvSpPr>
          <p:nvPr/>
        </p:nvSpPr>
        <p:spPr bwMode="auto">
          <a:xfrm>
            <a:off x="0" y="4941888"/>
            <a:ext cx="4500563" cy="647700"/>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燃料の燃焼中に、燃料中や空気中の窒素が酸素と結合して発生</a:t>
            </a:r>
          </a:p>
          <a:p>
            <a:pPr eaLnBrk="1" hangingPunct="1">
              <a:spcBef>
                <a:spcPct val="0"/>
              </a:spcBef>
              <a:buFontTx/>
              <a:buNone/>
              <a:defRPr/>
            </a:pPr>
            <a:r>
              <a:rPr lang="ja-JP" altLang="en-US" sz="1200" b="0" dirty="0">
                <a:latin typeface="+mn-ea"/>
                <a:ea typeface="+mn-ea"/>
              </a:rPr>
              <a:t>する</a:t>
            </a:r>
            <a:r>
              <a:rPr lang="en-US" altLang="ja-JP" sz="1200" b="0" dirty="0">
                <a:latin typeface="+mn-ea"/>
                <a:ea typeface="+mn-ea"/>
              </a:rPr>
              <a:t>｡</a:t>
            </a:r>
            <a:r>
              <a:rPr lang="ja-JP" altLang="en-US" sz="1200" b="0" dirty="0">
                <a:latin typeface="+mn-ea"/>
                <a:ea typeface="+mn-ea"/>
              </a:rPr>
              <a:t>酸性雨の原因となる。また紫外線によりＶＯＣと化学反応</a:t>
            </a:r>
          </a:p>
          <a:p>
            <a:pPr eaLnBrk="1" hangingPunct="1">
              <a:spcBef>
                <a:spcPct val="0"/>
              </a:spcBef>
              <a:buFontTx/>
              <a:buNone/>
              <a:defRPr/>
            </a:pPr>
            <a:r>
              <a:rPr lang="ja-JP" altLang="en-US" sz="1200" b="0" dirty="0">
                <a:latin typeface="+mn-ea"/>
                <a:ea typeface="+mn-ea"/>
              </a:rPr>
              <a:t>を起こして</a:t>
            </a:r>
            <a:r>
              <a:rPr lang="ja-JP" altLang="en-US" sz="1200" dirty="0">
                <a:solidFill>
                  <a:srgbClr val="FF0000"/>
                </a:solidFill>
                <a:latin typeface="+mn-ea"/>
                <a:ea typeface="+mn-ea"/>
              </a:rPr>
              <a:t>光化学オキシダント</a:t>
            </a:r>
            <a:r>
              <a:rPr lang="ja-JP" altLang="en-US" sz="1200" b="0" dirty="0">
                <a:latin typeface="+mn-ea"/>
                <a:ea typeface="+mn-ea"/>
              </a:rPr>
              <a:t>という大気汚染物質を生成する。</a:t>
            </a:r>
          </a:p>
        </p:txBody>
      </p:sp>
      <p:sp>
        <p:nvSpPr>
          <p:cNvPr id="178192" name="AutoShape 22">
            <a:extLst>
              <a:ext uri="{FF2B5EF4-FFF2-40B4-BE49-F238E27FC236}">
                <a16:creationId xmlns:a16="http://schemas.microsoft.com/office/drawing/2014/main" id="{7312BC54-464F-44EE-E953-9B10FC971742}"/>
              </a:ext>
            </a:extLst>
          </p:cNvPr>
          <p:cNvSpPr>
            <a:spLocks noChangeArrowheads="1"/>
          </p:cNvSpPr>
          <p:nvPr/>
        </p:nvSpPr>
        <p:spPr bwMode="auto">
          <a:xfrm>
            <a:off x="612775" y="4581525"/>
            <a:ext cx="3238500" cy="360363"/>
          </a:xfrm>
          <a:prstGeom prst="roundRect">
            <a:avLst>
              <a:gd name="adj" fmla="val 16681"/>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93" name="AutoShape 23">
            <a:extLst>
              <a:ext uri="{FF2B5EF4-FFF2-40B4-BE49-F238E27FC236}">
                <a16:creationId xmlns:a16="http://schemas.microsoft.com/office/drawing/2014/main" id="{38EF3490-AA5F-3544-A873-DF95DFA3BE7A}"/>
              </a:ext>
            </a:extLst>
          </p:cNvPr>
          <p:cNvSpPr>
            <a:spLocks noChangeArrowheads="1"/>
          </p:cNvSpPr>
          <p:nvPr/>
        </p:nvSpPr>
        <p:spPr bwMode="auto">
          <a:xfrm>
            <a:off x="4643438" y="3860800"/>
            <a:ext cx="4429125" cy="647700"/>
          </a:xfrm>
          <a:prstGeom prst="roundRect">
            <a:avLst>
              <a:gd name="adj" fmla="val 16653"/>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石油や石炭などの化石燃料中の硫黄分が燃焼中に空気中の</a:t>
            </a:r>
          </a:p>
          <a:p>
            <a:pPr eaLnBrk="1" hangingPunct="1">
              <a:spcBef>
                <a:spcPct val="0"/>
              </a:spcBef>
              <a:buFontTx/>
              <a:buNone/>
              <a:defRPr/>
            </a:pPr>
            <a:r>
              <a:rPr lang="ja-JP" altLang="en-US" sz="1200" b="0" dirty="0">
                <a:latin typeface="+mn-ea"/>
                <a:ea typeface="+mn-ea"/>
              </a:rPr>
              <a:t>酸素と結合し発生する。ぜんそくや酸性雨の主原因。</a:t>
            </a:r>
          </a:p>
          <a:p>
            <a:pPr eaLnBrk="1" hangingPunct="1">
              <a:spcBef>
                <a:spcPct val="0"/>
              </a:spcBef>
              <a:buFontTx/>
              <a:buNone/>
              <a:defRPr/>
            </a:pPr>
            <a:r>
              <a:rPr lang="ja-JP" altLang="en-US" sz="1200" dirty="0">
                <a:solidFill>
                  <a:srgbClr val="FF0000"/>
                </a:solidFill>
                <a:latin typeface="+mn-ea"/>
                <a:ea typeface="+mn-ea"/>
              </a:rPr>
              <a:t>ＳＰＭ</a:t>
            </a:r>
            <a:r>
              <a:rPr lang="ja-JP" altLang="en-US" sz="1200" b="0" dirty="0">
                <a:latin typeface="+mn-ea"/>
                <a:ea typeface="+mn-ea"/>
              </a:rPr>
              <a:t>や</a:t>
            </a:r>
            <a:r>
              <a:rPr lang="ja-JP" altLang="en-US" sz="1200" dirty="0">
                <a:solidFill>
                  <a:srgbClr val="FF0000"/>
                </a:solidFill>
                <a:latin typeface="+mn-ea"/>
                <a:ea typeface="+mn-ea"/>
              </a:rPr>
              <a:t>ＰＭ２</a:t>
            </a:r>
            <a:r>
              <a:rPr lang="en-US" altLang="ja-JP" sz="1200" dirty="0">
                <a:solidFill>
                  <a:srgbClr val="FF0000"/>
                </a:solidFill>
                <a:latin typeface="+mn-ea"/>
                <a:ea typeface="+mn-ea"/>
              </a:rPr>
              <a:t>.</a:t>
            </a:r>
            <a:r>
              <a:rPr lang="ja-JP" altLang="en-US" sz="1200" dirty="0">
                <a:solidFill>
                  <a:srgbClr val="FF0000"/>
                </a:solidFill>
                <a:latin typeface="+mn-ea"/>
                <a:ea typeface="+mn-ea"/>
              </a:rPr>
              <a:t>５</a:t>
            </a:r>
            <a:r>
              <a:rPr lang="ja-JP" altLang="en-US" sz="1200" b="0" dirty="0">
                <a:latin typeface="+mn-ea"/>
                <a:ea typeface="+mn-ea"/>
              </a:rPr>
              <a:t>を生成する。</a:t>
            </a:r>
          </a:p>
        </p:txBody>
      </p:sp>
      <p:sp>
        <p:nvSpPr>
          <p:cNvPr id="178194" name="AutoShape 24">
            <a:extLst>
              <a:ext uri="{FF2B5EF4-FFF2-40B4-BE49-F238E27FC236}">
                <a16:creationId xmlns:a16="http://schemas.microsoft.com/office/drawing/2014/main" id="{39FC1A5B-AD7E-C606-0CAF-93C600EC2E85}"/>
              </a:ext>
            </a:extLst>
          </p:cNvPr>
          <p:cNvSpPr>
            <a:spLocks noChangeArrowheads="1"/>
          </p:cNvSpPr>
          <p:nvPr/>
        </p:nvSpPr>
        <p:spPr bwMode="auto">
          <a:xfrm>
            <a:off x="5472113" y="3500438"/>
            <a:ext cx="2700337" cy="363537"/>
          </a:xfrm>
          <a:prstGeom prst="roundRect">
            <a:avLst>
              <a:gd name="adj" fmla="val 16676"/>
            </a:avLst>
          </a:prstGeom>
          <a:solidFill>
            <a:srgbClr val="FF3300"/>
          </a:solidFill>
          <a:ln w="9525">
            <a:solidFill>
              <a:schemeClr val="bg1"/>
            </a:solidFill>
            <a:round/>
            <a:headEnd/>
            <a:tailEnd/>
          </a:ln>
          <a:effectLst>
            <a:outerShdw dist="35921"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endParaRPr lang="ja-JP" altLang="ja-JP" sz="1800">
              <a:solidFill>
                <a:schemeClr val="bg1"/>
              </a:solidFill>
              <a:latin typeface="+mn-ea"/>
              <a:ea typeface="+mn-ea"/>
            </a:endParaRPr>
          </a:p>
        </p:txBody>
      </p:sp>
      <p:sp>
        <p:nvSpPr>
          <p:cNvPr id="178195" name="AutoShape 25">
            <a:extLst>
              <a:ext uri="{FF2B5EF4-FFF2-40B4-BE49-F238E27FC236}">
                <a16:creationId xmlns:a16="http://schemas.microsoft.com/office/drawing/2014/main" id="{9BE91527-578E-1414-82D2-D05D49953955}"/>
              </a:ext>
            </a:extLst>
          </p:cNvPr>
          <p:cNvSpPr>
            <a:spLocks noChangeArrowheads="1"/>
          </p:cNvSpPr>
          <p:nvPr/>
        </p:nvSpPr>
        <p:spPr bwMode="auto">
          <a:xfrm>
            <a:off x="0" y="730349"/>
            <a:ext cx="1508125" cy="255389"/>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78196" name="Text Box 32">
            <a:extLst>
              <a:ext uri="{FF2B5EF4-FFF2-40B4-BE49-F238E27FC236}">
                <a16:creationId xmlns:a16="http://schemas.microsoft.com/office/drawing/2014/main" id="{FEBD3B4B-6AAD-0385-1A4D-C6A1BFF9EBA1}"/>
              </a:ext>
            </a:extLst>
          </p:cNvPr>
          <p:cNvSpPr txBox="1">
            <a:spLocks noChangeArrowheads="1"/>
          </p:cNvSpPr>
          <p:nvPr/>
        </p:nvSpPr>
        <p:spPr bwMode="auto">
          <a:xfrm>
            <a:off x="-7745" y="660270"/>
            <a:ext cx="17430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大気汚染とは　　</a:t>
            </a:r>
          </a:p>
        </p:txBody>
      </p:sp>
      <p:sp>
        <p:nvSpPr>
          <p:cNvPr id="178197" name="Text Box 33">
            <a:extLst>
              <a:ext uri="{FF2B5EF4-FFF2-40B4-BE49-F238E27FC236}">
                <a16:creationId xmlns:a16="http://schemas.microsoft.com/office/drawing/2014/main" id="{602CC48A-85C6-7845-5448-B7620D9E2F1F}"/>
              </a:ext>
            </a:extLst>
          </p:cNvPr>
          <p:cNvSpPr txBox="1">
            <a:spLocks noChangeArrowheads="1"/>
          </p:cNvSpPr>
          <p:nvPr/>
        </p:nvSpPr>
        <p:spPr bwMode="auto">
          <a:xfrm>
            <a:off x="755650" y="3500438"/>
            <a:ext cx="324008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揮発性有機化合物（ＶＯＣ）　　</a:t>
            </a:r>
          </a:p>
        </p:txBody>
      </p:sp>
      <p:sp>
        <p:nvSpPr>
          <p:cNvPr id="178198" name="Text Box 34">
            <a:extLst>
              <a:ext uri="{FF2B5EF4-FFF2-40B4-BE49-F238E27FC236}">
                <a16:creationId xmlns:a16="http://schemas.microsoft.com/office/drawing/2014/main" id="{F0D52322-2166-F56B-59A0-355E3D783B9B}"/>
              </a:ext>
            </a:extLst>
          </p:cNvPr>
          <p:cNvSpPr txBox="1">
            <a:spLocks noChangeArrowheads="1"/>
          </p:cNvSpPr>
          <p:nvPr/>
        </p:nvSpPr>
        <p:spPr bwMode="auto">
          <a:xfrm>
            <a:off x="1189038" y="4581525"/>
            <a:ext cx="2519362"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窒素酸化物（ＮＯｘ）　　</a:t>
            </a:r>
          </a:p>
        </p:txBody>
      </p:sp>
      <p:sp>
        <p:nvSpPr>
          <p:cNvPr id="178199" name="Text Box 35">
            <a:extLst>
              <a:ext uri="{FF2B5EF4-FFF2-40B4-BE49-F238E27FC236}">
                <a16:creationId xmlns:a16="http://schemas.microsoft.com/office/drawing/2014/main" id="{19917330-7750-961A-3292-3F3FF0301F0A}"/>
              </a:ext>
            </a:extLst>
          </p:cNvPr>
          <p:cNvSpPr txBox="1">
            <a:spLocks noChangeArrowheads="1"/>
          </p:cNvSpPr>
          <p:nvPr/>
        </p:nvSpPr>
        <p:spPr bwMode="auto">
          <a:xfrm>
            <a:off x="827088" y="5734050"/>
            <a:ext cx="3455987"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光化学オキシダント（Ｏｘ）　　</a:t>
            </a:r>
          </a:p>
        </p:txBody>
      </p:sp>
      <p:sp>
        <p:nvSpPr>
          <p:cNvPr id="178200" name="Text Box 36">
            <a:extLst>
              <a:ext uri="{FF2B5EF4-FFF2-40B4-BE49-F238E27FC236}">
                <a16:creationId xmlns:a16="http://schemas.microsoft.com/office/drawing/2014/main" id="{B23D0AFA-CD1B-DD75-2110-50BCCB644D1A}"/>
              </a:ext>
            </a:extLst>
          </p:cNvPr>
          <p:cNvSpPr txBox="1">
            <a:spLocks noChangeArrowheads="1"/>
          </p:cNvSpPr>
          <p:nvPr/>
        </p:nvSpPr>
        <p:spPr bwMode="auto">
          <a:xfrm>
            <a:off x="5794375" y="3500438"/>
            <a:ext cx="223361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硫黄酸化物（ＳＯｘ）　　</a:t>
            </a:r>
          </a:p>
        </p:txBody>
      </p:sp>
      <p:sp>
        <p:nvSpPr>
          <p:cNvPr id="178201" name="Text Box 37">
            <a:extLst>
              <a:ext uri="{FF2B5EF4-FFF2-40B4-BE49-F238E27FC236}">
                <a16:creationId xmlns:a16="http://schemas.microsoft.com/office/drawing/2014/main" id="{2B11BDD0-FFB2-1332-D338-9DA22FF406F5}"/>
              </a:ext>
            </a:extLst>
          </p:cNvPr>
          <p:cNvSpPr txBox="1">
            <a:spLocks noChangeArrowheads="1"/>
          </p:cNvSpPr>
          <p:nvPr/>
        </p:nvSpPr>
        <p:spPr bwMode="auto">
          <a:xfrm>
            <a:off x="5435600" y="4651375"/>
            <a:ext cx="29527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浮遊粒子状物質（ＳＰＭ）　　</a:t>
            </a:r>
          </a:p>
        </p:txBody>
      </p:sp>
      <p:sp>
        <p:nvSpPr>
          <p:cNvPr id="178202" name="Text Box 38">
            <a:extLst>
              <a:ext uri="{FF2B5EF4-FFF2-40B4-BE49-F238E27FC236}">
                <a16:creationId xmlns:a16="http://schemas.microsoft.com/office/drawing/2014/main" id="{735E7EE1-869B-46E6-5CC3-13FE0143064C}"/>
              </a:ext>
            </a:extLst>
          </p:cNvPr>
          <p:cNvSpPr txBox="1">
            <a:spLocks noChangeArrowheads="1"/>
          </p:cNvSpPr>
          <p:nvPr/>
        </p:nvSpPr>
        <p:spPr bwMode="auto">
          <a:xfrm>
            <a:off x="5580063" y="5876925"/>
            <a:ext cx="26638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微小粒子物質（</a:t>
            </a:r>
            <a:r>
              <a:rPr lang="en-US" altLang="ja-JP" sz="1800">
                <a:solidFill>
                  <a:schemeClr val="bg1"/>
                </a:solidFill>
                <a:latin typeface="+mn-ea"/>
                <a:ea typeface="+mn-ea"/>
              </a:rPr>
              <a:t>PM2.5</a:t>
            </a:r>
            <a:r>
              <a:rPr lang="ja-JP" altLang="en-US" sz="1800">
                <a:solidFill>
                  <a:schemeClr val="bg1"/>
                </a:solidFill>
                <a:latin typeface="+mn-ea"/>
                <a:ea typeface="+mn-ea"/>
              </a:rPr>
              <a:t>）　　</a:t>
            </a:r>
          </a:p>
        </p:txBody>
      </p:sp>
      <p:sp>
        <p:nvSpPr>
          <p:cNvPr id="178203" name="Text Box 40">
            <a:extLst>
              <a:ext uri="{FF2B5EF4-FFF2-40B4-BE49-F238E27FC236}">
                <a16:creationId xmlns:a16="http://schemas.microsoft.com/office/drawing/2014/main" id="{26B10764-DCB8-1298-2379-A4FB37CFCFA2}"/>
              </a:ext>
            </a:extLst>
          </p:cNvPr>
          <p:cNvSpPr txBox="1">
            <a:spLocks noChangeArrowheads="1"/>
          </p:cNvSpPr>
          <p:nvPr/>
        </p:nvSpPr>
        <p:spPr bwMode="auto">
          <a:xfrm>
            <a:off x="1588" y="984250"/>
            <a:ext cx="4857750" cy="95410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18</a:t>
            </a:r>
            <a:r>
              <a:rPr lang="ja-JP" altLang="en-US" sz="1400" b="0" dirty="0">
                <a:latin typeface="+mn-ea"/>
                <a:ea typeface="+mn-ea"/>
              </a:rPr>
              <a:t>世紀の産業革命以降、化石燃料の利用拡大に伴って、先進諸国では大気汚染が顕在化した。</a:t>
            </a:r>
            <a:r>
              <a:rPr lang="en-US" altLang="ja-JP" sz="1400" b="0" dirty="0">
                <a:latin typeface="+mn-ea"/>
                <a:ea typeface="+mn-ea"/>
              </a:rPr>
              <a:t>(</a:t>
            </a:r>
            <a:r>
              <a:rPr lang="ja-JP" altLang="en-US" sz="1400" b="0" dirty="0">
                <a:latin typeface="+mn-ea"/>
                <a:ea typeface="+mn-ea"/>
              </a:rPr>
              <a:t>ロンドンスモッグ事件など）</a:t>
            </a:r>
          </a:p>
          <a:p>
            <a:pPr eaLnBrk="1" hangingPunct="1">
              <a:spcBef>
                <a:spcPct val="0"/>
              </a:spcBef>
              <a:buFontTx/>
              <a:buNone/>
              <a:defRPr/>
            </a:pPr>
            <a:r>
              <a:rPr lang="ja-JP" altLang="en-US" sz="1400" b="0" dirty="0">
                <a:latin typeface="+mn-ea"/>
                <a:ea typeface="+mn-ea"/>
              </a:rPr>
              <a:t>日本では、</a:t>
            </a:r>
            <a:r>
              <a:rPr lang="en-US" altLang="ja-JP" sz="1400" b="0" dirty="0">
                <a:latin typeface="+mn-ea"/>
                <a:ea typeface="+mn-ea"/>
              </a:rPr>
              <a:t>1960</a:t>
            </a:r>
            <a:r>
              <a:rPr lang="ja-JP" altLang="en-US" sz="1400" b="0" dirty="0">
                <a:latin typeface="+mn-ea"/>
                <a:ea typeface="+mn-ea"/>
              </a:rPr>
              <a:t>～</a:t>
            </a:r>
            <a:r>
              <a:rPr lang="en-US" altLang="ja-JP" sz="1400" b="0" dirty="0">
                <a:latin typeface="+mn-ea"/>
                <a:ea typeface="+mn-ea"/>
              </a:rPr>
              <a:t>1970</a:t>
            </a:r>
            <a:r>
              <a:rPr lang="ja-JP" altLang="en-US" sz="1400" b="0" dirty="0">
                <a:latin typeface="+mn-ea"/>
                <a:ea typeface="+mn-ea"/>
              </a:rPr>
              <a:t>年代に</a:t>
            </a:r>
            <a:r>
              <a:rPr lang="ja-JP" altLang="en-US" sz="1400" dirty="0">
                <a:solidFill>
                  <a:srgbClr val="FF0000"/>
                </a:solidFill>
                <a:latin typeface="+mn-ea"/>
                <a:ea typeface="+mn-ea"/>
              </a:rPr>
              <a:t>四日市ぜんそく</a:t>
            </a:r>
            <a:r>
              <a:rPr lang="ja-JP" altLang="en-US" sz="1400" b="0" dirty="0">
                <a:latin typeface="+mn-ea"/>
                <a:ea typeface="+mn-ea"/>
              </a:rPr>
              <a:t>など深刻な大気汚染問題に直面。官民一体となった対策で、急速に改善した。</a:t>
            </a:r>
          </a:p>
        </p:txBody>
      </p:sp>
      <p:sp>
        <p:nvSpPr>
          <p:cNvPr id="178218" name="Line 54">
            <a:extLst>
              <a:ext uri="{FF2B5EF4-FFF2-40B4-BE49-F238E27FC236}">
                <a16:creationId xmlns:a16="http://schemas.microsoft.com/office/drawing/2014/main" id="{C0CB7E94-E870-0187-33A7-94A323E778A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78206" name="テキスト ボックス 3">
            <a:extLst>
              <a:ext uri="{FF2B5EF4-FFF2-40B4-BE49-F238E27FC236}">
                <a16:creationId xmlns:a16="http://schemas.microsoft.com/office/drawing/2014/main" id="{0D227A52-8D68-E48A-2025-AB6B556400FD}"/>
              </a:ext>
            </a:extLst>
          </p:cNvPr>
          <p:cNvSpPr txBox="1">
            <a:spLocks noChangeArrowheads="1"/>
          </p:cNvSpPr>
          <p:nvPr/>
        </p:nvSpPr>
        <p:spPr bwMode="auto">
          <a:xfrm>
            <a:off x="7832725" y="3207799"/>
            <a:ext cx="1365250"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a:t>
            </a:r>
            <a:r>
              <a:rPr lang="en-US" altLang="ja-JP" sz="800" dirty="0">
                <a:latin typeface="+mn-ea"/>
                <a:ea typeface="+mn-ea"/>
              </a:rPr>
              <a:t>:</a:t>
            </a:r>
            <a:r>
              <a:rPr lang="ja-JP" altLang="en-US" sz="800" dirty="0">
                <a:latin typeface="+mn-ea"/>
                <a:ea typeface="+mn-ea"/>
              </a:rPr>
              <a:t>ｅｃｏ検定公式ﾃｷｽﾄ</a:t>
            </a:r>
          </a:p>
        </p:txBody>
      </p:sp>
      <p:sp>
        <p:nvSpPr>
          <p:cNvPr id="178207" name="Text Box 40">
            <a:extLst>
              <a:ext uri="{FF2B5EF4-FFF2-40B4-BE49-F238E27FC236}">
                <a16:creationId xmlns:a16="http://schemas.microsoft.com/office/drawing/2014/main" id="{461A2F70-4F05-2823-002E-C8EF85C5C5E1}"/>
              </a:ext>
            </a:extLst>
          </p:cNvPr>
          <p:cNvSpPr txBox="1">
            <a:spLocks noChangeArrowheads="1"/>
          </p:cNvSpPr>
          <p:nvPr/>
        </p:nvSpPr>
        <p:spPr bwMode="auto">
          <a:xfrm>
            <a:off x="5943016" y="635000"/>
            <a:ext cx="2305050"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大気汚染物質の生成過程</a:t>
            </a:r>
          </a:p>
        </p:txBody>
      </p:sp>
      <p:pic>
        <p:nvPicPr>
          <p:cNvPr id="160799" name="図 2">
            <a:extLst>
              <a:ext uri="{FF2B5EF4-FFF2-40B4-BE49-F238E27FC236}">
                <a16:creationId xmlns:a16="http://schemas.microsoft.com/office/drawing/2014/main" id="{346438F2-104D-0DEA-1A13-57B03263DE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8300" y="169863"/>
            <a:ext cx="377825"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800" name="図 12">
            <a:extLst>
              <a:ext uri="{FF2B5EF4-FFF2-40B4-BE49-F238E27FC236}">
                <a16:creationId xmlns:a16="http://schemas.microsoft.com/office/drawing/2014/main" id="{A4B288FF-C457-62F4-2769-FC05FDD3D3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2638" y="169863"/>
            <a:ext cx="377825"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801" name="図 13">
            <a:extLst>
              <a:ext uri="{FF2B5EF4-FFF2-40B4-BE49-F238E27FC236}">
                <a16:creationId xmlns:a16="http://schemas.microsoft.com/office/drawing/2014/main" id="{BE8ADEF7-B149-E6E6-A086-E9AB0C413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65388" y="169863"/>
            <a:ext cx="377825"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グループ化 1">
            <a:extLst>
              <a:ext uri="{FF2B5EF4-FFF2-40B4-BE49-F238E27FC236}">
                <a16:creationId xmlns:a16="http://schemas.microsoft.com/office/drawing/2014/main" id="{1B6DDCE3-C915-FFD0-2D8D-EA535B641396}"/>
              </a:ext>
            </a:extLst>
          </p:cNvPr>
          <p:cNvGrpSpPr/>
          <p:nvPr/>
        </p:nvGrpSpPr>
        <p:grpSpPr>
          <a:xfrm>
            <a:off x="4934559" y="969733"/>
            <a:ext cx="4113177" cy="2306638"/>
            <a:chOff x="4934559" y="969733"/>
            <a:chExt cx="4113177" cy="2306638"/>
          </a:xfrm>
        </p:grpSpPr>
        <p:pic>
          <p:nvPicPr>
            <p:cNvPr id="160770" name="図 3">
              <a:extLst>
                <a:ext uri="{FF2B5EF4-FFF2-40B4-BE49-F238E27FC236}">
                  <a16:creationId xmlns:a16="http://schemas.microsoft.com/office/drawing/2014/main" id="{AA85A2A1-18DE-F974-8EBB-BE298828D59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44049" y="969733"/>
              <a:ext cx="4103687" cy="2306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5" name="四角形: 角を丸くする 1">
              <a:extLst>
                <a:ext uri="{FF2B5EF4-FFF2-40B4-BE49-F238E27FC236}">
                  <a16:creationId xmlns:a16="http://schemas.microsoft.com/office/drawing/2014/main" id="{EFBA1439-8E5C-B7D5-46FE-AAF6F4BE4406}"/>
                </a:ext>
              </a:extLst>
            </p:cNvPr>
            <p:cNvSpPr>
              <a:spLocks noChangeArrowheads="1"/>
            </p:cNvSpPr>
            <p:nvPr/>
          </p:nvSpPr>
          <p:spPr bwMode="auto">
            <a:xfrm>
              <a:off x="4934559" y="2495531"/>
              <a:ext cx="1908175" cy="369887"/>
            </a:xfrm>
            <a:prstGeom prst="roundRect">
              <a:avLst>
                <a:gd name="adj" fmla="val 16667"/>
              </a:avLst>
            </a:prstGeom>
            <a:solidFill>
              <a:srgbClr val="FF0000">
                <a:alpha val="20000"/>
              </a:srgbClr>
            </a:solidFill>
            <a:ln w="25400" algn="ctr">
              <a:solidFill>
                <a:srgbClr val="FF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sp>
          <p:nvSpPr>
            <p:cNvPr id="178216" name="四角形: 角を丸くする 2">
              <a:extLst>
                <a:ext uri="{FF2B5EF4-FFF2-40B4-BE49-F238E27FC236}">
                  <a16:creationId xmlns:a16="http://schemas.microsoft.com/office/drawing/2014/main" id="{45FC5783-0EF2-6219-1983-EDD2A80AAE2F}"/>
                </a:ext>
              </a:extLst>
            </p:cNvPr>
            <p:cNvSpPr>
              <a:spLocks noChangeArrowheads="1"/>
            </p:cNvSpPr>
            <p:nvPr/>
          </p:nvSpPr>
          <p:spPr bwMode="auto">
            <a:xfrm>
              <a:off x="6842734" y="2490768"/>
              <a:ext cx="1117600" cy="393700"/>
            </a:xfrm>
            <a:prstGeom prst="roundRect">
              <a:avLst>
                <a:gd name="adj" fmla="val 16667"/>
              </a:avLst>
            </a:prstGeom>
            <a:solidFill>
              <a:srgbClr val="FF0000">
                <a:alpha val="20000"/>
              </a:srgbClr>
            </a:solidFill>
            <a:ln w="25400" algn="ctr">
              <a:solidFill>
                <a:srgbClr val="FF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a:latin typeface="+mn-ea"/>
                <a:ea typeface="+mn-ea"/>
              </a:endParaRPr>
            </a:p>
          </p:txBody>
        </p:sp>
      </p:grpSp>
      <p:sp>
        <p:nvSpPr>
          <p:cNvPr id="41" name="AutoShape 25">
            <a:extLst>
              <a:ext uri="{FF2B5EF4-FFF2-40B4-BE49-F238E27FC236}">
                <a16:creationId xmlns:a16="http://schemas.microsoft.com/office/drawing/2014/main" id="{DD957FF0-3DA8-7718-A702-915185028930}"/>
              </a:ext>
            </a:extLst>
          </p:cNvPr>
          <p:cNvSpPr>
            <a:spLocks noChangeArrowheads="1"/>
          </p:cNvSpPr>
          <p:nvPr/>
        </p:nvSpPr>
        <p:spPr bwMode="auto">
          <a:xfrm>
            <a:off x="34925" y="2058125"/>
            <a:ext cx="1870075" cy="255389"/>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42" name="Text Box 32">
            <a:extLst>
              <a:ext uri="{FF2B5EF4-FFF2-40B4-BE49-F238E27FC236}">
                <a16:creationId xmlns:a16="http://schemas.microsoft.com/office/drawing/2014/main" id="{962A5836-9B04-C807-2C6B-36034B2ACA6B}"/>
              </a:ext>
            </a:extLst>
          </p:cNvPr>
          <p:cNvSpPr txBox="1">
            <a:spLocks noChangeArrowheads="1"/>
          </p:cNvSpPr>
          <p:nvPr/>
        </p:nvSpPr>
        <p:spPr bwMode="auto">
          <a:xfrm>
            <a:off x="-44258" y="1988840"/>
            <a:ext cx="2160588" cy="3698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有害大気汚染物質</a:t>
            </a:r>
          </a:p>
        </p:txBody>
      </p:sp>
      <p:sp>
        <p:nvSpPr>
          <p:cNvPr id="44" name="テキスト ボックス 43">
            <a:extLst>
              <a:ext uri="{FF2B5EF4-FFF2-40B4-BE49-F238E27FC236}">
                <a16:creationId xmlns:a16="http://schemas.microsoft.com/office/drawing/2014/main" id="{5F44BB8D-963E-5C67-A21B-162F53C01C55}"/>
              </a:ext>
            </a:extLst>
          </p:cNvPr>
          <p:cNvSpPr txBox="1"/>
          <p:nvPr/>
        </p:nvSpPr>
        <p:spPr>
          <a:xfrm>
            <a:off x="-1" y="2314408"/>
            <a:ext cx="4934559" cy="1169551"/>
          </a:xfrm>
          <a:prstGeom prst="rect">
            <a:avLst/>
          </a:prstGeom>
          <a:noFill/>
        </p:spPr>
        <p:txBody>
          <a:bodyPr wrap="square">
            <a:spAutoFit/>
          </a:bodyPr>
          <a:lstStyle/>
          <a:p>
            <a:pPr>
              <a:defRPr/>
            </a:pPr>
            <a:r>
              <a:rPr lang="ja-JP" altLang="en-US" sz="1400" b="0" dirty="0">
                <a:latin typeface="+mn-ea"/>
                <a:ea typeface="+mn-ea"/>
              </a:rPr>
              <a:t>低濃度でも長期間の曝露により、発がん性などの健康影響</a:t>
            </a:r>
            <a:endParaRPr lang="en-US" altLang="ja-JP" sz="1400" b="0" dirty="0">
              <a:latin typeface="+mn-ea"/>
              <a:ea typeface="+mn-ea"/>
            </a:endParaRPr>
          </a:p>
          <a:p>
            <a:pPr>
              <a:defRPr/>
            </a:pPr>
            <a:r>
              <a:rPr lang="ja-JP" altLang="en-US" sz="1400" b="0" dirty="0">
                <a:latin typeface="+mn-ea"/>
                <a:ea typeface="+mn-ea"/>
              </a:rPr>
              <a:t>が懸念される物質。</a:t>
            </a:r>
          </a:p>
          <a:p>
            <a:pPr>
              <a:defRPr/>
            </a:pPr>
            <a:r>
              <a:rPr lang="ja-JP" altLang="en-US" sz="1400" b="0" dirty="0">
                <a:latin typeface="+mn-ea"/>
                <a:ea typeface="+mn-ea"/>
              </a:rPr>
              <a:t>・有害大気汚染物質に該当する可能性がある物質　</a:t>
            </a:r>
            <a:r>
              <a:rPr lang="en-US" altLang="ja-JP" sz="1400" b="0" dirty="0">
                <a:latin typeface="+mn-ea"/>
                <a:ea typeface="+mn-ea"/>
              </a:rPr>
              <a:t>248</a:t>
            </a:r>
            <a:r>
              <a:rPr lang="ja-JP" altLang="en-US" sz="1400" b="0" dirty="0">
                <a:latin typeface="+mn-ea"/>
                <a:ea typeface="+mn-ea"/>
              </a:rPr>
              <a:t>物質。</a:t>
            </a:r>
          </a:p>
          <a:p>
            <a:pPr>
              <a:defRPr/>
            </a:pPr>
            <a:r>
              <a:rPr lang="ja-JP" altLang="en-US" sz="1400" b="0" dirty="0">
                <a:latin typeface="+mn-ea"/>
                <a:ea typeface="+mn-ea"/>
              </a:rPr>
              <a:t>・優先取組物質　</a:t>
            </a:r>
            <a:r>
              <a:rPr lang="en-US" altLang="ja-JP" sz="1400" b="0" dirty="0">
                <a:latin typeface="+mn-ea"/>
                <a:ea typeface="+mn-ea"/>
              </a:rPr>
              <a:t>23</a:t>
            </a:r>
            <a:r>
              <a:rPr lang="ja-JP" altLang="en-US" sz="1400" b="0" dirty="0">
                <a:latin typeface="+mn-ea"/>
                <a:ea typeface="+mn-ea"/>
              </a:rPr>
              <a:t>物質。　　</a:t>
            </a:r>
            <a:endParaRPr lang="en-US" altLang="ja-JP" sz="1400" b="0" dirty="0">
              <a:latin typeface="+mn-ea"/>
              <a:ea typeface="+mn-ea"/>
            </a:endParaRPr>
          </a:p>
          <a:p>
            <a:pPr>
              <a:defRPr/>
            </a:pPr>
            <a:r>
              <a:rPr lang="ja-JP" altLang="en-US" sz="1400" b="0" dirty="0">
                <a:latin typeface="+mn-ea"/>
                <a:ea typeface="+mn-ea"/>
              </a:rPr>
              <a:t>・排出抑制基準の</a:t>
            </a:r>
            <a:r>
              <a:rPr lang="ja-JP" altLang="en-US" sz="1400" b="0" dirty="0">
                <a:solidFill>
                  <a:srgbClr val="FF0000"/>
                </a:solidFill>
                <a:latin typeface="+mn-ea"/>
                <a:ea typeface="+mn-ea"/>
              </a:rPr>
              <a:t>指定物質</a:t>
            </a:r>
            <a:r>
              <a:rPr lang="ja-JP" altLang="en-US" sz="1400" b="0" dirty="0">
                <a:latin typeface="+mn-ea"/>
                <a:ea typeface="+mn-ea"/>
              </a:rPr>
              <a:t>　</a:t>
            </a:r>
            <a:r>
              <a:rPr lang="en-US" altLang="ja-JP" sz="1400" b="0" dirty="0">
                <a:latin typeface="+mn-ea"/>
                <a:ea typeface="+mn-ea"/>
              </a:rPr>
              <a:t>4</a:t>
            </a:r>
            <a:r>
              <a:rPr lang="ja-JP" altLang="en-US" sz="1400" b="0" dirty="0">
                <a:latin typeface="+mn-ea"/>
                <a:ea typeface="+mn-ea"/>
              </a:rPr>
              <a:t>物質。（</a:t>
            </a:r>
            <a:r>
              <a:rPr lang="en-US" altLang="ja-JP" sz="1400" b="0" dirty="0">
                <a:latin typeface="+mn-ea"/>
                <a:ea typeface="+mn-ea"/>
              </a:rPr>
              <a:t>※</a:t>
            </a:r>
            <a:r>
              <a:rPr lang="ja-JP" altLang="en-US" sz="1400" b="0" dirty="0">
                <a:latin typeface="+mn-ea"/>
                <a:ea typeface="+mn-ea"/>
              </a:rPr>
              <a:t>次ページ参照）</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ext Box 7">
            <a:extLst>
              <a:ext uri="{FF2B5EF4-FFF2-40B4-BE49-F238E27FC236}">
                <a16:creationId xmlns:a16="http://schemas.microsoft.com/office/drawing/2014/main" id="{5004954A-6527-AA82-EF09-22A3C7277501}"/>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P144</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145</a:t>
            </a:r>
          </a:p>
        </p:txBody>
      </p:sp>
      <p:sp>
        <p:nvSpPr>
          <p:cNvPr id="180227" name="Text Box 8">
            <a:extLst>
              <a:ext uri="{FF2B5EF4-FFF2-40B4-BE49-F238E27FC236}">
                <a16:creationId xmlns:a16="http://schemas.microsoft.com/office/drawing/2014/main" id="{7288D34C-17CE-B703-2973-877C4F053C6A}"/>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180228" name="Text Box 9">
            <a:extLst>
              <a:ext uri="{FF2B5EF4-FFF2-40B4-BE49-F238E27FC236}">
                <a16:creationId xmlns:a16="http://schemas.microsoft.com/office/drawing/2014/main" id="{36C3C8F6-3F06-E7FC-2AE6-AA26CD585B7B}"/>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80229" name="Text Box 10">
            <a:extLst>
              <a:ext uri="{FF2B5EF4-FFF2-40B4-BE49-F238E27FC236}">
                <a16:creationId xmlns:a16="http://schemas.microsoft.com/office/drawing/2014/main" id="{E33CBDEF-090D-26F6-1ACF-D3AF6DAFAE3C}"/>
              </a:ext>
            </a:extLst>
          </p:cNvPr>
          <p:cNvSpPr txBox="1">
            <a:spLocks noChangeArrowheads="1"/>
          </p:cNvSpPr>
          <p:nvPr/>
        </p:nvSpPr>
        <p:spPr bwMode="auto">
          <a:xfrm>
            <a:off x="1908175" y="101600"/>
            <a:ext cx="4032250" cy="519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a:latin typeface="+mn-ea"/>
                <a:ea typeface="+mn-ea"/>
              </a:rPr>
              <a:t>大気環境保全の施策　</a:t>
            </a:r>
          </a:p>
        </p:txBody>
      </p:sp>
      <p:sp>
        <p:nvSpPr>
          <p:cNvPr id="180230" name="AutoShape 16">
            <a:extLst>
              <a:ext uri="{FF2B5EF4-FFF2-40B4-BE49-F238E27FC236}">
                <a16:creationId xmlns:a16="http://schemas.microsoft.com/office/drawing/2014/main" id="{4A4737D0-A887-FA9E-0B7F-B4C9F9313A61}"/>
              </a:ext>
            </a:extLst>
          </p:cNvPr>
          <p:cNvSpPr>
            <a:spLocks noChangeArrowheads="1"/>
          </p:cNvSpPr>
          <p:nvPr/>
        </p:nvSpPr>
        <p:spPr bwMode="auto">
          <a:xfrm>
            <a:off x="6350" y="2975744"/>
            <a:ext cx="1782763" cy="306388"/>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0231" name="AutoShape 17">
            <a:extLst>
              <a:ext uri="{FF2B5EF4-FFF2-40B4-BE49-F238E27FC236}">
                <a16:creationId xmlns:a16="http://schemas.microsoft.com/office/drawing/2014/main" id="{6B263DB5-A5A3-FF19-F6B4-B38CC3828FB7}"/>
              </a:ext>
            </a:extLst>
          </p:cNvPr>
          <p:cNvSpPr>
            <a:spLocks noChangeArrowheads="1"/>
          </p:cNvSpPr>
          <p:nvPr/>
        </p:nvSpPr>
        <p:spPr bwMode="auto">
          <a:xfrm>
            <a:off x="6350" y="4775944"/>
            <a:ext cx="1933575" cy="306387"/>
          </a:xfrm>
          <a:prstGeom prst="roundRect">
            <a:avLst>
              <a:gd name="adj" fmla="val 1669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graphicFrame>
        <p:nvGraphicFramePr>
          <p:cNvPr id="190550" name="Group 86">
            <a:extLst>
              <a:ext uri="{FF2B5EF4-FFF2-40B4-BE49-F238E27FC236}">
                <a16:creationId xmlns:a16="http://schemas.microsoft.com/office/drawing/2014/main" id="{9A706F61-E1D7-4558-9643-2C2FE67E7295}"/>
              </a:ext>
            </a:extLst>
          </p:cNvPr>
          <p:cNvGraphicFramePr>
            <a:graphicFrameLocks noGrp="1"/>
          </p:cNvGraphicFramePr>
          <p:nvPr>
            <p:extLst>
              <p:ext uri="{D42A27DB-BD31-4B8C-83A1-F6EECF244321}">
                <p14:modId xmlns:p14="http://schemas.microsoft.com/office/powerpoint/2010/main" val="153953639"/>
              </p:ext>
            </p:extLst>
          </p:nvPr>
        </p:nvGraphicFramePr>
        <p:xfrm>
          <a:off x="0" y="3294832"/>
          <a:ext cx="9144000" cy="1219200"/>
        </p:xfrm>
        <a:graphic>
          <a:graphicData uri="http://schemas.openxmlformats.org/drawingml/2006/table">
            <a:tbl>
              <a:tblPr/>
              <a:tblGrid>
                <a:gridCol w="1331913">
                  <a:extLst>
                    <a:ext uri="{9D8B030D-6E8A-4147-A177-3AD203B41FA5}">
                      <a16:colId xmlns:a16="http://schemas.microsoft.com/office/drawing/2014/main" val="20000"/>
                    </a:ext>
                  </a:extLst>
                </a:gridCol>
                <a:gridCol w="7812087">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大気汚染</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二酸化硫黄</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(SO</a:t>
                      </a:r>
                      <a:r>
                        <a:rPr kumimoji="1" lang="en-US" altLang="ja-JP"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一酸化炭素</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(CO)､</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二酸化窒素</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(NO</a:t>
                      </a:r>
                      <a:r>
                        <a:rPr kumimoji="1" lang="en-US" altLang="ja-JP" sz="9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2</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浮遊粒子状物質</a:t>
                      </a:r>
                      <a:r>
                        <a:rPr kumimoji="1" lang="en-US" altLang="ja-JP" sz="12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(SPM)､</a:t>
                      </a:r>
                      <a:r>
                        <a:rPr kumimoji="1" lang="ja-JP" altLang="en-US" sz="12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光化学オキシダント</a:t>
                      </a:r>
                      <a:r>
                        <a:rPr kumimoji="1" lang="en-US" altLang="ja-JP" sz="12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(OX)</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指定物質</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ベンゼン</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 </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トリクロロエチレン、テトラクロロエチレン、ジクロロメタン</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ﾀﾞｲｵｷｼﾝ類</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ダイオキシン類</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微小粒子状物質</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ＰＭ</a:t>
                      </a:r>
                      <a:r>
                        <a:rPr kumimoji="1" lang="en-US" altLang="ja-JP"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90552" name="Group 88">
            <a:extLst>
              <a:ext uri="{FF2B5EF4-FFF2-40B4-BE49-F238E27FC236}">
                <a16:creationId xmlns:a16="http://schemas.microsoft.com/office/drawing/2014/main" id="{E0F8B6B3-DC15-73E9-C0F9-C1EC969BEF04}"/>
              </a:ext>
            </a:extLst>
          </p:cNvPr>
          <p:cNvGraphicFramePr>
            <a:graphicFrameLocks noGrp="1"/>
          </p:cNvGraphicFramePr>
          <p:nvPr>
            <p:extLst>
              <p:ext uri="{D42A27DB-BD31-4B8C-83A1-F6EECF244321}">
                <p14:modId xmlns:p14="http://schemas.microsoft.com/office/powerpoint/2010/main" val="990409214"/>
              </p:ext>
            </p:extLst>
          </p:nvPr>
        </p:nvGraphicFramePr>
        <p:xfrm>
          <a:off x="34925" y="5872412"/>
          <a:ext cx="9108504" cy="971550"/>
        </p:xfrm>
        <a:graphic>
          <a:graphicData uri="http://schemas.openxmlformats.org/drawingml/2006/table">
            <a:tbl>
              <a:tblPr/>
              <a:tblGrid>
                <a:gridCol w="2448272">
                  <a:extLst>
                    <a:ext uri="{9D8B030D-6E8A-4147-A177-3AD203B41FA5}">
                      <a16:colId xmlns:a16="http://schemas.microsoft.com/office/drawing/2014/main" val="20000"/>
                    </a:ext>
                  </a:extLst>
                </a:gridCol>
                <a:gridCol w="6660232">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良質な燃料への転換</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低硫黄重油</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天然ガス（ＬＮＧ）など良質燃料への転換</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排出ガス汚染物質除去</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排煙脱硫装置</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排煙脱硝装置</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集じん装置　⇒排出ガスから汚染物質を除去</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195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クリーナープロダクション</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低ＮＯＸ燃焼技術、省エネルギーの推進など、製造工程の改善</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0266" name="AutoShape 52">
            <a:extLst>
              <a:ext uri="{FF2B5EF4-FFF2-40B4-BE49-F238E27FC236}">
                <a16:creationId xmlns:a16="http://schemas.microsoft.com/office/drawing/2014/main" id="{926DD6FF-59EA-8D8E-B2D7-E0BB1CFE25D1}"/>
              </a:ext>
            </a:extLst>
          </p:cNvPr>
          <p:cNvSpPr>
            <a:spLocks noChangeArrowheads="1"/>
          </p:cNvSpPr>
          <p:nvPr/>
        </p:nvSpPr>
        <p:spPr bwMode="auto">
          <a:xfrm>
            <a:off x="4859338" y="1629122"/>
            <a:ext cx="4176712" cy="1081088"/>
          </a:xfrm>
          <a:prstGeom prst="roundRect">
            <a:avLst>
              <a:gd name="adj" fmla="val 1667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80267" name="AutoShape 53">
            <a:extLst>
              <a:ext uri="{FF2B5EF4-FFF2-40B4-BE49-F238E27FC236}">
                <a16:creationId xmlns:a16="http://schemas.microsoft.com/office/drawing/2014/main" id="{EC95282A-E2A2-46D3-FE5C-A69054BB652C}"/>
              </a:ext>
            </a:extLst>
          </p:cNvPr>
          <p:cNvSpPr>
            <a:spLocks noChangeArrowheads="1"/>
          </p:cNvSpPr>
          <p:nvPr/>
        </p:nvSpPr>
        <p:spPr bwMode="auto">
          <a:xfrm>
            <a:off x="5667375" y="1270347"/>
            <a:ext cx="2579688" cy="406400"/>
          </a:xfrm>
          <a:prstGeom prst="roundRect">
            <a:avLst>
              <a:gd name="adj" fmla="val 16662"/>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800">
              <a:solidFill>
                <a:schemeClr val="bg1"/>
              </a:solidFill>
              <a:latin typeface="+mn-ea"/>
              <a:ea typeface="+mn-ea"/>
            </a:endParaRPr>
          </a:p>
        </p:txBody>
      </p:sp>
      <p:sp>
        <p:nvSpPr>
          <p:cNvPr id="180268" name="Text Box 57">
            <a:extLst>
              <a:ext uri="{FF2B5EF4-FFF2-40B4-BE49-F238E27FC236}">
                <a16:creationId xmlns:a16="http://schemas.microsoft.com/office/drawing/2014/main" id="{E8EDB4DB-1038-78B7-DE59-DA1EDB1706D3}"/>
              </a:ext>
            </a:extLst>
          </p:cNvPr>
          <p:cNvSpPr txBox="1">
            <a:spLocks noChangeArrowheads="1"/>
          </p:cNvSpPr>
          <p:nvPr/>
        </p:nvSpPr>
        <p:spPr bwMode="auto">
          <a:xfrm>
            <a:off x="0" y="2924944"/>
            <a:ext cx="18002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大気汚染物質</a:t>
            </a:r>
          </a:p>
        </p:txBody>
      </p:sp>
      <p:sp>
        <p:nvSpPr>
          <p:cNvPr id="180269" name="Text Box 58">
            <a:extLst>
              <a:ext uri="{FF2B5EF4-FFF2-40B4-BE49-F238E27FC236}">
                <a16:creationId xmlns:a16="http://schemas.microsoft.com/office/drawing/2014/main" id="{9BB2CAD8-6316-DE92-1354-F6FCEA649DB8}"/>
              </a:ext>
            </a:extLst>
          </p:cNvPr>
          <p:cNvSpPr txBox="1">
            <a:spLocks noChangeArrowheads="1"/>
          </p:cNvSpPr>
          <p:nvPr/>
        </p:nvSpPr>
        <p:spPr bwMode="auto">
          <a:xfrm>
            <a:off x="34925" y="4725144"/>
            <a:ext cx="194468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さまざまな対策</a:t>
            </a:r>
          </a:p>
        </p:txBody>
      </p:sp>
      <p:sp>
        <p:nvSpPr>
          <p:cNvPr id="180270" name="Text Box 60">
            <a:extLst>
              <a:ext uri="{FF2B5EF4-FFF2-40B4-BE49-F238E27FC236}">
                <a16:creationId xmlns:a16="http://schemas.microsoft.com/office/drawing/2014/main" id="{544EC2B2-C1E3-B5CF-E784-B0B9920278B7}"/>
              </a:ext>
            </a:extLst>
          </p:cNvPr>
          <p:cNvSpPr txBox="1">
            <a:spLocks noChangeArrowheads="1"/>
          </p:cNvSpPr>
          <p:nvPr/>
        </p:nvSpPr>
        <p:spPr bwMode="auto">
          <a:xfrm>
            <a:off x="5867400" y="1268760"/>
            <a:ext cx="244951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自動車ＮＯｘ・ＰＭ法</a:t>
            </a:r>
          </a:p>
        </p:txBody>
      </p:sp>
      <p:sp>
        <p:nvSpPr>
          <p:cNvPr id="180272" name="Text Box 65">
            <a:extLst>
              <a:ext uri="{FF2B5EF4-FFF2-40B4-BE49-F238E27FC236}">
                <a16:creationId xmlns:a16="http://schemas.microsoft.com/office/drawing/2014/main" id="{827E2B87-0B72-AB17-F80D-D0D0CC5B499A}"/>
              </a:ext>
            </a:extLst>
          </p:cNvPr>
          <p:cNvSpPr txBox="1">
            <a:spLocks noChangeArrowheads="1"/>
          </p:cNvSpPr>
          <p:nvPr/>
        </p:nvSpPr>
        <p:spPr bwMode="auto">
          <a:xfrm>
            <a:off x="4932363" y="1694210"/>
            <a:ext cx="4032250"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大都市地域（首都圏、愛知・三重圏、大阪・兵庫圏）を窒素酸化物</a:t>
            </a:r>
            <a:r>
              <a:rPr lang="en-US" altLang="ja-JP" sz="1400" b="0" dirty="0">
                <a:latin typeface="+mn-ea"/>
                <a:ea typeface="+mn-ea"/>
              </a:rPr>
              <a:t>(NOx)</a:t>
            </a:r>
            <a:r>
              <a:rPr lang="ja-JP" altLang="en-US" sz="1400" b="0" dirty="0">
                <a:latin typeface="+mn-ea"/>
                <a:ea typeface="+mn-ea"/>
              </a:rPr>
              <a:t>対策地域及び粒子状物質</a:t>
            </a:r>
            <a:r>
              <a:rPr lang="en-US" altLang="ja-JP" sz="1400" b="0" dirty="0">
                <a:latin typeface="+mn-ea"/>
                <a:ea typeface="+mn-ea"/>
              </a:rPr>
              <a:t>(PM)</a:t>
            </a:r>
            <a:r>
              <a:rPr lang="ja-JP" altLang="en-US" sz="1400" b="0" dirty="0">
                <a:latin typeface="+mn-ea"/>
                <a:ea typeface="+mn-ea"/>
              </a:rPr>
              <a:t>対策地域に指定して、車種規制、事業者排出抑制対策などを定めている。</a:t>
            </a:r>
          </a:p>
        </p:txBody>
      </p:sp>
      <p:sp>
        <p:nvSpPr>
          <p:cNvPr id="180273" name="AutoShape 69">
            <a:extLst>
              <a:ext uri="{FF2B5EF4-FFF2-40B4-BE49-F238E27FC236}">
                <a16:creationId xmlns:a16="http://schemas.microsoft.com/office/drawing/2014/main" id="{B421DB9A-78E5-66E8-DE4E-2B657047372D}"/>
              </a:ext>
            </a:extLst>
          </p:cNvPr>
          <p:cNvSpPr>
            <a:spLocks noChangeArrowheads="1"/>
          </p:cNvSpPr>
          <p:nvPr/>
        </p:nvSpPr>
        <p:spPr bwMode="auto">
          <a:xfrm>
            <a:off x="107950" y="1629122"/>
            <a:ext cx="4608513" cy="1081088"/>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b="0">
              <a:latin typeface="+mn-ea"/>
              <a:ea typeface="+mn-ea"/>
            </a:endParaRPr>
          </a:p>
        </p:txBody>
      </p:sp>
      <p:sp>
        <p:nvSpPr>
          <p:cNvPr id="180274" name="AutoShape 70">
            <a:extLst>
              <a:ext uri="{FF2B5EF4-FFF2-40B4-BE49-F238E27FC236}">
                <a16:creationId xmlns:a16="http://schemas.microsoft.com/office/drawing/2014/main" id="{03D5FDA1-3E3D-DA57-E9C2-891BC647DA9E}"/>
              </a:ext>
            </a:extLst>
          </p:cNvPr>
          <p:cNvSpPr>
            <a:spLocks noChangeArrowheads="1"/>
          </p:cNvSpPr>
          <p:nvPr/>
        </p:nvSpPr>
        <p:spPr bwMode="auto">
          <a:xfrm>
            <a:off x="1474788" y="1268760"/>
            <a:ext cx="1728787" cy="406400"/>
          </a:xfrm>
          <a:prstGeom prst="roundRect">
            <a:avLst>
              <a:gd name="adj" fmla="val 16662"/>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800">
              <a:solidFill>
                <a:schemeClr val="bg1"/>
              </a:solidFill>
              <a:latin typeface="+mn-ea"/>
              <a:ea typeface="+mn-ea"/>
            </a:endParaRPr>
          </a:p>
        </p:txBody>
      </p:sp>
      <p:sp>
        <p:nvSpPr>
          <p:cNvPr id="180275" name="Text Box 71">
            <a:extLst>
              <a:ext uri="{FF2B5EF4-FFF2-40B4-BE49-F238E27FC236}">
                <a16:creationId xmlns:a16="http://schemas.microsoft.com/office/drawing/2014/main" id="{5AF0AD27-8B98-65EC-1CEE-57370A53CE76}"/>
              </a:ext>
            </a:extLst>
          </p:cNvPr>
          <p:cNvSpPr txBox="1">
            <a:spLocks noChangeArrowheads="1"/>
          </p:cNvSpPr>
          <p:nvPr/>
        </p:nvSpPr>
        <p:spPr bwMode="auto">
          <a:xfrm>
            <a:off x="1474788" y="1268760"/>
            <a:ext cx="194468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大気汚染防止法</a:t>
            </a:r>
          </a:p>
        </p:txBody>
      </p:sp>
      <p:sp>
        <p:nvSpPr>
          <p:cNvPr id="180276" name="Text Box 72">
            <a:extLst>
              <a:ext uri="{FF2B5EF4-FFF2-40B4-BE49-F238E27FC236}">
                <a16:creationId xmlns:a16="http://schemas.microsoft.com/office/drawing/2014/main" id="{121C7796-CB90-1CA9-83F8-D0FA7137416E}"/>
              </a:ext>
            </a:extLst>
          </p:cNvPr>
          <p:cNvSpPr txBox="1">
            <a:spLocks noChangeArrowheads="1"/>
          </p:cNvSpPr>
          <p:nvPr/>
        </p:nvSpPr>
        <p:spPr bwMode="auto">
          <a:xfrm>
            <a:off x="107950" y="1702147"/>
            <a:ext cx="4608513" cy="9540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400" b="0" dirty="0">
                <a:latin typeface="+mn-ea"/>
                <a:ea typeface="+mn-ea"/>
              </a:rPr>
              <a:t>1968</a:t>
            </a:r>
            <a:r>
              <a:rPr lang="ja-JP" altLang="en-US" sz="1400" b="0" dirty="0">
                <a:latin typeface="+mn-ea"/>
                <a:ea typeface="+mn-ea"/>
              </a:rPr>
              <a:t>年制定、総量規制の導入</a:t>
            </a:r>
            <a:r>
              <a:rPr lang="en-US" altLang="ja-JP" sz="1400" b="0" dirty="0">
                <a:latin typeface="+mn-ea"/>
                <a:ea typeface="+mn-ea"/>
              </a:rPr>
              <a:t>(1973</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、有害大気汚染物質対策の導入</a:t>
            </a:r>
            <a:r>
              <a:rPr lang="en-US" altLang="ja-JP" sz="1400" b="0" dirty="0">
                <a:latin typeface="+mn-ea"/>
                <a:ea typeface="+mn-ea"/>
              </a:rPr>
              <a:t>(1995</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a:t>
            </a:r>
            <a:r>
              <a:rPr lang="en-US" altLang="ja-JP" sz="1400" b="0" dirty="0">
                <a:latin typeface="+mn-ea"/>
                <a:ea typeface="+mn-ea"/>
              </a:rPr>
              <a:t>VOC</a:t>
            </a:r>
            <a:r>
              <a:rPr lang="ja-JP" altLang="en-US" sz="1400" b="0" dirty="0">
                <a:latin typeface="+mn-ea"/>
                <a:ea typeface="+mn-ea"/>
              </a:rPr>
              <a:t>対策の導入</a:t>
            </a:r>
            <a:r>
              <a:rPr lang="en-US" altLang="ja-JP" sz="1400" b="0" dirty="0">
                <a:latin typeface="+mn-ea"/>
                <a:ea typeface="+mn-ea"/>
              </a:rPr>
              <a:t>(2004</a:t>
            </a:r>
            <a:r>
              <a:rPr lang="ja-JP" altLang="en-US" sz="1400" b="0" dirty="0">
                <a:latin typeface="+mn-ea"/>
                <a:ea typeface="+mn-ea"/>
              </a:rPr>
              <a:t>年</a:t>
            </a:r>
            <a:r>
              <a:rPr lang="en-US" altLang="ja-JP" sz="1400" b="0" dirty="0">
                <a:latin typeface="+mn-ea"/>
                <a:ea typeface="+mn-ea"/>
              </a:rPr>
              <a:t>)</a:t>
            </a:r>
            <a:r>
              <a:rPr lang="ja-JP" altLang="en-US" sz="1400" b="0" dirty="0">
                <a:latin typeface="+mn-ea"/>
                <a:ea typeface="+mn-ea"/>
              </a:rPr>
              <a:t>など。工場や発電所に対しＳＯ</a:t>
            </a:r>
            <a:r>
              <a:rPr lang="en-US" altLang="ja-JP" sz="1400" b="0" dirty="0">
                <a:latin typeface="+mn-ea"/>
                <a:ea typeface="+mn-ea"/>
              </a:rPr>
              <a:t>x､</a:t>
            </a:r>
            <a:r>
              <a:rPr lang="ja-JP" altLang="en-US" sz="1400" b="0" dirty="0">
                <a:latin typeface="+mn-ea"/>
                <a:ea typeface="+mn-ea"/>
              </a:rPr>
              <a:t>ＮＯ</a:t>
            </a:r>
            <a:r>
              <a:rPr lang="en-US" altLang="ja-JP" sz="1400" b="0" dirty="0">
                <a:latin typeface="+mn-ea"/>
                <a:ea typeface="+mn-ea"/>
              </a:rPr>
              <a:t>x</a:t>
            </a:r>
            <a:r>
              <a:rPr lang="ja-JP" altLang="en-US" sz="1400" b="0" dirty="0">
                <a:latin typeface="+mn-ea"/>
                <a:ea typeface="+mn-ea"/>
              </a:rPr>
              <a:t>などのばい煙排出基準</a:t>
            </a:r>
            <a:r>
              <a:rPr lang="en-US" altLang="ja-JP" sz="1400" b="0" dirty="0">
                <a:latin typeface="+mn-ea"/>
                <a:ea typeface="+mn-ea"/>
              </a:rPr>
              <a:t>､</a:t>
            </a:r>
            <a:r>
              <a:rPr lang="ja-JP" altLang="en-US" sz="1400" dirty="0">
                <a:solidFill>
                  <a:srgbClr val="FF0000"/>
                </a:solidFill>
                <a:latin typeface="+mn-ea"/>
                <a:ea typeface="+mn-ea"/>
              </a:rPr>
              <a:t>総量規制基準</a:t>
            </a:r>
            <a:r>
              <a:rPr lang="ja-JP" altLang="en-US" sz="1400" b="0" dirty="0">
                <a:latin typeface="+mn-ea"/>
                <a:ea typeface="+mn-ea"/>
              </a:rPr>
              <a:t>を設定。自動車排出ガス許容限度を定めた。</a:t>
            </a:r>
          </a:p>
        </p:txBody>
      </p:sp>
      <p:sp>
        <p:nvSpPr>
          <p:cNvPr id="180284" name="Line 93">
            <a:extLst>
              <a:ext uri="{FF2B5EF4-FFF2-40B4-BE49-F238E27FC236}">
                <a16:creationId xmlns:a16="http://schemas.microsoft.com/office/drawing/2014/main" id="{732EBDA5-DBF2-DA22-E078-A353DB076B00}"/>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62869" name="図 2">
            <a:extLst>
              <a:ext uri="{FF2B5EF4-FFF2-40B4-BE49-F238E27FC236}">
                <a16:creationId xmlns:a16="http://schemas.microsoft.com/office/drawing/2014/main" id="{F671ECBC-0F88-8D99-E4FE-1AC24C5FA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1809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70" name="図 12">
            <a:extLst>
              <a:ext uri="{FF2B5EF4-FFF2-40B4-BE49-F238E27FC236}">
                <a16:creationId xmlns:a16="http://schemas.microsoft.com/office/drawing/2014/main" id="{2FE5EBF0-BED6-BDDA-1922-596E2B88A7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0550" y="1841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71" name="図 13">
            <a:extLst>
              <a:ext uri="{FF2B5EF4-FFF2-40B4-BE49-F238E27FC236}">
                <a16:creationId xmlns:a16="http://schemas.microsoft.com/office/drawing/2014/main" id="{A49042C8-FCD8-37A1-5DBD-AC62118CB5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78050" y="192088"/>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81" name="テキスト ボックス 1">
            <a:extLst>
              <a:ext uri="{FF2B5EF4-FFF2-40B4-BE49-F238E27FC236}">
                <a16:creationId xmlns:a16="http://schemas.microsoft.com/office/drawing/2014/main" id="{3986BBD4-DE10-202A-77A2-63FA5EC533FD}"/>
              </a:ext>
            </a:extLst>
          </p:cNvPr>
          <p:cNvSpPr txBox="1">
            <a:spLocks noChangeArrowheads="1"/>
          </p:cNvSpPr>
          <p:nvPr/>
        </p:nvSpPr>
        <p:spPr bwMode="auto">
          <a:xfrm>
            <a:off x="0" y="692150"/>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大気汚染の状況は、日本各地域に設置された</a:t>
            </a:r>
            <a:r>
              <a:rPr lang="ja-JP" altLang="en-US" sz="1400" dirty="0">
                <a:latin typeface="+mn-ea"/>
                <a:ea typeface="+mn-ea"/>
              </a:rPr>
              <a:t>一般環境大気測定局</a:t>
            </a:r>
            <a:r>
              <a:rPr lang="ja-JP" altLang="en-US" sz="1400" b="0" dirty="0">
                <a:latin typeface="+mn-ea"/>
                <a:ea typeface="+mn-ea"/>
              </a:rPr>
              <a:t>と</a:t>
            </a:r>
            <a:r>
              <a:rPr lang="ja-JP" altLang="en-US" sz="1400" dirty="0">
                <a:latin typeface="+mn-ea"/>
                <a:ea typeface="+mn-ea"/>
              </a:rPr>
              <a:t>自動車排出ガス測定局</a:t>
            </a:r>
            <a:r>
              <a:rPr lang="ja-JP" altLang="en-US" sz="1400" b="0" dirty="0">
                <a:latin typeface="+mn-ea"/>
                <a:ea typeface="+mn-ea"/>
              </a:rPr>
              <a:t>が測定。ＳＯ</a:t>
            </a:r>
            <a:r>
              <a:rPr lang="en-US" altLang="ja-JP" sz="1000" b="0" dirty="0">
                <a:latin typeface="+mn-ea"/>
                <a:ea typeface="+mn-ea"/>
              </a:rPr>
              <a:t>2</a:t>
            </a:r>
            <a:r>
              <a:rPr lang="ja-JP" altLang="en-US" sz="1400" b="0" dirty="0">
                <a:latin typeface="+mn-ea"/>
                <a:ea typeface="+mn-ea"/>
              </a:rPr>
              <a:t>、</a:t>
            </a:r>
            <a:r>
              <a:rPr lang="en-US" altLang="ja-JP" sz="1400" b="0" dirty="0">
                <a:latin typeface="+mn-ea"/>
                <a:ea typeface="+mn-ea"/>
              </a:rPr>
              <a:t>SPM</a:t>
            </a:r>
            <a:r>
              <a:rPr lang="ja-JP" altLang="en-US" sz="1400" b="0" dirty="0">
                <a:latin typeface="+mn-ea"/>
                <a:ea typeface="+mn-ea"/>
              </a:rPr>
              <a:t>、ＮＯ</a:t>
            </a:r>
            <a:r>
              <a:rPr lang="en-US" altLang="ja-JP" sz="1000" b="0" dirty="0">
                <a:latin typeface="+mn-ea"/>
                <a:ea typeface="+mn-ea"/>
              </a:rPr>
              <a:t>2</a:t>
            </a:r>
            <a:r>
              <a:rPr lang="ja-JP" altLang="en-US" sz="1400" b="0" dirty="0">
                <a:latin typeface="+mn-ea"/>
                <a:ea typeface="+mn-ea"/>
              </a:rPr>
              <a:t>、は環境基準を達成しているが、都市部では</a:t>
            </a:r>
            <a:r>
              <a:rPr lang="en-US" altLang="ja-JP" sz="1400" dirty="0">
                <a:latin typeface="+mn-ea"/>
                <a:ea typeface="+mn-ea"/>
              </a:rPr>
              <a:t>O</a:t>
            </a:r>
            <a:r>
              <a:rPr lang="ja-JP" altLang="en-US" sz="1400" dirty="0">
                <a:latin typeface="+mn-ea"/>
                <a:ea typeface="+mn-ea"/>
              </a:rPr>
              <a:t>ｘ</a:t>
            </a:r>
            <a:r>
              <a:rPr lang="ja-JP" altLang="en-US" sz="1400" b="0" dirty="0">
                <a:latin typeface="+mn-ea"/>
                <a:ea typeface="+mn-ea"/>
              </a:rPr>
              <a:t>は年間８０日程度、</a:t>
            </a:r>
            <a:r>
              <a:rPr lang="ja-JP" altLang="en-US" sz="1400" dirty="0">
                <a:latin typeface="+mn-ea"/>
                <a:ea typeface="+mn-ea"/>
              </a:rPr>
              <a:t>光化学オキシダント注意報</a:t>
            </a:r>
            <a:r>
              <a:rPr lang="ja-JP" altLang="en-US" sz="1400" b="0" dirty="0">
                <a:latin typeface="+mn-ea"/>
                <a:ea typeface="+mn-ea"/>
              </a:rPr>
              <a:t>が出されている。</a:t>
            </a:r>
          </a:p>
        </p:txBody>
      </p:sp>
      <p:sp>
        <p:nvSpPr>
          <p:cNvPr id="162873" name="テキスト ボックス 27">
            <a:extLst>
              <a:ext uri="{FF2B5EF4-FFF2-40B4-BE49-F238E27FC236}">
                <a16:creationId xmlns:a16="http://schemas.microsoft.com/office/drawing/2014/main" id="{D7FD1C99-8509-B07E-8042-37C786CCE23A}"/>
              </a:ext>
            </a:extLst>
          </p:cNvPr>
          <p:cNvSpPr txBox="1">
            <a:spLocks noChangeArrowheads="1"/>
          </p:cNvSpPr>
          <p:nvPr/>
        </p:nvSpPr>
        <p:spPr bwMode="auto">
          <a:xfrm>
            <a:off x="-36512" y="5080743"/>
            <a:ext cx="910850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dirty="0"/>
              <a:t>固定発生源対策、移動発生源対策ともに、</a:t>
            </a:r>
            <a:r>
              <a:rPr lang="ja-JP" altLang="en-US" sz="1400" b="0" dirty="0">
                <a:solidFill>
                  <a:srgbClr val="FF0000"/>
                </a:solidFill>
              </a:rPr>
              <a:t>エンド・オブ・パイプの排ガス浄化対策</a:t>
            </a:r>
            <a:r>
              <a:rPr lang="ja-JP" altLang="en-US" sz="1400" b="0" dirty="0"/>
              <a:t>。</a:t>
            </a:r>
          </a:p>
          <a:p>
            <a:pPr>
              <a:spcBef>
                <a:spcPct val="0"/>
              </a:spcBef>
              <a:buFontTx/>
              <a:buNone/>
            </a:pPr>
            <a:r>
              <a:rPr lang="ja-JP" altLang="en-US" sz="1400" b="0" dirty="0"/>
              <a:t>電気自動車のように排ガスを出さない製品に代替することが抜本的な対策になる。</a:t>
            </a:r>
            <a:endParaRPr lang="en-US" altLang="ja-JP" sz="1400" b="0" dirty="0"/>
          </a:p>
          <a:p>
            <a:pPr>
              <a:spcBef>
                <a:spcPct val="0"/>
              </a:spcBef>
              <a:buFontTx/>
              <a:buNone/>
            </a:pPr>
            <a:r>
              <a:rPr lang="ja-JP" altLang="en-US" sz="1400" b="0" dirty="0">
                <a:solidFill>
                  <a:srgbClr val="FF0000"/>
                </a:solidFill>
              </a:rPr>
              <a:t>アスベスト</a:t>
            </a:r>
            <a:r>
              <a:rPr lang="ja-JP" altLang="en-US" sz="1400" b="0" dirty="0"/>
              <a:t>は既に製造・使用が禁止されているが、古い建築物の解体、改修時には飛散防止対策が必要</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Text Box 7">
            <a:extLst>
              <a:ext uri="{FF2B5EF4-FFF2-40B4-BE49-F238E27FC236}">
                <a16:creationId xmlns:a16="http://schemas.microsoft.com/office/drawing/2014/main" id="{D64A2D1D-139E-6867-D2C3-4826BD2A625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P146</a:t>
            </a:r>
            <a:r>
              <a:rPr lang="ja-JP" altLang="en-US" sz="1200" b="0" dirty="0">
                <a:latin typeface="+mn-ea"/>
                <a:ea typeface="+mn-ea"/>
              </a:rPr>
              <a:t>～</a:t>
            </a:r>
            <a:r>
              <a:rPr lang="en-US" altLang="ja-JP" sz="1200" b="0" dirty="0">
                <a:latin typeface="+mn-ea"/>
                <a:ea typeface="+mn-ea"/>
              </a:rPr>
              <a:t>147</a:t>
            </a:r>
          </a:p>
        </p:txBody>
      </p:sp>
      <p:sp>
        <p:nvSpPr>
          <p:cNvPr id="182275" name="Text Box 8">
            <a:extLst>
              <a:ext uri="{FF2B5EF4-FFF2-40B4-BE49-F238E27FC236}">
                <a16:creationId xmlns:a16="http://schemas.microsoft.com/office/drawing/2014/main" id="{48878482-7D5E-473C-3B30-5C7CCBF41196}"/>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182276" name="Text Box 9">
            <a:extLst>
              <a:ext uri="{FF2B5EF4-FFF2-40B4-BE49-F238E27FC236}">
                <a16:creationId xmlns:a16="http://schemas.microsoft.com/office/drawing/2014/main" id="{AAADE930-21E0-FE90-92D4-7BA368126197}"/>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82277" name="Text Box 10">
            <a:extLst>
              <a:ext uri="{FF2B5EF4-FFF2-40B4-BE49-F238E27FC236}">
                <a16:creationId xmlns:a16="http://schemas.microsoft.com/office/drawing/2014/main" id="{13E577B1-BED8-F4F7-D779-E2575E4FFED8}"/>
              </a:ext>
            </a:extLst>
          </p:cNvPr>
          <p:cNvSpPr txBox="1">
            <a:spLocks noChangeArrowheads="1"/>
          </p:cNvSpPr>
          <p:nvPr/>
        </p:nvSpPr>
        <p:spPr bwMode="auto">
          <a:xfrm>
            <a:off x="2741613" y="82550"/>
            <a:ext cx="4895850"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水質汚濁の原因とメカニズム　</a:t>
            </a:r>
          </a:p>
        </p:txBody>
      </p:sp>
      <p:graphicFrame>
        <p:nvGraphicFramePr>
          <p:cNvPr id="192595" name="Group 83">
            <a:extLst>
              <a:ext uri="{FF2B5EF4-FFF2-40B4-BE49-F238E27FC236}">
                <a16:creationId xmlns:a16="http://schemas.microsoft.com/office/drawing/2014/main" id="{19F51428-47B2-3EC5-06EA-51FFADDEA260}"/>
              </a:ext>
            </a:extLst>
          </p:cNvPr>
          <p:cNvGraphicFramePr>
            <a:graphicFrameLocks noGrp="1"/>
          </p:cNvGraphicFramePr>
          <p:nvPr/>
        </p:nvGraphicFramePr>
        <p:xfrm>
          <a:off x="0" y="1916113"/>
          <a:ext cx="9144000" cy="1169994"/>
        </p:xfrm>
        <a:graphic>
          <a:graphicData uri="http://schemas.openxmlformats.org/drawingml/2006/table">
            <a:tbl>
              <a:tblPr/>
              <a:tblGrid>
                <a:gridCol w="1042988">
                  <a:extLst>
                    <a:ext uri="{9D8B030D-6E8A-4147-A177-3AD203B41FA5}">
                      <a16:colId xmlns:a16="http://schemas.microsoft.com/office/drawing/2014/main" val="20000"/>
                    </a:ext>
                  </a:extLst>
                </a:gridCol>
                <a:gridCol w="4465637">
                  <a:extLst>
                    <a:ext uri="{9D8B030D-6E8A-4147-A177-3AD203B41FA5}">
                      <a16:colId xmlns:a16="http://schemas.microsoft.com/office/drawing/2014/main" val="20001"/>
                    </a:ext>
                  </a:extLst>
                </a:gridCol>
                <a:gridCol w="3635375">
                  <a:extLst>
                    <a:ext uri="{9D8B030D-6E8A-4147-A177-3AD203B41FA5}">
                      <a16:colId xmlns:a16="http://schemas.microsoft.com/office/drawing/2014/main" val="20002"/>
                    </a:ext>
                  </a:extLst>
                </a:gridCol>
              </a:tblGrid>
              <a:tr h="30465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分類</a:t>
                      </a:r>
                    </a:p>
                  </a:txBody>
                  <a:tcPr marT="45647" marB="456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原因物質</a:t>
                      </a:r>
                    </a:p>
                  </a:txBody>
                  <a:tcPr marT="45647" marB="456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原因排水</a:t>
                      </a:r>
                    </a:p>
                  </a:txBody>
                  <a:tcPr marT="45647" marB="456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30465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有害物質</a:t>
                      </a:r>
                    </a:p>
                  </a:txBody>
                  <a:tcPr marT="45647" marB="456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重金属類</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カドミウム</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有機水銀</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鉛</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六価ｸﾛﾑなど</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p>
                  </a:txBody>
                  <a:tcPr marT="45647" marB="456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鉱山、工場、事業場からの産業排水</a:t>
                      </a:r>
                    </a:p>
                  </a:txBody>
                  <a:tcPr marT="45647" marB="456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068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有機物･</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栄養塩類</a:t>
                      </a:r>
                    </a:p>
                  </a:txBody>
                  <a:tcPr marT="45647" marB="456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有機物、窒素化合物、リン酸塩などの</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過剰な栄養⇒</a:t>
                      </a: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富栄養化</a:t>
                      </a:r>
                    </a:p>
                  </a:txBody>
                  <a:tcPr marT="45647" marB="456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生活排水</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農業</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畜産</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食品関連事業場</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からの産業排水</a:t>
                      </a:r>
                    </a:p>
                  </a:txBody>
                  <a:tcPr marT="45647" marB="456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2296" name="AutoShape 30">
            <a:extLst>
              <a:ext uri="{FF2B5EF4-FFF2-40B4-BE49-F238E27FC236}">
                <a16:creationId xmlns:a16="http://schemas.microsoft.com/office/drawing/2014/main" id="{F4A73941-030E-1AF5-3B88-7128B7E2C459}"/>
              </a:ext>
            </a:extLst>
          </p:cNvPr>
          <p:cNvSpPr>
            <a:spLocks noChangeArrowheads="1"/>
          </p:cNvSpPr>
          <p:nvPr/>
        </p:nvSpPr>
        <p:spPr bwMode="auto">
          <a:xfrm>
            <a:off x="6350" y="1608138"/>
            <a:ext cx="1781175" cy="306387"/>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2297" name="AutoShape 31">
            <a:extLst>
              <a:ext uri="{FF2B5EF4-FFF2-40B4-BE49-F238E27FC236}">
                <a16:creationId xmlns:a16="http://schemas.microsoft.com/office/drawing/2014/main" id="{A7C8FE4A-97EE-C207-62CD-245A0A7B038D}"/>
              </a:ext>
            </a:extLst>
          </p:cNvPr>
          <p:cNvSpPr>
            <a:spLocks noChangeArrowheads="1"/>
          </p:cNvSpPr>
          <p:nvPr/>
        </p:nvSpPr>
        <p:spPr bwMode="auto">
          <a:xfrm>
            <a:off x="5454650" y="3376613"/>
            <a:ext cx="3581400" cy="1009650"/>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過剰に栄養があると、プランクトンが異常繁殖</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します。プランクトンは栄養を消化する段階で</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酸素を消費します。その結果水中の</a:t>
            </a:r>
            <a:r>
              <a:rPr lang="ja-JP" altLang="en-US" sz="1400" dirty="0">
                <a:solidFill>
                  <a:srgbClr val="FF0000"/>
                </a:solidFill>
                <a:latin typeface="+mn-ea"/>
                <a:ea typeface="+mn-ea"/>
              </a:rPr>
              <a:t>酸素濃度</a:t>
            </a:r>
            <a:endParaRPr lang="en-US" altLang="ja-JP" sz="1400" dirty="0">
              <a:solidFill>
                <a:srgbClr val="FF0000"/>
              </a:solidFill>
              <a:latin typeface="+mn-ea"/>
              <a:ea typeface="+mn-ea"/>
            </a:endParaRPr>
          </a:p>
          <a:p>
            <a:pPr eaLnBrk="1" hangingPunct="1">
              <a:spcBef>
                <a:spcPct val="0"/>
              </a:spcBef>
              <a:buFontTx/>
              <a:buNone/>
              <a:defRPr/>
            </a:pPr>
            <a:r>
              <a:rPr lang="ja-JP" altLang="en-US" sz="1400" dirty="0">
                <a:solidFill>
                  <a:srgbClr val="FF0000"/>
                </a:solidFill>
                <a:latin typeface="+mn-ea"/>
                <a:ea typeface="+mn-ea"/>
              </a:rPr>
              <a:t>が低下</a:t>
            </a:r>
            <a:r>
              <a:rPr lang="ja-JP" altLang="en-US" sz="1400" b="0" dirty="0">
                <a:latin typeface="+mn-ea"/>
                <a:ea typeface="+mn-ea"/>
              </a:rPr>
              <a:t>し、魚介類は酸欠で死んでしまいます。</a:t>
            </a:r>
          </a:p>
        </p:txBody>
      </p:sp>
      <p:sp>
        <p:nvSpPr>
          <p:cNvPr id="182298" name="AutoShape 32">
            <a:extLst>
              <a:ext uri="{FF2B5EF4-FFF2-40B4-BE49-F238E27FC236}">
                <a16:creationId xmlns:a16="http://schemas.microsoft.com/office/drawing/2014/main" id="{162360FD-452E-9066-5E2F-FB9964D73C04}"/>
              </a:ext>
            </a:extLst>
          </p:cNvPr>
          <p:cNvSpPr>
            <a:spLocks noChangeArrowheads="1"/>
          </p:cNvSpPr>
          <p:nvPr/>
        </p:nvSpPr>
        <p:spPr bwMode="auto">
          <a:xfrm>
            <a:off x="6526213" y="3095625"/>
            <a:ext cx="1290637" cy="339725"/>
          </a:xfrm>
          <a:prstGeom prst="roundRect">
            <a:avLst>
              <a:gd name="adj" fmla="val 16676"/>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solidFill>
                <a:schemeClr val="bg1"/>
              </a:solidFill>
              <a:latin typeface="+mn-ea"/>
              <a:ea typeface="+mn-ea"/>
            </a:endParaRPr>
          </a:p>
        </p:txBody>
      </p:sp>
      <p:sp>
        <p:nvSpPr>
          <p:cNvPr id="182299" name="AutoShape 33">
            <a:extLst>
              <a:ext uri="{FF2B5EF4-FFF2-40B4-BE49-F238E27FC236}">
                <a16:creationId xmlns:a16="http://schemas.microsoft.com/office/drawing/2014/main" id="{F41BF931-73F6-C76E-0DF0-DBDDC4D7C3EF}"/>
              </a:ext>
            </a:extLst>
          </p:cNvPr>
          <p:cNvSpPr>
            <a:spLocks noChangeArrowheads="1"/>
          </p:cNvSpPr>
          <p:nvPr/>
        </p:nvSpPr>
        <p:spPr bwMode="auto">
          <a:xfrm>
            <a:off x="5454650" y="5956300"/>
            <a:ext cx="3581400" cy="774700"/>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水中の</a:t>
            </a:r>
            <a:r>
              <a:rPr lang="ja-JP" altLang="en-US" sz="1200" dirty="0">
                <a:latin typeface="+mn-ea"/>
                <a:ea typeface="+mn-ea"/>
              </a:rPr>
              <a:t>汚物を分解</a:t>
            </a:r>
            <a:r>
              <a:rPr lang="ja-JP" altLang="en-US" sz="1200" b="0" dirty="0">
                <a:latin typeface="+mn-ea"/>
                <a:ea typeface="+mn-ea"/>
              </a:rPr>
              <a:t>するために、微生物が必要とする</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酸素の量。値が大きいほど水質汚濁は著しい、</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河川の汚染指標</a:t>
            </a:r>
          </a:p>
        </p:txBody>
      </p:sp>
      <p:sp>
        <p:nvSpPr>
          <p:cNvPr id="182300" name="AutoShape 34">
            <a:extLst>
              <a:ext uri="{FF2B5EF4-FFF2-40B4-BE49-F238E27FC236}">
                <a16:creationId xmlns:a16="http://schemas.microsoft.com/office/drawing/2014/main" id="{CC50718E-C911-1E42-BD0A-212A2385F904}"/>
              </a:ext>
            </a:extLst>
          </p:cNvPr>
          <p:cNvSpPr>
            <a:spLocks noChangeArrowheads="1"/>
          </p:cNvSpPr>
          <p:nvPr/>
        </p:nvSpPr>
        <p:spPr bwMode="auto">
          <a:xfrm>
            <a:off x="6084888" y="5637213"/>
            <a:ext cx="2466975" cy="341312"/>
          </a:xfrm>
          <a:prstGeom prst="roundRect">
            <a:avLst>
              <a:gd name="adj" fmla="val 16662"/>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solidFill>
                  <a:schemeClr val="bg1"/>
                </a:solidFill>
                <a:latin typeface="+mn-ea"/>
                <a:ea typeface="+mn-ea"/>
              </a:rPr>
              <a:t>ＢＯＤ生物化学的酸素要求量　　</a:t>
            </a:r>
            <a:endParaRPr lang="ja-JP" altLang="en-US" sz="1400" dirty="0">
              <a:solidFill>
                <a:schemeClr val="bg1"/>
              </a:solidFill>
              <a:latin typeface="+mn-ea"/>
              <a:ea typeface="+mn-ea"/>
            </a:endParaRPr>
          </a:p>
        </p:txBody>
      </p:sp>
      <p:sp>
        <p:nvSpPr>
          <p:cNvPr id="182301" name="AutoShape 35">
            <a:extLst>
              <a:ext uri="{FF2B5EF4-FFF2-40B4-BE49-F238E27FC236}">
                <a16:creationId xmlns:a16="http://schemas.microsoft.com/office/drawing/2014/main" id="{402C2239-7F62-768A-0F2C-66A82A549121}"/>
              </a:ext>
            </a:extLst>
          </p:cNvPr>
          <p:cNvSpPr>
            <a:spLocks noChangeArrowheads="1"/>
          </p:cNvSpPr>
          <p:nvPr/>
        </p:nvSpPr>
        <p:spPr bwMode="auto">
          <a:xfrm>
            <a:off x="5454650" y="4768850"/>
            <a:ext cx="3581400" cy="792163"/>
          </a:xfrm>
          <a:prstGeom prst="roundRect">
            <a:avLst>
              <a:gd name="adj" fmla="val 1666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水中の汚物を</a:t>
            </a:r>
            <a:r>
              <a:rPr lang="ja-JP" altLang="en-US" sz="1200" dirty="0">
                <a:latin typeface="+mn-ea"/>
                <a:ea typeface="+mn-ea"/>
              </a:rPr>
              <a:t>化学的に酸化</a:t>
            </a:r>
            <a:r>
              <a:rPr lang="ja-JP" altLang="en-US" sz="1200" b="0" dirty="0">
                <a:latin typeface="+mn-ea"/>
                <a:ea typeface="+mn-ea"/>
              </a:rPr>
              <a:t>し、安定させるのに必要</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な酸素の量。値が大きいほど水質汚濁は著しい、</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海域や湖沼の汚染指標</a:t>
            </a:r>
          </a:p>
        </p:txBody>
      </p:sp>
      <p:sp>
        <p:nvSpPr>
          <p:cNvPr id="182302" name="AutoShape 36">
            <a:extLst>
              <a:ext uri="{FF2B5EF4-FFF2-40B4-BE49-F238E27FC236}">
                <a16:creationId xmlns:a16="http://schemas.microsoft.com/office/drawing/2014/main" id="{75F0C5C6-3549-39A6-33DB-E755A14A4935}"/>
              </a:ext>
            </a:extLst>
          </p:cNvPr>
          <p:cNvSpPr>
            <a:spLocks noChangeArrowheads="1"/>
          </p:cNvSpPr>
          <p:nvPr/>
        </p:nvSpPr>
        <p:spPr bwMode="auto">
          <a:xfrm>
            <a:off x="6151563" y="4471988"/>
            <a:ext cx="2160587" cy="341312"/>
          </a:xfrm>
          <a:prstGeom prst="roundRect">
            <a:avLst>
              <a:gd name="adj" fmla="val 16681"/>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solidFill>
                  <a:schemeClr val="bg1"/>
                </a:solidFill>
                <a:latin typeface="+mn-ea"/>
                <a:ea typeface="+mn-ea"/>
              </a:rPr>
              <a:t>ＣＯＤ化学的酸素要求量　　</a:t>
            </a:r>
            <a:endParaRPr lang="ja-JP" altLang="en-US" sz="1400" dirty="0">
              <a:solidFill>
                <a:schemeClr val="bg1"/>
              </a:solidFill>
              <a:latin typeface="+mn-ea"/>
              <a:ea typeface="+mn-ea"/>
            </a:endParaRPr>
          </a:p>
        </p:txBody>
      </p:sp>
      <p:sp>
        <p:nvSpPr>
          <p:cNvPr id="182303" name="AutoShape 37">
            <a:extLst>
              <a:ext uri="{FF2B5EF4-FFF2-40B4-BE49-F238E27FC236}">
                <a16:creationId xmlns:a16="http://schemas.microsoft.com/office/drawing/2014/main" id="{33885A1A-9262-884F-A5BF-7FA45C3C3441}"/>
              </a:ext>
            </a:extLst>
          </p:cNvPr>
          <p:cNvSpPr>
            <a:spLocks noChangeArrowheads="1"/>
          </p:cNvSpPr>
          <p:nvPr/>
        </p:nvSpPr>
        <p:spPr bwMode="auto">
          <a:xfrm>
            <a:off x="6350" y="3192463"/>
            <a:ext cx="1790700" cy="311150"/>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graphicFrame>
        <p:nvGraphicFramePr>
          <p:cNvPr id="192601" name="Group 89">
            <a:extLst>
              <a:ext uri="{FF2B5EF4-FFF2-40B4-BE49-F238E27FC236}">
                <a16:creationId xmlns:a16="http://schemas.microsoft.com/office/drawing/2014/main" id="{345118AF-6DBB-1DA1-52DC-7A874AEB9E6D}"/>
              </a:ext>
            </a:extLst>
          </p:cNvPr>
          <p:cNvGraphicFramePr>
            <a:graphicFrameLocks noGrp="1"/>
          </p:cNvGraphicFramePr>
          <p:nvPr/>
        </p:nvGraphicFramePr>
        <p:xfrm>
          <a:off x="0" y="3500438"/>
          <a:ext cx="5219700" cy="914400"/>
        </p:xfrm>
        <a:graphic>
          <a:graphicData uri="http://schemas.openxmlformats.org/drawingml/2006/table">
            <a:tbl>
              <a:tblPr/>
              <a:tblGrid>
                <a:gridCol w="2124075">
                  <a:extLst>
                    <a:ext uri="{9D8B030D-6E8A-4147-A177-3AD203B41FA5}">
                      <a16:colId xmlns:a16="http://schemas.microsoft.com/office/drawing/2014/main" val="20000"/>
                    </a:ext>
                  </a:extLst>
                </a:gridCol>
                <a:gridCol w="3095625">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環境基準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項目</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健康項目</a:t>
                      </a:r>
                      <a:r>
                        <a:rPr kumimoji="1" lang="en-US" altLang="ja-JP" sz="14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28</a:t>
                      </a:r>
                      <a:r>
                        <a:rPr kumimoji="1" lang="ja-JP" altLang="en-US" sz="14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種類</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重金属類（カドミウム、鉛など）</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生活環境項目</a:t>
                      </a:r>
                      <a:r>
                        <a:rPr kumimoji="1" lang="en-US" altLang="ja-JP"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15</a:t>
                      </a: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種類</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ＢＯＤ・ＣＯＤなど</a:t>
                      </a:r>
                      <a:endPar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2318" name="AutoShape 52">
            <a:extLst>
              <a:ext uri="{FF2B5EF4-FFF2-40B4-BE49-F238E27FC236}">
                <a16:creationId xmlns:a16="http://schemas.microsoft.com/office/drawing/2014/main" id="{9E190543-6FF8-0090-2812-4AEF53167054}"/>
              </a:ext>
            </a:extLst>
          </p:cNvPr>
          <p:cNvSpPr>
            <a:spLocks noChangeArrowheads="1"/>
          </p:cNvSpPr>
          <p:nvPr/>
        </p:nvSpPr>
        <p:spPr bwMode="auto">
          <a:xfrm>
            <a:off x="0" y="4506913"/>
            <a:ext cx="1547813" cy="306387"/>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graphicFrame>
        <p:nvGraphicFramePr>
          <p:cNvPr id="192565" name="Group 53">
            <a:extLst>
              <a:ext uri="{FF2B5EF4-FFF2-40B4-BE49-F238E27FC236}">
                <a16:creationId xmlns:a16="http://schemas.microsoft.com/office/drawing/2014/main" id="{1607A9E0-A883-6669-85FA-DE4A2C1C2870}"/>
              </a:ext>
            </a:extLst>
          </p:cNvPr>
          <p:cNvGraphicFramePr>
            <a:graphicFrameLocks noGrp="1"/>
          </p:cNvGraphicFramePr>
          <p:nvPr/>
        </p:nvGraphicFramePr>
        <p:xfrm>
          <a:off x="0" y="4824413"/>
          <a:ext cx="5219700" cy="914400"/>
        </p:xfrm>
        <a:graphic>
          <a:graphicData uri="http://schemas.openxmlformats.org/drawingml/2006/table">
            <a:tbl>
              <a:tblPr/>
              <a:tblGrid>
                <a:gridCol w="2770188">
                  <a:extLst>
                    <a:ext uri="{9D8B030D-6E8A-4147-A177-3AD203B41FA5}">
                      <a16:colId xmlns:a16="http://schemas.microsoft.com/office/drawing/2014/main" val="20000"/>
                    </a:ext>
                  </a:extLst>
                </a:gridCol>
                <a:gridCol w="2449512">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原因物質</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主な排水源</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硝酸性窒素・亜硝酸性窒素</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農業・畜産業、家庭など</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ＶＯＣ</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トリクロロエチレン等）</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機械工業・クリーニング</a:t>
                      </a:r>
                      <a:endPar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2333" name="Text Box 67">
            <a:extLst>
              <a:ext uri="{FF2B5EF4-FFF2-40B4-BE49-F238E27FC236}">
                <a16:creationId xmlns:a16="http://schemas.microsoft.com/office/drawing/2014/main" id="{FA87F7DA-5CB6-80D0-6C67-756661C4ACEF}"/>
              </a:ext>
            </a:extLst>
          </p:cNvPr>
          <p:cNvSpPr txBox="1">
            <a:spLocks noChangeArrowheads="1"/>
          </p:cNvSpPr>
          <p:nvPr/>
        </p:nvSpPr>
        <p:spPr bwMode="auto">
          <a:xfrm>
            <a:off x="0" y="1557338"/>
            <a:ext cx="18002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水質汚濁の原因</a:t>
            </a:r>
          </a:p>
        </p:txBody>
      </p:sp>
      <p:sp>
        <p:nvSpPr>
          <p:cNvPr id="182334" name="Text Box 68">
            <a:extLst>
              <a:ext uri="{FF2B5EF4-FFF2-40B4-BE49-F238E27FC236}">
                <a16:creationId xmlns:a16="http://schemas.microsoft.com/office/drawing/2014/main" id="{33F68854-E459-26B3-8BD9-CD583534FFD7}"/>
              </a:ext>
            </a:extLst>
          </p:cNvPr>
          <p:cNvSpPr txBox="1">
            <a:spLocks noChangeArrowheads="1"/>
          </p:cNvSpPr>
          <p:nvPr/>
        </p:nvSpPr>
        <p:spPr bwMode="auto">
          <a:xfrm>
            <a:off x="34925" y="3141663"/>
            <a:ext cx="1917700" cy="3714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水質汚濁の現状</a:t>
            </a:r>
          </a:p>
        </p:txBody>
      </p:sp>
      <p:sp>
        <p:nvSpPr>
          <p:cNvPr id="182335" name="Text Box 69">
            <a:extLst>
              <a:ext uri="{FF2B5EF4-FFF2-40B4-BE49-F238E27FC236}">
                <a16:creationId xmlns:a16="http://schemas.microsoft.com/office/drawing/2014/main" id="{E6760CC7-ECE0-2512-767D-4391F4ABE630}"/>
              </a:ext>
            </a:extLst>
          </p:cNvPr>
          <p:cNvSpPr txBox="1">
            <a:spLocks noChangeArrowheads="1"/>
          </p:cNvSpPr>
          <p:nvPr/>
        </p:nvSpPr>
        <p:spPr bwMode="auto">
          <a:xfrm>
            <a:off x="0" y="4437063"/>
            <a:ext cx="18002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地下水汚染</a:t>
            </a:r>
          </a:p>
        </p:txBody>
      </p:sp>
      <p:sp>
        <p:nvSpPr>
          <p:cNvPr id="182336" name="Text Box 70">
            <a:extLst>
              <a:ext uri="{FF2B5EF4-FFF2-40B4-BE49-F238E27FC236}">
                <a16:creationId xmlns:a16="http://schemas.microsoft.com/office/drawing/2014/main" id="{FFC7E79C-E473-47D0-6A51-F382479DC419}"/>
              </a:ext>
            </a:extLst>
          </p:cNvPr>
          <p:cNvSpPr txBox="1">
            <a:spLocks noChangeArrowheads="1"/>
          </p:cNvSpPr>
          <p:nvPr/>
        </p:nvSpPr>
        <p:spPr bwMode="auto">
          <a:xfrm>
            <a:off x="6578600" y="3060700"/>
            <a:ext cx="13065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富栄養化　　</a:t>
            </a:r>
          </a:p>
        </p:txBody>
      </p:sp>
      <p:sp>
        <p:nvSpPr>
          <p:cNvPr id="182339" name="Text Box 73">
            <a:extLst>
              <a:ext uri="{FF2B5EF4-FFF2-40B4-BE49-F238E27FC236}">
                <a16:creationId xmlns:a16="http://schemas.microsoft.com/office/drawing/2014/main" id="{7E7FE2D5-6F09-8CFC-18E0-4E13D1E932CB}"/>
              </a:ext>
            </a:extLst>
          </p:cNvPr>
          <p:cNvSpPr txBox="1">
            <a:spLocks noChangeArrowheads="1"/>
          </p:cNvSpPr>
          <p:nvPr/>
        </p:nvSpPr>
        <p:spPr bwMode="auto">
          <a:xfrm>
            <a:off x="0" y="620713"/>
            <a:ext cx="9144000"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明治時代に日本の公害の原点である</a:t>
            </a:r>
            <a:r>
              <a:rPr lang="ja-JP" altLang="en-US" sz="1400" dirty="0">
                <a:latin typeface="+mn-ea"/>
                <a:ea typeface="+mn-ea"/>
              </a:rPr>
              <a:t>足尾銅山鉱毒事件</a:t>
            </a:r>
            <a:r>
              <a:rPr lang="ja-JP" altLang="en-US" sz="1400" b="0" dirty="0">
                <a:latin typeface="+mn-ea"/>
                <a:ea typeface="+mn-ea"/>
              </a:rPr>
              <a:t>が発生。高度経済成長期には</a:t>
            </a:r>
            <a:r>
              <a:rPr lang="ja-JP" altLang="en-US" sz="1400" dirty="0">
                <a:latin typeface="+mn-ea"/>
                <a:ea typeface="+mn-ea"/>
              </a:rPr>
              <a:t>水俣病、イタイイタイ病</a:t>
            </a:r>
            <a:r>
              <a:rPr lang="ja-JP" altLang="en-US" sz="1400" b="0" dirty="0">
                <a:latin typeface="+mn-ea"/>
                <a:ea typeface="+mn-ea"/>
              </a:rPr>
              <a:t>など深刻な公害病が発生した。東京湾、伊勢湾、瀬戸内海では</a:t>
            </a:r>
            <a:r>
              <a:rPr lang="ja-JP" altLang="en-US" sz="1400" dirty="0">
                <a:latin typeface="+mn-ea"/>
                <a:ea typeface="+mn-ea"/>
              </a:rPr>
              <a:t>赤潮</a:t>
            </a:r>
            <a:r>
              <a:rPr lang="ja-JP" altLang="en-US" sz="1400" b="0" dirty="0">
                <a:latin typeface="+mn-ea"/>
                <a:ea typeface="+mn-ea"/>
              </a:rPr>
              <a:t>が頻発。近年では、内海や湖沼などの</a:t>
            </a:r>
            <a:r>
              <a:rPr lang="ja-JP" altLang="en-US" sz="1400" dirty="0">
                <a:latin typeface="+mn-ea"/>
                <a:ea typeface="+mn-ea"/>
              </a:rPr>
              <a:t>閉鎖性水域</a:t>
            </a:r>
            <a:r>
              <a:rPr lang="ja-JP" altLang="en-US" sz="1400" b="0" dirty="0">
                <a:latin typeface="+mn-ea"/>
                <a:ea typeface="+mn-ea"/>
              </a:rPr>
              <a:t>や都市部の中小河川の水質汚濁が課題である。有害物質の地下浸透や廃棄物投棄による地下水汚染、農地への施肥や畜産排水も問題となっている。</a:t>
            </a:r>
          </a:p>
        </p:txBody>
      </p:sp>
      <p:sp>
        <p:nvSpPr>
          <p:cNvPr id="182351" name="Line 97">
            <a:extLst>
              <a:ext uri="{FF2B5EF4-FFF2-40B4-BE49-F238E27FC236}">
                <a16:creationId xmlns:a16="http://schemas.microsoft.com/office/drawing/2014/main" id="{3A8DF7C3-A325-7F40-6BCD-71E09823E9F8}"/>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64931" name="図 2">
            <a:extLst>
              <a:ext uri="{FF2B5EF4-FFF2-40B4-BE49-F238E27FC236}">
                <a16:creationId xmlns:a16="http://schemas.microsoft.com/office/drawing/2014/main" id="{2871CF9B-4CC6-BBFA-D834-8FBF66E9CB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0825" y="109538"/>
            <a:ext cx="407988"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932" name="図 6">
            <a:extLst>
              <a:ext uri="{FF2B5EF4-FFF2-40B4-BE49-F238E27FC236}">
                <a16:creationId xmlns:a16="http://schemas.microsoft.com/office/drawing/2014/main" id="{FCB559F4-F81C-142E-A66D-1F40E80A47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7225" y="109538"/>
            <a:ext cx="407988"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933" name="図 7">
            <a:extLst>
              <a:ext uri="{FF2B5EF4-FFF2-40B4-BE49-F238E27FC236}">
                <a16:creationId xmlns:a16="http://schemas.microsoft.com/office/drawing/2014/main" id="{17F61F30-7D03-6CEB-4A35-1E8CCDD1CB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2038" y="109538"/>
            <a:ext cx="407987"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44" name="テキスト ボックス 1">
            <a:extLst>
              <a:ext uri="{FF2B5EF4-FFF2-40B4-BE49-F238E27FC236}">
                <a16:creationId xmlns:a16="http://schemas.microsoft.com/office/drawing/2014/main" id="{8EFAF8F8-4808-6472-3600-8CD9A94D675C}"/>
              </a:ext>
            </a:extLst>
          </p:cNvPr>
          <p:cNvSpPr txBox="1">
            <a:spLocks noChangeArrowheads="1"/>
          </p:cNvSpPr>
          <p:nvPr/>
        </p:nvSpPr>
        <p:spPr bwMode="auto">
          <a:xfrm>
            <a:off x="1908175" y="1557338"/>
            <a:ext cx="2511425" cy="368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800" dirty="0">
                <a:latin typeface="+mn-ea"/>
                <a:ea typeface="+mn-ea"/>
              </a:rPr>
              <a:t>自浄作用を超えた汚染</a:t>
            </a:r>
          </a:p>
        </p:txBody>
      </p:sp>
      <p:sp>
        <p:nvSpPr>
          <p:cNvPr id="36" name="テキスト ボックス 35">
            <a:extLst>
              <a:ext uri="{FF2B5EF4-FFF2-40B4-BE49-F238E27FC236}">
                <a16:creationId xmlns:a16="http://schemas.microsoft.com/office/drawing/2014/main" id="{20ADFCB7-D757-9ECE-FD35-E2021230BFDE}"/>
              </a:ext>
            </a:extLst>
          </p:cNvPr>
          <p:cNvSpPr txBox="1"/>
          <p:nvPr/>
        </p:nvSpPr>
        <p:spPr>
          <a:xfrm>
            <a:off x="-55563" y="5826125"/>
            <a:ext cx="5654676" cy="954088"/>
          </a:xfrm>
          <a:prstGeom prst="rect">
            <a:avLst/>
          </a:prstGeom>
          <a:noFill/>
        </p:spPr>
        <p:txBody>
          <a:bodyPr>
            <a:spAutoFit/>
          </a:bodyPr>
          <a:lstStyle/>
          <a:p>
            <a:pPr>
              <a:defRPr/>
            </a:pPr>
            <a:r>
              <a:rPr lang="ja-JP" altLang="en-US" sz="1400" dirty="0">
                <a:latin typeface="+mn-ea"/>
                <a:ea typeface="+mn-ea"/>
              </a:rPr>
              <a:t>井戸の</a:t>
            </a:r>
            <a:r>
              <a:rPr lang="en-US" altLang="ja-JP" sz="1400" dirty="0">
                <a:latin typeface="+mn-ea"/>
                <a:ea typeface="+mn-ea"/>
              </a:rPr>
              <a:t>5.9%</a:t>
            </a:r>
            <a:r>
              <a:rPr lang="ja-JP" altLang="en-US" sz="1400" dirty="0">
                <a:latin typeface="+mn-ea"/>
                <a:ea typeface="+mn-ea"/>
              </a:rPr>
              <a:t>は、環境基準を満たしていない。</a:t>
            </a:r>
            <a:r>
              <a:rPr lang="en-US" altLang="ja-JP" sz="1400" dirty="0">
                <a:latin typeface="+mn-ea"/>
                <a:ea typeface="+mn-ea"/>
              </a:rPr>
              <a:t>(2020</a:t>
            </a:r>
            <a:r>
              <a:rPr lang="ja-JP" altLang="en-US" sz="1400" dirty="0">
                <a:latin typeface="+mn-ea"/>
                <a:ea typeface="+mn-ea"/>
              </a:rPr>
              <a:t>年度</a:t>
            </a:r>
            <a:r>
              <a:rPr lang="en-US" altLang="ja-JP" sz="1400" dirty="0">
                <a:latin typeface="+mn-ea"/>
                <a:ea typeface="+mn-ea"/>
              </a:rPr>
              <a:t>)</a:t>
            </a:r>
          </a:p>
          <a:p>
            <a:pPr>
              <a:defRPr/>
            </a:pPr>
            <a:r>
              <a:rPr lang="ja-JP" altLang="en-US" sz="1400" b="0" dirty="0">
                <a:latin typeface="+mn-ea"/>
                <a:ea typeface="+mn-ea"/>
              </a:rPr>
              <a:t>・過剰施肥、家畜排泄物の不適切処理、生活排水などよる地下水汚染。</a:t>
            </a:r>
          </a:p>
          <a:p>
            <a:pPr>
              <a:defRPr/>
            </a:pPr>
            <a:r>
              <a:rPr lang="ja-JP" altLang="en-US" sz="1400" b="0" dirty="0">
                <a:latin typeface="+mn-ea"/>
                <a:ea typeface="+mn-ea"/>
              </a:rPr>
              <a:t>・クリーニング店などの揮発性有機化合物（ＶＯＣ）による地下水汚染。</a:t>
            </a:r>
          </a:p>
          <a:p>
            <a:pPr>
              <a:defRPr/>
            </a:pPr>
            <a:r>
              <a:rPr lang="ja-JP" altLang="en-US" sz="1400" b="0" dirty="0">
                <a:latin typeface="+mn-ea"/>
                <a:ea typeface="+mn-ea"/>
              </a:rPr>
              <a:t>・豊洲新市場など工場跡地に土壌汚染が主原因となるケース。</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ext Box 7">
            <a:extLst>
              <a:ext uri="{FF2B5EF4-FFF2-40B4-BE49-F238E27FC236}">
                <a16:creationId xmlns:a16="http://schemas.microsoft.com/office/drawing/2014/main" id="{9B7074B3-086D-81ED-3CEB-ABBF6474AEAA}"/>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P148</a:t>
            </a:r>
            <a:r>
              <a:rPr lang="ja-JP" altLang="en-US" sz="1200" b="0" dirty="0">
                <a:latin typeface="+mn-ea"/>
                <a:ea typeface="+mn-ea"/>
              </a:rPr>
              <a:t>～</a:t>
            </a:r>
            <a:r>
              <a:rPr lang="en-US" altLang="ja-JP" sz="1200" b="0" dirty="0">
                <a:latin typeface="+mn-ea"/>
                <a:ea typeface="+mn-ea"/>
              </a:rPr>
              <a:t>149</a:t>
            </a:r>
          </a:p>
        </p:txBody>
      </p:sp>
      <p:sp>
        <p:nvSpPr>
          <p:cNvPr id="184323" name="Text Box 8">
            <a:extLst>
              <a:ext uri="{FF2B5EF4-FFF2-40B4-BE49-F238E27FC236}">
                <a16:creationId xmlns:a16="http://schemas.microsoft.com/office/drawing/2014/main" id="{F5363DF8-94E3-BA89-4C33-E11811AC9B21}"/>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０５</a:t>
            </a:r>
          </a:p>
        </p:txBody>
      </p:sp>
      <p:sp>
        <p:nvSpPr>
          <p:cNvPr id="184324" name="Text Box 9">
            <a:extLst>
              <a:ext uri="{FF2B5EF4-FFF2-40B4-BE49-F238E27FC236}">
                <a16:creationId xmlns:a16="http://schemas.microsoft.com/office/drawing/2014/main" id="{77D73A89-8809-BAC2-9173-3C4042AB738A}"/>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84325" name="Text Box 10">
            <a:extLst>
              <a:ext uri="{FF2B5EF4-FFF2-40B4-BE49-F238E27FC236}">
                <a16:creationId xmlns:a16="http://schemas.microsoft.com/office/drawing/2014/main" id="{974970F1-7E39-82AF-8BA3-4190D6B0739C}"/>
              </a:ext>
            </a:extLst>
          </p:cNvPr>
          <p:cNvSpPr txBox="1">
            <a:spLocks noChangeArrowheads="1"/>
          </p:cNvSpPr>
          <p:nvPr/>
        </p:nvSpPr>
        <p:spPr bwMode="auto">
          <a:xfrm>
            <a:off x="3209925" y="82550"/>
            <a:ext cx="424815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水環境保全に関する施策　</a:t>
            </a:r>
          </a:p>
        </p:txBody>
      </p:sp>
      <p:sp>
        <p:nvSpPr>
          <p:cNvPr id="184326" name="AutoShape 12">
            <a:extLst>
              <a:ext uri="{FF2B5EF4-FFF2-40B4-BE49-F238E27FC236}">
                <a16:creationId xmlns:a16="http://schemas.microsoft.com/office/drawing/2014/main" id="{E222C33D-024C-27B5-FA3E-D0DEAF1D5252}"/>
              </a:ext>
            </a:extLst>
          </p:cNvPr>
          <p:cNvSpPr>
            <a:spLocks noChangeArrowheads="1"/>
          </p:cNvSpPr>
          <p:nvPr/>
        </p:nvSpPr>
        <p:spPr bwMode="auto">
          <a:xfrm>
            <a:off x="0" y="676275"/>
            <a:ext cx="2268538" cy="306388"/>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graphicFrame>
        <p:nvGraphicFramePr>
          <p:cNvPr id="194617" name="Group 57">
            <a:extLst>
              <a:ext uri="{FF2B5EF4-FFF2-40B4-BE49-F238E27FC236}">
                <a16:creationId xmlns:a16="http://schemas.microsoft.com/office/drawing/2014/main" id="{8C06BEF2-501F-3077-0968-34C37226668D}"/>
              </a:ext>
            </a:extLst>
          </p:cNvPr>
          <p:cNvGraphicFramePr>
            <a:graphicFrameLocks noGrp="1"/>
          </p:cNvGraphicFramePr>
          <p:nvPr>
            <p:extLst>
              <p:ext uri="{D42A27DB-BD31-4B8C-83A1-F6EECF244321}">
                <p14:modId xmlns:p14="http://schemas.microsoft.com/office/powerpoint/2010/main" val="1391134572"/>
              </p:ext>
            </p:extLst>
          </p:nvPr>
        </p:nvGraphicFramePr>
        <p:xfrm>
          <a:off x="0" y="2349500"/>
          <a:ext cx="9144000" cy="914400"/>
        </p:xfrm>
        <a:graphic>
          <a:graphicData uri="http://schemas.openxmlformats.org/drawingml/2006/table">
            <a:tbl>
              <a:tblPr/>
              <a:tblGrid>
                <a:gridCol w="1547813">
                  <a:extLst>
                    <a:ext uri="{9D8B030D-6E8A-4147-A177-3AD203B41FA5}">
                      <a16:colId xmlns:a16="http://schemas.microsoft.com/office/drawing/2014/main" val="20000"/>
                    </a:ext>
                  </a:extLst>
                </a:gridCol>
                <a:gridCol w="7596187">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排水処理方法</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主な具体例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物理化学的方法</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物理的方法</a:t>
                      </a: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（沈殿、沈降、ろ過など）　　</a:t>
                      </a:r>
                      <a:r>
                        <a:rPr kumimoji="1" lang="ja-JP" altLang="en-US" sz="1400" b="1"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化学的方法</a:t>
                      </a: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（凝縮、中和、イオン交換など）</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生物化学的方法</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活性汚泥法　　　　</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⇒家庭排水・食品工場・し尿処理など広く採用されている。</a:t>
                      </a:r>
                      <a:endPar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194623" name="Group 63">
            <a:extLst>
              <a:ext uri="{FF2B5EF4-FFF2-40B4-BE49-F238E27FC236}">
                <a16:creationId xmlns:a16="http://schemas.microsoft.com/office/drawing/2014/main" id="{9939D37A-A635-E1C6-1F64-792238C86A4B}"/>
              </a:ext>
            </a:extLst>
          </p:cNvPr>
          <p:cNvGraphicFramePr>
            <a:graphicFrameLocks noGrp="1"/>
          </p:cNvGraphicFramePr>
          <p:nvPr>
            <p:extLst>
              <p:ext uri="{D42A27DB-BD31-4B8C-83A1-F6EECF244321}">
                <p14:modId xmlns:p14="http://schemas.microsoft.com/office/powerpoint/2010/main" val="329886039"/>
              </p:ext>
            </p:extLst>
          </p:nvPr>
        </p:nvGraphicFramePr>
        <p:xfrm>
          <a:off x="0" y="3357563"/>
          <a:ext cx="9144000" cy="1431925"/>
        </p:xfrm>
        <a:graphic>
          <a:graphicData uri="http://schemas.openxmlformats.org/drawingml/2006/table">
            <a:tbl>
              <a:tblPr/>
              <a:tblGrid>
                <a:gridCol w="1259632">
                  <a:extLst>
                    <a:ext uri="{9D8B030D-6E8A-4147-A177-3AD203B41FA5}">
                      <a16:colId xmlns:a16="http://schemas.microsoft.com/office/drawing/2014/main" val="20000"/>
                    </a:ext>
                  </a:extLst>
                </a:gridCol>
                <a:gridCol w="7884368">
                  <a:extLst>
                    <a:ext uri="{9D8B030D-6E8A-4147-A177-3AD203B41FA5}">
                      <a16:colId xmlns:a16="http://schemas.microsoft.com/office/drawing/2014/main" val="20001"/>
                    </a:ext>
                  </a:extLst>
                </a:gridCol>
              </a:tblGrid>
              <a:tr h="30463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処理施設</a:t>
                      </a:r>
                    </a:p>
                  </a:txBody>
                  <a:tcPr marT="45622" marB="456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内容</a:t>
                      </a:r>
                    </a:p>
                  </a:txBody>
                  <a:tcPr marT="45622" marB="456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51802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浄化槽設備</a:t>
                      </a:r>
                    </a:p>
                  </a:txBody>
                  <a:tcPr marT="45622" marB="456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し尿のみを処理する</a:t>
                      </a: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単独処理浄化槽</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から、生活排水全般も一緒に処理する</a:t>
                      </a: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合併処理浄化槽</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へ転換する市町村へ補助金</a:t>
                      </a:r>
                    </a:p>
                  </a:txBody>
                  <a:tcPr marT="45622" marB="456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63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下水道整備</a:t>
                      </a:r>
                    </a:p>
                  </a:txBody>
                  <a:tcPr marT="45622" marB="456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汚水と雨水をまとめて処理している合流式下水道から別々に処理する</a:t>
                      </a: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分流式下水道</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へ転換促進。</a:t>
                      </a:r>
                      <a:endPar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endParaRPr>
                    </a:p>
                  </a:txBody>
                  <a:tcPr marT="45622" marB="456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63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ｺﾐｭﾆﾃｨﾌﾟﾗﾝﾄ</a:t>
                      </a:r>
                    </a:p>
                  </a:txBody>
                  <a:tcPr marT="45622" marB="456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市町村が設置する小規模な下水処理施設のこと。法律上の位置づけは、し尿処理施設。</a:t>
                      </a:r>
                    </a:p>
                  </a:txBody>
                  <a:tcPr marT="45622" marB="456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84358" name="Text Box 49">
            <a:extLst>
              <a:ext uri="{FF2B5EF4-FFF2-40B4-BE49-F238E27FC236}">
                <a16:creationId xmlns:a16="http://schemas.microsoft.com/office/drawing/2014/main" id="{68CEECD7-7B62-1D0D-A8CE-7076111F0D65}"/>
              </a:ext>
            </a:extLst>
          </p:cNvPr>
          <p:cNvSpPr txBox="1">
            <a:spLocks noChangeArrowheads="1"/>
          </p:cNvSpPr>
          <p:nvPr/>
        </p:nvSpPr>
        <p:spPr bwMode="auto">
          <a:xfrm>
            <a:off x="0" y="620713"/>
            <a:ext cx="226853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水質汚濁対策の制度</a:t>
            </a:r>
          </a:p>
        </p:txBody>
      </p:sp>
      <p:sp>
        <p:nvSpPr>
          <p:cNvPr id="184359" name="Text Box 54">
            <a:extLst>
              <a:ext uri="{FF2B5EF4-FFF2-40B4-BE49-F238E27FC236}">
                <a16:creationId xmlns:a16="http://schemas.microsoft.com/office/drawing/2014/main" id="{4206B186-116C-7B1B-D68A-F1E3476A79FC}"/>
              </a:ext>
            </a:extLst>
          </p:cNvPr>
          <p:cNvSpPr txBox="1">
            <a:spLocks noChangeArrowheads="1"/>
          </p:cNvSpPr>
          <p:nvPr/>
        </p:nvSpPr>
        <p:spPr bwMode="auto">
          <a:xfrm>
            <a:off x="0" y="981075"/>
            <a:ext cx="9144000" cy="100806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600" b="0" dirty="0">
                <a:latin typeface="+mn-ea"/>
                <a:ea typeface="+mn-ea"/>
              </a:rPr>
              <a:t>●</a:t>
            </a:r>
            <a:r>
              <a:rPr lang="ja-JP" altLang="en-US" sz="1600" b="0" dirty="0">
                <a:solidFill>
                  <a:srgbClr val="FF0000"/>
                </a:solidFill>
                <a:latin typeface="+mn-ea"/>
                <a:ea typeface="+mn-ea"/>
              </a:rPr>
              <a:t>水質汚濁防止法</a:t>
            </a:r>
            <a:r>
              <a:rPr lang="en-US" altLang="ja-JP" sz="1600" b="0" dirty="0">
                <a:latin typeface="+mn-ea"/>
                <a:ea typeface="+mn-ea"/>
              </a:rPr>
              <a:t>(1970</a:t>
            </a:r>
            <a:r>
              <a:rPr lang="ja-JP" altLang="en-US" sz="1600" b="0" dirty="0">
                <a:latin typeface="+mn-ea"/>
                <a:ea typeface="+mn-ea"/>
              </a:rPr>
              <a:t>年制定）　公共用水域および地下水の規制を定める。</a:t>
            </a:r>
          </a:p>
          <a:p>
            <a:pPr eaLnBrk="1" hangingPunct="1">
              <a:spcBef>
                <a:spcPct val="0"/>
              </a:spcBef>
              <a:buFontTx/>
              <a:buNone/>
              <a:defRPr/>
            </a:pPr>
            <a:r>
              <a:rPr lang="ja-JP" altLang="en-US" sz="1600" b="0" dirty="0">
                <a:latin typeface="+mn-ea"/>
                <a:ea typeface="+mn-ea"/>
              </a:rPr>
              <a:t>●水質総量規制制度（</a:t>
            </a:r>
            <a:r>
              <a:rPr lang="en-US" altLang="ja-JP" sz="1600" b="0" dirty="0">
                <a:latin typeface="+mn-ea"/>
                <a:ea typeface="+mn-ea"/>
              </a:rPr>
              <a:t>1988</a:t>
            </a:r>
            <a:r>
              <a:rPr lang="ja-JP" altLang="en-US" sz="1600" b="0" dirty="0">
                <a:latin typeface="+mn-ea"/>
                <a:ea typeface="+mn-ea"/>
              </a:rPr>
              <a:t>年導入）東京湾</a:t>
            </a:r>
            <a:r>
              <a:rPr lang="en-US" altLang="ja-JP" sz="1600" b="0" dirty="0">
                <a:latin typeface="+mn-ea"/>
                <a:ea typeface="+mn-ea"/>
              </a:rPr>
              <a:t>､</a:t>
            </a:r>
            <a:r>
              <a:rPr lang="ja-JP" altLang="en-US" sz="1600" b="0" dirty="0">
                <a:latin typeface="+mn-ea"/>
                <a:ea typeface="+mn-ea"/>
              </a:rPr>
              <a:t>伊勢湾、瀬戸内海などの人口や産業が集中している</a:t>
            </a:r>
          </a:p>
          <a:p>
            <a:pPr eaLnBrk="1" hangingPunct="1">
              <a:spcBef>
                <a:spcPct val="0"/>
              </a:spcBef>
              <a:buFontTx/>
              <a:buNone/>
              <a:defRPr/>
            </a:pPr>
            <a:r>
              <a:rPr lang="ja-JP" altLang="en-US" sz="1600" b="0" dirty="0">
                <a:latin typeface="+mn-ea"/>
                <a:ea typeface="+mn-ea"/>
              </a:rPr>
              <a:t>　　地域の、有機性の汚水や窒素、リンの排出総量を抑制。</a:t>
            </a:r>
          </a:p>
          <a:p>
            <a:pPr eaLnBrk="1" hangingPunct="1">
              <a:spcBef>
                <a:spcPct val="0"/>
              </a:spcBef>
              <a:buFontTx/>
              <a:buNone/>
              <a:defRPr/>
            </a:pPr>
            <a:r>
              <a:rPr lang="ja-JP" altLang="en-US" sz="1200" b="0" dirty="0">
                <a:latin typeface="+mn-ea"/>
                <a:ea typeface="+mn-ea"/>
              </a:rPr>
              <a:t>　　「湖沼水質保全特別措置法」、「瀬戸内海環境保全特別措置法」、「有明海及び八代海を再生するための特別措置に関する法律」</a:t>
            </a:r>
          </a:p>
        </p:txBody>
      </p:sp>
      <p:sp>
        <p:nvSpPr>
          <p:cNvPr id="184360" name="AutoShape 14">
            <a:extLst>
              <a:ext uri="{FF2B5EF4-FFF2-40B4-BE49-F238E27FC236}">
                <a16:creationId xmlns:a16="http://schemas.microsoft.com/office/drawing/2014/main" id="{AC29DE94-2281-BC5E-3C7D-B3951E78AD53}"/>
              </a:ext>
            </a:extLst>
          </p:cNvPr>
          <p:cNvSpPr>
            <a:spLocks noChangeArrowheads="1"/>
          </p:cNvSpPr>
          <p:nvPr/>
        </p:nvSpPr>
        <p:spPr bwMode="auto">
          <a:xfrm>
            <a:off x="0" y="2058988"/>
            <a:ext cx="2000250" cy="306387"/>
          </a:xfrm>
          <a:prstGeom prst="roundRect">
            <a:avLst>
              <a:gd name="adj" fmla="val 1669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4361" name="Text Box 50">
            <a:extLst>
              <a:ext uri="{FF2B5EF4-FFF2-40B4-BE49-F238E27FC236}">
                <a16:creationId xmlns:a16="http://schemas.microsoft.com/office/drawing/2014/main" id="{E1D18172-7FEE-4CCF-1D3A-85F62A2B7690}"/>
              </a:ext>
            </a:extLst>
          </p:cNvPr>
          <p:cNvSpPr txBox="1">
            <a:spLocks noChangeArrowheads="1"/>
          </p:cNvSpPr>
          <p:nvPr/>
        </p:nvSpPr>
        <p:spPr bwMode="auto">
          <a:xfrm>
            <a:off x="0" y="1989138"/>
            <a:ext cx="23050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水質汚濁対策技術</a:t>
            </a:r>
          </a:p>
        </p:txBody>
      </p:sp>
      <p:sp>
        <p:nvSpPr>
          <p:cNvPr id="184362" name="AutoShape 64">
            <a:extLst>
              <a:ext uri="{FF2B5EF4-FFF2-40B4-BE49-F238E27FC236}">
                <a16:creationId xmlns:a16="http://schemas.microsoft.com/office/drawing/2014/main" id="{5B1241B6-96A3-24FE-E7C5-7433C1913B29}"/>
              </a:ext>
            </a:extLst>
          </p:cNvPr>
          <p:cNvSpPr>
            <a:spLocks noChangeArrowheads="1"/>
          </p:cNvSpPr>
          <p:nvPr/>
        </p:nvSpPr>
        <p:spPr bwMode="auto">
          <a:xfrm>
            <a:off x="36513" y="5268913"/>
            <a:ext cx="4427537" cy="1466850"/>
          </a:xfrm>
          <a:prstGeom prst="roundRect">
            <a:avLst>
              <a:gd name="adj" fmla="val 743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solidFill>
                <a:schemeClr val="accent2"/>
              </a:solidFill>
              <a:latin typeface="+mn-ea"/>
              <a:ea typeface="+mn-ea"/>
            </a:endParaRPr>
          </a:p>
        </p:txBody>
      </p:sp>
      <p:sp>
        <p:nvSpPr>
          <p:cNvPr id="184363" name="AutoShape 65">
            <a:extLst>
              <a:ext uri="{FF2B5EF4-FFF2-40B4-BE49-F238E27FC236}">
                <a16:creationId xmlns:a16="http://schemas.microsoft.com/office/drawing/2014/main" id="{03C0999D-AF81-F7D9-B254-070164C224C2}"/>
              </a:ext>
            </a:extLst>
          </p:cNvPr>
          <p:cNvSpPr>
            <a:spLocks noChangeArrowheads="1"/>
          </p:cNvSpPr>
          <p:nvPr/>
        </p:nvSpPr>
        <p:spPr bwMode="auto">
          <a:xfrm>
            <a:off x="1187450" y="4979988"/>
            <a:ext cx="2016125" cy="33972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solidFill>
                <a:schemeClr val="bg1"/>
              </a:solidFill>
              <a:latin typeface="+mn-ea"/>
              <a:ea typeface="+mn-ea"/>
            </a:endParaRPr>
          </a:p>
        </p:txBody>
      </p:sp>
      <p:sp>
        <p:nvSpPr>
          <p:cNvPr id="184364" name="Text Box 66">
            <a:extLst>
              <a:ext uri="{FF2B5EF4-FFF2-40B4-BE49-F238E27FC236}">
                <a16:creationId xmlns:a16="http://schemas.microsoft.com/office/drawing/2014/main" id="{D2C0A883-371A-8E3C-D0B1-E3EA43283391}"/>
              </a:ext>
            </a:extLst>
          </p:cNvPr>
          <p:cNvSpPr txBox="1">
            <a:spLocks noChangeArrowheads="1"/>
          </p:cNvSpPr>
          <p:nvPr/>
        </p:nvSpPr>
        <p:spPr bwMode="auto">
          <a:xfrm>
            <a:off x="1476375" y="4975225"/>
            <a:ext cx="15843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活性汚泥法</a:t>
            </a:r>
          </a:p>
        </p:txBody>
      </p:sp>
      <p:sp>
        <p:nvSpPr>
          <p:cNvPr id="184365" name="Text Box 67">
            <a:extLst>
              <a:ext uri="{FF2B5EF4-FFF2-40B4-BE49-F238E27FC236}">
                <a16:creationId xmlns:a16="http://schemas.microsoft.com/office/drawing/2014/main" id="{2C2CCF85-BCB4-4763-59AB-4604A78473F2}"/>
              </a:ext>
            </a:extLst>
          </p:cNvPr>
          <p:cNvSpPr txBox="1">
            <a:spLocks noChangeArrowheads="1"/>
          </p:cNvSpPr>
          <p:nvPr/>
        </p:nvSpPr>
        <p:spPr bwMode="auto">
          <a:xfrm>
            <a:off x="107950" y="5341938"/>
            <a:ext cx="4284663" cy="16319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家庭排水やし尿処理施設からの排水のように、有機汚濁物質を多く含む排水の処理方法。</a:t>
            </a:r>
          </a:p>
          <a:p>
            <a:pPr eaLnBrk="1" hangingPunct="1">
              <a:spcBef>
                <a:spcPct val="0"/>
              </a:spcBef>
              <a:buFontTx/>
              <a:buNone/>
              <a:defRPr/>
            </a:pPr>
            <a:r>
              <a:rPr lang="ja-JP" altLang="en-US" sz="1400" b="0" dirty="0">
                <a:latin typeface="+mn-ea"/>
                <a:ea typeface="+mn-ea"/>
              </a:rPr>
              <a:t>排水に空気を吹き込み曝気</a:t>
            </a:r>
            <a:r>
              <a:rPr lang="en-US" altLang="ja-JP" sz="1400" b="0" dirty="0">
                <a:latin typeface="+mn-ea"/>
                <a:ea typeface="+mn-ea"/>
              </a:rPr>
              <a:t>(</a:t>
            </a:r>
            <a:r>
              <a:rPr lang="ja-JP" altLang="en-US" sz="1400" b="0" dirty="0">
                <a:latin typeface="+mn-ea"/>
                <a:ea typeface="+mn-ea"/>
              </a:rPr>
              <a:t>ばっき</a:t>
            </a:r>
            <a:r>
              <a:rPr lang="en-US" altLang="ja-JP" sz="1400" b="0" dirty="0">
                <a:latin typeface="+mn-ea"/>
                <a:ea typeface="+mn-ea"/>
              </a:rPr>
              <a:t>)</a:t>
            </a:r>
            <a:r>
              <a:rPr lang="ja-JP" altLang="en-US" sz="1400" b="0" dirty="0">
                <a:latin typeface="+mn-ea"/>
                <a:ea typeface="+mn-ea"/>
              </a:rPr>
              <a:t>するとバクテリアが繁殖し生成する沈殿物（汚泥）を除去する処理</a:t>
            </a:r>
            <a:endParaRPr lang="en-US" altLang="ja-JP" sz="1400" b="0" dirty="0">
              <a:latin typeface="+mn-ea"/>
              <a:ea typeface="+mn-ea"/>
            </a:endParaRPr>
          </a:p>
          <a:p>
            <a:pPr eaLnBrk="1" hangingPunct="1">
              <a:spcBef>
                <a:spcPct val="0"/>
              </a:spcBef>
              <a:buFontTx/>
              <a:buNone/>
              <a:defRPr/>
            </a:pPr>
            <a:endParaRPr lang="ja-JP" altLang="en-US" sz="1400" b="0" dirty="0">
              <a:latin typeface="+mn-ea"/>
              <a:ea typeface="+mn-ea"/>
            </a:endParaRPr>
          </a:p>
          <a:p>
            <a:pPr eaLnBrk="1" hangingPunct="1">
              <a:spcBef>
                <a:spcPct val="0"/>
              </a:spcBef>
              <a:buFontTx/>
              <a:buNone/>
              <a:defRPr/>
            </a:pPr>
            <a:r>
              <a:rPr lang="en-US" altLang="ja-JP" sz="1200" b="0" dirty="0">
                <a:latin typeface="+mn-ea"/>
                <a:ea typeface="+mn-ea"/>
              </a:rPr>
              <a:t>※</a:t>
            </a:r>
            <a:r>
              <a:rPr lang="ja-JP" altLang="en-US" sz="1200" b="0" dirty="0">
                <a:latin typeface="+mn-ea"/>
                <a:ea typeface="+mn-ea"/>
              </a:rPr>
              <a:t>曝気⇒空気と液体を接触させて排水に酸素を供給すること。</a:t>
            </a:r>
          </a:p>
          <a:p>
            <a:pPr eaLnBrk="1" hangingPunct="1">
              <a:spcBef>
                <a:spcPct val="50000"/>
              </a:spcBef>
              <a:buFontTx/>
              <a:buNone/>
              <a:defRPr/>
            </a:pPr>
            <a:endParaRPr lang="en-US" altLang="ja-JP" sz="1200" b="0" dirty="0">
              <a:solidFill>
                <a:srgbClr val="FF0000"/>
              </a:solidFill>
              <a:latin typeface="+mn-ea"/>
              <a:ea typeface="+mn-ea"/>
            </a:endParaRPr>
          </a:p>
        </p:txBody>
      </p:sp>
      <p:sp>
        <p:nvSpPr>
          <p:cNvPr id="184366" name="AutoShape 68">
            <a:extLst>
              <a:ext uri="{FF2B5EF4-FFF2-40B4-BE49-F238E27FC236}">
                <a16:creationId xmlns:a16="http://schemas.microsoft.com/office/drawing/2014/main" id="{31962DB6-6B63-CAEE-DA8D-A814FBA6B96C}"/>
              </a:ext>
            </a:extLst>
          </p:cNvPr>
          <p:cNvSpPr>
            <a:spLocks noChangeArrowheads="1"/>
          </p:cNvSpPr>
          <p:nvPr/>
        </p:nvSpPr>
        <p:spPr bwMode="auto">
          <a:xfrm>
            <a:off x="4608513" y="5268913"/>
            <a:ext cx="4427537" cy="1466850"/>
          </a:xfrm>
          <a:prstGeom prst="roundRect">
            <a:avLst>
              <a:gd name="adj" fmla="val 605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solidFill>
                <a:schemeClr val="accent2"/>
              </a:solidFill>
              <a:latin typeface="+mn-ea"/>
              <a:ea typeface="+mn-ea"/>
            </a:endParaRPr>
          </a:p>
        </p:txBody>
      </p:sp>
      <p:sp>
        <p:nvSpPr>
          <p:cNvPr id="184367" name="AutoShape 69">
            <a:extLst>
              <a:ext uri="{FF2B5EF4-FFF2-40B4-BE49-F238E27FC236}">
                <a16:creationId xmlns:a16="http://schemas.microsoft.com/office/drawing/2014/main" id="{88498E0F-CE2F-FE06-B548-93F7C66E2BAC}"/>
              </a:ext>
            </a:extLst>
          </p:cNvPr>
          <p:cNvSpPr>
            <a:spLocks noChangeArrowheads="1"/>
          </p:cNvSpPr>
          <p:nvPr/>
        </p:nvSpPr>
        <p:spPr bwMode="auto">
          <a:xfrm>
            <a:off x="5946775" y="4973638"/>
            <a:ext cx="1800225" cy="33972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400">
              <a:solidFill>
                <a:schemeClr val="bg1"/>
              </a:solidFill>
              <a:latin typeface="+mn-ea"/>
              <a:ea typeface="+mn-ea"/>
            </a:endParaRPr>
          </a:p>
        </p:txBody>
      </p:sp>
      <p:sp>
        <p:nvSpPr>
          <p:cNvPr id="184368" name="Text Box 70">
            <a:extLst>
              <a:ext uri="{FF2B5EF4-FFF2-40B4-BE49-F238E27FC236}">
                <a16:creationId xmlns:a16="http://schemas.microsoft.com/office/drawing/2014/main" id="{9CCAF9A2-63C8-515F-0FD3-5ED203275A15}"/>
              </a:ext>
            </a:extLst>
          </p:cNvPr>
          <p:cNvSpPr txBox="1">
            <a:spLocks noChangeArrowheads="1"/>
          </p:cNvSpPr>
          <p:nvPr/>
        </p:nvSpPr>
        <p:spPr bwMode="auto">
          <a:xfrm>
            <a:off x="6086475" y="4965700"/>
            <a:ext cx="1798638"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chemeClr val="bg1"/>
                </a:solidFill>
                <a:latin typeface="+mn-ea"/>
                <a:ea typeface="+mn-ea"/>
              </a:rPr>
              <a:t>水循環基本法</a:t>
            </a:r>
          </a:p>
        </p:txBody>
      </p:sp>
      <p:sp>
        <p:nvSpPr>
          <p:cNvPr id="184369" name="Text Box 71">
            <a:extLst>
              <a:ext uri="{FF2B5EF4-FFF2-40B4-BE49-F238E27FC236}">
                <a16:creationId xmlns:a16="http://schemas.microsoft.com/office/drawing/2014/main" id="{4BAD1471-FEA2-2933-8972-E80E0093FD57}"/>
              </a:ext>
            </a:extLst>
          </p:cNvPr>
          <p:cNvSpPr txBox="1">
            <a:spLocks noChangeArrowheads="1"/>
          </p:cNvSpPr>
          <p:nvPr/>
        </p:nvSpPr>
        <p:spPr bwMode="auto">
          <a:xfrm>
            <a:off x="4643438" y="5341938"/>
            <a:ext cx="4392612" cy="138499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本法に基づき</a:t>
            </a:r>
            <a:r>
              <a:rPr lang="en-US" altLang="ja-JP" sz="1400" b="0" dirty="0">
                <a:latin typeface="+mn-ea"/>
                <a:ea typeface="+mn-ea"/>
              </a:rPr>
              <a:t>2015</a:t>
            </a:r>
            <a:r>
              <a:rPr lang="ja-JP" altLang="en-US" sz="1400" b="0" dirty="0">
                <a:latin typeface="+mn-ea"/>
                <a:ea typeface="+mn-ea"/>
              </a:rPr>
              <a:t>年「水循環基本計画」策定。</a:t>
            </a:r>
          </a:p>
          <a:p>
            <a:pPr eaLnBrk="1" hangingPunct="1">
              <a:spcBef>
                <a:spcPct val="0"/>
              </a:spcBef>
              <a:buFontTx/>
              <a:buNone/>
              <a:defRPr/>
            </a:pPr>
            <a:r>
              <a:rPr lang="ja-JP" altLang="en-US" sz="1400" b="0" dirty="0">
                <a:latin typeface="+mn-ea"/>
                <a:ea typeface="+mn-ea"/>
              </a:rPr>
              <a:t>健全な水循環を維持回復するための施策を総合的かつ一体的に推進していくための仕組み。</a:t>
            </a:r>
          </a:p>
          <a:p>
            <a:pPr eaLnBrk="1" hangingPunct="1">
              <a:spcBef>
                <a:spcPct val="0"/>
              </a:spcBef>
              <a:buFontTx/>
              <a:buNone/>
              <a:defRPr/>
            </a:pPr>
            <a:r>
              <a:rPr lang="en-US" altLang="ja-JP" sz="1400" b="0" dirty="0">
                <a:latin typeface="+mn-ea"/>
                <a:ea typeface="+mn-ea"/>
              </a:rPr>
              <a:t>2020</a:t>
            </a:r>
            <a:r>
              <a:rPr lang="ja-JP" altLang="en-US" sz="1400" b="0" dirty="0">
                <a:latin typeface="+mn-ea"/>
                <a:ea typeface="+mn-ea"/>
              </a:rPr>
              <a:t>年</a:t>
            </a:r>
            <a:r>
              <a:rPr lang="en-US" altLang="ja-JP" sz="1400" b="0" dirty="0">
                <a:latin typeface="+mn-ea"/>
                <a:ea typeface="+mn-ea"/>
              </a:rPr>
              <a:t>1</a:t>
            </a:r>
            <a:r>
              <a:rPr lang="ja-JP" altLang="en-US" sz="1400" b="0" dirty="0">
                <a:latin typeface="+mn-ea"/>
                <a:ea typeface="+mn-ea"/>
              </a:rPr>
              <a:t>月現在</a:t>
            </a:r>
            <a:r>
              <a:rPr lang="en-US" altLang="ja-JP" sz="1400" b="0" dirty="0">
                <a:latin typeface="+mn-ea"/>
                <a:ea typeface="+mn-ea"/>
              </a:rPr>
              <a:t>44</a:t>
            </a:r>
            <a:r>
              <a:rPr lang="ja-JP" altLang="en-US" sz="1400" b="0" dirty="0">
                <a:latin typeface="+mn-ea"/>
                <a:ea typeface="+mn-ea"/>
              </a:rPr>
              <a:t>の「</a:t>
            </a:r>
            <a:r>
              <a:rPr lang="ja-JP" altLang="en-US" sz="1400" dirty="0">
                <a:solidFill>
                  <a:srgbClr val="FF0000"/>
                </a:solidFill>
                <a:latin typeface="+mn-ea"/>
                <a:ea typeface="+mn-ea"/>
              </a:rPr>
              <a:t>流域</a:t>
            </a:r>
            <a:r>
              <a:rPr lang="ja-JP" altLang="en-US" sz="1400" b="0" dirty="0">
                <a:solidFill>
                  <a:srgbClr val="FF0000"/>
                </a:solidFill>
                <a:latin typeface="+mn-ea"/>
                <a:ea typeface="+mn-ea"/>
              </a:rPr>
              <a:t>水循環計画</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例）・熊本県北部</a:t>
            </a:r>
            <a:r>
              <a:rPr lang="en-US" altLang="ja-JP" sz="1400" b="0" dirty="0">
                <a:latin typeface="+mn-ea"/>
                <a:ea typeface="+mn-ea"/>
              </a:rPr>
              <a:t>11</a:t>
            </a:r>
            <a:r>
              <a:rPr lang="ja-JP" altLang="en-US" sz="1400" b="0" dirty="0">
                <a:latin typeface="+mn-ea"/>
                <a:ea typeface="+mn-ea"/>
              </a:rPr>
              <a:t>市町村が連携して地下水保全。</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・琵琶湖の総合的な保全として</a:t>
            </a:r>
            <a:r>
              <a:rPr lang="en-US" altLang="ja-JP" sz="1400" b="0" dirty="0">
                <a:latin typeface="+mn-ea"/>
                <a:ea typeface="+mn-ea"/>
              </a:rPr>
              <a:t>｢</a:t>
            </a:r>
            <a:r>
              <a:rPr lang="ja-JP" altLang="en-US" sz="1400" b="0" dirty="0">
                <a:latin typeface="+mn-ea"/>
                <a:ea typeface="+mn-ea"/>
              </a:rPr>
              <a:t>琵琶湖と人との共生</a:t>
            </a:r>
            <a:r>
              <a:rPr lang="en-US" altLang="ja-JP" sz="1400" b="0" dirty="0">
                <a:latin typeface="+mn-ea"/>
                <a:ea typeface="+mn-ea"/>
              </a:rPr>
              <a:t>｣</a:t>
            </a:r>
            <a:endParaRPr lang="ja-JP" altLang="en-US" sz="1400" b="0" dirty="0">
              <a:latin typeface="+mn-ea"/>
              <a:ea typeface="+mn-ea"/>
            </a:endParaRPr>
          </a:p>
        </p:txBody>
      </p:sp>
      <p:sp>
        <p:nvSpPr>
          <p:cNvPr id="184380" name="Line 77">
            <a:extLst>
              <a:ext uri="{FF2B5EF4-FFF2-40B4-BE49-F238E27FC236}">
                <a16:creationId xmlns:a16="http://schemas.microsoft.com/office/drawing/2014/main" id="{E1D30C3A-587A-017F-2D47-BFDD173ACAE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66963" name="図 6">
            <a:extLst>
              <a:ext uri="{FF2B5EF4-FFF2-40B4-BE49-F238E27FC236}">
                <a16:creationId xmlns:a16="http://schemas.microsoft.com/office/drawing/2014/main" id="{BD8E046B-A898-3364-B06C-479BF89FE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6225" y="103188"/>
            <a:ext cx="423863"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64" name="図 14">
            <a:extLst>
              <a:ext uri="{FF2B5EF4-FFF2-40B4-BE49-F238E27FC236}">
                <a16:creationId xmlns:a16="http://schemas.microsoft.com/office/drawing/2014/main" id="{54682EE7-4169-D3C5-52C5-9EEB85759C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388" y="103188"/>
            <a:ext cx="423862"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65" name="図 15">
            <a:extLst>
              <a:ext uri="{FF2B5EF4-FFF2-40B4-BE49-F238E27FC236}">
                <a16:creationId xmlns:a16="http://schemas.microsoft.com/office/drawing/2014/main" id="{655E9427-5C32-BD6A-4A10-29A0DE380F0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8550" y="103188"/>
            <a:ext cx="423863"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966" name="図 17">
            <a:extLst>
              <a:ext uri="{FF2B5EF4-FFF2-40B4-BE49-F238E27FC236}">
                <a16:creationId xmlns:a16="http://schemas.microsoft.com/office/drawing/2014/main" id="{522F4013-74A8-9DD8-3E70-1AB48DC38E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79713" y="103188"/>
            <a:ext cx="423862"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ext Box 8">
            <a:extLst>
              <a:ext uri="{FF2B5EF4-FFF2-40B4-BE49-F238E27FC236}">
                <a16:creationId xmlns:a16="http://schemas.microsoft.com/office/drawing/2014/main" id="{D8A7BE9A-09B5-80F1-BA12-3556B45993A9}"/>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P150</a:t>
            </a:r>
            <a:r>
              <a:rPr lang="ja-JP" altLang="en-US" sz="1200" b="0" dirty="0">
                <a:latin typeface="+mn-ea"/>
                <a:ea typeface="+mn-ea"/>
              </a:rPr>
              <a:t>～</a:t>
            </a:r>
            <a:r>
              <a:rPr lang="en-US" altLang="ja-JP" sz="1200" b="0" dirty="0">
                <a:latin typeface="+mn-ea"/>
                <a:ea typeface="+mn-ea"/>
              </a:rPr>
              <a:t>153</a:t>
            </a:r>
          </a:p>
        </p:txBody>
      </p:sp>
      <p:sp>
        <p:nvSpPr>
          <p:cNvPr id="186371" name="Text Box 9">
            <a:extLst>
              <a:ext uri="{FF2B5EF4-FFF2-40B4-BE49-F238E27FC236}">
                <a16:creationId xmlns:a16="http://schemas.microsoft.com/office/drawing/2014/main" id="{74F421A5-4188-1D92-3888-B930BEF00F14}"/>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０６</a:t>
            </a:r>
          </a:p>
        </p:txBody>
      </p:sp>
      <p:sp>
        <p:nvSpPr>
          <p:cNvPr id="186372" name="Text Box 10">
            <a:extLst>
              <a:ext uri="{FF2B5EF4-FFF2-40B4-BE49-F238E27FC236}">
                <a16:creationId xmlns:a16="http://schemas.microsoft.com/office/drawing/2014/main" id="{2C1BC7D0-1C26-143D-9175-824A1ACC3BF0}"/>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86373" name="Text Box 11">
            <a:extLst>
              <a:ext uri="{FF2B5EF4-FFF2-40B4-BE49-F238E27FC236}">
                <a16:creationId xmlns:a16="http://schemas.microsoft.com/office/drawing/2014/main" id="{102ABB16-4041-039E-DC97-18AEC3D8D0AA}"/>
              </a:ext>
            </a:extLst>
          </p:cNvPr>
          <p:cNvSpPr txBox="1">
            <a:spLocks noChangeArrowheads="1"/>
          </p:cNvSpPr>
          <p:nvPr/>
        </p:nvSpPr>
        <p:spPr bwMode="auto">
          <a:xfrm>
            <a:off x="2619375" y="93663"/>
            <a:ext cx="396081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土壌環境・地盤環境　　　</a:t>
            </a:r>
          </a:p>
        </p:txBody>
      </p:sp>
      <p:sp>
        <p:nvSpPr>
          <p:cNvPr id="186374" name="Rectangle 12">
            <a:extLst>
              <a:ext uri="{FF2B5EF4-FFF2-40B4-BE49-F238E27FC236}">
                <a16:creationId xmlns:a16="http://schemas.microsoft.com/office/drawing/2014/main" id="{203DC2FB-44D8-E190-5BA1-512E433ADEDA}"/>
              </a:ext>
            </a:extLst>
          </p:cNvPr>
          <p:cNvSpPr>
            <a:spLocks noChangeArrowheads="1"/>
          </p:cNvSpPr>
          <p:nvPr/>
        </p:nvSpPr>
        <p:spPr bwMode="auto">
          <a:xfrm>
            <a:off x="0" y="620713"/>
            <a:ext cx="91440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土壌汚染は水や大気と比べて移動性が低く、化学物質も</a:t>
            </a:r>
            <a:r>
              <a:rPr lang="ja-JP" altLang="en-US" sz="1400" dirty="0">
                <a:latin typeface="+mn-ea"/>
                <a:ea typeface="+mn-ea"/>
              </a:rPr>
              <a:t>拡散・希釈されにくい</a:t>
            </a:r>
            <a:r>
              <a:rPr lang="ja-JP" altLang="en-US" sz="1400" b="0" dirty="0">
                <a:latin typeface="+mn-ea"/>
                <a:ea typeface="+mn-ea"/>
              </a:rPr>
              <a:t>ので、いったん汚染されると長期にわたり汚染状態が継続する。一方その範囲は局所的であるが、地下水まで汚染すると汚染範囲が広がることもあります。</a:t>
            </a:r>
          </a:p>
        </p:txBody>
      </p:sp>
      <p:sp>
        <p:nvSpPr>
          <p:cNvPr id="186375" name="AutoShape 13">
            <a:extLst>
              <a:ext uri="{FF2B5EF4-FFF2-40B4-BE49-F238E27FC236}">
                <a16:creationId xmlns:a16="http://schemas.microsoft.com/office/drawing/2014/main" id="{07866BCA-9622-2389-CE7C-EAE23417F442}"/>
              </a:ext>
            </a:extLst>
          </p:cNvPr>
          <p:cNvSpPr>
            <a:spLocks noChangeArrowheads="1"/>
          </p:cNvSpPr>
          <p:nvPr/>
        </p:nvSpPr>
        <p:spPr bwMode="auto">
          <a:xfrm>
            <a:off x="0" y="1161079"/>
            <a:ext cx="2506663" cy="255389"/>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86376" name="AutoShape 15">
            <a:extLst>
              <a:ext uri="{FF2B5EF4-FFF2-40B4-BE49-F238E27FC236}">
                <a16:creationId xmlns:a16="http://schemas.microsoft.com/office/drawing/2014/main" id="{970C3ECE-AC87-E6DB-41B1-332F0783DD9C}"/>
              </a:ext>
            </a:extLst>
          </p:cNvPr>
          <p:cNvSpPr>
            <a:spLocks noChangeArrowheads="1"/>
          </p:cNvSpPr>
          <p:nvPr/>
        </p:nvSpPr>
        <p:spPr bwMode="auto">
          <a:xfrm>
            <a:off x="4763" y="1981742"/>
            <a:ext cx="2116137" cy="255389"/>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86444" name="Rectangle 18">
            <a:extLst>
              <a:ext uri="{FF2B5EF4-FFF2-40B4-BE49-F238E27FC236}">
                <a16:creationId xmlns:a16="http://schemas.microsoft.com/office/drawing/2014/main" id="{67B69509-32F4-5086-0884-422017A393F3}"/>
              </a:ext>
            </a:extLst>
          </p:cNvPr>
          <p:cNvSpPr>
            <a:spLocks noChangeArrowheads="1"/>
          </p:cNvSpPr>
          <p:nvPr/>
        </p:nvSpPr>
        <p:spPr bwMode="auto">
          <a:xfrm>
            <a:off x="5868988" y="3287713"/>
            <a:ext cx="3170237" cy="49847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dirty="0">
                <a:latin typeface="+mn-ea"/>
                <a:ea typeface="+mn-ea"/>
              </a:rPr>
              <a:t>土壌汚染の状況把握。土壌汚染による人の健</a:t>
            </a:r>
          </a:p>
          <a:p>
            <a:pPr eaLnBrk="1" hangingPunct="1">
              <a:buFontTx/>
              <a:buNone/>
              <a:defRPr/>
            </a:pPr>
            <a:r>
              <a:rPr lang="ja-JP" altLang="en-US" sz="1200" b="0" dirty="0">
                <a:latin typeface="+mn-ea"/>
                <a:ea typeface="+mn-ea"/>
              </a:rPr>
              <a:t>康康被害の防止が目的。</a:t>
            </a:r>
          </a:p>
        </p:txBody>
      </p:sp>
      <p:sp>
        <p:nvSpPr>
          <p:cNvPr id="186445" name="Rectangle 19">
            <a:extLst>
              <a:ext uri="{FF2B5EF4-FFF2-40B4-BE49-F238E27FC236}">
                <a16:creationId xmlns:a16="http://schemas.microsoft.com/office/drawing/2014/main" id="{205C1178-CEF5-2283-CB53-DC0716111F58}"/>
              </a:ext>
            </a:extLst>
          </p:cNvPr>
          <p:cNvSpPr>
            <a:spLocks noChangeArrowheads="1"/>
          </p:cNvSpPr>
          <p:nvPr/>
        </p:nvSpPr>
        <p:spPr bwMode="auto">
          <a:xfrm>
            <a:off x="4572000" y="3321050"/>
            <a:ext cx="1306513" cy="455613"/>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dirty="0">
                <a:latin typeface="+mn-ea"/>
                <a:ea typeface="+mn-ea"/>
              </a:rPr>
              <a:t>土壌汚染対策法</a:t>
            </a:r>
          </a:p>
        </p:txBody>
      </p:sp>
      <p:sp>
        <p:nvSpPr>
          <p:cNvPr id="186446" name="Rectangle 20">
            <a:extLst>
              <a:ext uri="{FF2B5EF4-FFF2-40B4-BE49-F238E27FC236}">
                <a16:creationId xmlns:a16="http://schemas.microsoft.com/office/drawing/2014/main" id="{AD4CD968-A60F-4FA6-32BB-9E7C0493C11C}"/>
              </a:ext>
            </a:extLst>
          </p:cNvPr>
          <p:cNvSpPr>
            <a:spLocks noChangeArrowheads="1"/>
          </p:cNvSpPr>
          <p:nvPr/>
        </p:nvSpPr>
        <p:spPr bwMode="auto">
          <a:xfrm>
            <a:off x="5878513" y="3776663"/>
            <a:ext cx="3192462"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dirty="0">
                <a:latin typeface="+mn-ea"/>
                <a:ea typeface="+mn-ea"/>
              </a:rPr>
              <a:t>排水規制や有害物を含む水の地下浸透禁止</a:t>
            </a:r>
          </a:p>
        </p:txBody>
      </p:sp>
      <p:sp>
        <p:nvSpPr>
          <p:cNvPr id="186447" name="Rectangle 21">
            <a:extLst>
              <a:ext uri="{FF2B5EF4-FFF2-40B4-BE49-F238E27FC236}">
                <a16:creationId xmlns:a16="http://schemas.microsoft.com/office/drawing/2014/main" id="{5F20E8EA-84E7-BDB1-F6CB-C47889D003C9}"/>
              </a:ext>
            </a:extLst>
          </p:cNvPr>
          <p:cNvSpPr>
            <a:spLocks noChangeArrowheads="1"/>
          </p:cNvSpPr>
          <p:nvPr/>
        </p:nvSpPr>
        <p:spPr bwMode="auto">
          <a:xfrm>
            <a:off x="4572000" y="3776663"/>
            <a:ext cx="1306513"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dirty="0">
                <a:latin typeface="+mn-ea"/>
                <a:ea typeface="+mn-ea"/>
              </a:rPr>
              <a:t>水質汚濁防止法</a:t>
            </a:r>
          </a:p>
        </p:txBody>
      </p:sp>
      <p:sp>
        <p:nvSpPr>
          <p:cNvPr id="186448" name="Rectangle 22">
            <a:extLst>
              <a:ext uri="{FF2B5EF4-FFF2-40B4-BE49-F238E27FC236}">
                <a16:creationId xmlns:a16="http://schemas.microsoft.com/office/drawing/2014/main" id="{AC5B558E-CD9A-BE12-7AA1-43F232945297}"/>
              </a:ext>
            </a:extLst>
          </p:cNvPr>
          <p:cNvSpPr>
            <a:spLocks noChangeArrowheads="1"/>
          </p:cNvSpPr>
          <p:nvPr/>
        </p:nvSpPr>
        <p:spPr bwMode="auto">
          <a:xfrm>
            <a:off x="5878513" y="4595813"/>
            <a:ext cx="3192462"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農薬の土壌残留にかかる規制</a:t>
            </a:r>
          </a:p>
        </p:txBody>
      </p:sp>
      <p:sp>
        <p:nvSpPr>
          <p:cNvPr id="186449" name="Rectangle 23">
            <a:extLst>
              <a:ext uri="{FF2B5EF4-FFF2-40B4-BE49-F238E27FC236}">
                <a16:creationId xmlns:a16="http://schemas.microsoft.com/office/drawing/2014/main" id="{CE946B30-1AD1-3215-AF9F-E3F57A135804}"/>
              </a:ext>
            </a:extLst>
          </p:cNvPr>
          <p:cNvSpPr>
            <a:spLocks noChangeArrowheads="1"/>
          </p:cNvSpPr>
          <p:nvPr/>
        </p:nvSpPr>
        <p:spPr bwMode="auto">
          <a:xfrm>
            <a:off x="4572000" y="4595813"/>
            <a:ext cx="1306513"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農薬取締法</a:t>
            </a:r>
          </a:p>
        </p:txBody>
      </p:sp>
      <p:sp>
        <p:nvSpPr>
          <p:cNvPr id="186450" name="Rectangle 24">
            <a:extLst>
              <a:ext uri="{FF2B5EF4-FFF2-40B4-BE49-F238E27FC236}">
                <a16:creationId xmlns:a16="http://schemas.microsoft.com/office/drawing/2014/main" id="{CC0B73C2-7E33-279C-C97E-D0CFCB050C81}"/>
              </a:ext>
            </a:extLst>
          </p:cNvPr>
          <p:cNvSpPr>
            <a:spLocks noChangeArrowheads="1"/>
          </p:cNvSpPr>
          <p:nvPr/>
        </p:nvSpPr>
        <p:spPr bwMode="auto">
          <a:xfrm>
            <a:off x="5878513" y="4322763"/>
            <a:ext cx="3192462"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有害廃棄物の埋め立て方法の規制</a:t>
            </a:r>
          </a:p>
        </p:txBody>
      </p:sp>
      <p:sp>
        <p:nvSpPr>
          <p:cNvPr id="186451" name="Rectangle 25">
            <a:extLst>
              <a:ext uri="{FF2B5EF4-FFF2-40B4-BE49-F238E27FC236}">
                <a16:creationId xmlns:a16="http://schemas.microsoft.com/office/drawing/2014/main" id="{A797EA49-4AC6-3827-D7E3-6805CC4B1A41}"/>
              </a:ext>
            </a:extLst>
          </p:cNvPr>
          <p:cNvSpPr>
            <a:spLocks noChangeArrowheads="1"/>
          </p:cNvSpPr>
          <p:nvPr/>
        </p:nvSpPr>
        <p:spPr bwMode="auto">
          <a:xfrm>
            <a:off x="4572000" y="4322763"/>
            <a:ext cx="1306513"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廃棄物処理法</a:t>
            </a:r>
          </a:p>
        </p:txBody>
      </p:sp>
      <p:sp>
        <p:nvSpPr>
          <p:cNvPr id="186452" name="Rectangle 26">
            <a:extLst>
              <a:ext uri="{FF2B5EF4-FFF2-40B4-BE49-F238E27FC236}">
                <a16:creationId xmlns:a16="http://schemas.microsoft.com/office/drawing/2014/main" id="{6D0773B9-BF28-EFE0-C827-CFC0596DE6B3}"/>
              </a:ext>
            </a:extLst>
          </p:cNvPr>
          <p:cNvSpPr>
            <a:spLocks noChangeArrowheads="1"/>
          </p:cNvSpPr>
          <p:nvPr/>
        </p:nvSpPr>
        <p:spPr bwMode="auto">
          <a:xfrm>
            <a:off x="5878513" y="4049713"/>
            <a:ext cx="3192462"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ばい煙の排出規制</a:t>
            </a:r>
          </a:p>
        </p:txBody>
      </p:sp>
      <p:sp>
        <p:nvSpPr>
          <p:cNvPr id="186453" name="Rectangle 27">
            <a:extLst>
              <a:ext uri="{FF2B5EF4-FFF2-40B4-BE49-F238E27FC236}">
                <a16:creationId xmlns:a16="http://schemas.microsoft.com/office/drawing/2014/main" id="{FEE2E763-2D74-3EEF-DD9A-6702FE54D2EE}"/>
              </a:ext>
            </a:extLst>
          </p:cNvPr>
          <p:cNvSpPr>
            <a:spLocks noChangeArrowheads="1"/>
          </p:cNvSpPr>
          <p:nvPr/>
        </p:nvSpPr>
        <p:spPr bwMode="auto">
          <a:xfrm>
            <a:off x="4572000" y="4049713"/>
            <a:ext cx="1306513" cy="273050"/>
          </a:xfrm>
          <a:prstGeom prst="rect">
            <a:avLst/>
          </a:prstGeom>
          <a:no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ja-JP" altLang="en-US" sz="1200" b="0">
                <a:latin typeface="+mn-ea"/>
                <a:ea typeface="+mn-ea"/>
              </a:rPr>
              <a:t>大気汚染防止法</a:t>
            </a:r>
          </a:p>
        </p:txBody>
      </p:sp>
      <p:sp>
        <p:nvSpPr>
          <p:cNvPr id="186454" name="Rectangle 28">
            <a:extLst>
              <a:ext uri="{FF2B5EF4-FFF2-40B4-BE49-F238E27FC236}">
                <a16:creationId xmlns:a16="http://schemas.microsoft.com/office/drawing/2014/main" id="{1403827D-A2F8-83FA-CAA3-FD31CC5FCFD5}"/>
              </a:ext>
            </a:extLst>
          </p:cNvPr>
          <p:cNvSpPr>
            <a:spLocks noChangeArrowheads="1"/>
          </p:cNvSpPr>
          <p:nvPr/>
        </p:nvSpPr>
        <p:spPr bwMode="auto">
          <a:xfrm>
            <a:off x="5894388" y="3048000"/>
            <a:ext cx="3192462" cy="273050"/>
          </a:xfrm>
          <a:prstGeom prst="rect">
            <a:avLst/>
          </a:prstGeom>
          <a:solidFill>
            <a:srgbClr val="66FFFF"/>
          </a:solid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defRPr/>
            </a:pPr>
            <a:r>
              <a:rPr lang="ja-JP" altLang="en-US" sz="1200" b="0">
                <a:latin typeface="+mn-ea"/>
                <a:ea typeface="+mn-ea"/>
              </a:rPr>
              <a:t>規制の内容</a:t>
            </a:r>
          </a:p>
        </p:txBody>
      </p:sp>
      <p:sp>
        <p:nvSpPr>
          <p:cNvPr id="186455" name="Rectangle 29">
            <a:extLst>
              <a:ext uri="{FF2B5EF4-FFF2-40B4-BE49-F238E27FC236}">
                <a16:creationId xmlns:a16="http://schemas.microsoft.com/office/drawing/2014/main" id="{FED422DB-7E4B-BDA9-F1EF-0B09F1EDED06}"/>
              </a:ext>
            </a:extLst>
          </p:cNvPr>
          <p:cNvSpPr>
            <a:spLocks noChangeArrowheads="1"/>
          </p:cNvSpPr>
          <p:nvPr/>
        </p:nvSpPr>
        <p:spPr bwMode="auto">
          <a:xfrm>
            <a:off x="4572000" y="3048000"/>
            <a:ext cx="1306513" cy="273050"/>
          </a:xfrm>
          <a:prstGeom prst="rect">
            <a:avLst/>
          </a:prstGeom>
          <a:solidFill>
            <a:srgbClr val="66FFFF"/>
          </a:solid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defRPr/>
            </a:pPr>
            <a:r>
              <a:rPr lang="ja-JP" altLang="en-US" sz="1200" b="0" dirty="0">
                <a:latin typeface="+mn-ea"/>
                <a:ea typeface="+mn-ea"/>
              </a:rPr>
              <a:t>規制法令</a:t>
            </a:r>
          </a:p>
        </p:txBody>
      </p:sp>
      <p:sp>
        <p:nvSpPr>
          <p:cNvPr id="186456" name="Line 30">
            <a:extLst>
              <a:ext uri="{FF2B5EF4-FFF2-40B4-BE49-F238E27FC236}">
                <a16:creationId xmlns:a16="http://schemas.microsoft.com/office/drawing/2014/main" id="{CF4763C9-98C9-3B14-EE89-258CF50B2162}"/>
              </a:ext>
            </a:extLst>
          </p:cNvPr>
          <p:cNvSpPr>
            <a:spLocks noChangeShapeType="1"/>
          </p:cNvSpPr>
          <p:nvPr/>
        </p:nvSpPr>
        <p:spPr bwMode="auto">
          <a:xfrm>
            <a:off x="4572000" y="3048000"/>
            <a:ext cx="4498975" cy="0"/>
          </a:xfrm>
          <a:prstGeom prst="line">
            <a:avLst/>
          </a:prstGeom>
          <a:noFill/>
          <a:ln w="28575" cap="sq">
            <a:solidFill>
              <a:srgbClr val="000000"/>
            </a:solidFill>
            <a:round/>
            <a:headEnd/>
            <a:tailEnd/>
          </a:ln>
        </p:spPr>
        <p:txBody>
          <a:bodyPr wrap="none" anchor="ctr"/>
          <a:lstStyle/>
          <a:p>
            <a:pPr>
              <a:defRPr/>
            </a:pPr>
            <a:endParaRPr lang="ja-JP" altLang="en-US">
              <a:latin typeface="+mn-ea"/>
              <a:ea typeface="+mn-ea"/>
            </a:endParaRPr>
          </a:p>
        </p:txBody>
      </p:sp>
      <p:sp>
        <p:nvSpPr>
          <p:cNvPr id="186457" name="Line 31">
            <a:extLst>
              <a:ext uri="{FF2B5EF4-FFF2-40B4-BE49-F238E27FC236}">
                <a16:creationId xmlns:a16="http://schemas.microsoft.com/office/drawing/2014/main" id="{252965ED-FADD-A276-282E-83F8970234DA}"/>
              </a:ext>
            </a:extLst>
          </p:cNvPr>
          <p:cNvSpPr>
            <a:spLocks noChangeShapeType="1"/>
          </p:cNvSpPr>
          <p:nvPr/>
        </p:nvSpPr>
        <p:spPr bwMode="auto">
          <a:xfrm>
            <a:off x="4572000" y="3284538"/>
            <a:ext cx="4498975" cy="0"/>
          </a:xfrm>
          <a:prstGeom prst="line">
            <a:avLst/>
          </a:prstGeom>
          <a:noFill/>
          <a:ln w="12700">
            <a:solidFill>
              <a:schemeClr val="tx1"/>
            </a:solidFill>
            <a:round/>
            <a:headEnd/>
            <a:tailEnd/>
          </a:ln>
        </p:spPr>
        <p:txBody>
          <a:bodyPr wrap="none" anchor="ctr"/>
          <a:lstStyle/>
          <a:p>
            <a:pPr>
              <a:defRPr/>
            </a:pPr>
            <a:endParaRPr lang="ja-JP" altLang="en-US">
              <a:latin typeface="+mn-ea"/>
              <a:ea typeface="+mn-ea"/>
            </a:endParaRPr>
          </a:p>
        </p:txBody>
      </p:sp>
      <p:sp>
        <p:nvSpPr>
          <p:cNvPr id="186458" name="Line 32">
            <a:extLst>
              <a:ext uri="{FF2B5EF4-FFF2-40B4-BE49-F238E27FC236}">
                <a16:creationId xmlns:a16="http://schemas.microsoft.com/office/drawing/2014/main" id="{FD37E6CF-9BC4-8A94-5267-9DDC04EB69B0}"/>
              </a:ext>
            </a:extLst>
          </p:cNvPr>
          <p:cNvSpPr>
            <a:spLocks noChangeShapeType="1"/>
          </p:cNvSpPr>
          <p:nvPr/>
        </p:nvSpPr>
        <p:spPr bwMode="auto">
          <a:xfrm>
            <a:off x="4572000" y="4322763"/>
            <a:ext cx="4498975" cy="0"/>
          </a:xfrm>
          <a:prstGeom prst="line">
            <a:avLst/>
          </a:prstGeom>
          <a:noFill/>
          <a:ln w="12700">
            <a:solidFill>
              <a:srgbClr val="000000"/>
            </a:solidFill>
            <a:round/>
            <a:headEnd/>
            <a:tailEnd/>
          </a:ln>
        </p:spPr>
        <p:txBody>
          <a:bodyPr wrap="none" anchor="ctr"/>
          <a:lstStyle/>
          <a:p>
            <a:pPr>
              <a:defRPr/>
            </a:pPr>
            <a:endParaRPr lang="ja-JP" altLang="en-US">
              <a:latin typeface="+mn-ea"/>
              <a:ea typeface="+mn-ea"/>
            </a:endParaRPr>
          </a:p>
        </p:txBody>
      </p:sp>
      <p:sp>
        <p:nvSpPr>
          <p:cNvPr id="186459" name="Line 33">
            <a:extLst>
              <a:ext uri="{FF2B5EF4-FFF2-40B4-BE49-F238E27FC236}">
                <a16:creationId xmlns:a16="http://schemas.microsoft.com/office/drawing/2014/main" id="{F6F5D71D-A740-C91A-CB12-92E95C285E10}"/>
              </a:ext>
            </a:extLst>
          </p:cNvPr>
          <p:cNvSpPr>
            <a:spLocks noChangeShapeType="1"/>
          </p:cNvSpPr>
          <p:nvPr/>
        </p:nvSpPr>
        <p:spPr bwMode="auto">
          <a:xfrm>
            <a:off x="4572000" y="4595813"/>
            <a:ext cx="4498975" cy="0"/>
          </a:xfrm>
          <a:prstGeom prst="line">
            <a:avLst/>
          </a:prstGeom>
          <a:noFill/>
          <a:ln w="12700">
            <a:solidFill>
              <a:srgbClr val="000000"/>
            </a:solidFill>
            <a:round/>
            <a:headEnd/>
            <a:tailEnd/>
          </a:ln>
        </p:spPr>
        <p:txBody>
          <a:bodyPr wrap="none" anchor="ctr"/>
          <a:lstStyle/>
          <a:p>
            <a:pPr>
              <a:defRPr/>
            </a:pPr>
            <a:endParaRPr lang="ja-JP" altLang="en-US">
              <a:latin typeface="+mn-ea"/>
              <a:ea typeface="+mn-ea"/>
            </a:endParaRPr>
          </a:p>
        </p:txBody>
      </p:sp>
      <p:sp>
        <p:nvSpPr>
          <p:cNvPr id="186460" name="Line 34">
            <a:extLst>
              <a:ext uri="{FF2B5EF4-FFF2-40B4-BE49-F238E27FC236}">
                <a16:creationId xmlns:a16="http://schemas.microsoft.com/office/drawing/2014/main" id="{AA4E7211-CCFE-3196-C35C-659B4FA0C727}"/>
              </a:ext>
            </a:extLst>
          </p:cNvPr>
          <p:cNvSpPr>
            <a:spLocks noChangeShapeType="1"/>
          </p:cNvSpPr>
          <p:nvPr/>
        </p:nvSpPr>
        <p:spPr bwMode="auto">
          <a:xfrm>
            <a:off x="4572000" y="4868863"/>
            <a:ext cx="4498975" cy="0"/>
          </a:xfrm>
          <a:prstGeom prst="line">
            <a:avLst/>
          </a:prstGeom>
          <a:noFill/>
          <a:ln w="28575" cap="sq">
            <a:solidFill>
              <a:srgbClr val="000000"/>
            </a:solidFill>
            <a:round/>
            <a:headEnd/>
            <a:tailEnd/>
          </a:ln>
        </p:spPr>
        <p:txBody>
          <a:bodyPr wrap="none" anchor="ctr"/>
          <a:lstStyle/>
          <a:p>
            <a:pPr>
              <a:defRPr/>
            </a:pPr>
            <a:endParaRPr lang="ja-JP" altLang="en-US">
              <a:latin typeface="+mn-ea"/>
              <a:ea typeface="+mn-ea"/>
            </a:endParaRPr>
          </a:p>
        </p:txBody>
      </p:sp>
      <p:sp>
        <p:nvSpPr>
          <p:cNvPr id="186461" name="Line 35">
            <a:extLst>
              <a:ext uri="{FF2B5EF4-FFF2-40B4-BE49-F238E27FC236}">
                <a16:creationId xmlns:a16="http://schemas.microsoft.com/office/drawing/2014/main" id="{566F7A79-9F5C-4CB8-011A-541F47495A06}"/>
              </a:ext>
            </a:extLst>
          </p:cNvPr>
          <p:cNvSpPr>
            <a:spLocks noChangeShapeType="1"/>
          </p:cNvSpPr>
          <p:nvPr/>
        </p:nvSpPr>
        <p:spPr bwMode="auto">
          <a:xfrm>
            <a:off x="4572000" y="3048000"/>
            <a:ext cx="0" cy="1820863"/>
          </a:xfrm>
          <a:prstGeom prst="line">
            <a:avLst/>
          </a:prstGeom>
          <a:noFill/>
          <a:ln w="28575" cap="sq">
            <a:solidFill>
              <a:srgbClr val="000000"/>
            </a:solidFill>
            <a:round/>
            <a:headEnd/>
            <a:tailEnd/>
          </a:ln>
        </p:spPr>
        <p:txBody>
          <a:bodyPr wrap="none" anchor="ctr"/>
          <a:lstStyle/>
          <a:p>
            <a:pPr>
              <a:defRPr/>
            </a:pPr>
            <a:endParaRPr lang="ja-JP" altLang="en-US">
              <a:latin typeface="+mn-ea"/>
              <a:ea typeface="+mn-ea"/>
            </a:endParaRPr>
          </a:p>
        </p:txBody>
      </p:sp>
      <p:sp>
        <p:nvSpPr>
          <p:cNvPr id="186462" name="Line 36">
            <a:extLst>
              <a:ext uri="{FF2B5EF4-FFF2-40B4-BE49-F238E27FC236}">
                <a16:creationId xmlns:a16="http://schemas.microsoft.com/office/drawing/2014/main" id="{5A5E621C-7265-4970-FE25-109360D7A65C}"/>
              </a:ext>
            </a:extLst>
          </p:cNvPr>
          <p:cNvSpPr>
            <a:spLocks noChangeShapeType="1"/>
          </p:cNvSpPr>
          <p:nvPr/>
        </p:nvSpPr>
        <p:spPr bwMode="auto">
          <a:xfrm>
            <a:off x="5878513" y="3048000"/>
            <a:ext cx="0" cy="1820863"/>
          </a:xfrm>
          <a:prstGeom prst="line">
            <a:avLst/>
          </a:prstGeom>
          <a:noFill/>
          <a:ln w="12700">
            <a:solidFill>
              <a:srgbClr val="000000"/>
            </a:solidFill>
            <a:round/>
            <a:headEnd/>
            <a:tailEnd/>
          </a:ln>
        </p:spPr>
        <p:txBody>
          <a:bodyPr wrap="none" anchor="ctr"/>
          <a:lstStyle/>
          <a:p>
            <a:pPr>
              <a:defRPr/>
            </a:pPr>
            <a:endParaRPr lang="ja-JP" altLang="en-US">
              <a:latin typeface="+mn-ea"/>
              <a:ea typeface="+mn-ea"/>
            </a:endParaRPr>
          </a:p>
        </p:txBody>
      </p:sp>
      <p:sp>
        <p:nvSpPr>
          <p:cNvPr id="186463" name="Line 37">
            <a:extLst>
              <a:ext uri="{FF2B5EF4-FFF2-40B4-BE49-F238E27FC236}">
                <a16:creationId xmlns:a16="http://schemas.microsoft.com/office/drawing/2014/main" id="{9AC20F6E-CA21-7B11-A3A0-3A1251AF8F87}"/>
              </a:ext>
            </a:extLst>
          </p:cNvPr>
          <p:cNvSpPr>
            <a:spLocks noChangeShapeType="1"/>
          </p:cNvSpPr>
          <p:nvPr/>
        </p:nvSpPr>
        <p:spPr bwMode="auto">
          <a:xfrm>
            <a:off x="9070975" y="3048000"/>
            <a:ext cx="0" cy="1820863"/>
          </a:xfrm>
          <a:prstGeom prst="line">
            <a:avLst/>
          </a:prstGeom>
          <a:noFill/>
          <a:ln w="28575" cap="sq">
            <a:solidFill>
              <a:srgbClr val="000000"/>
            </a:solidFill>
            <a:round/>
            <a:headEnd/>
            <a:tailEnd/>
          </a:ln>
        </p:spPr>
        <p:txBody>
          <a:bodyPr wrap="none" anchor="ctr"/>
          <a:lstStyle/>
          <a:p>
            <a:pPr>
              <a:defRPr/>
            </a:pPr>
            <a:endParaRPr lang="ja-JP" altLang="en-US">
              <a:latin typeface="+mn-ea"/>
              <a:ea typeface="+mn-ea"/>
            </a:endParaRPr>
          </a:p>
        </p:txBody>
      </p:sp>
      <p:sp>
        <p:nvSpPr>
          <p:cNvPr id="186464" name="Line 38">
            <a:extLst>
              <a:ext uri="{FF2B5EF4-FFF2-40B4-BE49-F238E27FC236}">
                <a16:creationId xmlns:a16="http://schemas.microsoft.com/office/drawing/2014/main" id="{71BE9D4F-C8DC-BB88-4F94-64E8F272751C}"/>
              </a:ext>
            </a:extLst>
          </p:cNvPr>
          <p:cNvSpPr>
            <a:spLocks noChangeShapeType="1"/>
          </p:cNvSpPr>
          <p:nvPr/>
        </p:nvSpPr>
        <p:spPr bwMode="auto">
          <a:xfrm>
            <a:off x="4572000" y="4049713"/>
            <a:ext cx="4498975" cy="0"/>
          </a:xfrm>
          <a:prstGeom prst="line">
            <a:avLst/>
          </a:prstGeom>
          <a:noFill/>
          <a:ln w="12700">
            <a:solidFill>
              <a:srgbClr val="000000"/>
            </a:solidFill>
            <a:round/>
            <a:headEnd/>
            <a:tailEnd/>
          </a:ln>
        </p:spPr>
        <p:txBody>
          <a:bodyPr wrap="none" anchor="ctr"/>
          <a:lstStyle/>
          <a:p>
            <a:pPr>
              <a:defRPr/>
            </a:pPr>
            <a:endParaRPr lang="ja-JP" altLang="en-US">
              <a:latin typeface="+mn-ea"/>
              <a:ea typeface="+mn-ea"/>
            </a:endParaRPr>
          </a:p>
        </p:txBody>
      </p:sp>
      <p:sp>
        <p:nvSpPr>
          <p:cNvPr id="186465" name="Line 39">
            <a:extLst>
              <a:ext uri="{FF2B5EF4-FFF2-40B4-BE49-F238E27FC236}">
                <a16:creationId xmlns:a16="http://schemas.microsoft.com/office/drawing/2014/main" id="{5A6D608B-959B-98EB-14F1-3C1B5D8E0494}"/>
              </a:ext>
            </a:extLst>
          </p:cNvPr>
          <p:cNvSpPr>
            <a:spLocks noChangeShapeType="1"/>
          </p:cNvSpPr>
          <p:nvPr/>
        </p:nvSpPr>
        <p:spPr bwMode="auto">
          <a:xfrm>
            <a:off x="4572000" y="3776663"/>
            <a:ext cx="4498975" cy="0"/>
          </a:xfrm>
          <a:prstGeom prst="line">
            <a:avLst/>
          </a:prstGeom>
          <a:noFill/>
          <a:ln w="12700">
            <a:solidFill>
              <a:srgbClr val="000000"/>
            </a:solidFill>
            <a:round/>
            <a:headEnd/>
            <a:tailEnd/>
          </a:ln>
        </p:spPr>
        <p:txBody>
          <a:bodyPr wrap="none" anchor="ctr"/>
          <a:lstStyle/>
          <a:p>
            <a:pPr>
              <a:defRPr/>
            </a:pPr>
            <a:endParaRPr lang="ja-JP" altLang="en-US">
              <a:latin typeface="+mn-ea"/>
              <a:ea typeface="+mn-ea"/>
            </a:endParaRPr>
          </a:p>
        </p:txBody>
      </p:sp>
      <p:sp>
        <p:nvSpPr>
          <p:cNvPr id="186378" name="AutoShape 40">
            <a:extLst>
              <a:ext uri="{FF2B5EF4-FFF2-40B4-BE49-F238E27FC236}">
                <a16:creationId xmlns:a16="http://schemas.microsoft.com/office/drawing/2014/main" id="{219C5D92-89DB-4981-F985-5A1BF14615D6}"/>
              </a:ext>
            </a:extLst>
          </p:cNvPr>
          <p:cNvSpPr>
            <a:spLocks noChangeArrowheads="1"/>
          </p:cNvSpPr>
          <p:nvPr/>
        </p:nvSpPr>
        <p:spPr bwMode="auto">
          <a:xfrm>
            <a:off x="0" y="5949950"/>
            <a:ext cx="4535488" cy="790575"/>
          </a:xfrm>
          <a:prstGeom prst="roundRect">
            <a:avLst>
              <a:gd name="adj" fmla="val 11540"/>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b="0">
              <a:latin typeface="+mn-ea"/>
              <a:ea typeface="+mn-ea"/>
            </a:endParaRPr>
          </a:p>
        </p:txBody>
      </p:sp>
      <p:sp>
        <p:nvSpPr>
          <p:cNvPr id="186379" name="AutoShape 41">
            <a:extLst>
              <a:ext uri="{FF2B5EF4-FFF2-40B4-BE49-F238E27FC236}">
                <a16:creationId xmlns:a16="http://schemas.microsoft.com/office/drawing/2014/main" id="{5AABC6AC-C644-D326-1E6B-EC82960988E8}"/>
              </a:ext>
            </a:extLst>
          </p:cNvPr>
          <p:cNvSpPr>
            <a:spLocks noChangeArrowheads="1"/>
          </p:cNvSpPr>
          <p:nvPr/>
        </p:nvSpPr>
        <p:spPr bwMode="auto">
          <a:xfrm>
            <a:off x="827088" y="5711349"/>
            <a:ext cx="2664792" cy="272415"/>
          </a:xfrm>
          <a:prstGeom prst="roundRect">
            <a:avLst>
              <a:gd name="adj" fmla="val 16671"/>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dirty="0">
              <a:solidFill>
                <a:schemeClr val="bg1"/>
              </a:solidFill>
              <a:latin typeface="+mn-ea"/>
              <a:ea typeface="+mn-ea"/>
            </a:endParaRPr>
          </a:p>
        </p:txBody>
      </p:sp>
      <p:sp>
        <p:nvSpPr>
          <p:cNvPr id="186380" name="AutoShape 42">
            <a:extLst>
              <a:ext uri="{FF2B5EF4-FFF2-40B4-BE49-F238E27FC236}">
                <a16:creationId xmlns:a16="http://schemas.microsoft.com/office/drawing/2014/main" id="{46555197-ED53-C6B2-EFBF-7385DDD3986D}"/>
              </a:ext>
            </a:extLst>
          </p:cNvPr>
          <p:cNvSpPr>
            <a:spLocks noChangeArrowheads="1"/>
          </p:cNvSpPr>
          <p:nvPr/>
        </p:nvSpPr>
        <p:spPr bwMode="auto">
          <a:xfrm>
            <a:off x="4763" y="4483199"/>
            <a:ext cx="2547937" cy="255389"/>
          </a:xfrm>
          <a:prstGeom prst="roundRect">
            <a:avLst>
              <a:gd name="adj" fmla="val 1671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graphicFrame>
        <p:nvGraphicFramePr>
          <p:cNvPr id="196652" name="Group 44">
            <a:extLst>
              <a:ext uri="{FF2B5EF4-FFF2-40B4-BE49-F238E27FC236}">
                <a16:creationId xmlns:a16="http://schemas.microsoft.com/office/drawing/2014/main" id="{AB11ED21-A5CC-B409-5AA4-C8BCAB1F4E65}"/>
              </a:ext>
            </a:extLst>
          </p:cNvPr>
          <p:cNvGraphicFramePr>
            <a:graphicFrameLocks noGrp="1"/>
          </p:cNvGraphicFramePr>
          <p:nvPr/>
        </p:nvGraphicFramePr>
        <p:xfrm>
          <a:off x="4643438" y="4991100"/>
          <a:ext cx="4464050" cy="1828800"/>
        </p:xfrm>
        <a:graphic>
          <a:graphicData uri="http://schemas.openxmlformats.org/drawingml/2006/table">
            <a:tbl>
              <a:tblPr/>
              <a:tblGrid>
                <a:gridCol w="1296987">
                  <a:extLst>
                    <a:ext uri="{9D8B030D-6E8A-4147-A177-3AD203B41FA5}">
                      <a16:colId xmlns:a16="http://schemas.microsoft.com/office/drawing/2014/main" val="20000"/>
                    </a:ext>
                  </a:extLst>
                </a:gridCol>
                <a:gridCol w="3167063">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法令</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概要（地盤沈下防止）</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工業用水法</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特定の地域について</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一定規模以上の工業用井戸の許可基準を決めて許可制としている。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建築物用</a:t>
                      </a:r>
                      <a:r>
                        <a:rPr kumimoji="1" lang="ja-JP" altLang="en-US" sz="12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地下水</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の採取の規制に関する法律</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特定の地域について</a:t>
                      </a:r>
                      <a:r>
                        <a:rPr kumimoji="1" lang="en-US" altLang="ja-JP"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一定規模以上の建築物用井戸の許可基準を決めて許可制としている。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ＭＳ ゴシック" panose="020B0609070205080204" pitchFamily="49" charset="-128"/>
                          <a:ea typeface="ＭＳ ゴシック" panose="020B0609070205080204" pitchFamily="49" charset="-128"/>
                        </a:rPr>
                        <a:t>条例などに基づく規制</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多くの地方自治体が</a:t>
                      </a:r>
                      <a:r>
                        <a:rPr kumimoji="1" lang="ja-JP" altLang="en-US" sz="1200" b="0"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地下水</a:t>
                      </a:r>
                      <a:r>
                        <a:rPr kumimoji="1" lang="ja-JP" altLang="en-US" sz="12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採取を規制する条例を定めている。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86398" name="Text Box 61">
            <a:extLst>
              <a:ext uri="{FF2B5EF4-FFF2-40B4-BE49-F238E27FC236}">
                <a16:creationId xmlns:a16="http://schemas.microsoft.com/office/drawing/2014/main" id="{2FFB6CC8-C1B3-3CE8-BE05-DB96462B41EB}"/>
              </a:ext>
            </a:extLst>
          </p:cNvPr>
          <p:cNvSpPr txBox="1">
            <a:spLocks noChangeArrowheads="1"/>
          </p:cNvSpPr>
          <p:nvPr/>
        </p:nvSpPr>
        <p:spPr bwMode="auto">
          <a:xfrm>
            <a:off x="-31750" y="1124744"/>
            <a:ext cx="2506663" cy="36988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800" dirty="0">
                <a:latin typeface="+mn-ea"/>
                <a:ea typeface="+mn-ea"/>
              </a:rPr>
              <a:t>土壌汚染の特徴と現状　　</a:t>
            </a:r>
          </a:p>
        </p:txBody>
      </p:sp>
      <p:sp>
        <p:nvSpPr>
          <p:cNvPr id="186399" name="Text Box 62">
            <a:extLst>
              <a:ext uri="{FF2B5EF4-FFF2-40B4-BE49-F238E27FC236}">
                <a16:creationId xmlns:a16="http://schemas.microsoft.com/office/drawing/2014/main" id="{249EBF35-924E-E9EE-27B2-2FAD17A2EA42}"/>
              </a:ext>
            </a:extLst>
          </p:cNvPr>
          <p:cNvSpPr txBox="1">
            <a:spLocks noChangeArrowheads="1"/>
          </p:cNvSpPr>
          <p:nvPr/>
        </p:nvSpPr>
        <p:spPr bwMode="auto">
          <a:xfrm>
            <a:off x="-31749" y="1916832"/>
            <a:ext cx="2266950" cy="366713"/>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土壌汚染対策と課題　　</a:t>
            </a:r>
          </a:p>
        </p:txBody>
      </p:sp>
      <p:sp>
        <p:nvSpPr>
          <p:cNvPr id="186400" name="Text Box 63">
            <a:extLst>
              <a:ext uri="{FF2B5EF4-FFF2-40B4-BE49-F238E27FC236}">
                <a16:creationId xmlns:a16="http://schemas.microsoft.com/office/drawing/2014/main" id="{72EDCCE3-E729-E6FE-2466-6D831C080374}"/>
              </a:ext>
            </a:extLst>
          </p:cNvPr>
          <p:cNvSpPr txBox="1">
            <a:spLocks noChangeArrowheads="1"/>
          </p:cNvSpPr>
          <p:nvPr/>
        </p:nvSpPr>
        <p:spPr bwMode="auto">
          <a:xfrm>
            <a:off x="-31750" y="4418290"/>
            <a:ext cx="2506663"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latin typeface="+mn-ea"/>
                <a:ea typeface="+mn-ea"/>
              </a:rPr>
              <a:t>地盤沈下の現状と対策　　</a:t>
            </a:r>
          </a:p>
        </p:txBody>
      </p:sp>
      <p:sp>
        <p:nvSpPr>
          <p:cNvPr id="186401" name="Text Box 64">
            <a:extLst>
              <a:ext uri="{FF2B5EF4-FFF2-40B4-BE49-F238E27FC236}">
                <a16:creationId xmlns:a16="http://schemas.microsoft.com/office/drawing/2014/main" id="{8AC63EF3-B553-4EF1-0C8F-8E4D27EF8838}"/>
              </a:ext>
            </a:extLst>
          </p:cNvPr>
          <p:cNvSpPr txBox="1">
            <a:spLocks noChangeArrowheads="1"/>
          </p:cNvSpPr>
          <p:nvPr/>
        </p:nvSpPr>
        <p:spPr bwMode="auto">
          <a:xfrm>
            <a:off x="900113" y="5661025"/>
            <a:ext cx="2506663"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地盤沈下防止等対策要綱</a:t>
            </a:r>
          </a:p>
        </p:txBody>
      </p:sp>
      <p:graphicFrame>
        <p:nvGraphicFramePr>
          <p:cNvPr id="196739" name="Group 131">
            <a:extLst>
              <a:ext uri="{FF2B5EF4-FFF2-40B4-BE49-F238E27FC236}">
                <a16:creationId xmlns:a16="http://schemas.microsoft.com/office/drawing/2014/main" id="{C0F9EC4C-4661-6026-DAAE-E14EB9520AE1}"/>
              </a:ext>
            </a:extLst>
          </p:cNvPr>
          <p:cNvGraphicFramePr>
            <a:graphicFrameLocks noGrp="1"/>
          </p:cNvGraphicFramePr>
          <p:nvPr>
            <p:extLst>
              <p:ext uri="{D42A27DB-BD31-4B8C-83A1-F6EECF244321}">
                <p14:modId xmlns:p14="http://schemas.microsoft.com/office/powerpoint/2010/main" val="3361590912"/>
              </p:ext>
            </p:extLst>
          </p:nvPr>
        </p:nvGraphicFramePr>
        <p:xfrm>
          <a:off x="4572000" y="1196975"/>
          <a:ext cx="4537075" cy="1736724"/>
        </p:xfrm>
        <a:graphic>
          <a:graphicData uri="http://schemas.openxmlformats.org/drawingml/2006/table">
            <a:tbl>
              <a:tblPr/>
              <a:tblGrid>
                <a:gridCol w="325438">
                  <a:extLst>
                    <a:ext uri="{9D8B030D-6E8A-4147-A177-3AD203B41FA5}">
                      <a16:colId xmlns:a16="http://schemas.microsoft.com/office/drawing/2014/main" val="20000"/>
                    </a:ext>
                  </a:extLst>
                </a:gridCol>
                <a:gridCol w="576262">
                  <a:extLst>
                    <a:ext uri="{9D8B030D-6E8A-4147-A177-3AD203B41FA5}">
                      <a16:colId xmlns:a16="http://schemas.microsoft.com/office/drawing/2014/main" val="20001"/>
                    </a:ext>
                  </a:extLst>
                </a:gridCol>
                <a:gridCol w="2016125">
                  <a:extLst>
                    <a:ext uri="{9D8B030D-6E8A-4147-A177-3AD203B41FA5}">
                      <a16:colId xmlns:a16="http://schemas.microsoft.com/office/drawing/2014/main" val="20002"/>
                    </a:ext>
                  </a:extLst>
                </a:gridCol>
                <a:gridCol w="1619250">
                  <a:extLst>
                    <a:ext uri="{9D8B030D-6E8A-4147-A177-3AD203B41FA5}">
                      <a16:colId xmlns:a16="http://schemas.microsoft.com/office/drawing/2014/main" val="20003"/>
                    </a:ext>
                  </a:extLst>
                </a:gridCol>
              </a:tblGrid>
              <a:tr h="274688">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種類</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h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主な物質</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主な排出源</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396312">
                <a:tc rowSpan="3">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特定有害物質</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ＶＯＣ</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トリクロロエチレン、テトラクロロエチレン、ベンゼン</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メッキ工場、ドライクリーニング工場</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96312">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重金属など</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鉛及びその化合物、フッ素及びその化合物、ヒ素及びその化合物</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鉱山、精錬施設、メッキ工場など製造業、自然由来</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6312">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農薬・ＰＣＢ</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シマジン、有機リン化合物、ポリ塩化ビフェニル</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農地、廃トランス保管場所</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3100">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その他油分</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重油、ガソリン</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ガソリンスタンド、工場</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86430" name="Text Box 132">
            <a:extLst>
              <a:ext uri="{FF2B5EF4-FFF2-40B4-BE49-F238E27FC236}">
                <a16:creationId xmlns:a16="http://schemas.microsoft.com/office/drawing/2014/main" id="{6026D705-812B-80BD-C21E-C8E693A84660}"/>
              </a:ext>
            </a:extLst>
          </p:cNvPr>
          <p:cNvSpPr txBox="1">
            <a:spLocks noChangeArrowheads="1"/>
          </p:cNvSpPr>
          <p:nvPr/>
        </p:nvSpPr>
        <p:spPr bwMode="auto">
          <a:xfrm>
            <a:off x="0" y="1424505"/>
            <a:ext cx="46434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土壌汚染対策法に基ずく汚染調査や自主的汚染調査を実施する事業者増加で</a:t>
            </a:r>
            <a:r>
              <a:rPr lang="en-US" altLang="ja-JP" sz="1400" b="0" dirty="0">
                <a:latin typeface="+mn-ea"/>
                <a:ea typeface="+mn-ea"/>
              </a:rPr>
              <a:t>､</a:t>
            </a:r>
            <a:r>
              <a:rPr lang="ja-JP" altLang="en-US" sz="1400" b="0" dirty="0">
                <a:latin typeface="+mn-ea"/>
                <a:ea typeface="+mn-ea"/>
              </a:rPr>
              <a:t>判明件数は</a:t>
            </a:r>
            <a:r>
              <a:rPr lang="ja-JP" altLang="en-US" sz="1400" dirty="0">
                <a:latin typeface="+mn-ea"/>
                <a:ea typeface="+mn-ea"/>
              </a:rPr>
              <a:t>年々増加</a:t>
            </a:r>
            <a:r>
              <a:rPr lang="ja-JP" altLang="en-US" sz="1400" b="0" dirty="0">
                <a:latin typeface="+mn-ea"/>
                <a:ea typeface="+mn-ea"/>
              </a:rPr>
              <a:t>している</a:t>
            </a:r>
            <a:r>
              <a:rPr lang="en-US" altLang="ja-JP" sz="1400" b="0" dirty="0">
                <a:latin typeface="+mn-ea"/>
                <a:ea typeface="+mn-ea"/>
              </a:rPr>
              <a:t>｡</a:t>
            </a:r>
          </a:p>
        </p:txBody>
      </p:sp>
      <p:sp>
        <p:nvSpPr>
          <p:cNvPr id="186431" name="Text Box 133">
            <a:extLst>
              <a:ext uri="{FF2B5EF4-FFF2-40B4-BE49-F238E27FC236}">
                <a16:creationId xmlns:a16="http://schemas.microsoft.com/office/drawing/2014/main" id="{A987B9D1-0121-023A-E817-C26791902A90}"/>
              </a:ext>
            </a:extLst>
          </p:cNvPr>
          <p:cNvSpPr txBox="1">
            <a:spLocks noChangeArrowheads="1"/>
          </p:cNvSpPr>
          <p:nvPr/>
        </p:nvSpPr>
        <p:spPr bwMode="auto">
          <a:xfrm>
            <a:off x="1" y="2234055"/>
            <a:ext cx="4581526" cy="224676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dirty="0">
                <a:solidFill>
                  <a:srgbClr val="FF0000"/>
                </a:solidFill>
                <a:latin typeface="+mn-ea"/>
                <a:ea typeface="+mn-ea"/>
              </a:rPr>
              <a:t>未然防止対策</a:t>
            </a:r>
            <a:endParaRPr lang="en-US" altLang="ja-JP" sz="140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　水質汚濁防止法・大気汚染防止法・農薬取締法</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有害物質排出防止のため、法的拘束力を伴う仕組み。</a:t>
            </a:r>
          </a:p>
          <a:p>
            <a:pPr eaLnBrk="1" hangingPunct="1">
              <a:spcBef>
                <a:spcPct val="0"/>
              </a:spcBef>
              <a:buFontTx/>
              <a:buNone/>
              <a:defRPr/>
            </a:pPr>
            <a:r>
              <a:rPr lang="ja-JP" altLang="en-US" sz="1400" b="0" dirty="0">
                <a:latin typeface="+mn-ea"/>
                <a:ea typeface="+mn-ea"/>
              </a:rPr>
              <a:t>●土壌汚染への措置</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・農用地の土壌の汚染防止等に関する法律</a:t>
            </a:r>
          </a:p>
          <a:p>
            <a:pPr eaLnBrk="1" hangingPunct="1">
              <a:spcBef>
                <a:spcPct val="0"/>
              </a:spcBef>
              <a:buFontTx/>
              <a:buNone/>
              <a:defRPr/>
            </a:pPr>
            <a:r>
              <a:rPr lang="ja-JP" altLang="en-US" sz="1400" b="0" dirty="0">
                <a:latin typeface="+mn-ea"/>
                <a:ea typeface="+mn-ea"/>
              </a:rPr>
              <a:t>　・</a:t>
            </a:r>
            <a:r>
              <a:rPr lang="ja-JP" altLang="en-US" sz="1400" b="0" dirty="0">
                <a:solidFill>
                  <a:srgbClr val="FF0000"/>
                </a:solidFill>
                <a:latin typeface="+mn-ea"/>
                <a:ea typeface="+mn-ea"/>
              </a:rPr>
              <a:t>土壌汚染対策法　</a:t>
            </a:r>
            <a:r>
              <a:rPr lang="ja-JP" altLang="en-US" sz="1400" b="0" dirty="0">
                <a:latin typeface="+mn-ea"/>
                <a:ea typeface="+mn-ea"/>
              </a:rPr>
              <a:t>⇒　土壌汚染調査を義務づけ。</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a:t>
            </a:r>
            <a:r>
              <a:rPr lang="ja-JP" altLang="en-US" sz="1400" b="0" dirty="0">
                <a:solidFill>
                  <a:srgbClr val="FF0000"/>
                </a:solidFill>
                <a:latin typeface="+mn-ea"/>
                <a:ea typeface="+mn-ea"/>
              </a:rPr>
              <a:t>要措置区域、形質変更時要届出区域</a:t>
            </a:r>
            <a:r>
              <a:rPr lang="ja-JP" altLang="en-US" sz="1400" b="0" dirty="0">
                <a:latin typeface="+mn-ea"/>
                <a:ea typeface="+mn-ea"/>
              </a:rPr>
              <a:t>を指定・公示。</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●原位置浄化⇒</a:t>
            </a:r>
            <a:r>
              <a:rPr lang="ja-JP" altLang="en-US" sz="1200" b="0" dirty="0">
                <a:latin typeface="+mn-ea"/>
                <a:ea typeface="+mn-ea"/>
              </a:rPr>
              <a:t>特定有害物質を基準値以下まで除去する方法</a:t>
            </a:r>
            <a:endParaRPr lang="en-US" altLang="ja-JP" sz="1200" b="0" dirty="0">
              <a:latin typeface="+mn-ea"/>
              <a:ea typeface="+mn-ea"/>
            </a:endParaRPr>
          </a:p>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バイオレメディエーション</a:t>
            </a:r>
            <a:endParaRPr lang="en-US" altLang="ja-JP" sz="1400" b="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　⇒</a:t>
            </a:r>
            <a:r>
              <a:rPr lang="ja-JP" altLang="en-US" sz="1200" b="0" dirty="0">
                <a:latin typeface="+mn-ea"/>
                <a:ea typeface="+mn-ea"/>
              </a:rPr>
              <a:t>生物や菌類の浄化作用を利用し</a:t>
            </a:r>
            <a:r>
              <a:rPr lang="en-US" altLang="ja-JP" sz="1200" b="0" dirty="0">
                <a:latin typeface="+mn-ea"/>
                <a:ea typeface="+mn-ea"/>
              </a:rPr>
              <a:t>,</a:t>
            </a:r>
            <a:r>
              <a:rPr lang="ja-JP" altLang="en-US" sz="1200" b="0" dirty="0">
                <a:latin typeface="+mn-ea"/>
                <a:ea typeface="+mn-ea"/>
              </a:rPr>
              <a:t>汚染土壌を元の状態に戻す。</a:t>
            </a:r>
            <a:endParaRPr lang="ja-JP" altLang="en-US" sz="1400" b="0" dirty="0">
              <a:latin typeface="+mn-ea"/>
              <a:ea typeface="+mn-ea"/>
            </a:endParaRPr>
          </a:p>
        </p:txBody>
      </p:sp>
      <p:sp>
        <p:nvSpPr>
          <p:cNvPr id="186432" name="Text Box 134">
            <a:extLst>
              <a:ext uri="{FF2B5EF4-FFF2-40B4-BE49-F238E27FC236}">
                <a16:creationId xmlns:a16="http://schemas.microsoft.com/office/drawing/2014/main" id="{4242AEE8-72A5-8A78-9129-A5DA3E9CA00B}"/>
              </a:ext>
            </a:extLst>
          </p:cNvPr>
          <p:cNvSpPr txBox="1">
            <a:spLocks noChangeArrowheads="1"/>
          </p:cNvSpPr>
          <p:nvPr/>
        </p:nvSpPr>
        <p:spPr bwMode="auto">
          <a:xfrm>
            <a:off x="0" y="4718050"/>
            <a:ext cx="4716463" cy="95410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過剰な地下水採水が主原因</a:t>
            </a:r>
            <a:r>
              <a:rPr lang="ja-JP" altLang="en-US" sz="1200" b="0" dirty="0">
                <a:solidFill>
                  <a:srgbClr val="FF0000"/>
                </a:solidFill>
                <a:latin typeface="+mn-ea"/>
                <a:ea typeface="+mn-ea"/>
              </a:rPr>
              <a:t>（生活用水・工業用水・農業用水）</a:t>
            </a:r>
            <a:endParaRPr lang="en-US" altLang="ja-JP" sz="1200" b="0" dirty="0">
              <a:solidFill>
                <a:srgbClr val="FF0000"/>
              </a:solidFill>
              <a:latin typeface="+mn-ea"/>
              <a:ea typeface="+mn-ea"/>
            </a:endParaRPr>
          </a:p>
          <a:p>
            <a:pPr eaLnBrk="1" hangingPunct="1">
              <a:spcBef>
                <a:spcPct val="0"/>
              </a:spcBef>
              <a:buFontTx/>
              <a:buNone/>
              <a:defRPr/>
            </a:pPr>
            <a:r>
              <a:rPr lang="ja-JP" altLang="en-US" sz="1400" b="0" dirty="0">
                <a:latin typeface="+mn-ea"/>
                <a:ea typeface="+mn-ea"/>
              </a:rPr>
              <a:t>　天然ガス開発や土木工事、融雪装置が原因の事例もある。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ja-JP" altLang="en-US" sz="1400" dirty="0">
                <a:latin typeface="+mn-ea"/>
                <a:ea typeface="+mn-ea"/>
              </a:rPr>
              <a:t>地盤沈下防止等対策要綱」で</a:t>
            </a:r>
            <a:r>
              <a:rPr lang="ja-JP" altLang="en-US" sz="1400" b="0" dirty="0">
                <a:latin typeface="+mn-ea"/>
                <a:ea typeface="+mn-ea"/>
              </a:rPr>
              <a:t>総合的な対策を推進。</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ja-JP" altLang="en-US" sz="1400" dirty="0">
                <a:latin typeface="+mn-ea"/>
                <a:ea typeface="+mn-ea"/>
              </a:rPr>
              <a:t>水循環基本法」</a:t>
            </a:r>
            <a:r>
              <a:rPr lang="ja-JP" altLang="en-US" sz="1400" b="0" dirty="0">
                <a:latin typeface="+mn-ea"/>
                <a:ea typeface="+mn-ea"/>
              </a:rPr>
              <a:t>で地下水マネジメントが推進されている。</a:t>
            </a:r>
          </a:p>
        </p:txBody>
      </p:sp>
      <p:sp>
        <p:nvSpPr>
          <p:cNvPr id="186433" name="Text Box 135">
            <a:extLst>
              <a:ext uri="{FF2B5EF4-FFF2-40B4-BE49-F238E27FC236}">
                <a16:creationId xmlns:a16="http://schemas.microsoft.com/office/drawing/2014/main" id="{F87EEBF0-C992-ECCB-CEF9-058144EC235A}"/>
              </a:ext>
            </a:extLst>
          </p:cNvPr>
          <p:cNvSpPr txBox="1">
            <a:spLocks noChangeArrowheads="1"/>
          </p:cNvSpPr>
          <p:nvPr/>
        </p:nvSpPr>
        <p:spPr bwMode="auto">
          <a:xfrm>
            <a:off x="0" y="6021388"/>
            <a:ext cx="4643438"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地盤沈下の被害が著しい濃尾平野、筑後・佐賀平野、関東平野北部の３地域について、</a:t>
            </a:r>
            <a:r>
              <a:rPr lang="ja-JP" altLang="en-US" sz="1400" dirty="0">
                <a:solidFill>
                  <a:srgbClr val="FF0000"/>
                </a:solidFill>
                <a:latin typeface="+mn-ea"/>
                <a:ea typeface="+mn-ea"/>
              </a:rPr>
              <a:t>地下水</a:t>
            </a:r>
            <a:r>
              <a:rPr lang="ja-JP" altLang="en-US" sz="1400" b="0" dirty="0">
                <a:latin typeface="+mn-ea"/>
                <a:ea typeface="+mn-ea"/>
              </a:rPr>
              <a:t>の過剰採取の規制などを行い、地盤沈下による被害の防止などの対策している。</a:t>
            </a:r>
          </a:p>
        </p:txBody>
      </p:sp>
      <p:sp>
        <p:nvSpPr>
          <p:cNvPr id="186441" name="Line 141">
            <a:extLst>
              <a:ext uri="{FF2B5EF4-FFF2-40B4-BE49-F238E27FC236}">
                <a16:creationId xmlns:a16="http://schemas.microsoft.com/office/drawing/2014/main" id="{7C4351A5-B0DF-E1AD-38B7-30EA9B569F5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69048" name="図 11">
            <a:extLst>
              <a:ext uri="{FF2B5EF4-FFF2-40B4-BE49-F238E27FC236}">
                <a16:creationId xmlns:a16="http://schemas.microsoft.com/office/drawing/2014/main" id="{B50EE81C-EFCF-09FB-4371-4BF49B7E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3375" y="2032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049" name="図 12">
            <a:extLst>
              <a:ext uri="{FF2B5EF4-FFF2-40B4-BE49-F238E27FC236}">
                <a16:creationId xmlns:a16="http://schemas.microsoft.com/office/drawing/2014/main" id="{F42F087E-D756-9F32-6C34-586DF0425A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9450" y="2127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テキスト ボックス 1">
            <a:extLst>
              <a:ext uri="{FF2B5EF4-FFF2-40B4-BE49-F238E27FC236}">
                <a16:creationId xmlns:a16="http://schemas.microsoft.com/office/drawing/2014/main" id="{2AEA8BA2-DAC7-3A3E-C663-E242CFC842C5}"/>
              </a:ext>
            </a:extLst>
          </p:cNvPr>
          <p:cNvSpPr txBox="1"/>
          <p:nvPr/>
        </p:nvSpPr>
        <p:spPr>
          <a:xfrm>
            <a:off x="4535488" y="2427515"/>
            <a:ext cx="504056" cy="215444"/>
          </a:xfrm>
          <a:prstGeom prst="rect">
            <a:avLst/>
          </a:prstGeom>
          <a:noFill/>
        </p:spPr>
        <p:txBody>
          <a:bodyPr wrap="square" rtlCol="0">
            <a:spAutoFit/>
          </a:bodyPr>
          <a:lstStyle/>
          <a:p>
            <a:r>
              <a:rPr kumimoji="1" lang="en-US" altLang="ja-JP" sz="800" dirty="0"/>
              <a:t>29</a:t>
            </a:r>
            <a:r>
              <a:rPr kumimoji="1" lang="ja-JP" altLang="en-US" sz="800" dirty="0"/>
              <a:t>種</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35FE020D-DDB6-8DD9-4C68-08F655D52C0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844749" y="4540249"/>
            <a:ext cx="2820396" cy="2317751"/>
          </a:xfrm>
          <a:prstGeom prst="rect">
            <a:avLst/>
          </a:prstGeom>
        </p:spPr>
      </p:pic>
      <p:pic>
        <p:nvPicPr>
          <p:cNvPr id="9" name="図 8">
            <a:extLst>
              <a:ext uri="{FF2B5EF4-FFF2-40B4-BE49-F238E27FC236}">
                <a16:creationId xmlns:a16="http://schemas.microsoft.com/office/drawing/2014/main" id="{235DF842-7C05-6310-119D-F3377F531306}"/>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3041990" y="4430225"/>
            <a:ext cx="2279015" cy="2404708"/>
          </a:xfrm>
          <a:prstGeom prst="rect">
            <a:avLst/>
          </a:prstGeom>
        </p:spPr>
      </p:pic>
      <p:sp>
        <p:nvSpPr>
          <p:cNvPr id="171011" name="Text Box 7">
            <a:extLst>
              <a:ext uri="{FF2B5EF4-FFF2-40B4-BE49-F238E27FC236}">
                <a16:creationId xmlns:a16="http://schemas.microsoft.com/office/drawing/2014/main" id="{C2E29F7D-3FAE-E495-2B1A-E9F11BBB62E1}"/>
              </a:ext>
            </a:extLst>
          </p:cNvPr>
          <p:cNvSpPr txBox="1">
            <a:spLocks noChangeArrowheads="1"/>
          </p:cNvSpPr>
          <p:nvPr/>
        </p:nvSpPr>
        <p:spPr bwMode="auto">
          <a:xfrm>
            <a:off x="8027988" y="0"/>
            <a:ext cx="11160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P154</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155</a:t>
            </a:r>
          </a:p>
        </p:txBody>
      </p:sp>
      <p:sp>
        <p:nvSpPr>
          <p:cNvPr id="188419" name="Text Box 8">
            <a:extLst>
              <a:ext uri="{FF2B5EF4-FFF2-40B4-BE49-F238E27FC236}">
                <a16:creationId xmlns:a16="http://schemas.microsoft.com/office/drawing/2014/main" id="{2486E3C4-302F-250F-BCBC-92C644E24D3A}"/>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０７</a:t>
            </a:r>
          </a:p>
        </p:txBody>
      </p:sp>
      <p:sp>
        <p:nvSpPr>
          <p:cNvPr id="188420" name="Text Box 9">
            <a:extLst>
              <a:ext uri="{FF2B5EF4-FFF2-40B4-BE49-F238E27FC236}">
                <a16:creationId xmlns:a16="http://schemas.microsoft.com/office/drawing/2014/main" id="{47E59425-3F2F-204F-AEE4-43F2DF8692B6}"/>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88421" name="Text Box 10">
            <a:extLst>
              <a:ext uri="{FF2B5EF4-FFF2-40B4-BE49-F238E27FC236}">
                <a16:creationId xmlns:a16="http://schemas.microsoft.com/office/drawing/2014/main" id="{82DA5653-D99B-1A66-824B-9EC04736AB9F}"/>
              </a:ext>
            </a:extLst>
          </p:cNvPr>
          <p:cNvSpPr txBox="1">
            <a:spLocks noChangeArrowheads="1"/>
          </p:cNvSpPr>
          <p:nvPr/>
        </p:nvSpPr>
        <p:spPr bwMode="auto">
          <a:xfrm>
            <a:off x="2055813" y="77788"/>
            <a:ext cx="3600450"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騒音・振動・悪臭　</a:t>
            </a:r>
          </a:p>
        </p:txBody>
      </p:sp>
      <p:sp>
        <p:nvSpPr>
          <p:cNvPr id="188422" name="Rectangle 14">
            <a:extLst>
              <a:ext uri="{FF2B5EF4-FFF2-40B4-BE49-F238E27FC236}">
                <a16:creationId xmlns:a16="http://schemas.microsoft.com/office/drawing/2014/main" id="{48C9F1EC-82A7-E5F5-29E5-16BA77F5BCDB}"/>
              </a:ext>
            </a:extLst>
          </p:cNvPr>
          <p:cNvSpPr>
            <a:spLocks noChangeArrowheads="1"/>
          </p:cNvSpPr>
          <p:nvPr/>
        </p:nvSpPr>
        <p:spPr bwMode="auto">
          <a:xfrm>
            <a:off x="179388" y="620713"/>
            <a:ext cx="6264275" cy="360362"/>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典型７公害のうち騒音・振動・悪臭は</a:t>
            </a:r>
            <a:r>
              <a:rPr lang="ja-JP" altLang="en-US" sz="1600" dirty="0">
                <a:solidFill>
                  <a:srgbClr val="FF0000"/>
                </a:solidFill>
                <a:latin typeface="+mn-ea"/>
                <a:ea typeface="+mn-ea"/>
              </a:rPr>
              <a:t>感覚公害</a:t>
            </a:r>
            <a:r>
              <a:rPr lang="ja-JP" altLang="en-US" sz="1600" dirty="0">
                <a:latin typeface="+mn-ea"/>
                <a:ea typeface="+mn-ea"/>
              </a:rPr>
              <a:t>といわれている。</a:t>
            </a:r>
          </a:p>
        </p:txBody>
      </p:sp>
      <p:sp>
        <p:nvSpPr>
          <p:cNvPr id="188423" name="AutoShape 15">
            <a:extLst>
              <a:ext uri="{FF2B5EF4-FFF2-40B4-BE49-F238E27FC236}">
                <a16:creationId xmlns:a16="http://schemas.microsoft.com/office/drawing/2014/main" id="{4701B58D-C2A3-BCDA-FB5C-FD9CABC76DBF}"/>
              </a:ext>
            </a:extLst>
          </p:cNvPr>
          <p:cNvSpPr>
            <a:spLocks noChangeArrowheads="1"/>
          </p:cNvSpPr>
          <p:nvPr/>
        </p:nvSpPr>
        <p:spPr bwMode="auto">
          <a:xfrm>
            <a:off x="0" y="979488"/>
            <a:ext cx="2860675" cy="306387"/>
          </a:xfrm>
          <a:prstGeom prst="roundRect">
            <a:avLst>
              <a:gd name="adj" fmla="val 1670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8424" name="AutoShape 17">
            <a:extLst>
              <a:ext uri="{FF2B5EF4-FFF2-40B4-BE49-F238E27FC236}">
                <a16:creationId xmlns:a16="http://schemas.microsoft.com/office/drawing/2014/main" id="{2ED097A1-316B-3E88-8486-3C408D0A0700}"/>
              </a:ext>
            </a:extLst>
          </p:cNvPr>
          <p:cNvSpPr>
            <a:spLocks noChangeArrowheads="1"/>
          </p:cNvSpPr>
          <p:nvPr/>
        </p:nvSpPr>
        <p:spPr bwMode="auto">
          <a:xfrm>
            <a:off x="7938" y="2484438"/>
            <a:ext cx="2860675" cy="306387"/>
          </a:xfrm>
          <a:prstGeom prst="roundRect">
            <a:avLst>
              <a:gd name="adj" fmla="val 1670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8425" name="AutoShape 19">
            <a:extLst>
              <a:ext uri="{FF2B5EF4-FFF2-40B4-BE49-F238E27FC236}">
                <a16:creationId xmlns:a16="http://schemas.microsoft.com/office/drawing/2014/main" id="{037733C6-EC3A-52B1-3BB3-FF86D6488098}"/>
              </a:ext>
            </a:extLst>
          </p:cNvPr>
          <p:cNvSpPr>
            <a:spLocks noChangeArrowheads="1"/>
          </p:cNvSpPr>
          <p:nvPr/>
        </p:nvSpPr>
        <p:spPr bwMode="auto">
          <a:xfrm>
            <a:off x="4763" y="3338513"/>
            <a:ext cx="2862262" cy="306387"/>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latin typeface="+mn-ea"/>
              <a:ea typeface="+mn-ea"/>
            </a:endParaRPr>
          </a:p>
        </p:txBody>
      </p:sp>
      <p:sp>
        <p:nvSpPr>
          <p:cNvPr id="188426" name="AutoShape 21">
            <a:extLst>
              <a:ext uri="{FF2B5EF4-FFF2-40B4-BE49-F238E27FC236}">
                <a16:creationId xmlns:a16="http://schemas.microsoft.com/office/drawing/2014/main" id="{D5E57262-5925-10F7-3704-2945883168BB}"/>
              </a:ext>
            </a:extLst>
          </p:cNvPr>
          <p:cNvSpPr>
            <a:spLocks noChangeArrowheads="1"/>
          </p:cNvSpPr>
          <p:nvPr/>
        </p:nvSpPr>
        <p:spPr bwMode="auto">
          <a:xfrm>
            <a:off x="5292725" y="3449638"/>
            <a:ext cx="3543300" cy="715962"/>
          </a:xfrm>
          <a:prstGeom prst="roundRect">
            <a:avLst>
              <a:gd name="adj" fmla="val 5323"/>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人の耳には感知しにくい低い周波数</a:t>
            </a:r>
            <a:r>
              <a:rPr lang="en-US" altLang="ja-JP" sz="1200" b="0" dirty="0">
                <a:latin typeface="+mn-ea"/>
                <a:ea typeface="+mn-ea"/>
              </a:rPr>
              <a:t>(0.1Hz</a:t>
            </a:r>
            <a:r>
              <a:rPr lang="ja-JP" altLang="en-US" sz="1200" b="0" dirty="0">
                <a:latin typeface="+mn-ea"/>
                <a:ea typeface="+mn-ea"/>
              </a:rPr>
              <a:t>～</a:t>
            </a:r>
            <a:r>
              <a:rPr lang="en-US" altLang="ja-JP" sz="1200" b="0" dirty="0">
                <a:latin typeface="+mn-ea"/>
                <a:ea typeface="+mn-ea"/>
              </a:rPr>
              <a:t>100Hz)</a:t>
            </a:r>
          </a:p>
          <a:p>
            <a:pPr eaLnBrk="1" hangingPunct="1">
              <a:spcBef>
                <a:spcPct val="0"/>
              </a:spcBef>
              <a:buFontTx/>
              <a:buNone/>
              <a:defRPr/>
            </a:pPr>
            <a:r>
              <a:rPr lang="ja-JP" altLang="en-US" sz="1200" b="0" dirty="0">
                <a:latin typeface="+mn-ea"/>
                <a:ea typeface="+mn-ea"/>
              </a:rPr>
              <a:t>の空気振動のこと。圧迫感などの心理的影響、睡眠</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影響、建具などのガタつきなどの苦情がある。</a:t>
            </a:r>
          </a:p>
        </p:txBody>
      </p:sp>
      <p:sp>
        <p:nvSpPr>
          <p:cNvPr id="188427" name="AutoShape 22">
            <a:extLst>
              <a:ext uri="{FF2B5EF4-FFF2-40B4-BE49-F238E27FC236}">
                <a16:creationId xmlns:a16="http://schemas.microsoft.com/office/drawing/2014/main" id="{8C8B6D18-EA2C-DCF9-A335-BF203C8B671B}"/>
              </a:ext>
            </a:extLst>
          </p:cNvPr>
          <p:cNvSpPr>
            <a:spLocks noChangeArrowheads="1"/>
          </p:cNvSpPr>
          <p:nvPr/>
        </p:nvSpPr>
        <p:spPr bwMode="auto">
          <a:xfrm>
            <a:off x="5848350" y="3165475"/>
            <a:ext cx="2430463" cy="33972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solidFill>
                  <a:schemeClr val="bg1"/>
                </a:solidFill>
                <a:latin typeface="+mn-ea"/>
                <a:ea typeface="+mn-ea"/>
              </a:rPr>
              <a:t>低周波空気振動（低周波音）</a:t>
            </a:r>
          </a:p>
        </p:txBody>
      </p:sp>
      <p:sp>
        <p:nvSpPr>
          <p:cNvPr id="188428" name="Text Box 25">
            <a:extLst>
              <a:ext uri="{FF2B5EF4-FFF2-40B4-BE49-F238E27FC236}">
                <a16:creationId xmlns:a16="http://schemas.microsoft.com/office/drawing/2014/main" id="{A5ED9FC9-E262-B442-359E-912645E9F27C}"/>
              </a:ext>
            </a:extLst>
          </p:cNvPr>
          <p:cNvSpPr txBox="1">
            <a:spLocks noChangeArrowheads="1"/>
          </p:cNvSpPr>
          <p:nvPr/>
        </p:nvSpPr>
        <p:spPr bwMode="auto">
          <a:xfrm>
            <a:off x="0" y="981075"/>
            <a:ext cx="316865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騒音の原因と苦情の発生状況</a:t>
            </a:r>
          </a:p>
        </p:txBody>
      </p:sp>
      <p:sp>
        <p:nvSpPr>
          <p:cNvPr id="188429" name="Text Box 26">
            <a:extLst>
              <a:ext uri="{FF2B5EF4-FFF2-40B4-BE49-F238E27FC236}">
                <a16:creationId xmlns:a16="http://schemas.microsoft.com/office/drawing/2014/main" id="{89004547-40CE-48CB-A9DA-BB2A537CB296}"/>
              </a:ext>
            </a:extLst>
          </p:cNvPr>
          <p:cNvSpPr txBox="1">
            <a:spLocks noChangeArrowheads="1"/>
          </p:cNvSpPr>
          <p:nvPr/>
        </p:nvSpPr>
        <p:spPr bwMode="auto">
          <a:xfrm>
            <a:off x="42863" y="2452688"/>
            <a:ext cx="28829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振動の原因と苦情の発生状況</a:t>
            </a:r>
          </a:p>
        </p:txBody>
      </p:sp>
      <p:sp>
        <p:nvSpPr>
          <p:cNvPr id="188430" name="Text Box 27">
            <a:extLst>
              <a:ext uri="{FF2B5EF4-FFF2-40B4-BE49-F238E27FC236}">
                <a16:creationId xmlns:a16="http://schemas.microsoft.com/office/drawing/2014/main" id="{26333D31-68FC-2A9F-DA1E-A6AC24561917}"/>
              </a:ext>
            </a:extLst>
          </p:cNvPr>
          <p:cNvSpPr txBox="1">
            <a:spLocks noChangeArrowheads="1"/>
          </p:cNvSpPr>
          <p:nvPr/>
        </p:nvSpPr>
        <p:spPr bwMode="auto">
          <a:xfrm>
            <a:off x="0" y="3284538"/>
            <a:ext cx="32400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悪臭の原因と苦情の発生状況</a:t>
            </a:r>
          </a:p>
        </p:txBody>
      </p:sp>
      <p:sp>
        <p:nvSpPr>
          <p:cNvPr id="188432" name="Text Box 31">
            <a:extLst>
              <a:ext uri="{FF2B5EF4-FFF2-40B4-BE49-F238E27FC236}">
                <a16:creationId xmlns:a16="http://schemas.microsoft.com/office/drawing/2014/main" id="{D5AF79DE-8BDC-69EE-DB07-11F1E0595466}"/>
              </a:ext>
            </a:extLst>
          </p:cNvPr>
          <p:cNvSpPr txBox="1">
            <a:spLocks noChangeArrowheads="1"/>
          </p:cNvSpPr>
          <p:nvPr/>
        </p:nvSpPr>
        <p:spPr bwMode="auto">
          <a:xfrm>
            <a:off x="0" y="1270000"/>
            <a:ext cx="4787900" cy="13843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苦情件数の</a:t>
            </a:r>
            <a:r>
              <a:rPr lang="en-US" altLang="ja-JP" sz="1400" b="0" dirty="0">
                <a:latin typeface="+mn-ea"/>
                <a:ea typeface="+mn-ea"/>
              </a:rPr>
              <a:t>60%</a:t>
            </a:r>
            <a:r>
              <a:rPr lang="ja-JP" altLang="en-US" sz="1400" b="0" dirty="0">
                <a:latin typeface="+mn-ea"/>
                <a:ea typeface="+mn-ea"/>
              </a:rPr>
              <a:t>強は</a:t>
            </a:r>
            <a:r>
              <a:rPr lang="ja-JP" altLang="en-US" sz="1400" dirty="0">
                <a:solidFill>
                  <a:srgbClr val="FF0000"/>
                </a:solidFill>
                <a:latin typeface="+mn-ea"/>
                <a:ea typeface="+mn-ea"/>
              </a:rPr>
              <a:t>建設作業と工場･事業場</a:t>
            </a:r>
            <a:r>
              <a:rPr lang="en-US" altLang="ja-JP" sz="1400" b="0" dirty="0">
                <a:latin typeface="+mn-ea"/>
                <a:ea typeface="+mn-ea"/>
              </a:rPr>
              <a:t>｡</a:t>
            </a:r>
          </a:p>
          <a:p>
            <a:pPr eaLnBrk="1" hangingPunct="1">
              <a:spcBef>
                <a:spcPct val="0"/>
              </a:spcBef>
              <a:buFontTx/>
              <a:buNone/>
              <a:defRPr/>
            </a:pPr>
            <a:r>
              <a:rPr lang="ja-JP" altLang="en-US" sz="1400" b="0" dirty="0">
                <a:latin typeface="+mn-ea"/>
                <a:ea typeface="+mn-ea"/>
              </a:rPr>
              <a:t>★航空機騒音、新幹線騒音は訴訟もあった。</a:t>
            </a:r>
          </a:p>
          <a:p>
            <a:pPr eaLnBrk="1" hangingPunct="1">
              <a:spcBef>
                <a:spcPct val="0"/>
              </a:spcBef>
              <a:buFontTx/>
              <a:buNone/>
              <a:defRPr/>
            </a:pPr>
            <a:r>
              <a:rPr lang="ja-JP" altLang="en-US" sz="1400" b="0" dirty="0">
                <a:latin typeface="+mn-ea"/>
                <a:ea typeface="+mn-ea"/>
              </a:rPr>
              <a:t>●騒音規制法で、騒音の許容限度が定められている。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★近年では</a:t>
            </a:r>
            <a:r>
              <a:rPr lang="en-US" altLang="ja-JP" sz="1400" b="0" dirty="0">
                <a:latin typeface="+mn-ea"/>
                <a:ea typeface="+mn-ea"/>
              </a:rPr>
              <a:t>､</a:t>
            </a:r>
            <a:r>
              <a:rPr lang="ja-JP" altLang="en-US" sz="1400" b="0" dirty="0">
                <a:solidFill>
                  <a:srgbClr val="FF0000"/>
                </a:solidFill>
                <a:latin typeface="+mn-ea"/>
                <a:ea typeface="+mn-ea"/>
              </a:rPr>
              <a:t>低周波空気振動</a:t>
            </a:r>
            <a:r>
              <a:rPr lang="en-US" altLang="ja-JP" sz="1400" b="0" dirty="0">
                <a:latin typeface="+mn-ea"/>
                <a:ea typeface="+mn-ea"/>
              </a:rPr>
              <a:t>(</a:t>
            </a:r>
            <a:r>
              <a:rPr lang="ja-JP" altLang="en-US" sz="1400" b="0" dirty="0">
                <a:latin typeface="+mn-ea"/>
                <a:ea typeface="+mn-ea"/>
              </a:rPr>
              <a:t>低周波音</a:t>
            </a:r>
            <a:r>
              <a:rPr lang="en-US" altLang="ja-JP" sz="1400" b="0" dirty="0">
                <a:latin typeface="+mn-ea"/>
                <a:ea typeface="+mn-ea"/>
              </a:rPr>
              <a:t>)</a:t>
            </a:r>
            <a:r>
              <a:rPr lang="ja-JP" altLang="en-US" sz="1400" b="0" dirty="0">
                <a:latin typeface="+mn-ea"/>
                <a:ea typeface="+mn-ea"/>
              </a:rPr>
              <a:t>の苦情が増えて</a:t>
            </a:r>
          </a:p>
          <a:p>
            <a:pPr eaLnBrk="1" hangingPunct="1">
              <a:spcBef>
                <a:spcPct val="0"/>
              </a:spcBef>
              <a:buFontTx/>
              <a:buNone/>
              <a:defRPr/>
            </a:pPr>
            <a:r>
              <a:rPr lang="ja-JP" altLang="en-US" sz="1400" b="0" dirty="0">
                <a:latin typeface="+mn-ea"/>
                <a:ea typeface="+mn-ea"/>
              </a:rPr>
              <a:t>　いるが</a:t>
            </a:r>
            <a:r>
              <a:rPr lang="en-US" altLang="ja-JP" sz="1400" b="0" dirty="0">
                <a:latin typeface="+mn-ea"/>
                <a:ea typeface="+mn-ea"/>
              </a:rPr>
              <a:t>､</a:t>
            </a:r>
            <a:r>
              <a:rPr lang="ja-JP" altLang="en-US" sz="1400" b="0" dirty="0">
                <a:latin typeface="+mn-ea"/>
                <a:ea typeface="+mn-ea"/>
              </a:rPr>
              <a:t>これについては現在法的な規制基準が無い。</a:t>
            </a:r>
          </a:p>
          <a:p>
            <a:pPr eaLnBrk="1" hangingPunct="1">
              <a:spcBef>
                <a:spcPct val="0"/>
              </a:spcBef>
              <a:buFontTx/>
              <a:buNone/>
              <a:defRPr/>
            </a:pPr>
            <a:endParaRPr lang="ja-JP" altLang="en-US" sz="1400" b="0" dirty="0">
              <a:latin typeface="+mn-ea"/>
              <a:ea typeface="+mn-ea"/>
            </a:endParaRPr>
          </a:p>
        </p:txBody>
      </p:sp>
      <p:sp>
        <p:nvSpPr>
          <p:cNvPr id="188433" name="Text Box 39">
            <a:extLst>
              <a:ext uri="{FF2B5EF4-FFF2-40B4-BE49-F238E27FC236}">
                <a16:creationId xmlns:a16="http://schemas.microsoft.com/office/drawing/2014/main" id="{D5F00186-2A86-8AF0-3535-9F74DE1259FF}"/>
              </a:ext>
            </a:extLst>
          </p:cNvPr>
          <p:cNvSpPr txBox="1">
            <a:spLocks noChangeArrowheads="1"/>
          </p:cNvSpPr>
          <p:nvPr/>
        </p:nvSpPr>
        <p:spPr bwMode="auto">
          <a:xfrm>
            <a:off x="-34925" y="2800350"/>
            <a:ext cx="4716463"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苦情件数の約７割は建設作業時の振動！</a:t>
            </a:r>
          </a:p>
          <a:p>
            <a:pPr eaLnBrk="1" hangingPunct="1">
              <a:spcBef>
                <a:spcPct val="0"/>
              </a:spcBef>
              <a:buFontTx/>
              <a:buNone/>
              <a:defRPr/>
            </a:pPr>
            <a:r>
              <a:rPr lang="ja-JP" altLang="en-US" sz="1400" b="0" dirty="0">
                <a:latin typeface="+mn-ea"/>
                <a:ea typeface="+mn-ea"/>
              </a:rPr>
              <a:t>●振動規制法で、振動の許容限度が定められている。</a:t>
            </a:r>
          </a:p>
        </p:txBody>
      </p:sp>
      <p:sp>
        <p:nvSpPr>
          <p:cNvPr id="188434" name="Text Box 44">
            <a:extLst>
              <a:ext uri="{FF2B5EF4-FFF2-40B4-BE49-F238E27FC236}">
                <a16:creationId xmlns:a16="http://schemas.microsoft.com/office/drawing/2014/main" id="{F06A41C3-B9C2-4EC1-C5B9-7996C7A3D8F4}"/>
              </a:ext>
            </a:extLst>
          </p:cNvPr>
          <p:cNvSpPr txBox="1">
            <a:spLocks noChangeArrowheads="1"/>
          </p:cNvSpPr>
          <p:nvPr/>
        </p:nvSpPr>
        <p:spPr bwMode="auto">
          <a:xfrm>
            <a:off x="-2160" y="3629849"/>
            <a:ext cx="464343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苦情件数は野外焼却（野焼き）が多い</a:t>
            </a:r>
            <a:r>
              <a:rPr lang="en-US" altLang="ja-JP" sz="1400" b="0" dirty="0">
                <a:latin typeface="+mn-ea"/>
                <a:ea typeface="+mn-ea"/>
              </a:rPr>
              <a:t>､</a:t>
            </a:r>
            <a:r>
              <a:rPr lang="ja-JP" altLang="en-US" sz="1400" b="0" dirty="0">
                <a:latin typeface="+mn-ea"/>
                <a:ea typeface="+mn-ea"/>
              </a:rPr>
              <a:t>減少傾向にある</a:t>
            </a:r>
            <a:r>
              <a:rPr lang="en-US" altLang="ja-JP" sz="1400" b="0" dirty="0">
                <a:latin typeface="+mn-ea"/>
                <a:ea typeface="+mn-ea"/>
              </a:rPr>
              <a:t>｡</a:t>
            </a:r>
          </a:p>
          <a:p>
            <a:pPr eaLnBrk="1" hangingPunct="1">
              <a:spcBef>
                <a:spcPct val="0"/>
              </a:spcBef>
              <a:buFontTx/>
              <a:buNone/>
              <a:defRPr/>
            </a:pPr>
            <a:r>
              <a:rPr lang="en-US" altLang="ja-JP" sz="1400" b="0" dirty="0">
                <a:latin typeface="+mn-ea"/>
                <a:ea typeface="+mn-ea"/>
              </a:rPr>
              <a:t>●</a:t>
            </a:r>
            <a:r>
              <a:rPr lang="ja-JP" altLang="en-US" sz="1400" b="0" dirty="0">
                <a:latin typeface="+mn-ea"/>
                <a:ea typeface="+mn-ea"/>
              </a:rPr>
              <a:t>悪臭防止法による規制がある。</a:t>
            </a:r>
          </a:p>
        </p:txBody>
      </p:sp>
      <p:sp>
        <p:nvSpPr>
          <p:cNvPr id="188452" name="Line 50">
            <a:extLst>
              <a:ext uri="{FF2B5EF4-FFF2-40B4-BE49-F238E27FC236}">
                <a16:creationId xmlns:a16="http://schemas.microsoft.com/office/drawing/2014/main" id="{A61D7D16-ED24-302D-5B92-06FB0AB93CF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71028" name="図 2">
            <a:extLst>
              <a:ext uri="{FF2B5EF4-FFF2-40B4-BE49-F238E27FC236}">
                <a16:creationId xmlns:a16="http://schemas.microsoft.com/office/drawing/2014/main" id="{17480A14-BCCA-7F67-00FF-48F1FD442E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14500" y="92075"/>
            <a:ext cx="42545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9" name="図 11">
            <a:extLst>
              <a:ext uri="{FF2B5EF4-FFF2-40B4-BE49-F238E27FC236}">
                <a16:creationId xmlns:a16="http://schemas.microsoft.com/office/drawing/2014/main" id="{EAF9095E-3476-B265-0F4D-8468CD32094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66938" y="92075"/>
            <a:ext cx="423862"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42" name="正方形/長方形 2">
            <a:extLst>
              <a:ext uri="{FF2B5EF4-FFF2-40B4-BE49-F238E27FC236}">
                <a16:creationId xmlns:a16="http://schemas.microsoft.com/office/drawing/2014/main" id="{08907774-8DD4-8976-407D-3663F880FE55}"/>
              </a:ext>
            </a:extLst>
          </p:cNvPr>
          <p:cNvSpPr>
            <a:spLocks noChangeArrowheads="1"/>
          </p:cNvSpPr>
          <p:nvPr/>
        </p:nvSpPr>
        <p:spPr bwMode="auto">
          <a:xfrm>
            <a:off x="4373563" y="6683375"/>
            <a:ext cx="1954212" cy="200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700" dirty="0">
                <a:latin typeface="+mn-ea"/>
                <a:ea typeface="+mn-ea"/>
              </a:rPr>
              <a:t>出典:令和</a:t>
            </a:r>
            <a:r>
              <a:rPr lang="en-US" altLang="ja-JP" sz="700" dirty="0">
                <a:latin typeface="+mn-ea"/>
                <a:ea typeface="+mn-ea"/>
              </a:rPr>
              <a:t>2</a:t>
            </a:r>
            <a:r>
              <a:rPr lang="ja-JP" altLang="en-US" sz="700" dirty="0">
                <a:latin typeface="+mn-ea"/>
                <a:ea typeface="+mn-ea"/>
              </a:rPr>
              <a:t>年年度振動規制法施行状況調査</a:t>
            </a:r>
          </a:p>
        </p:txBody>
      </p:sp>
      <p:sp>
        <p:nvSpPr>
          <p:cNvPr id="188443" name="正方形/長方形 3">
            <a:extLst>
              <a:ext uri="{FF2B5EF4-FFF2-40B4-BE49-F238E27FC236}">
                <a16:creationId xmlns:a16="http://schemas.microsoft.com/office/drawing/2014/main" id="{4961DE37-EED7-77FE-8109-FC3E2A39C038}"/>
              </a:ext>
            </a:extLst>
          </p:cNvPr>
          <p:cNvSpPr>
            <a:spLocks noChangeArrowheads="1"/>
          </p:cNvSpPr>
          <p:nvPr/>
        </p:nvSpPr>
        <p:spPr bwMode="auto">
          <a:xfrm>
            <a:off x="7243763" y="6657975"/>
            <a:ext cx="1820862" cy="200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700" dirty="0">
                <a:latin typeface="+mn-ea"/>
                <a:ea typeface="+mn-ea"/>
              </a:rPr>
              <a:t>出典</a:t>
            </a:r>
            <a:r>
              <a:rPr lang="en-US" altLang="zh-TW" sz="700" dirty="0">
                <a:latin typeface="+mn-ea"/>
                <a:ea typeface="+mn-ea"/>
              </a:rPr>
              <a:t>:</a:t>
            </a:r>
            <a:r>
              <a:rPr lang="ja-JP" altLang="en-US" sz="700" dirty="0">
                <a:latin typeface="+mn-ea"/>
                <a:ea typeface="+mn-ea"/>
              </a:rPr>
              <a:t>令和</a:t>
            </a:r>
            <a:r>
              <a:rPr lang="en-US" altLang="ja-JP" sz="700" dirty="0">
                <a:latin typeface="+mn-ea"/>
                <a:ea typeface="+mn-ea"/>
              </a:rPr>
              <a:t>3</a:t>
            </a:r>
            <a:r>
              <a:rPr lang="zh-TW" altLang="en-US" sz="700" dirty="0">
                <a:latin typeface="+mn-ea"/>
                <a:ea typeface="+mn-ea"/>
              </a:rPr>
              <a:t>年度悪臭防止法施行状況調査</a:t>
            </a:r>
          </a:p>
        </p:txBody>
      </p:sp>
      <p:sp>
        <p:nvSpPr>
          <p:cNvPr id="188445" name="テキスト ボックス 5">
            <a:extLst>
              <a:ext uri="{FF2B5EF4-FFF2-40B4-BE49-F238E27FC236}">
                <a16:creationId xmlns:a16="http://schemas.microsoft.com/office/drawing/2014/main" id="{54C75447-27E5-6546-20A4-B365A88D1B3E}"/>
              </a:ext>
            </a:extLst>
          </p:cNvPr>
          <p:cNvSpPr txBox="1">
            <a:spLocks noChangeArrowheads="1"/>
          </p:cNvSpPr>
          <p:nvPr/>
        </p:nvSpPr>
        <p:spPr bwMode="auto">
          <a:xfrm>
            <a:off x="342900" y="4244975"/>
            <a:ext cx="2014538" cy="2762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騒音の苦情件数</a:t>
            </a:r>
            <a:r>
              <a:rPr lang="en-US" altLang="ja-JP" sz="1200" dirty="0">
                <a:latin typeface="+mn-ea"/>
                <a:ea typeface="+mn-ea"/>
              </a:rPr>
              <a:t>2020</a:t>
            </a:r>
            <a:r>
              <a:rPr lang="ja-JP" altLang="en-US" sz="1200" dirty="0">
                <a:latin typeface="+mn-ea"/>
                <a:ea typeface="+mn-ea"/>
              </a:rPr>
              <a:t>年</a:t>
            </a:r>
          </a:p>
        </p:txBody>
      </p:sp>
      <p:sp>
        <p:nvSpPr>
          <p:cNvPr id="188446" name="テキスト ボックス 34">
            <a:extLst>
              <a:ext uri="{FF2B5EF4-FFF2-40B4-BE49-F238E27FC236}">
                <a16:creationId xmlns:a16="http://schemas.microsoft.com/office/drawing/2014/main" id="{6119E39B-992A-3AB7-6282-498AB2DB02A4}"/>
              </a:ext>
            </a:extLst>
          </p:cNvPr>
          <p:cNvSpPr txBox="1">
            <a:spLocks noChangeArrowheads="1"/>
          </p:cNvSpPr>
          <p:nvPr/>
        </p:nvSpPr>
        <p:spPr bwMode="auto">
          <a:xfrm>
            <a:off x="3322637" y="4240287"/>
            <a:ext cx="1711325" cy="276999"/>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振動の苦情件数</a:t>
            </a:r>
            <a:r>
              <a:rPr lang="en-US" altLang="ja-JP" sz="1200" dirty="0">
                <a:latin typeface="+mn-ea"/>
                <a:ea typeface="+mn-ea"/>
              </a:rPr>
              <a:t>2020</a:t>
            </a:r>
            <a:r>
              <a:rPr lang="ja-JP" altLang="en-US" sz="1200" dirty="0">
                <a:latin typeface="+mn-ea"/>
                <a:ea typeface="+mn-ea"/>
              </a:rPr>
              <a:t>年</a:t>
            </a:r>
          </a:p>
        </p:txBody>
      </p:sp>
      <p:sp>
        <p:nvSpPr>
          <p:cNvPr id="188447" name="テキスト ボックス 35">
            <a:extLst>
              <a:ext uri="{FF2B5EF4-FFF2-40B4-BE49-F238E27FC236}">
                <a16:creationId xmlns:a16="http://schemas.microsoft.com/office/drawing/2014/main" id="{89FF6F45-3EB5-D1F8-EC94-9B1C18CD47D3}"/>
              </a:ext>
            </a:extLst>
          </p:cNvPr>
          <p:cNvSpPr txBox="1">
            <a:spLocks noChangeArrowheads="1"/>
          </p:cNvSpPr>
          <p:nvPr/>
        </p:nvSpPr>
        <p:spPr bwMode="auto">
          <a:xfrm>
            <a:off x="6443663" y="4221163"/>
            <a:ext cx="1722437" cy="276999"/>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悪臭の苦情件数</a:t>
            </a:r>
            <a:r>
              <a:rPr lang="en-US" altLang="ja-JP" sz="1200" dirty="0">
                <a:latin typeface="+mn-ea"/>
                <a:ea typeface="+mn-ea"/>
              </a:rPr>
              <a:t>2021</a:t>
            </a:r>
            <a:r>
              <a:rPr lang="ja-JP" altLang="en-US" sz="1200" dirty="0">
                <a:latin typeface="+mn-ea"/>
                <a:ea typeface="+mn-ea"/>
              </a:rPr>
              <a:t>年</a:t>
            </a:r>
          </a:p>
        </p:txBody>
      </p:sp>
      <p:sp>
        <p:nvSpPr>
          <p:cNvPr id="188448" name="正方形/長方形 6">
            <a:extLst>
              <a:ext uri="{FF2B5EF4-FFF2-40B4-BE49-F238E27FC236}">
                <a16:creationId xmlns:a16="http://schemas.microsoft.com/office/drawing/2014/main" id="{F38B816E-284A-EDB3-768B-FEDA8D3E696C}"/>
              </a:ext>
            </a:extLst>
          </p:cNvPr>
          <p:cNvSpPr>
            <a:spLocks noChangeArrowheads="1"/>
          </p:cNvSpPr>
          <p:nvPr/>
        </p:nvSpPr>
        <p:spPr bwMode="auto">
          <a:xfrm>
            <a:off x="4859338" y="938213"/>
            <a:ext cx="4073525" cy="338137"/>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dirty="0">
                <a:latin typeface="+mn-ea"/>
                <a:ea typeface="+mn-ea"/>
              </a:rPr>
              <a:t>騒音・振動・悪臭にかかわる苦情件数の推移</a:t>
            </a:r>
          </a:p>
        </p:txBody>
      </p:sp>
      <p:sp>
        <p:nvSpPr>
          <p:cNvPr id="171041" name="テキスト ボックス 18">
            <a:extLst>
              <a:ext uri="{FF2B5EF4-FFF2-40B4-BE49-F238E27FC236}">
                <a16:creationId xmlns:a16="http://schemas.microsoft.com/office/drawing/2014/main" id="{31A83482-17F0-14E2-5BCE-C74E58A96A04}"/>
              </a:ext>
            </a:extLst>
          </p:cNvPr>
          <p:cNvSpPr txBox="1">
            <a:spLocks noChangeArrowheads="1"/>
          </p:cNvSpPr>
          <p:nvPr/>
        </p:nvSpPr>
        <p:spPr bwMode="auto">
          <a:xfrm>
            <a:off x="6264275" y="660400"/>
            <a:ext cx="358775" cy="26035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en-US" altLang="ja-JP" sz="1100"/>
              <a:t>66</a:t>
            </a:r>
            <a:endParaRPr lang="ja-JP" altLang="en-US" sz="1100"/>
          </a:p>
        </p:txBody>
      </p:sp>
      <p:pic>
        <p:nvPicPr>
          <p:cNvPr id="7" name="図 6">
            <a:extLst>
              <a:ext uri="{FF2B5EF4-FFF2-40B4-BE49-F238E27FC236}">
                <a16:creationId xmlns:a16="http://schemas.microsoft.com/office/drawing/2014/main" id="{03DDBAFF-E76A-D75A-A212-E339367B23AE}"/>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85642" y="4540249"/>
            <a:ext cx="2505158" cy="2294684"/>
          </a:xfrm>
          <a:prstGeom prst="rect">
            <a:avLst/>
          </a:prstGeom>
        </p:spPr>
      </p:pic>
      <p:sp>
        <p:nvSpPr>
          <p:cNvPr id="188441" name="正方形/長方形 1">
            <a:extLst>
              <a:ext uri="{FF2B5EF4-FFF2-40B4-BE49-F238E27FC236}">
                <a16:creationId xmlns:a16="http://schemas.microsoft.com/office/drawing/2014/main" id="{80ABB78D-1716-F03A-8DF1-A50F1684D439}"/>
              </a:ext>
            </a:extLst>
          </p:cNvPr>
          <p:cNvSpPr>
            <a:spLocks noChangeArrowheads="1"/>
          </p:cNvSpPr>
          <p:nvPr/>
        </p:nvSpPr>
        <p:spPr bwMode="auto">
          <a:xfrm>
            <a:off x="1484313" y="6675438"/>
            <a:ext cx="1792478" cy="20005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700" dirty="0">
                <a:latin typeface="+mn-ea"/>
                <a:ea typeface="+mn-ea"/>
              </a:rPr>
              <a:t>出典</a:t>
            </a:r>
            <a:r>
              <a:rPr lang="en-US" altLang="zh-TW" sz="700" dirty="0">
                <a:latin typeface="+mn-ea"/>
                <a:ea typeface="+mn-ea"/>
              </a:rPr>
              <a:t>:</a:t>
            </a:r>
            <a:r>
              <a:rPr lang="ja-JP" altLang="en-US" sz="700" dirty="0">
                <a:latin typeface="+mn-ea"/>
                <a:ea typeface="+mn-ea"/>
              </a:rPr>
              <a:t>令和</a:t>
            </a:r>
            <a:r>
              <a:rPr lang="en-US" altLang="ja-JP" sz="700" dirty="0">
                <a:latin typeface="+mn-ea"/>
                <a:ea typeface="+mn-ea"/>
              </a:rPr>
              <a:t>2</a:t>
            </a:r>
            <a:r>
              <a:rPr lang="zh-TW" altLang="en-US" sz="700" dirty="0">
                <a:latin typeface="+mn-ea"/>
                <a:ea typeface="+mn-ea"/>
              </a:rPr>
              <a:t>年度騒音規制法施行状況調査</a:t>
            </a:r>
          </a:p>
        </p:txBody>
      </p:sp>
      <p:pic>
        <p:nvPicPr>
          <p:cNvPr id="13" name="図 12">
            <a:extLst>
              <a:ext uri="{FF2B5EF4-FFF2-40B4-BE49-F238E27FC236}">
                <a16:creationId xmlns:a16="http://schemas.microsoft.com/office/drawing/2014/main" id="{5534CE4E-57F3-BFD0-4D40-A33EA0AF85E7}"/>
              </a:ext>
            </a:extLst>
          </p:cNvPr>
          <p:cNvPicPr>
            <a:picLocks noChangeAspect="1"/>
          </p:cNvPicPr>
          <p:nvPr/>
        </p:nvPicPr>
        <p:blipFill>
          <a:blip r:embed="rId8"/>
          <a:stretch>
            <a:fillRect/>
          </a:stretch>
        </p:blipFill>
        <p:spPr>
          <a:xfrm>
            <a:off x="4886630" y="1243061"/>
            <a:ext cx="3976687" cy="1886002"/>
          </a:xfrm>
          <a:prstGeom prst="rect">
            <a:avLst/>
          </a:prstGeom>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Text Box 7">
            <a:extLst>
              <a:ext uri="{FF2B5EF4-FFF2-40B4-BE49-F238E27FC236}">
                <a16:creationId xmlns:a16="http://schemas.microsoft.com/office/drawing/2014/main" id="{F2F6B6EE-E868-44F9-24B0-24FE61438741}"/>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ゴシック" panose="020B0609070205080204" pitchFamily="49" charset="-128"/>
                <a:ea typeface="ＭＳ ゴシック" panose="020B0609070205080204" pitchFamily="49" charset="-128"/>
              </a:rPr>
              <a:t>P156</a:t>
            </a:r>
            <a:r>
              <a:rPr lang="ja-JP" altLang="en-US" sz="1200" b="0">
                <a:latin typeface="ＭＳ ゴシック" panose="020B0609070205080204" pitchFamily="49" charset="-128"/>
                <a:ea typeface="ＭＳ ゴシック" panose="020B0609070205080204" pitchFamily="49" charset="-128"/>
              </a:rPr>
              <a:t>～</a:t>
            </a:r>
            <a:r>
              <a:rPr lang="en-US" altLang="ja-JP" sz="1200" b="0">
                <a:latin typeface="ＭＳ ゴシック" panose="020B0609070205080204" pitchFamily="49" charset="-128"/>
                <a:ea typeface="ＭＳ ゴシック" panose="020B0609070205080204" pitchFamily="49" charset="-128"/>
              </a:rPr>
              <a:t>157</a:t>
            </a:r>
          </a:p>
        </p:txBody>
      </p:sp>
      <p:sp>
        <p:nvSpPr>
          <p:cNvPr id="173059" name="Text Box 8">
            <a:extLst>
              <a:ext uri="{FF2B5EF4-FFF2-40B4-BE49-F238E27FC236}">
                <a16:creationId xmlns:a16="http://schemas.microsoft.com/office/drawing/2014/main" id="{288B391B-740C-8D7B-F33D-0EDA372AF207}"/>
              </a:ext>
            </a:extLst>
          </p:cNvPr>
          <p:cNvSpPr txBox="1">
            <a:spLocks noChangeArrowheads="1"/>
          </p:cNvSpPr>
          <p:nvPr/>
        </p:nvSpPr>
        <p:spPr bwMode="auto">
          <a:xfrm>
            <a:off x="898525" y="188913"/>
            <a:ext cx="6477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600">
                <a:solidFill>
                  <a:schemeClr val="bg1"/>
                </a:solidFill>
                <a:latin typeface="ＭＳ ゴシック" panose="020B0609070205080204" pitchFamily="49" charset="-128"/>
                <a:ea typeface="ＭＳ ゴシック" panose="020B0609070205080204" pitchFamily="49" charset="-128"/>
              </a:rPr>
              <a:t>０８</a:t>
            </a:r>
          </a:p>
        </p:txBody>
      </p:sp>
      <p:sp>
        <p:nvSpPr>
          <p:cNvPr id="173060" name="Text Box 9">
            <a:extLst>
              <a:ext uri="{FF2B5EF4-FFF2-40B4-BE49-F238E27FC236}">
                <a16:creationId xmlns:a16="http://schemas.microsoft.com/office/drawing/2014/main" id="{3657E67B-B2E9-BC60-6BBD-89B01E2FB399}"/>
              </a:ext>
            </a:extLst>
          </p:cNvPr>
          <p:cNvSpPr txBox="1">
            <a:spLocks noChangeArrowheads="1"/>
          </p:cNvSpPr>
          <p:nvPr/>
        </p:nvSpPr>
        <p:spPr bwMode="auto">
          <a:xfrm>
            <a:off x="34925" y="188913"/>
            <a:ext cx="863600" cy="33655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600">
                <a:solidFill>
                  <a:schemeClr val="bg1"/>
                </a:solidFill>
                <a:latin typeface="ＭＳ ゴシック" panose="020B0609070205080204" pitchFamily="49" charset="-128"/>
                <a:ea typeface="ＭＳ ゴシック" panose="020B0609070205080204" pitchFamily="49" charset="-128"/>
              </a:rPr>
              <a:t>３－６</a:t>
            </a:r>
          </a:p>
        </p:txBody>
      </p:sp>
      <p:sp>
        <p:nvSpPr>
          <p:cNvPr id="173061" name="Text Box 10">
            <a:extLst>
              <a:ext uri="{FF2B5EF4-FFF2-40B4-BE49-F238E27FC236}">
                <a16:creationId xmlns:a16="http://schemas.microsoft.com/office/drawing/2014/main" id="{B4751E32-E060-E6F5-92FC-35CDA647B5F5}"/>
              </a:ext>
            </a:extLst>
          </p:cNvPr>
          <p:cNvSpPr txBox="1">
            <a:spLocks noChangeArrowheads="1"/>
          </p:cNvSpPr>
          <p:nvPr/>
        </p:nvSpPr>
        <p:spPr bwMode="auto">
          <a:xfrm>
            <a:off x="3435350" y="93663"/>
            <a:ext cx="3432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800">
                <a:latin typeface="ＭＳ ゴシック" panose="020B0609070205080204" pitchFamily="49" charset="-128"/>
                <a:ea typeface="ＭＳ ゴシック" panose="020B0609070205080204" pitchFamily="49" charset="-128"/>
              </a:rPr>
              <a:t>都市と環境問題　</a:t>
            </a:r>
          </a:p>
        </p:txBody>
      </p:sp>
      <p:graphicFrame>
        <p:nvGraphicFramePr>
          <p:cNvPr id="200752" name="Group 48">
            <a:extLst>
              <a:ext uri="{FF2B5EF4-FFF2-40B4-BE49-F238E27FC236}">
                <a16:creationId xmlns:a16="http://schemas.microsoft.com/office/drawing/2014/main" id="{D040726E-4E10-B7C3-9AFC-4D60143F87D9}"/>
              </a:ext>
            </a:extLst>
          </p:cNvPr>
          <p:cNvGraphicFramePr>
            <a:graphicFrameLocks noGrp="1"/>
          </p:cNvGraphicFramePr>
          <p:nvPr>
            <p:extLst>
              <p:ext uri="{D42A27DB-BD31-4B8C-83A1-F6EECF244321}">
                <p14:modId xmlns:p14="http://schemas.microsoft.com/office/powerpoint/2010/main" val="1737533910"/>
              </p:ext>
            </p:extLst>
          </p:nvPr>
        </p:nvGraphicFramePr>
        <p:xfrm>
          <a:off x="35719" y="994514"/>
          <a:ext cx="9072562" cy="1341436"/>
        </p:xfrm>
        <a:graphic>
          <a:graphicData uri="http://schemas.openxmlformats.org/drawingml/2006/table">
            <a:tbl>
              <a:tblPr/>
              <a:tblGrid>
                <a:gridCol w="2447925">
                  <a:extLst>
                    <a:ext uri="{9D8B030D-6E8A-4147-A177-3AD203B41FA5}">
                      <a16:colId xmlns:a16="http://schemas.microsoft.com/office/drawing/2014/main" val="20000"/>
                    </a:ext>
                  </a:extLst>
                </a:gridCol>
                <a:gridCol w="6624637">
                  <a:extLst>
                    <a:ext uri="{9D8B030D-6E8A-4147-A177-3AD203B41FA5}">
                      <a16:colId xmlns:a16="http://schemas.microsoft.com/office/drawing/2014/main" val="20001"/>
                    </a:ext>
                  </a:extLst>
                </a:gridCol>
              </a:tblGrid>
              <a:tr h="33535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要因</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6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環境問題</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33535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人口の多さ</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大量に発生する汚水・廃棄物、交通渋滞、自動車騒音、大気汚染</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535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土地利用のあり方</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騒音・振動・悪臭（</a:t>
                      </a: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感覚公害</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　　、光害、密集による近隣騒音</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3535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自然の改変・人工物の増大</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地下水涵養</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の減少</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1" i="0" u="none" strike="noStrike" cap="none" normalizeH="0" baseline="0" dirty="0">
                          <a:ln>
                            <a:noFill/>
                          </a:ln>
                          <a:solidFill>
                            <a:srgbClr val="FF0000"/>
                          </a:solidFill>
                          <a:effectLst/>
                          <a:latin typeface="ＭＳ ゴシック" panose="020B0609070205080204" pitchFamily="49" charset="-128"/>
                          <a:ea typeface="ＭＳ ゴシック" panose="020B0609070205080204" pitchFamily="49" charset="-128"/>
                        </a:rPr>
                        <a:t>都市型洪水</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都市景観の悪化</a:t>
                      </a:r>
                      <a:r>
                        <a:rPr kumimoji="1" lang="en-US" altLang="ja-JP"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a:t>
                      </a:r>
                      <a:r>
                        <a:rPr kumimoji="1" lang="ja-JP" altLang="en-US" sz="1400" b="0" i="0" u="none" strike="noStrike" cap="none" normalizeH="0" baseline="0" dirty="0">
                          <a:ln>
                            <a:noFill/>
                          </a:ln>
                          <a:solidFill>
                            <a:schemeClr val="tx1"/>
                          </a:solidFill>
                          <a:effectLst/>
                          <a:latin typeface="ＭＳ ゴシック" panose="020B0609070205080204" pitchFamily="49" charset="-128"/>
                          <a:ea typeface="ＭＳ ゴシック" panose="020B0609070205080204" pitchFamily="49" charset="-128"/>
                        </a:rPr>
                        <a:t>ヒートアイランド現象</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73080" name="AutoShape 29">
            <a:extLst>
              <a:ext uri="{FF2B5EF4-FFF2-40B4-BE49-F238E27FC236}">
                <a16:creationId xmlns:a16="http://schemas.microsoft.com/office/drawing/2014/main" id="{0744B91E-1A4B-A492-CABD-AF8FB6AE1772}"/>
              </a:ext>
            </a:extLst>
          </p:cNvPr>
          <p:cNvSpPr>
            <a:spLocks noChangeArrowheads="1"/>
          </p:cNvSpPr>
          <p:nvPr/>
        </p:nvSpPr>
        <p:spPr bwMode="auto">
          <a:xfrm>
            <a:off x="3968" y="712832"/>
            <a:ext cx="2094061" cy="255389"/>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900">
              <a:latin typeface="ＭＳ ゴシック" panose="020B0609070205080204" pitchFamily="49" charset="-128"/>
              <a:ea typeface="ＭＳ ゴシック" panose="020B0609070205080204" pitchFamily="49" charset="-128"/>
            </a:endParaRPr>
          </a:p>
        </p:txBody>
      </p:sp>
      <p:sp>
        <p:nvSpPr>
          <p:cNvPr id="173081" name="AutoShape 32">
            <a:extLst>
              <a:ext uri="{FF2B5EF4-FFF2-40B4-BE49-F238E27FC236}">
                <a16:creationId xmlns:a16="http://schemas.microsoft.com/office/drawing/2014/main" id="{45083081-A3AF-604F-1E5C-F032BC78977F}"/>
              </a:ext>
            </a:extLst>
          </p:cNvPr>
          <p:cNvSpPr>
            <a:spLocks noChangeArrowheads="1"/>
          </p:cNvSpPr>
          <p:nvPr/>
        </p:nvSpPr>
        <p:spPr bwMode="auto">
          <a:xfrm>
            <a:off x="107950" y="6030912"/>
            <a:ext cx="4392613" cy="708025"/>
          </a:xfrm>
          <a:prstGeom prst="roundRect">
            <a:avLst>
              <a:gd name="adj" fmla="val 16676"/>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屋外照明の増加などにより</a:t>
            </a:r>
            <a:r>
              <a:rPr lang="en-US" altLang="ja-JP" sz="1400" b="0" dirty="0">
                <a:latin typeface="ＭＳ ゴシック" panose="020B0609070205080204" pitchFamily="49" charset="-128"/>
                <a:ea typeface="ＭＳ ゴシック" panose="020B0609070205080204" pitchFamily="49" charset="-128"/>
              </a:rPr>
              <a:t>､</a:t>
            </a:r>
            <a:r>
              <a:rPr lang="ja-JP" altLang="en-US" sz="1400" b="0" dirty="0">
                <a:latin typeface="ＭＳ ゴシック" panose="020B0609070205080204" pitchFamily="49" charset="-128"/>
                <a:ea typeface="ＭＳ ゴシック" panose="020B0609070205080204" pitchFamily="49" charset="-128"/>
              </a:rPr>
              <a:t>まぶしさといった不快感</a:t>
            </a:r>
            <a:r>
              <a:rPr lang="en-US" altLang="ja-JP" sz="1400" b="0" dirty="0">
                <a:latin typeface="ＭＳ ゴシック" panose="020B0609070205080204" pitchFamily="49" charset="-128"/>
                <a:ea typeface="ＭＳ ゴシック" panose="020B0609070205080204" pitchFamily="49" charset="-128"/>
              </a:rPr>
              <a:t>､</a:t>
            </a: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信号などの認知能力の低下</a:t>
            </a:r>
            <a:r>
              <a:rPr lang="en-US" altLang="ja-JP" sz="1400" b="0" dirty="0">
                <a:latin typeface="ＭＳ ゴシック" panose="020B0609070205080204" pitchFamily="49" charset="-128"/>
                <a:ea typeface="ＭＳ ゴシック" panose="020B0609070205080204" pitchFamily="49" charset="-128"/>
              </a:rPr>
              <a:t>､</a:t>
            </a:r>
            <a:r>
              <a:rPr lang="ja-JP" altLang="en-US" sz="1400" b="0" dirty="0">
                <a:latin typeface="ＭＳ ゴシック" panose="020B0609070205080204" pitchFamily="49" charset="-128"/>
                <a:ea typeface="ＭＳ ゴシック" panose="020B0609070205080204" pitchFamily="49" charset="-128"/>
              </a:rPr>
              <a:t>農作物や動植物への悪影</a:t>
            </a: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響</a:t>
            </a:r>
            <a:r>
              <a:rPr lang="en-US" altLang="ja-JP" sz="1400" b="0" dirty="0">
                <a:latin typeface="ＭＳ ゴシック" panose="020B0609070205080204" pitchFamily="49" charset="-128"/>
                <a:ea typeface="ＭＳ ゴシック" panose="020B0609070205080204" pitchFamily="49" charset="-128"/>
              </a:rPr>
              <a:t>､</a:t>
            </a:r>
            <a:r>
              <a:rPr lang="ja-JP" altLang="en-US" sz="1400" b="0" dirty="0">
                <a:latin typeface="ＭＳ ゴシック" panose="020B0609070205080204" pitchFamily="49" charset="-128"/>
                <a:ea typeface="ＭＳ ゴシック" panose="020B0609070205080204" pitchFamily="49" charset="-128"/>
              </a:rPr>
              <a:t>天体観測への影響などがある。</a:t>
            </a:r>
          </a:p>
        </p:txBody>
      </p:sp>
      <p:sp>
        <p:nvSpPr>
          <p:cNvPr id="173082" name="AutoShape 33">
            <a:extLst>
              <a:ext uri="{FF2B5EF4-FFF2-40B4-BE49-F238E27FC236}">
                <a16:creationId xmlns:a16="http://schemas.microsoft.com/office/drawing/2014/main" id="{4A8B7F73-DA2B-0054-DC2B-25A574FD842A}"/>
              </a:ext>
            </a:extLst>
          </p:cNvPr>
          <p:cNvSpPr>
            <a:spLocks noChangeArrowheads="1"/>
          </p:cNvSpPr>
          <p:nvPr/>
        </p:nvSpPr>
        <p:spPr bwMode="auto">
          <a:xfrm>
            <a:off x="1579966" y="5778036"/>
            <a:ext cx="1432718" cy="27241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solidFill>
                <a:schemeClr val="bg1"/>
              </a:solidFill>
              <a:latin typeface="ＭＳ ゴシック" panose="020B0609070205080204" pitchFamily="49" charset="-128"/>
              <a:ea typeface="ＭＳ ゴシック" panose="020B0609070205080204" pitchFamily="49" charset="-128"/>
            </a:endParaRPr>
          </a:p>
        </p:txBody>
      </p:sp>
      <p:sp>
        <p:nvSpPr>
          <p:cNvPr id="173083" name="AutoShape 36">
            <a:extLst>
              <a:ext uri="{FF2B5EF4-FFF2-40B4-BE49-F238E27FC236}">
                <a16:creationId xmlns:a16="http://schemas.microsoft.com/office/drawing/2014/main" id="{1387623B-9389-ABDE-B1C6-63C62833BAE3}"/>
              </a:ext>
            </a:extLst>
          </p:cNvPr>
          <p:cNvSpPr>
            <a:spLocks noChangeArrowheads="1"/>
          </p:cNvSpPr>
          <p:nvPr/>
        </p:nvSpPr>
        <p:spPr bwMode="auto">
          <a:xfrm>
            <a:off x="4658684" y="4664244"/>
            <a:ext cx="4392613" cy="936435"/>
          </a:xfrm>
          <a:prstGeom prst="roundRect">
            <a:avLst>
              <a:gd name="adj" fmla="val 16662"/>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コンクリートやアスファルトに覆われた都市特有の</a:t>
            </a: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洪水。土壌に水を浸透させる貯水</a:t>
            </a:r>
            <a:r>
              <a:rPr lang="en-US" altLang="ja-JP" sz="1400" b="0" dirty="0">
                <a:latin typeface="ＭＳ ゴシック" panose="020B0609070205080204" pitchFamily="49" charset="-128"/>
                <a:ea typeface="ＭＳ ゴシック" panose="020B0609070205080204" pitchFamily="49" charset="-128"/>
              </a:rPr>
              <a:t>(</a:t>
            </a:r>
            <a:r>
              <a:rPr lang="ja-JP" altLang="en-US" sz="1400" b="0" dirty="0">
                <a:latin typeface="ＭＳ ゴシック" panose="020B0609070205080204" pitchFamily="49" charset="-128"/>
                <a:ea typeface="ＭＳ ゴシック" panose="020B0609070205080204" pitchFamily="49" charset="-128"/>
              </a:rPr>
              <a:t>保水）機能や、</a:t>
            </a: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滞留させる遊水機能が失われ、降った雨が短時間に</a:t>
            </a: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一気に川へ流れていこうとする。</a:t>
            </a:r>
          </a:p>
        </p:txBody>
      </p:sp>
      <p:sp>
        <p:nvSpPr>
          <p:cNvPr id="173084" name="AutoShape 37">
            <a:extLst>
              <a:ext uri="{FF2B5EF4-FFF2-40B4-BE49-F238E27FC236}">
                <a16:creationId xmlns:a16="http://schemas.microsoft.com/office/drawing/2014/main" id="{369CC275-B32D-9B64-7023-6986E8DA9AD6}"/>
              </a:ext>
            </a:extLst>
          </p:cNvPr>
          <p:cNvSpPr>
            <a:spLocks noChangeArrowheads="1"/>
          </p:cNvSpPr>
          <p:nvPr/>
        </p:nvSpPr>
        <p:spPr bwMode="auto">
          <a:xfrm>
            <a:off x="6158669" y="4431905"/>
            <a:ext cx="1482725" cy="27241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en-US" sz="1000" dirty="0">
              <a:solidFill>
                <a:schemeClr val="bg1"/>
              </a:solidFill>
            </a:endParaRPr>
          </a:p>
        </p:txBody>
      </p:sp>
      <p:sp>
        <p:nvSpPr>
          <p:cNvPr id="173085" name="Text Box 42">
            <a:extLst>
              <a:ext uri="{FF2B5EF4-FFF2-40B4-BE49-F238E27FC236}">
                <a16:creationId xmlns:a16="http://schemas.microsoft.com/office/drawing/2014/main" id="{2ED20FAF-304A-5878-1DA9-72754E8442A6}"/>
              </a:ext>
            </a:extLst>
          </p:cNvPr>
          <p:cNvSpPr txBox="1">
            <a:spLocks noChangeArrowheads="1"/>
          </p:cNvSpPr>
          <p:nvPr/>
        </p:nvSpPr>
        <p:spPr bwMode="auto">
          <a:xfrm>
            <a:off x="-794" y="647799"/>
            <a:ext cx="2052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dirty="0"/>
              <a:t>大都市の環境問題</a:t>
            </a:r>
          </a:p>
        </p:txBody>
      </p:sp>
      <p:sp>
        <p:nvSpPr>
          <p:cNvPr id="173086" name="Text Box 46">
            <a:extLst>
              <a:ext uri="{FF2B5EF4-FFF2-40B4-BE49-F238E27FC236}">
                <a16:creationId xmlns:a16="http://schemas.microsoft.com/office/drawing/2014/main" id="{988483B9-A266-43AD-6FE5-8134BD0F5133}"/>
              </a:ext>
            </a:extLst>
          </p:cNvPr>
          <p:cNvSpPr txBox="1">
            <a:spLocks noChangeArrowheads="1"/>
          </p:cNvSpPr>
          <p:nvPr/>
        </p:nvSpPr>
        <p:spPr bwMode="auto">
          <a:xfrm>
            <a:off x="1622829" y="5732852"/>
            <a:ext cx="13898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dirty="0">
                <a:solidFill>
                  <a:schemeClr val="bg1"/>
                </a:solidFill>
              </a:rPr>
              <a:t>光害</a:t>
            </a:r>
            <a:r>
              <a:rPr lang="en-US" altLang="ja-JP" sz="1600" dirty="0">
                <a:solidFill>
                  <a:schemeClr val="bg1"/>
                </a:solidFill>
              </a:rPr>
              <a:t>(</a:t>
            </a:r>
            <a:r>
              <a:rPr lang="ja-JP" altLang="en-US" sz="1600" dirty="0">
                <a:solidFill>
                  <a:schemeClr val="bg1"/>
                </a:solidFill>
              </a:rPr>
              <a:t>ﾋｶﾘｶﾞｲ</a:t>
            </a:r>
            <a:r>
              <a:rPr lang="en-US" altLang="ja-JP" sz="1600" dirty="0">
                <a:solidFill>
                  <a:schemeClr val="bg1"/>
                </a:solidFill>
              </a:rPr>
              <a:t>)</a:t>
            </a:r>
            <a:endParaRPr lang="ja-JP" altLang="en-US" sz="1600" dirty="0">
              <a:solidFill>
                <a:schemeClr val="bg1"/>
              </a:solidFill>
            </a:endParaRPr>
          </a:p>
        </p:txBody>
      </p:sp>
      <p:sp>
        <p:nvSpPr>
          <p:cNvPr id="173087" name="Line 56">
            <a:extLst>
              <a:ext uri="{FF2B5EF4-FFF2-40B4-BE49-F238E27FC236}">
                <a16:creationId xmlns:a16="http://schemas.microsoft.com/office/drawing/2014/main" id="{6DFA6312-AA8B-C03D-4A25-ABB27967F1A1}"/>
              </a:ext>
            </a:extLst>
          </p:cNvPr>
          <p:cNvSpPr>
            <a:spLocks noChangeShapeType="1"/>
          </p:cNvSpPr>
          <p:nvPr/>
        </p:nvSpPr>
        <p:spPr bwMode="auto">
          <a:xfrm>
            <a:off x="0" y="672569"/>
            <a:ext cx="9144000" cy="0"/>
          </a:xfrm>
          <a:prstGeom prst="line">
            <a:avLst/>
          </a:prstGeom>
          <a:noFill/>
          <a:ln w="53975">
            <a:solidFill>
              <a:srgbClr val="0000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3088" name="AutoShape 63">
            <a:extLst>
              <a:ext uri="{FF2B5EF4-FFF2-40B4-BE49-F238E27FC236}">
                <a16:creationId xmlns:a16="http://schemas.microsoft.com/office/drawing/2014/main" id="{057EFF36-0867-1295-4035-F751A4EE3C0D}"/>
              </a:ext>
            </a:extLst>
          </p:cNvPr>
          <p:cNvSpPr>
            <a:spLocks noChangeArrowheads="1"/>
          </p:cNvSpPr>
          <p:nvPr/>
        </p:nvSpPr>
        <p:spPr bwMode="auto">
          <a:xfrm>
            <a:off x="4631899" y="6036037"/>
            <a:ext cx="4419398" cy="708025"/>
          </a:xfrm>
          <a:prstGeom prst="roundRect">
            <a:avLst>
              <a:gd name="adj" fmla="val 16681"/>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スプロールとは虫食いの意味で都市が郊外に無秩序・無計画に広がっていくこと。スポンジ化とは、スポンジの穴のように都市に未利用地が増えること。</a:t>
            </a:r>
            <a:endParaRPr lang="ja-JP" altLang="ja-JP" sz="1400" b="0" dirty="0">
              <a:latin typeface="ＭＳ ゴシック" panose="020B0609070205080204" pitchFamily="49" charset="-128"/>
              <a:ea typeface="ＭＳ ゴシック" panose="020B0609070205080204" pitchFamily="49" charset="-128"/>
            </a:endParaRPr>
          </a:p>
        </p:txBody>
      </p:sp>
      <p:pic>
        <p:nvPicPr>
          <p:cNvPr id="173090" name="図 2">
            <a:extLst>
              <a:ext uri="{FF2B5EF4-FFF2-40B4-BE49-F238E27FC236}">
                <a16:creationId xmlns:a16="http://schemas.microsoft.com/office/drawing/2014/main" id="{BBC83492-31B8-34DF-F8AD-04D0AFD4F8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7338" y="169863"/>
            <a:ext cx="341312"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91" name="図 7">
            <a:extLst>
              <a:ext uri="{FF2B5EF4-FFF2-40B4-BE49-F238E27FC236}">
                <a16:creationId xmlns:a16="http://schemas.microsoft.com/office/drawing/2014/main" id="{5DC3C55A-A6D9-B435-81A4-B4B6804E70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4688" y="169863"/>
            <a:ext cx="341312"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92" name="図 9">
            <a:extLst>
              <a:ext uri="{FF2B5EF4-FFF2-40B4-BE49-F238E27FC236}">
                <a16:creationId xmlns:a16="http://schemas.microsoft.com/office/drawing/2014/main" id="{DD3840C1-E5C3-4FB0-61D4-571CAD3D9F6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2038" y="169863"/>
            <a:ext cx="341312"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93" name="図 11">
            <a:extLst>
              <a:ext uri="{FF2B5EF4-FFF2-40B4-BE49-F238E27FC236}">
                <a16:creationId xmlns:a16="http://schemas.microsoft.com/office/drawing/2014/main" id="{3BDFD539-0F05-E100-68F9-9F69F51FC66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17800" y="169863"/>
            <a:ext cx="341313"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95" name="AutoShape 29">
            <a:extLst>
              <a:ext uri="{FF2B5EF4-FFF2-40B4-BE49-F238E27FC236}">
                <a16:creationId xmlns:a16="http://schemas.microsoft.com/office/drawing/2014/main" id="{1366F6F4-7877-613B-2471-6AF0AFD7BDC7}"/>
              </a:ext>
            </a:extLst>
          </p:cNvPr>
          <p:cNvSpPr>
            <a:spLocks noChangeArrowheads="1"/>
          </p:cNvSpPr>
          <p:nvPr/>
        </p:nvSpPr>
        <p:spPr bwMode="auto">
          <a:xfrm>
            <a:off x="55563" y="3200068"/>
            <a:ext cx="4541791" cy="255389"/>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900">
              <a:latin typeface="ＭＳ ゴシック" panose="020B0609070205080204" pitchFamily="49" charset="-128"/>
              <a:ea typeface="ＭＳ ゴシック" panose="020B0609070205080204" pitchFamily="49" charset="-128"/>
            </a:endParaRPr>
          </a:p>
        </p:txBody>
      </p:sp>
      <p:sp>
        <p:nvSpPr>
          <p:cNvPr id="173096" name="Text Box 42">
            <a:extLst>
              <a:ext uri="{FF2B5EF4-FFF2-40B4-BE49-F238E27FC236}">
                <a16:creationId xmlns:a16="http://schemas.microsoft.com/office/drawing/2014/main" id="{62694024-6A06-D042-2B75-BBD6218B17B0}"/>
              </a:ext>
            </a:extLst>
          </p:cNvPr>
          <p:cNvSpPr txBox="1">
            <a:spLocks noChangeArrowheads="1"/>
          </p:cNvSpPr>
          <p:nvPr/>
        </p:nvSpPr>
        <p:spPr bwMode="auto">
          <a:xfrm>
            <a:off x="50802" y="3164403"/>
            <a:ext cx="44505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dirty="0"/>
              <a:t>人口減少、高齢化を踏まえたまちづくりへの挑戦　　</a:t>
            </a:r>
          </a:p>
        </p:txBody>
      </p:sp>
      <p:sp>
        <p:nvSpPr>
          <p:cNvPr id="33" name="テキスト ボックス 32">
            <a:extLst>
              <a:ext uri="{FF2B5EF4-FFF2-40B4-BE49-F238E27FC236}">
                <a16:creationId xmlns:a16="http://schemas.microsoft.com/office/drawing/2014/main" id="{C3A115BA-D879-86EF-3BA0-579738F1EA19}"/>
              </a:ext>
            </a:extLst>
          </p:cNvPr>
          <p:cNvSpPr txBox="1"/>
          <p:nvPr/>
        </p:nvSpPr>
        <p:spPr>
          <a:xfrm>
            <a:off x="14288" y="3484131"/>
            <a:ext cx="8915499" cy="738664"/>
          </a:xfrm>
          <a:prstGeom prst="rect">
            <a:avLst/>
          </a:prstGeom>
          <a:noFill/>
        </p:spPr>
        <p:txBody>
          <a:bodyPr wrap="square">
            <a:spAutoFit/>
          </a:bodyPr>
          <a:lstStyle/>
          <a:p>
            <a:pPr>
              <a:defRPr/>
            </a:pPr>
            <a:r>
              <a:rPr lang="ja-JP" altLang="en-US" sz="1400" b="0" dirty="0">
                <a:latin typeface="+mn-ea"/>
                <a:ea typeface="+mn-ea"/>
              </a:rPr>
              <a:t>●人口減少、高齢化に伴い、地方都市の中心市街地の衰退、</a:t>
            </a:r>
            <a:r>
              <a:rPr lang="ja-JP" altLang="en-US" sz="1400" b="0" dirty="0">
                <a:solidFill>
                  <a:srgbClr val="FF0000"/>
                </a:solidFill>
                <a:latin typeface="+mn-ea"/>
                <a:ea typeface="+mn-ea"/>
              </a:rPr>
              <a:t>スプロール化、スポンジ化</a:t>
            </a:r>
            <a:r>
              <a:rPr lang="ja-JP" altLang="en-US" sz="1400" b="0" dirty="0">
                <a:latin typeface="+mn-ea"/>
                <a:ea typeface="+mn-ea"/>
              </a:rPr>
              <a:t>が問題となっている。</a:t>
            </a:r>
            <a:endParaRPr lang="en-US" altLang="ja-JP" sz="1400" b="0" dirty="0">
              <a:latin typeface="+mn-ea"/>
              <a:ea typeface="+mn-ea"/>
            </a:endParaRPr>
          </a:p>
          <a:p>
            <a:pPr>
              <a:defRPr/>
            </a:pPr>
            <a:r>
              <a:rPr lang="ja-JP" altLang="en-US" sz="1400" b="0" dirty="0">
                <a:latin typeface="+mn-ea"/>
                <a:ea typeface="+mn-ea"/>
              </a:rPr>
              <a:t>●</a:t>
            </a:r>
            <a:r>
              <a:rPr lang="en-US" altLang="ja-JP" sz="1400" b="0" dirty="0">
                <a:latin typeface="+mn-ea"/>
                <a:ea typeface="+mn-ea"/>
              </a:rPr>
              <a:t>2006</a:t>
            </a:r>
            <a:r>
              <a:rPr lang="ja-JP" altLang="en-US" sz="1400" b="0" dirty="0">
                <a:latin typeface="+mn-ea"/>
                <a:ea typeface="+mn-ea"/>
              </a:rPr>
              <a:t>年　都市計画法および中心市街地活性化法が改正⇒　コンパクトシティの推進。</a:t>
            </a:r>
          </a:p>
          <a:p>
            <a:pPr>
              <a:defRPr/>
            </a:pPr>
            <a:r>
              <a:rPr lang="ja-JP" altLang="en-US" sz="1400" b="0" dirty="0">
                <a:latin typeface="+mn-ea"/>
                <a:ea typeface="+mn-ea"/>
              </a:rPr>
              <a:t>●</a:t>
            </a:r>
            <a:r>
              <a:rPr lang="en-US" altLang="ja-JP" sz="1400" b="0" dirty="0">
                <a:latin typeface="+mn-ea"/>
                <a:ea typeface="+mn-ea"/>
              </a:rPr>
              <a:t>2012</a:t>
            </a:r>
            <a:r>
              <a:rPr lang="ja-JP" altLang="en-US" sz="1400" b="0" dirty="0">
                <a:latin typeface="+mn-ea"/>
                <a:ea typeface="+mn-ea"/>
              </a:rPr>
              <a:t>年　エコまち法⇒　市町村が市街化区域等について低炭素まちづくり計画を作成する仕組み。</a:t>
            </a:r>
          </a:p>
        </p:txBody>
      </p:sp>
      <p:sp>
        <p:nvSpPr>
          <p:cNvPr id="2" name="Text Box 46">
            <a:extLst>
              <a:ext uri="{FF2B5EF4-FFF2-40B4-BE49-F238E27FC236}">
                <a16:creationId xmlns:a16="http://schemas.microsoft.com/office/drawing/2014/main" id="{137E2CD0-D089-B35F-A7AF-755F1FAA6048}"/>
              </a:ext>
            </a:extLst>
          </p:cNvPr>
          <p:cNvSpPr txBox="1">
            <a:spLocks noChangeArrowheads="1"/>
          </p:cNvSpPr>
          <p:nvPr/>
        </p:nvSpPr>
        <p:spPr bwMode="auto">
          <a:xfrm>
            <a:off x="6268119" y="4393163"/>
            <a:ext cx="13447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dirty="0">
                <a:solidFill>
                  <a:schemeClr val="bg1"/>
                </a:solidFill>
              </a:rPr>
              <a:t>都市型洪水　　</a:t>
            </a:r>
          </a:p>
        </p:txBody>
      </p:sp>
      <p:sp>
        <p:nvSpPr>
          <p:cNvPr id="4" name="テキスト ボックス 3">
            <a:extLst>
              <a:ext uri="{FF2B5EF4-FFF2-40B4-BE49-F238E27FC236}">
                <a16:creationId xmlns:a16="http://schemas.microsoft.com/office/drawing/2014/main" id="{A3513FBF-DC2B-1629-D6DD-094BBC60A984}"/>
              </a:ext>
            </a:extLst>
          </p:cNvPr>
          <p:cNvSpPr txBox="1"/>
          <p:nvPr/>
        </p:nvSpPr>
        <p:spPr>
          <a:xfrm>
            <a:off x="14288" y="2320585"/>
            <a:ext cx="9129712" cy="738664"/>
          </a:xfrm>
          <a:prstGeom prst="rect">
            <a:avLst/>
          </a:prstGeom>
          <a:noFill/>
        </p:spPr>
        <p:txBody>
          <a:bodyPr wrap="square">
            <a:spAutoFit/>
          </a:bodyPr>
          <a:lstStyle/>
          <a:p>
            <a:r>
              <a:rPr lang="ja-JP" altLang="en-US" sz="1400" b="0" dirty="0">
                <a:latin typeface="ＭＳ Ｐゴシック" panose="020B0600070205080204" pitchFamily="50" charset="-128"/>
              </a:rPr>
              <a:t>●日本は東京・名古屋・大阪の３大都市圈に約</a:t>
            </a:r>
            <a:r>
              <a:rPr lang="en-US" altLang="ja-JP" sz="1400" b="0" dirty="0">
                <a:latin typeface="ＭＳ Ｐゴシック" panose="020B0600070205080204" pitchFamily="50" charset="-128"/>
              </a:rPr>
              <a:t>5,390</a:t>
            </a:r>
            <a:r>
              <a:rPr lang="ja-JP" altLang="en-US" sz="1400" b="0" dirty="0">
                <a:latin typeface="ＭＳ Ｐゴシック" panose="020B0600070205080204" pitchFamily="50" charset="-128"/>
              </a:rPr>
              <a:t>万人の人口が集中。</a:t>
            </a:r>
          </a:p>
          <a:p>
            <a:r>
              <a:rPr lang="ja-JP" altLang="en-US" sz="1400" b="0" dirty="0">
                <a:latin typeface="ＭＳ Ｐゴシック" panose="020B0600070205080204" pitchFamily="50" charset="-128"/>
              </a:rPr>
              <a:t>●高度経済成長期の大気汚染や水質汚濁は工場の排煙・排水規制、自動車排ガス規制、下水道整備等により改善。</a:t>
            </a:r>
            <a:endParaRPr lang="en-US" altLang="ja-JP" sz="1400" b="0" dirty="0">
              <a:latin typeface="ＭＳ Ｐゴシック" panose="020B0600070205080204" pitchFamily="50" charset="-128"/>
            </a:endParaRPr>
          </a:p>
          <a:p>
            <a:r>
              <a:rPr lang="ja-JP" altLang="en-US" sz="1400" b="0" dirty="0">
                <a:latin typeface="ＭＳ Ｐゴシック" panose="020B0600070205080204" pitchFamily="50" charset="-128"/>
              </a:rPr>
              <a:t>●ＳＤＧｓターゲット１１⇒「包摂的で安全かつレジリエントで持続可能な都市および人間居住を実現する」</a:t>
            </a:r>
            <a:endParaRPr lang="ja-JP" altLang="en-US" sz="1400" dirty="0"/>
          </a:p>
        </p:txBody>
      </p:sp>
      <p:sp>
        <p:nvSpPr>
          <p:cNvPr id="5" name="AutoShape 37">
            <a:extLst>
              <a:ext uri="{FF2B5EF4-FFF2-40B4-BE49-F238E27FC236}">
                <a16:creationId xmlns:a16="http://schemas.microsoft.com/office/drawing/2014/main" id="{1EEF25BB-C549-DE51-9879-8AC99DE96322}"/>
              </a:ext>
            </a:extLst>
          </p:cNvPr>
          <p:cNvSpPr>
            <a:spLocks noChangeArrowheads="1"/>
          </p:cNvSpPr>
          <p:nvPr/>
        </p:nvSpPr>
        <p:spPr bwMode="auto">
          <a:xfrm>
            <a:off x="5652120" y="5756164"/>
            <a:ext cx="2340688" cy="27241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en-US" sz="1000" dirty="0">
              <a:solidFill>
                <a:schemeClr val="bg1"/>
              </a:solidFill>
            </a:endParaRPr>
          </a:p>
        </p:txBody>
      </p:sp>
      <p:sp>
        <p:nvSpPr>
          <p:cNvPr id="6" name="Text Box 46">
            <a:extLst>
              <a:ext uri="{FF2B5EF4-FFF2-40B4-BE49-F238E27FC236}">
                <a16:creationId xmlns:a16="http://schemas.microsoft.com/office/drawing/2014/main" id="{1D79B03D-7AE6-7AB3-C13C-32EF996AC217}"/>
              </a:ext>
            </a:extLst>
          </p:cNvPr>
          <p:cNvSpPr txBox="1">
            <a:spLocks noChangeArrowheads="1"/>
          </p:cNvSpPr>
          <p:nvPr/>
        </p:nvSpPr>
        <p:spPr bwMode="auto">
          <a:xfrm>
            <a:off x="5652120" y="5732852"/>
            <a:ext cx="24828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dirty="0">
                <a:solidFill>
                  <a:schemeClr val="bg1"/>
                </a:solidFill>
              </a:rPr>
              <a:t>スプロール化、スポンジ化</a:t>
            </a:r>
          </a:p>
        </p:txBody>
      </p:sp>
      <p:sp>
        <p:nvSpPr>
          <p:cNvPr id="7" name="AutoShape 63">
            <a:extLst>
              <a:ext uri="{FF2B5EF4-FFF2-40B4-BE49-F238E27FC236}">
                <a16:creationId xmlns:a16="http://schemas.microsoft.com/office/drawing/2014/main" id="{10638445-80F9-6883-4AA3-0131F0AA9836}"/>
              </a:ext>
            </a:extLst>
          </p:cNvPr>
          <p:cNvSpPr>
            <a:spLocks noChangeArrowheads="1"/>
          </p:cNvSpPr>
          <p:nvPr/>
        </p:nvSpPr>
        <p:spPr bwMode="auto">
          <a:xfrm>
            <a:off x="107950" y="4887218"/>
            <a:ext cx="4356100" cy="708025"/>
          </a:xfrm>
          <a:prstGeom prst="roundRect">
            <a:avLst>
              <a:gd name="adj" fmla="val 16681"/>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まちの中心部に公共施設を集中させ、住宅や商業施設を一定範囲に集めた都市、人やモノのムダな移動を排除し環境負荷を軽減。</a:t>
            </a:r>
            <a:endParaRPr lang="ja-JP" altLang="ja-JP" sz="1400" b="0" dirty="0">
              <a:latin typeface="ＭＳ ゴシック" panose="020B0609070205080204" pitchFamily="49" charset="-128"/>
              <a:ea typeface="ＭＳ ゴシック" panose="020B0609070205080204" pitchFamily="49" charset="-128"/>
            </a:endParaRPr>
          </a:p>
        </p:txBody>
      </p:sp>
      <p:sp>
        <p:nvSpPr>
          <p:cNvPr id="8" name="AutoShape 37">
            <a:extLst>
              <a:ext uri="{FF2B5EF4-FFF2-40B4-BE49-F238E27FC236}">
                <a16:creationId xmlns:a16="http://schemas.microsoft.com/office/drawing/2014/main" id="{8A78361B-5EAF-27EB-8581-EB52AEEC2393}"/>
              </a:ext>
            </a:extLst>
          </p:cNvPr>
          <p:cNvSpPr>
            <a:spLocks noChangeArrowheads="1"/>
          </p:cNvSpPr>
          <p:nvPr/>
        </p:nvSpPr>
        <p:spPr bwMode="auto">
          <a:xfrm>
            <a:off x="1358627" y="4641329"/>
            <a:ext cx="1957824" cy="27241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endParaRPr lang="ja-JP" altLang="en-US" sz="1000" dirty="0">
              <a:solidFill>
                <a:schemeClr val="bg1"/>
              </a:solidFill>
            </a:endParaRPr>
          </a:p>
        </p:txBody>
      </p:sp>
      <p:sp>
        <p:nvSpPr>
          <p:cNvPr id="9" name="Text Box 46">
            <a:extLst>
              <a:ext uri="{FF2B5EF4-FFF2-40B4-BE49-F238E27FC236}">
                <a16:creationId xmlns:a16="http://schemas.microsoft.com/office/drawing/2014/main" id="{4C79EF86-E180-41E5-81FA-6F76AD5F4BEE}"/>
              </a:ext>
            </a:extLst>
          </p:cNvPr>
          <p:cNvSpPr txBox="1">
            <a:spLocks noChangeArrowheads="1"/>
          </p:cNvSpPr>
          <p:nvPr/>
        </p:nvSpPr>
        <p:spPr bwMode="auto">
          <a:xfrm>
            <a:off x="1358627" y="4618017"/>
            <a:ext cx="20767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dirty="0">
                <a:solidFill>
                  <a:schemeClr val="bg1"/>
                </a:solidFill>
              </a:rPr>
              <a:t>コンパクトシティ構想</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ext Box 7">
            <a:extLst>
              <a:ext uri="{FF2B5EF4-FFF2-40B4-BE49-F238E27FC236}">
                <a16:creationId xmlns:a16="http://schemas.microsoft.com/office/drawing/2014/main" id="{F6E103DD-E8D7-9968-709C-49D1EDE54DAA}"/>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P158</a:t>
            </a:r>
            <a:r>
              <a:rPr lang="ja-JP" altLang="en-US" sz="1200" b="0" dirty="0">
                <a:latin typeface="+mn-ea"/>
                <a:ea typeface="+mn-ea"/>
              </a:rPr>
              <a:t>～</a:t>
            </a:r>
            <a:r>
              <a:rPr lang="en-US" altLang="ja-JP" sz="1200" b="0" dirty="0">
                <a:latin typeface="+mn-ea"/>
                <a:ea typeface="+mn-ea"/>
              </a:rPr>
              <a:t>159</a:t>
            </a:r>
          </a:p>
        </p:txBody>
      </p:sp>
      <p:sp>
        <p:nvSpPr>
          <p:cNvPr id="192515" name="Text Box 8">
            <a:extLst>
              <a:ext uri="{FF2B5EF4-FFF2-40B4-BE49-F238E27FC236}">
                <a16:creationId xmlns:a16="http://schemas.microsoft.com/office/drawing/2014/main" id="{4F789B2D-A54E-1D39-160E-94CC5C7BD376}"/>
              </a:ext>
            </a:extLst>
          </p:cNvPr>
          <p:cNvSpPr txBox="1">
            <a:spLocks noChangeArrowheads="1"/>
          </p:cNvSpPr>
          <p:nvPr/>
        </p:nvSpPr>
        <p:spPr bwMode="auto">
          <a:xfrm>
            <a:off x="1042988"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０９</a:t>
            </a:r>
          </a:p>
        </p:txBody>
      </p:sp>
      <p:sp>
        <p:nvSpPr>
          <p:cNvPr id="192516" name="Text Box 9">
            <a:extLst>
              <a:ext uri="{FF2B5EF4-FFF2-40B4-BE49-F238E27FC236}">
                <a16:creationId xmlns:a16="http://schemas.microsoft.com/office/drawing/2014/main" id="{3C7D8013-C141-7DA8-D35F-DE85E571343A}"/>
              </a:ext>
            </a:extLst>
          </p:cNvPr>
          <p:cNvSpPr txBox="1">
            <a:spLocks noChangeArrowheads="1"/>
          </p:cNvSpPr>
          <p:nvPr/>
        </p:nvSpPr>
        <p:spPr bwMode="auto">
          <a:xfrm>
            <a:off x="179388"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92517" name="Text Box 10">
            <a:extLst>
              <a:ext uri="{FF2B5EF4-FFF2-40B4-BE49-F238E27FC236}">
                <a16:creationId xmlns:a16="http://schemas.microsoft.com/office/drawing/2014/main" id="{A1133C58-7B70-5E78-AE89-54999173D9BE}"/>
              </a:ext>
            </a:extLst>
          </p:cNvPr>
          <p:cNvSpPr txBox="1">
            <a:spLocks noChangeArrowheads="1"/>
          </p:cNvSpPr>
          <p:nvPr/>
        </p:nvSpPr>
        <p:spPr bwMode="auto">
          <a:xfrm>
            <a:off x="1835150" y="44450"/>
            <a:ext cx="3744913"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a:latin typeface="+mn-ea"/>
                <a:ea typeface="+mn-ea"/>
              </a:rPr>
              <a:t>交通と環境問題　</a:t>
            </a:r>
          </a:p>
        </p:txBody>
      </p:sp>
      <p:sp>
        <p:nvSpPr>
          <p:cNvPr id="192518" name="AutoShape 13">
            <a:extLst>
              <a:ext uri="{FF2B5EF4-FFF2-40B4-BE49-F238E27FC236}">
                <a16:creationId xmlns:a16="http://schemas.microsoft.com/office/drawing/2014/main" id="{F21CA725-88E2-FDC6-736A-272DE92B1952}"/>
              </a:ext>
            </a:extLst>
          </p:cNvPr>
          <p:cNvSpPr>
            <a:spLocks noChangeArrowheads="1"/>
          </p:cNvSpPr>
          <p:nvPr/>
        </p:nvSpPr>
        <p:spPr bwMode="auto">
          <a:xfrm>
            <a:off x="3192463" y="5849938"/>
            <a:ext cx="2747962" cy="815975"/>
          </a:xfrm>
          <a:prstGeom prst="roundRect">
            <a:avLst>
              <a:gd name="adj" fmla="val 16662"/>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最寄りの駅、バス停までは自動車で行き、電車やバスに乗り換え目的地まで移動する方法</a:t>
            </a:r>
          </a:p>
        </p:txBody>
      </p:sp>
      <p:sp>
        <p:nvSpPr>
          <p:cNvPr id="192519" name="AutoShape 14">
            <a:extLst>
              <a:ext uri="{FF2B5EF4-FFF2-40B4-BE49-F238E27FC236}">
                <a16:creationId xmlns:a16="http://schemas.microsoft.com/office/drawing/2014/main" id="{6F086B5B-260D-558F-17D3-0E3FB6E0F327}"/>
              </a:ext>
            </a:extLst>
          </p:cNvPr>
          <p:cNvSpPr>
            <a:spLocks noChangeArrowheads="1"/>
          </p:cNvSpPr>
          <p:nvPr/>
        </p:nvSpPr>
        <p:spPr bwMode="auto">
          <a:xfrm>
            <a:off x="3779838" y="5563711"/>
            <a:ext cx="1514475" cy="272415"/>
          </a:xfrm>
          <a:prstGeom prst="roundRect">
            <a:avLst>
              <a:gd name="adj" fmla="val 16662"/>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20" name="AutoShape 15">
            <a:extLst>
              <a:ext uri="{FF2B5EF4-FFF2-40B4-BE49-F238E27FC236}">
                <a16:creationId xmlns:a16="http://schemas.microsoft.com/office/drawing/2014/main" id="{381DEC3F-4198-4D09-5F5F-01C7EF2F25CE}"/>
              </a:ext>
            </a:extLst>
          </p:cNvPr>
          <p:cNvSpPr>
            <a:spLocks noChangeArrowheads="1"/>
          </p:cNvSpPr>
          <p:nvPr/>
        </p:nvSpPr>
        <p:spPr bwMode="auto">
          <a:xfrm>
            <a:off x="71438" y="4467225"/>
            <a:ext cx="2973387" cy="579438"/>
          </a:xfrm>
          <a:prstGeom prst="roundRect">
            <a:avLst>
              <a:gd name="adj" fmla="val 16671"/>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一台の車を複数の会員が共同で利用する方法</a:t>
            </a:r>
          </a:p>
        </p:txBody>
      </p:sp>
      <p:sp>
        <p:nvSpPr>
          <p:cNvPr id="192521" name="AutoShape 16">
            <a:extLst>
              <a:ext uri="{FF2B5EF4-FFF2-40B4-BE49-F238E27FC236}">
                <a16:creationId xmlns:a16="http://schemas.microsoft.com/office/drawing/2014/main" id="{66209997-2652-C663-D6C4-A40F443352EB}"/>
              </a:ext>
            </a:extLst>
          </p:cNvPr>
          <p:cNvSpPr>
            <a:spLocks noChangeArrowheads="1"/>
          </p:cNvSpPr>
          <p:nvPr/>
        </p:nvSpPr>
        <p:spPr bwMode="auto">
          <a:xfrm>
            <a:off x="920347" y="4216135"/>
            <a:ext cx="1236662" cy="272415"/>
          </a:xfrm>
          <a:prstGeom prst="roundRect">
            <a:avLst>
              <a:gd name="adj" fmla="val 16667"/>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22" name="AutoShape 17">
            <a:extLst>
              <a:ext uri="{FF2B5EF4-FFF2-40B4-BE49-F238E27FC236}">
                <a16:creationId xmlns:a16="http://schemas.microsoft.com/office/drawing/2014/main" id="{BEFB1773-B578-2B2B-F354-40FDF90039FA}"/>
              </a:ext>
            </a:extLst>
          </p:cNvPr>
          <p:cNvSpPr>
            <a:spLocks noChangeArrowheads="1"/>
          </p:cNvSpPr>
          <p:nvPr/>
        </p:nvSpPr>
        <p:spPr bwMode="auto">
          <a:xfrm>
            <a:off x="6084888" y="5849938"/>
            <a:ext cx="2919412" cy="815975"/>
          </a:xfrm>
          <a:prstGeom prst="roundRect">
            <a:avLst>
              <a:gd name="adj" fmla="val 16671"/>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大都市都心部や混雑時間帯での車利用者に対し、料金を課し交通量を制限する</a:t>
            </a:r>
          </a:p>
        </p:txBody>
      </p:sp>
      <p:sp>
        <p:nvSpPr>
          <p:cNvPr id="192523" name="AutoShape 18">
            <a:extLst>
              <a:ext uri="{FF2B5EF4-FFF2-40B4-BE49-F238E27FC236}">
                <a16:creationId xmlns:a16="http://schemas.microsoft.com/office/drawing/2014/main" id="{69D88E5C-8403-5D63-CB6A-9F860AF025E5}"/>
              </a:ext>
            </a:extLst>
          </p:cNvPr>
          <p:cNvSpPr>
            <a:spLocks noChangeArrowheads="1"/>
          </p:cNvSpPr>
          <p:nvPr/>
        </p:nvSpPr>
        <p:spPr bwMode="auto">
          <a:xfrm>
            <a:off x="6889750" y="5563711"/>
            <a:ext cx="1428750" cy="272415"/>
          </a:xfrm>
          <a:prstGeom prst="roundRect">
            <a:avLst>
              <a:gd name="adj" fmla="val 1666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24" name="AutoShape 19">
            <a:extLst>
              <a:ext uri="{FF2B5EF4-FFF2-40B4-BE49-F238E27FC236}">
                <a16:creationId xmlns:a16="http://schemas.microsoft.com/office/drawing/2014/main" id="{54726693-3853-FB09-E79A-F4BD0AC148CB}"/>
              </a:ext>
            </a:extLst>
          </p:cNvPr>
          <p:cNvSpPr>
            <a:spLocks noChangeArrowheads="1"/>
          </p:cNvSpPr>
          <p:nvPr/>
        </p:nvSpPr>
        <p:spPr bwMode="auto">
          <a:xfrm>
            <a:off x="3206750" y="4483100"/>
            <a:ext cx="2708275" cy="815975"/>
          </a:xfrm>
          <a:prstGeom prst="roundRect">
            <a:avLst>
              <a:gd name="adj" fmla="val 16671"/>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貨物輸送をトラック輸送から環境負荷の少ない船舶輸送に切り替えること</a:t>
            </a:r>
          </a:p>
        </p:txBody>
      </p:sp>
      <p:sp>
        <p:nvSpPr>
          <p:cNvPr id="192525" name="AutoShape 20">
            <a:extLst>
              <a:ext uri="{FF2B5EF4-FFF2-40B4-BE49-F238E27FC236}">
                <a16:creationId xmlns:a16="http://schemas.microsoft.com/office/drawing/2014/main" id="{CA9F81D7-6134-7202-FBB0-DCE29ABF6D93}"/>
              </a:ext>
            </a:extLst>
          </p:cNvPr>
          <p:cNvSpPr>
            <a:spLocks noChangeArrowheads="1"/>
          </p:cNvSpPr>
          <p:nvPr/>
        </p:nvSpPr>
        <p:spPr bwMode="auto">
          <a:xfrm>
            <a:off x="3767138" y="4214575"/>
            <a:ext cx="1573213" cy="272415"/>
          </a:xfrm>
          <a:prstGeom prst="roundRect">
            <a:avLst>
              <a:gd name="adj" fmla="val 1667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26" name="AutoShape 21">
            <a:extLst>
              <a:ext uri="{FF2B5EF4-FFF2-40B4-BE49-F238E27FC236}">
                <a16:creationId xmlns:a16="http://schemas.microsoft.com/office/drawing/2014/main" id="{691DCAE5-1FEF-773E-AA16-804483E20230}"/>
              </a:ext>
            </a:extLst>
          </p:cNvPr>
          <p:cNvSpPr>
            <a:spLocks noChangeArrowheads="1"/>
          </p:cNvSpPr>
          <p:nvPr/>
        </p:nvSpPr>
        <p:spPr bwMode="auto">
          <a:xfrm>
            <a:off x="131763" y="5649913"/>
            <a:ext cx="2927350" cy="1055687"/>
          </a:xfrm>
          <a:prstGeom prst="roundRect">
            <a:avLst>
              <a:gd name="adj" fmla="val 16671"/>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カーナビゲーションシステムの高度化、自動料金徴収システム、安全運転の支援など、９つの開発分野からなる。</a:t>
            </a:r>
          </a:p>
        </p:txBody>
      </p:sp>
      <p:sp>
        <p:nvSpPr>
          <p:cNvPr id="192527" name="AutoShape 22">
            <a:extLst>
              <a:ext uri="{FF2B5EF4-FFF2-40B4-BE49-F238E27FC236}">
                <a16:creationId xmlns:a16="http://schemas.microsoft.com/office/drawing/2014/main" id="{98E72810-FFF5-0B1E-3DCA-8909AF062EDE}"/>
              </a:ext>
            </a:extLst>
          </p:cNvPr>
          <p:cNvSpPr>
            <a:spLocks noChangeArrowheads="1"/>
          </p:cNvSpPr>
          <p:nvPr/>
        </p:nvSpPr>
        <p:spPr bwMode="auto">
          <a:xfrm>
            <a:off x="179388" y="5427503"/>
            <a:ext cx="2808287" cy="272415"/>
          </a:xfrm>
          <a:prstGeom prst="roundRect">
            <a:avLst>
              <a:gd name="adj" fmla="val 1666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28" name="AutoShape 23">
            <a:extLst>
              <a:ext uri="{FF2B5EF4-FFF2-40B4-BE49-F238E27FC236}">
                <a16:creationId xmlns:a16="http://schemas.microsoft.com/office/drawing/2014/main" id="{CB16C886-47FE-E414-A593-B6E431647FD4}"/>
              </a:ext>
            </a:extLst>
          </p:cNvPr>
          <p:cNvSpPr>
            <a:spLocks noChangeArrowheads="1"/>
          </p:cNvSpPr>
          <p:nvPr/>
        </p:nvSpPr>
        <p:spPr bwMode="auto">
          <a:xfrm>
            <a:off x="6084888" y="4387850"/>
            <a:ext cx="2952750" cy="920750"/>
          </a:xfrm>
          <a:prstGeom prst="roundRect">
            <a:avLst>
              <a:gd name="adj" fmla="val 16662"/>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en-US" altLang="ja-JP" sz="1600">
              <a:latin typeface="+mn-ea"/>
              <a:ea typeface="+mn-ea"/>
            </a:endParaRPr>
          </a:p>
          <a:p>
            <a:pPr eaLnBrk="1" hangingPunct="1">
              <a:spcBef>
                <a:spcPct val="0"/>
              </a:spcBef>
              <a:buFontTx/>
              <a:buNone/>
              <a:defRPr/>
            </a:pPr>
            <a:endParaRPr lang="en-US" altLang="ja-JP" sz="1600">
              <a:latin typeface="+mn-ea"/>
              <a:ea typeface="+mn-ea"/>
            </a:endParaRPr>
          </a:p>
          <a:p>
            <a:pPr eaLnBrk="1" hangingPunct="1">
              <a:spcBef>
                <a:spcPct val="0"/>
              </a:spcBef>
              <a:buFontTx/>
              <a:buNone/>
              <a:defRPr/>
            </a:pPr>
            <a:endParaRPr lang="en-US" altLang="ja-JP" sz="1600">
              <a:latin typeface="+mn-ea"/>
              <a:ea typeface="+mn-ea"/>
            </a:endParaRPr>
          </a:p>
        </p:txBody>
      </p:sp>
      <p:sp>
        <p:nvSpPr>
          <p:cNvPr id="192529" name="AutoShape 24">
            <a:extLst>
              <a:ext uri="{FF2B5EF4-FFF2-40B4-BE49-F238E27FC236}">
                <a16:creationId xmlns:a16="http://schemas.microsoft.com/office/drawing/2014/main" id="{AC34AE34-20BE-F0BC-3D34-05A475D57508}"/>
              </a:ext>
            </a:extLst>
          </p:cNvPr>
          <p:cNvSpPr>
            <a:spLocks noChangeArrowheads="1"/>
          </p:cNvSpPr>
          <p:nvPr/>
        </p:nvSpPr>
        <p:spPr bwMode="auto">
          <a:xfrm>
            <a:off x="6877050" y="4149249"/>
            <a:ext cx="1384300" cy="272415"/>
          </a:xfrm>
          <a:prstGeom prst="roundRect">
            <a:avLst>
              <a:gd name="adj" fmla="val 16662"/>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192530" name="AutoShape 25">
            <a:extLst>
              <a:ext uri="{FF2B5EF4-FFF2-40B4-BE49-F238E27FC236}">
                <a16:creationId xmlns:a16="http://schemas.microsoft.com/office/drawing/2014/main" id="{69ED8248-0FDC-0193-12DE-C0AA74E2C46F}"/>
              </a:ext>
            </a:extLst>
          </p:cNvPr>
          <p:cNvSpPr>
            <a:spLocks noChangeArrowheads="1"/>
          </p:cNvSpPr>
          <p:nvPr/>
        </p:nvSpPr>
        <p:spPr bwMode="auto">
          <a:xfrm>
            <a:off x="4763" y="663575"/>
            <a:ext cx="1204912" cy="288925"/>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92531" name="Text Box 32">
            <a:extLst>
              <a:ext uri="{FF2B5EF4-FFF2-40B4-BE49-F238E27FC236}">
                <a16:creationId xmlns:a16="http://schemas.microsoft.com/office/drawing/2014/main" id="{202D9624-9646-EE23-7F41-F3F1CAD3FE0D}"/>
              </a:ext>
            </a:extLst>
          </p:cNvPr>
          <p:cNvSpPr txBox="1">
            <a:spLocks noChangeArrowheads="1"/>
          </p:cNvSpPr>
          <p:nvPr/>
        </p:nvSpPr>
        <p:spPr bwMode="auto">
          <a:xfrm>
            <a:off x="227013" y="5350252"/>
            <a:ext cx="2760662" cy="36671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800" dirty="0">
                <a:solidFill>
                  <a:schemeClr val="bg1"/>
                </a:solidFill>
                <a:latin typeface="+mn-ea"/>
                <a:ea typeface="+mn-ea"/>
              </a:rPr>
              <a:t>ITS </a:t>
            </a:r>
            <a:r>
              <a:rPr lang="ja-JP" altLang="en-US" sz="1200" b="0" dirty="0">
                <a:solidFill>
                  <a:schemeClr val="bg1"/>
                </a:solidFill>
                <a:latin typeface="+mn-ea"/>
                <a:ea typeface="+mn-ea"/>
              </a:rPr>
              <a:t>（</a:t>
            </a:r>
            <a:r>
              <a:rPr lang="en-US" altLang="ja-JP" sz="1200" b="0" dirty="0">
                <a:solidFill>
                  <a:schemeClr val="bg1"/>
                </a:solidFill>
                <a:latin typeface="+mn-ea"/>
                <a:ea typeface="+mn-ea"/>
              </a:rPr>
              <a:t>Intelligent Transport Systems </a:t>
            </a:r>
            <a:r>
              <a:rPr lang="ja-JP" altLang="en-US" sz="1200" b="0" dirty="0">
                <a:solidFill>
                  <a:schemeClr val="bg1"/>
                </a:solidFill>
                <a:latin typeface="+mn-ea"/>
                <a:ea typeface="+mn-ea"/>
              </a:rPr>
              <a:t>）</a:t>
            </a:r>
          </a:p>
        </p:txBody>
      </p:sp>
      <p:sp>
        <p:nvSpPr>
          <p:cNvPr id="192532" name="Text Box 34">
            <a:extLst>
              <a:ext uri="{FF2B5EF4-FFF2-40B4-BE49-F238E27FC236}">
                <a16:creationId xmlns:a16="http://schemas.microsoft.com/office/drawing/2014/main" id="{DEC78988-35C2-15EF-CB01-D2905D449E20}"/>
              </a:ext>
            </a:extLst>
          </p:cNvPr>
          <p:cNvSpPr txBox="1">
            <a:spLocks noChangeArrowheads="1"/>
          </p:cNvSpPr>
          <p:nvPr/>
        </p:nvSpPr>
        <p:spPr bwMode="auto">
          <a:xfrm>
            <a:off x="965051" y="4178559"/>
            <a:ext cx="1179512"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ｶｰｼｪｱﾘﾝｸﾞ</a:t>
            </a:r>
          </a:p>
        </p:txBody>
      </p:sp>
      <p:sp>
        <p:nvSpPr>
          <p:cNvPr id="192533" name="Text Box 35">
            <a:extLst>
              <a:ext uri="{FF2B5EF4-FFF2-40B4-BE49-F238E27FC236}">
                <a16:creationId xmlns:a16="http://schemas.microsoft.com/office/drawing/2014/main" id="{3D6332A5-37B7-CBEE-E6FC-DB8BAB490AF3}"/>
              </a:ext>
            </a:extLst>
          </p:cNvPr>
          <p:cNvSpPr txBox="1">
            <a:spLocks noChangeArrowheads="1"/>
          </p:cNvSpPr>
          <p:nvPr/>
        </p:nvSpPr>
        <p:spPr bwMode="auto">
          <a:xfrm>
            <a:off x="3849561" y="4180563"/>
            <a:ext cx="1463929"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モーダルシフト</a:t>
            </a:r>
          </a:p>
        </p:txBody>
      </p:sp>
      <p:sp>
        <p:nvSpPr>
          <p:cNvPr id="192534" name="Text Box 36">
            <a:extLst>
              <a:ext uri="{FF2B5EF4-FFF2-40B4-BE49-F238E27FC236}">
                <a16:creationId xmlns:a16="http://schemas.microsoft.com/office/drawing/2014/main" id="{244D7581-32FC-0E1D-662B-D273E9EDF198}"/>
              </a:ext>
            </a:extLst>
          </p:cNvPr>
          <p:cNvSpPr txBox="1">
            <a:spLocks noChangeArrowheads="1"/>
          </p:cNvSpPr>
          <p:nvPr/>
        </p:nvSpPr>
        <p:spPr bwMode="auto">
          <a:xfrm>
            <a:off x="3853657" y="5526915"/>
            <a:ext cx="15128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ﾊﾟｰｸｱﾝﾄﾞﾗｲﾄﾞ　　　　　</a:t>
            </a:r>
          </a:p>
        </p:txBody>
      </p:sp>
      <p:sp>
        <p:nvSpPr>
          <p:cNvPr id="192535" name="Text Box 37">
            <a:extLst>
              <a:ext uri="{FF2B5EF4-FFF2-40B4-BE49-F238E27FC236}">
                <a16:creationId xmlns:a16="http://schemas.microsoft.com/office/drawing/2014/main" id="{424B9DE6-2546-D4EC-8846-F160C7E02B92}"/>
              </a:ext>
            </a:extLst>
          </p:cNvPr>
          <p:cNvSpPr txBox="1">
            <a:spLocks noChangeArrowheads="1"/>
          </p:cNvSpPr>
          <p:nvPr/>
        </p:nvSpPr>
        <p:spPr bwMode="auto">
          <a:xfrm>
            <a:off x="6924675" y="4093148"/>
            <a:ext cx="1512888" cy="338554"/>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a:solidFill>
                  <a:schemeClr val="bg1"/>
                </a:solidFill>
                <a:latin typeface="+mn-ea"/>
                <a:ea typeface="+mn-ea"/>
              </a:rPr>
              <a:t>バイオ燃料</a:t>
            </a:r>
          </a:p>
        </p:txBody>
      </p:sp>
      <p:sp>
        <p:nvSpPr>
          <p:cNvPr id="192536" name="Text Box 38">
            <a:extLst>
              <a:ext uri="{FF2B5EF4-FFF2-40B4-BE49-F238E27FC236}">
                <a16:creationId xmlns:a16="http://schemas.microsoft.com/office/drawing/2014/main" id="{C072CDED-2C55-1C5E-CDA5-0B18D42E67AB}"/>
              </a:ext>
            </a:extLst>
          </p:cNvPr>
          <p:cNvSpPr txBox="1">
            <a:spLocks noChangeArrowheads="1"/>
          </p:cNvSpPr>
          <p:nvPr/>
        </p:nvSpPr>
        <p:spPr bwMode="auto">
          <a:xfrm>
            <a:off x="6943281" y="5513388"/>
            <a:ext cx="1392311"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solidFill>
                  <a:schemeClr val="bg1"/>
                </a:solidFill>
                <a:latin typeface="+mn-ea"/>
                <a:ea typeface="+mn-ea"/>
              </a:rPr>
              <a:t>ﾛｰﾄﾞﾌﾟﾗｲｼﾝｸﾞ</a:t>
            </a:r>
          </a:p>
        </p:txBody>
      </p:sp>
      <p:sp>
        <p:nvSpPr>
          <p:cNvPr id="192537" name="Text Box 39">
            <a:extLst>
              <a:ext uri="{FF2B5EF4-FFF2-40B4-BE49-F238E27FC236}">
                <a16:creationId xmlns:a16="http://schemas.microsoft.com/office/drawing/2014/main" id="{FC382E39-3C4A-1D3F-63E3-2E8B968522F1}"/>
              </a:ext>
            </a:extLst>
          </p:cNvPr>
          <p:cNvSpPr txBox="1">
            <a:spLocks noChangeArrowheads="1"/>
          </p:cNvSpPr>
          <p:nvPr/>
        </p:nvSpPr>
        <p:spPr bwMode="auto">
          <a:xfrm>
            <a:off x="34925" y="620713"/>
            <a:ext cx="13684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交通問題</a:t>
            </a:r>
          </a:p>
        </p:txBody>
      </p:sp>
      <p:sp>
        <p:nvSpPr>
          <p:cNvPr id="192538" name="Text Box 42">
            <a:extLst>
              <a:ext uri="{FF2B5EF4-FFF2-40B4-BE49-F238E27FC236}">
                <a16:creationId xmlns:a16="http://schemas.microsoft.com/office/drawing/2014/main" id="{E9CF340B-F256-4219-FB5B-430C7043C08D}"/>
              </a:ext>
            </a:extLst>
          </p:cNvPr>
          <p:cNvSpPr txBox="1">
            <a:spLocks noChangeArrowheads="1"/>
          </p:cNvSpPr>
          <p:nvPr/>
        </p:nvSpPr>
        <p:spPr bwMode="auto">
          <a:xfrm>
            <a:off x="15875" y="908050"/>
            <a:ext cx="4340225" cy="11699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日本のＣＯ</a:t>
            </a:r>
            <a:r>
              <a:rPr lang="en-US" altLang="ja-JP" sz="1100" b="0" dirty="0">
                <a:latin typeface="+mn-ea"/>
                <a:ea typeface="+mn-ea"/>
              </a:rPr>
              <a:t>2</a:t>
            </a:r>
            <a:r>
              <a:rPr lang="ja-JP" altLang="en-US" sz="1400" b="0" dirty="0">
                <a:latin typeface="+mn-ea"/>
                <a:ea typeface="+mn-ea"/>
              </a:rPr>
              <a:t>の部門別割合では、運輸部門が全体の</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１８</a:t>
            </a:r>
            <a:r>
              <a:rPr lang="en-US" altLang="ja-JP" sz="1400" b="0" dirty="0">
                <a:latin typeface="+mn-ea"/>
                <a:ea typeface="+mn-ea"/>
              </a:rPr>
              <a:t>.</a:t>
            </a:r>
            <a:r>
              <a:rPr lang="ja-JP" altLang="en-US" sz="1400" b="0" dirty="0">
                <a:latin typeface="+mn-ea"/>
                <a:ea typeface="+mn-ea"/>
              </a:rPr>
              <a:t>５％を占め、産業部門に次ぐ第２位。</a:t>
            </a:r>
          </a:p>
          <a:p>
            <a:pPr eaLnBrk="1" hangingPunct="1">
              <a:spcBef>
                <a:spcPct val="0"/>
              </a:spcBef>
              <a:buFontTx/>
              <a:buNone/>
              <a:defRPr/>
            </a:pPr>
            <a:r>
              <a:rPr lang="ja-JP" altLang="en-US" sz="1400" b="0" dirty="0">
                <a:latin typeface="+mn-ea"/>
                <a:ea typeface="+mn-ea"/>
              </a:rPr>
              <a:t>●運輸部門の４６</a:t>
            </a:r>
            <a:r>
              <a:rPr lang="en-US" altLang="ja-JP" sz="1400" b="0" dirty="0">
                <a:latin typeface="+mn-ea"/>
                <a:ea typeface="+mn-ea"/>
              </a:rPr>
              <a:t>.</a:t>
            </a:r>
            <a:r>
              <a:rPr lang="ja-JP" altLang="en-US" sz="1400" b="0" dirty="0">
                <a:latin typeface="+mn-ea"/>
                <a:ea typeface="+mn-ea"/>
              </a:rPr>
              <a:t>１</a:t>
            </a:r>
            <a:r>
              <a:rPr lang="en-US" altLang="ja-JP" sz="1400" b="0" dirty="0">
                <a:latin typeface="+mn-ea"/>
                <a:ea typeface="+mn-ea"/>
              </a:rPr>
              <a:t>%</a:t>
            </a:r>
            <a:r>
              <a:rPr lang="ja-JP" altLang="en-US" sz="1400" b="0" dirty="0">
                <a:latin typeface="+mn-ea"/>
                <a:ea typeface="+mn-ea"/>
              </a:rPr>
              <a:t>は自家用乗用車が占めている。</a:t>
            </a:r>
          </a:p>
          <a:p>
            <a:pPr eaLnBrk="1" hangingPunct="1">
              <a:spcBef>
                <a:spcPct val="0"/>
              </a:spcBef>
              <a:buFontTx/>
              <a:buNone/>
              <a:defRPr/>
            </a:pPr>
            <a:r>
              <a:rPr lang="ja-JP" altLang="en-US" sz="1400" b="0" dirty="0">
                <a:latin typeface="+mn-ea"/>
                <a:ea typeface="+mn-ea"/>
              </a:rPr>
              <a:t>　自家用車での移動・輸送は他の交通手段と比べ</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圧倒的に効率が悪い。</a:t>
            </a:r>
          </a:p>
        </p:txBody>
      </p:sp>
      <p:sp>
        <p:nvSpPr>
          <p:cNvPr id="192540" name="Text Box 47">
            <a:extLst>
              <a:ext uri="{FF2B5EF4-FFF2-40B4-BE49-F238E27FC236}">
                <a16:creationId xmlns:a16="http://schemas.microsoft.com/office/drawing/2014/main" id="{E5D88442-0955-040B-F202-825B308A4837}"/>
              </a:ext>
            </a:extLst>
          </p:cNvPr>
          <p:cNvSpPr txBox="1">
            <a:spLocks noChangeArrowheads="1"/>
          </p:cNvSpPr>
          <p:nvPr/>
        </p:nvSpPr>
        <p:spPr bwMode="auto">
          <a:xfrm>
            <a:off x="6084888" y="4467225"/>
            <a:ext cx="3059112"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ｻﾄｳｷﾋﾞやﾄｳﾓﾛｺｼなどから製造されるﾊﾞｲｵｴﾀﾉｰﾙ</a:t>
            </a:r>
            <a:r>
              <a:rPr lang="en-US" altLang="ja-JP" sz="1400" b="0" dirty="0">
                <a:latin typeface="+mn-ea"/>
                <a:ea typeface="+mn-ea"/>
              </a:rPr>
              <a:t>､</a:t>
            </a:r>
            <a:r>
              <a:rPr lang="ja-JP" altLang="en-US" sz="1400" b="0" dirty="0">
                <a:latin typeface="+mn-ea"/>
                <a:ea typeface="+mn-ea"/>
              </a:rPr>
              <a:t>廃食用油などから製造されるﾊﾞｲｵﾃﾞｨｰｾﾞﾙ燃料などがある</a:t>
            </a:r>
          </a:p>
        </p:txBody>
      </p:sp>
      <p:sp>
        <p:nvSpPr>
          <p:cNvPr id="192556" name="Line 55">
            <a:extLst>
              <a:ext uri="{FF2B5EF4-FFF2-40B4-BE49-F238E27FC236}">
                <a16:creationId xmlns:a16="http://schemas.microsoft.com/office/drawing/2014/main" id="{58FFFAB4-944F-CB63-DF93-4F5FD7F925E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92547" name="正方形/長方形 48">
            <a:extLst>
              <a:ext uri="{FF2B5EF4-FFF2-40B4-BE49-F238E27FC236}">
                <a16:creationId xmlns:a16="http://schemas.microsoft.com/office/drawing/2014/main" id="{0E93E450-E0DF-C9AA-E2A0-F430C0AC03B2}"/>
              </a:ext>
            </a:extLst>
          </p:cNvPr>
          <p:cNvSpPr>
            <a:spLocks noChangeArrowheads="1"/>
          </p:cNvSpPr>
          <p:nvPr/>
        </p:nvSpPr>
        <p:spPr bwMode="auto">
          <a:xfrm>
            <a:off x="8170863" y="3836988"/>
            <a:ext cx="954087" cy="21590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800" dirty="0">
                <a:latin typeface="+mn-ea"/>
                <a:ea typeface="+mn-ea"/>
              </a:rPr>
              <a:t>出典：国土交通省</a:t>
            </a:r>
          </a:p>
        </p:txBody>
      </p:sp>
      <p:pic>
        <p:nvPicPr>
          <p:cNvPr id="175134" name="図 11">
            <a:extLst>
              <a:ext uri="{FF2B5EF4-FFF2-40B4-BE49-F238E27FC236}">
                <a16:creationId xmlns:a16="http://schemas.microsoft.com/office/drawing/2014/main" id="{B5A15FF2-A58C-3C9F-6C25-3AC5D341E4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926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35" name="図 13">
            <a:extLst>
              <a:ext uri="{FF2B5EF4-FFF2-40B4-BE49-F238E27FC236}">
                <a16:creationId xmlns:a16="http://schemas.microsoft.com/office/drawing/2014/main" id="{855B1BDE-5B6A-5500-E14F-C522B8BFEDC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5338" y="2032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50" name="AutoShape 25">
            <a:extLst>
              <a:ext uri="{FF2B5EF4-FFF2-40B4-BE49-F238E27FC236}">
                <a16:creationId xmlns:a16="http://schemas.microsoft.com/office/drawing/2014/main" id="{49061F29-E400-D95B-E556-14DE2AAA969B}"/>
              </a:ext>
            </a:extLst>
          </p:cNvPr>
          <p:cNvSpPr>
            <a:spLocks noChangeArrowheads="1"/>
          </p:cNvSpPr>
          <p:nvPr/>
        </p:nvSpPr>
        <p:spPr bwMode="auto">
          <a:xfrm>
            <a:off x="34925" y="2111375"/>
            <a:ext cx="2160588" cy="288925"/>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100">
              <a:latin typeface="+mn-ea"/>
              <a:ea typeface="+mn-ea"/>
            </a:endParaRPr>
          </a:p>
        </p:txBody>
      </p:sp>
      <p:sp>
        <p:nvSpPr>
          <p:cNvPr id="192551" name="Text Box 39">
            <a:extLst>
              <a:ext uri="{FF2B5EF4-FFF2-40B4-BE49-F238E27FC236}">
                <a16:creationId xmlns:a16="http://schemas.microsoft.com/office/drawing/2014/main" id="{B96C3002-6B8A-A677-39BE-B2DD17211970}"/>
              </a:ext>
            </a:extLst>
          </p:cNvPr>
          <p:cNvSpPr txBox="1">
            <a:spLocks noChangeArrowheads="1"/>
          </p:cNvSpPr>
          <p:nvPr/>
        </p:nvSpPr>
        <p:spPr bwMode="auto">
          <a:xfrm>
            <a:off x="34925" y="2060575"/>
            <a:ext cx="2203450" cy="369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latin typeface="+mn-ea"/>
                <a:ea typeface="+mn-ea"/>
              </a:rPr>
              <a:t>交通問題への対策</a:t>
            </a:r>
          </a:p>
        </p:txBody>
      </p:sp>
      <p:sp>
        <p:nvSpPr>
          <p:cNvPr id="15" name="テキスト ボックス 14">
            <a:extLst>
              <a:ext uri="{FF2B5EF4-FFF2-40B4-BE49-F238E27FC236}">
                <a16:creationId xmlns:a16="http://schemas.microsoft.com/office/drawing/2014/main" id="{00AF35BD-2775-FB9A-40F1-66CA05C25F8E}"/>
              </a:ext>
            </a:extLst>
          </p:cNvPr>
          <p:cNvSpPr txBox="1"/>
          <p:nvPr/>
        </p:nvSpPr>
        <p:spPr>
          <a:xfrm>
            <a:off x="7143074" y="638585"/>
            <a:ext cx="1893888" cy="230187"/>
          </a:xfrm>
          <a:prstGeom prst="rect">
            <a:avLst/>
          </a:prstGeom>
          <a:noFill/>
        </p:spPr>
        <p:txBody>
          <a:bodyPr>
            <a:spAutoFit/>
          </a:bodyPr>
          <a:lstStyle/>
          <a:p>
            <a:pPr>
              <a:defRPr/>
            </a:pPr>
            <a:r>
              <a:rPr lang="ja-JP" altLang="en-US" sz="900" dirty="0">
                <a:latin typeface="+mn-ea"/>
                <a:ea typeface="+mn-ea"/>
              </a:rPr>
              <a:t>輸送量当たりのＣＯ</a:t>
            </a:r>
            <a:r>
              <a:rPr lang="en-US" altLang="ja-JP" sz="800" dirty="0">
                <a:latin typeface="+mn-ea"/>
                <a:ea typeface="+mn-ea"/>
              </a:rPr>
              <a:t>2</a:t>
            </a:r>
            <a:r>
              <a:rPr lang="ja-JP" altLang="en-US" sz="900" dirty="0">
                <a:latin typeface="+mn-ea"/>
                <a:ea typeface="+mn-ea"/>
              </a:rPr>
              <a:t>排出量（貨物）</a:t>
            </a:r>
          </a:p>
        </p:txBody>
      </p:sp>
      <p:sp>
        <p:nvSpPr>
          <p:cNvPr id="55" name="テキスト ボックス 54">
            <a:extLst>
              <a:ext uri="{FF2B5EF4-FFF2-40B4-BE49-F238E27FC236}">
                <a16:creationId xmlns:a16="http://schemas.microsoft.com/office/drawing/2014/main" id="{292871BD-794F-5BF6-4769-E20A00D20C59}"/>
              </a:ext>
            </a:extLst>
          </p:cNvPr>
          <p:cNvSpPr txBox="1"/>
          <p:nvPr/>
        </p:nvSpPr>
        <p:spPr>
          <a:xfrm>
            <a:off x="7185481" y="2321894"/>
            <a:ext cx="1895475" cy="231775"/>
          </a:xfrm>
          <a:prstGeom prst="rect">
            <a:avLst/>
          </a:prstGeom>
          <a:noFill/>
        </p:spPr>
        <p:txBody>
          <a:bodyPr>
            <a:spAutoFit/>
          </a:bodyPr>
          <a:lstStyle/>
          <a:p>
            <a:pPr>
              <a:defRPr/>
            </a:pPr>
            <a:r>
              <a:rPr lang="ja-JP" altLang="en-US" sz="900" dirty="0">
                <a:latin typeface="+mn-ea"/>
                <a:ea typeface="+mn-ea"/>
              </a:rPr>
              <a:t>輸送量当たりのＣＯ</a:t>
            </a:r>
            <a:r>
              <a:rPr lang="en-US" altLang="ja-JP" sz="800" dirty="0">
                <a:latin typeface="+mn-ea"/>
                <a:ea typeface="+mn-ea"/>
              </a:rPr>
              <a:t>2</a:t>
            </a:r>
            <a:r>
              <a:rPr lang="ja-JP" altLang="en-US" sz="900" dirty="0">
                <a:latin typeface="+mn-ea"/>
                <a:ea typeface="+mn-ea"/>
              </a:rPr>
              <a:t>排出量（旅客）</a:t>
            </a:r>
          </a:p>
        </p:txBody>
      </p:sp>
      <p:sp>
        <p:nvSpPr>
          <p:cNvPr id="56" name="テキスト ボックス 55">
            <a:extLst>
              <a:ext uri="{FF2B5EF4-FFF2-40B4-BE49-F238E27FC236}">
                <a16:creationId xmlns:a16="http://schemas.microsoft.com/office/drawing/2014/main" id="{2019FA9A-DB2D-B510-AD22-F4DFC813DC07}"/>
              </a:ext>
            </a:extLst>
          </p:cNvPr>
          <p:cNvSpPr txBox="1"/>
          <p:nvPr/>
        </p:nvSpPr>
        <p:spPr>
          <a:xfrm>
            <a:off x="5032391" y="670009"/>
            <a:ext cx="1711325" cy="238125"/>
          </a:xfrm>
          <a:prstGeom prst="rect">
            <a:avLst/>
          </a:prstGeom>
          <a:noFill/>
        </p:spPr>
        <p:txBody>
          <a:bodyPr>
            <a:spAutoFit/>
          </a:bodyPr>
          <a:lstStyle/>
          <a:p>
            <a:pPr>
              <a:defRPr/>
            </a:pPr>
            <a:r>
              <a:rPr lang="ja-JP" altLang="en-US" sz="900" dirty="0">
                <a:latin typeface="+mn-ea"/>
                <a:ea typeface="+mn-ea"/>
              </a:rPr>
              <a:t>運輸部門におけるＣＯ</a:t>
            </a:r>
            <a:r>
              <a:rPr lang="ja-JP" altLang="en-US" sz="800" dirty="0">
                <a:latin typeface="+mn-ea"/>
                <a:ea typeface="+mn-ea"/>
              </a:rPr>
              <a:t>２</a:t>
            </a:r>
            <a:r>
              <a:rPr lang="ja-JP" altLang="en-US" sz="900" dirty="0">
                <a:latin typeface="+mn-ea"/>
                <a:ea typeface="+mn-ea"/>
              </a:rPr>
              <a:t>排出量</a:t>
            </a:r>
          </a:p>
        </p:txBody>
      </p:sp>
      <p:sp>
        <p:nvSpPr>
          <p:cNvPr id="57" name="Text Box 42">
            <a:extLst>
              <a:ext uri="{FF2B5EF4-FFF2-40B4-BE49-F238E27FC236}">
                <a16:creationId xmlns:a16="http://schemas.microsoft.com/office/drawing/2014/main" id="{36EF4D82-AFAD-0F6F-E61A-18F513493677}"/>
              </a:ext>
            </a:extLst>
          </p:cNvPr>
          <p:cNvSpPr txBox="1">
            <a:spLocks noChangeArrowheads="1"/>
          </p:cNvSpPr>
          <p:nvPr/>
        </p:nvSpPr>
        <p:spPr bwMode="auto">
          <a:xfrm>
            <a:off x="-14287" y="2425731"/>
            <a:ext cx="7466608" cy="160043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●自動車税制のグリーン化</a:t>
            </a:r>
          </a:p>
          <a:p>
            <a:pPr eaLnBrk="1" hangingPunct="1">
              <a:spcBef>
                <a:spcPct val="0"/>
              </a:spcBef>
              <a:buFontTx/>
              <a:buNone/>
              <a:defRPr/>
            </a:pPr>
            <a:r>
              <a:rPr lang="ja-JP" altLang="en-US" sz="1400" b="0" dirty="0">
                <a:latin typeface="+mn-ea"/>
                <a:ea typeface="+mn-ea"/>
              </a:rPr>
              <a:t> 　新車登録から一定年数経過した自動車は税率を重くする。</a:t>
            </a:r>
          </a:p>
          <a:p>
            <a:pPr eaLnBrk="1" hangingPunct="1">
              <a:spcBef>
                <a:spcPct val="0"/>
              </a:spcBef>
              <a:buFontTx/>
              <a:buNone/>
              <a:defRPr/>
            </a:pPr>
            <a:r>
              <a:rPr lang="ja-JP" altLang="en-US" sz="1400" b="0" dirty="0">
                <a:latin typeface="+mn-ea"/>
                <a:ea typeface="+mn-ea"/>
              </a:rPr>
              <a:t>●エコカー減税　</a:t>
            </a:r>
          </a:p>
          <a:p>
            <a:pPr eaLnBrk="1" hangingPunct="1">
              <a:spcBef>
                <a:spcPct val="0"/>
              </a:spcBef>
              <a:buFontTx/>
              <a:buNone/>
              <a:defRPr/>
            </a:pPr>
            <a:r>
              <a:rPr lang="ja-JP" altLang="en-US" sz="1400" b="0" dirty="0">
                <a:latin typeface="+mn-ea"/>
                <a:ea typeface="+mn-ea"/>
              </a:rPr>
              <a:t> 　環境負荷の小さい自動車に対して自動車重量税や自動車</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取得税を減税する。</a:t>
            </a:r>
          </a:p>
          <a:p>
            <a:pPr eaLnBrk="1" hangingPunct="1">
              <a:spcBef>
                <a:spcPct val="0"/>
              </a:spcBef>
              <a:buFontTx/>
              <a:buNone/>
              <a:defRPr/>
            </a:pPr>
            <a:r>
              <a:rPr lang="ja-JP" altLang="en-US" sz="1400" b="0" dirty="0">
                <a:latin typeface="+mn-ea"/>
                <a:ea typeface="+mn-ea"/>
              </a:rPr>
              <a:t>●ガソリン車の新規販売禁止</a:t>
            </a:r>
          </a:p>
          <a:p>
            <a:pPr eaLnBrk="1" hangingPunct="1">
              <a:spcBef>
                <a:spcPct val="0"/>
              </a:spcBef>
              <a:buFontTx/>
              <a:buNone/>
              <a:defRPr/>
            </a:pPr>
            <a:r>
              <a:rPr lang="ja-JP" altLang="en-US" sz="1400" b="0" dirty="0">
                <a:latin typeface="+mn-ea"/>
                <a:ea typeface="+mn-ea"/>
              </a:rPr>
              <a:t> （英国</a:t>
            </a:r>
            <a:r>
              <a:rPr lang="en-US" altLang="ja-JP" sz="1400" b="0" dirty="0">
                <a:latin typeface="+mn-ea"/>
                <a:ea typeface="+mn-ea"/>
              </a:rPr>
              <a:t>2030</a:t>
            </a:r>
            <a:r>
              <a:rPr lang="ja-JP" altLang="en-US" sz="1400" b="0" dirty="0">
                <a:latin typeface="+mn-ea"/>
                <a:ea typeface="+mn-ea"/>
              </a:rPr>
              <a:t>年、仏国</a:t>
            </a:r>
            <a:r>
              <a:rPr lang="en-US" altLang="ja-JP" sz="1400" b="0" dirty="0">
                <a:latin typeface="+mn-ea"/>
                <a:ea typeface="+mn-ea"/>
              </a:rPr>
              <a:t>2040</a:t>
            </a:r>
            <a:r>
              <a:rPr lang="ja-JP" altLang="en-US" sz="1400" b="0" dirty="0">
                <a:latin typeface="+mn-ea"/>
                <a:ea typeface="+mn-ea"/>
              </a:rPr>
              <a:t>年、日本は</a:t>
            </a:r>
            <a:r>
              <a:rPr lang="en-US" altLang="ja-JP" sz="1400" b="0" dirty="0">
                <a:latin typeface="+mn-ea"/>
                <a:ea typeface="+mn-ea"/>
              </a:rPr>
              <a:t>2035</a:t>
            </a:r>
            <a:r>
              <a:rPr lang="ja-JP" altLang="en-US" sz="1400" b="0" dirty="0">
                <a:latin typeface="+mn-ea"/>
                <a:ea typeface="+mn-ea"/>
              </a:rPr>
              <a:t>年までに新規販売車を</a:t>
            </a:r>
            <a:r>
              <a:rPr lang="en-US" altLang="ja-JP" sz="1400" b="0" dirty="0">
                <a:latin typeface="+mn-ea"/>
                <a:ea typeface="+mn-ea"/>
              </a:rPr>
              <a:t>100%</a:t>
            </a:r>
            <a:r>
              <a:rPr lang="ja-JP" altLang="en-US" sz="1400" b="0" dirty="0">
                <a:latin typeface="+mn-ea"/>
                <a:ea typeface="+mn-ea"/>
              </a:rPr>
              <a:t>電動車（ﾊｲﾌﾞﾘｯﾄﾞ含む））</a:t>
            </a:r>
          </a:p>
        </p:txBody>
      </p:sp>
      <p:pic>
        <p:nvPicPr>
          <p:cNvPr id="5" name="図 4">
            <a:extLst>
              <a:ext uri="{FF2B5EF4-FFF2-40B4-BE49-F238E27FC236}">
                <a16:creationId xmlns:a16="http://schemas.microsoft.com/office/drawing/2014/main" id="{C387AE79-0739-427D-6557-FB8B6B98C0EB}"/>
              </a:ext>
            </a:extLst>
          </p:cNvPr>
          <p:cNvPicPr>
            <a:picLocks noChangeAspect="1"/>
          </p:cNvPicPr>
          <p:nvPr/>
        </p:nvPicPr>
        <p:blipFill>
          <a:blip r:embed="rId5"/>
          <a:stretch>
            <a:fillRect/>
          </a:stretch>
        </p:blipFill>
        <p:spPr>
          <a:xfrm>
            <a:off x="4787902" y="998541"/>
            <a:ext cx="2200305" cy="2644518"/>
          </a:xfrm>
          <a:prstGeom prst="rect">
            <a:avLst/>
          </a:prstGeom>
        </p:spPr>
      </p:pic>
      <p:pic>
        <p:nvPicPr>
          <p:cNvPr id="7" name="図 6">
            <a:extLst>
              <a:ext uri="{FF2B5EF4-FFF2-40B4-BE49-F238E27FC236}">
                <a16:creationId xmlns:a16="http://schemas.microsoft.com/office/drawing/2014/main" id="{9A462651-83F6-D83C-AFB6-685B4C818970}"/>
              </a:ext>
            </a:extLst>
          </p:cNvPr>
          <p:cNvPicPr>
            <a:picLocks noChangeAspect="1"/>
          </p:cNvPicPr>
          <p:nvPr/>
        </p:nvPicPr>
        <p:blipFill>
          <a:blip r:embed="rId6"/>
          <a:stretch>
            <a:fillRect/>
          </a:stretch>
        </p:blipFill>
        <p:spPr>
          <a:xfrm>
            <a:off x="7109736" y="2543706"/>
            <a:ext cx="1893888" cy="1308429"/>
          </a:xfrm>
          <a:prstGeom prst="rect">
            <a:avLst/>
          </a:prstGeom>
        </p:spPr>
      </p:pic>
      <p:pic>
        <p:nvPicPr>
          <p:cNvPr id="11" name="図 10">
            <a:extLst>
              <a:ext uri="{FF2B5EF4-FFF2-40B4-BE49-F238E27FC236}">
                <a16:creationId xmlns:a16="http://schemas.microsoft.com/office/drawing/2014/main" id="{5E3ABA22-A401-7C43-6AF9-21F91F15B8E9}"/>
              </a:ext>
            </a:extLst>
          </p:cNvPr>
          <p:cNvPicPr>
            <a:picLocks noChangeAspect="1"/>
          </p:cNvPicPr>
          <p:nvPr/>
        </p:nvPicPr>
        <p:blipFill>
          <a:blip r:embed="rId7"/>
          <a:stretch>
            <a:fillRect/>
          </a:stretch>
        </p:blipFill>
        <p:spPr>
          <a:xfrm>
            <a:off x="7080051" y="900234"/>
            <a:ext cx="1995641" cy="1318473"/>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ext Box 7">
            <a:extLst>
              <a:ext uri="{FF2B5EF4-FFF2-40B4-BE49-F238E27FC236}">
                <a16:creationId xmlns:a16="http://schemas.microsoft.com/office/drawing/2014/main" id="{5DD911B3-1C19-EF9A-A3D9-F81C2FF65A4B}"/>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P160</a:t>
            </a:r>
            <a:r>
              <a:rPr lang="ja-JP" altLang="en-US" sz="1200" b="0" dirty="0">
                <a:latin typeface="+mn-ea"/>
                <a:ea typeface="+mn-ea"/>
              </a:rPr>
              <a:t>～</a:t>
            </a:r>
            <a:r>
              <a:rPr lang="en-US" altLang="ja-JP" sz="1200" b="0" dirty="0">
                <a:latin typeface="+mn-ea"/>
                <a:ea typeface="+mn-ea"/>
              </a:rPr>
              <a:t>161</a:t>
            </a:r>
          </a:p>
        </p:txBody>
      </p:sp>
      <p:sp>
        <p:nvSpPr>
          <p:cNvPr id="194563" name="Text Box 8">
            <a:extLst>
              <a:ext uri="{FF2B5EF4-FFF2-40B4-BE49-F238E27FC236}">
                <a16:creationId xmlns:a16="http://schemas.microsoft.com/office/drawing/2014/main" id="{E9748890-9567-8E4E-BAB5-E181751A58E0}"/>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１０</a:t>
            </a:r>
          </a:p>
        </p:txBody>
      </p:sp>
      <p:sp>
        <p:nvSpPr>
          <p:cNvPr id="194564" name="Text Box 9">
            <a:extLst>
              <a:ext uri="{FF2B5EF4-FFF2-40B4-BE49-F238E27FC236}">
                <a16:creationId xmlns:a16="http://schemas.microsoft.com/office/drawing/2014/main" id="{325C7B47-50BE-6BA1-0F86-9AFE5905F63C}"/>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３－６</a:t>
            </a:r>
          </a:p>
        </p:txBody>
      </p:sp>
      <p:sp>
        <p:nvSpPr>
          <p:cNvPr id="194565" name="Text Box 10">
            <a:extLst>
              <a:ext uri="{FF2B5EF4-FFF2-40B4-BE49-F238E27FC236}">
                <a16:creationId xmlns:a16="http://schemas.microsoft.com/office/drawing/2014/main" id="{CDF3A301-F298-C9F8-74F0-D9854BADAC31}"/>
              </a:ext>
            </a:extLst>
          </p:cNvPr>
          <p:cNvSpPr txBox="1">
            <a:spLocks noChangeArrowheads="1"/>
          </p:cNvSpPr>
          <p:nvPr/>
        </p:nvSpPr>
        <p:spPr bwMode="auto">
          <a:xfrm>
            <a:off x="1912938" y="77788"/>
            <a:ext cx="43211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ヒートアイランド現象　</a:t>
            </a:r>
          </a:p>
        </p:txBody>
      </p:sp>
      <p:graphicFrame>
        <p:nvGraphicFramePr>
          <p:cNvPr id="204812" name="Group 12">
            <a:extLst>
              <a:ext uri="{FF2B5EF4-FFF2-40B4-BE49-F238E27FC236}">
                <a16:creationId xmlns:a16="http://schemas.microsoft.com/office/drawing/2014/main" id="{8E91642F-767B-C66F-A60F-255573ED766E}"/>
              </a:ext>
            </a:extLst>
          </p:cNvPr>
          <p:cNvGraphicFramePr>
            <a:graphicFrameLocks noGrp="1"/>
          </p:cNvGraphicFramePr>
          <p:nvPr>
            <p:extLst>
              <p:ext uri="{D42A27DB-BD31-4B8C-83A1-F6EECF244321}">
                <p14:modId xmlns:p14="http://schemas.microsoft.com/office/powerpoint/2010/main" val="2124801796"/>
              </p:ext>
            </p:extLst>
          </p:nvPr>
        </p:nvGraphicFramePr>
        <p:xfrm>
          <a:off x="34925" y="1600523"/>
          <a:ext cx="5616575" cy="1219200"/>
        </p:xfrm>
        <a:graphic>
          <a:graphicData uri="http://schemas.openxmlformats.org/drawingml/2006/table">
            <a:tbl>
              <a:tblPr/>
              <a:tblGrid>
                <a:gridCol w="1800225">
                  <a:extLst>
                    <a:ext uri="{9D8B030D-6E8A-4147-A177-3AD203B41FA5}">
                      <a16:colId xmlns:a16="http://schemas.microsoft.com/office/drawing/2014/main" val="20000"/>
                    </a:ext>
                  </a:extLst>
                </a:gridCol>
                <a:gridCol w="3816350">
                  <a:extLst>
                    <a:ext uri="{9D8B030D-6E8A-4147-A177-3AD203B41FA5}">
                      <a16:colId xmlns:a16="http://schemas.microsoft.com/office/drawing/2014/main" val="20001"/>
                    </a:ext>
                  </a:extLst>
                </a:gridCol>
              </a:tblGrid>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要因</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背景</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人口排熱の増加</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建物・工場・自動車排ガス</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地表面被覆の人工化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緑地の減少、アスファルト･コンクリート面の拡大</a:t>
                      </a:r>
                      <a:endParaRPr kumimoji="1" lang="ja-JP" altLang="en-US" sz="1400" b="1"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都市形態の高密度化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密集した建物による風通し阻害、</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天空率</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の低下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94583" name="AutoShape 29">
            <a:extLst>
              <a:ext uri="{FF2B5EF4-FFF2-40B4-BE49-F238E27FC236}">
                <a16:creationId xmlns:a16="http://schemas.microsoft.com/office/drawing/2014/main" id="{3526EFB6-4DED-E99D-F3E6-ED19F7806119}"/>
              </a:ext>
            </a:extLst>
          </p:cNvPr>
          <p:cNvSpPr>
            <a:spLocks noChangeArrowheads="1"/>
          </p:cNvSpPr>
          <p:nvPr/>
        </p:nvSpPr>
        <p:spPr bwMode="auto">
          <a:xfrm>
            <a:off x="4763" y="1321222"/>
            <a:ext cx="2579687" cy="255389"/>
          </a:xfrm>
          <a:prstGeom prst="roundRect">
            <a:avLst>
              <a:gd name="adj" fmla="val 1664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graphicFrame>
        <p:nvGraphicFramePr>
          <p:cNvPr id="204830" name="Group 30">
            <a:extLst>
              <a:ext uri="{FF2B5EF4-FFF2-40B4-BE49-F238E27FC236}">
                <a16:creationId xmlns:a16="http://schemas.microsoft.com/office/drawing/2014/main" id="{F51A7051-AB6A-D837-0510-53F88EAC693C}"/>
              </a:ext>
            </a:extLst>
          </p:cNvPr>
          <p:cNvGraphicFramePr>
            <a:graphicFrameLocks noGrp="1"/>
          </p:cNvGraphicFramePr>
          <p:nvPr>
            <p:extLst>
              <p:ext uri="{D42A27DB-BD31-4B8C-83A1-F6EECF244321}">
                <p14:modId xmlns:p14="http://schemas.microsoft.com/office/powerpoint/2010/main" val="1827161966"/>
              </p:ext>
            </p:extLst>
          </p:nvPr>
        </p:nvGraphicFramePr>
        <p:xfrm>
          <a:off x="34925" y="3456880"/>
          <a:ext cx="5616575" cy="1427163"/>
        </p:xfrm>
        <a:graphic>
          <a:graphicData uri="http://schemas.openxmlformats.org/drawingml/2006/table">
            <a:tbl>
              <a:tblPr/>
              <a:tblGrid>
                <a:gridCol w="1028804">
                  <a:extLst>
                    <a:ext uri="{9D8B030D-6E8A-4147-A177-3AD203B41FA5}">
                      <a16:colId xmlns:a16="http://schemas.microsoft.com/office/drawing/2014/main" val="20000"/>
                    </a:ext>
                  </a:extLst>
                </a:gridCol>
                <a:gridCol w="4587771">
                  <a:extLst>
                    <a:ext uri="{9D8B030D-6E8A-4147-A177-3AD203B41FA5}">
                      <a16:colId xmlns:a16="http://schemas.microsoft.com/office/drawing/2014/main" val="20001"/>
                    </a:ext>
                  </a:extLst>
                </a:gridCol>
              </a:tblGrid>
              <a:tr h="81726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人の健康</a:t>
                      </a: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真夏日・熱帯夜の増加、睡眠阻害、熱中症、</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●光化学オキシダントの高濃度化</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熱対流現象の大気拡散阻害により、大気汚染濃度が高まる</a:t>
                      </a: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94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人の生活</a:t>
                      </a: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冷房エネルギー消費増大、都市型洪水頻発</a:t>
                      </a: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94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植物</a:t>
                      </a: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春の開花時期の変化、紅葉時期のおくれ</a:t>
                      </a: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94598" name="AutoShape 44">
            <a:extLst>
              <a:ext uri="{FF2B5EF4-FFF2-40B4-BE49-F238E27FC236}">
                <a16:creationId xmlns:a16="http://schemas.microsoft.com/office/drawing/2014/main" id="{E61E0BE3-2AF5-012D-14A4-482FEFEF7E3A}"/>
              </a:ext>
            </a:extLst>
          </p:cNvPr>
          <p:cNvSpPr>
            <a:spLocks noChangeArrowheads="1"/>
          </p:cNvSpPr>
          <p:nvPr/>
        </p:nvSpPr>
        <p:spPr bwMode="auto">
          <a:xfrm>
            <a:off x="4763" y="3180754"/>
            <a:ext cx="2655887" cy="255389"/>
          </a:xfrm>
          <a:prstGeom prst="roundRect">
            <a:avLst>
              <a:gd name="adj" fmla="val 1665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94599" name="Text Box 45">
            <a:extLst>
              <a:ext uri="{FF2B5EF4-FFF2-40B4-BE49-F238E27FC236}">
                <a16:creationId xmlns:a16="http://schemas.microsoft.com/office/drawing/2014/main" id="{CB3067BE-3000-04F8-9B3A-66F603B237F6}"/>
              </a:ext>
            </a:extLst>
          </p:cNvPr>
          <p:cNvSpPr txBox="1">
            <a:spLocks noChangeArrowheads="1"/>
          </p:cNvSpPr>
          <p:nvPr/>
        </p:nvSpPr>
        <p:spPr bwMode="auto">
          <a:xfrm>
            <a:off x="71438" y="2824485"/>
            <a:ext cx="5761037" cy="2444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000" b="0" dirty="0">
                <a:latin typeface="+mn-ea"/>
                <a:ea typeface="+mn-ea"/>
              </a:rPr>
              <a:t>※</a:t>
            </a:r>
            <a:r>
              <a:rPr lang="ja-JP" altLang="en-US" sz="1000" b="0" dirty="0">
                <a:solidFill>
                  <a:srgbClr val="FF0000"/>
                </a:solidFill>
                <a:latin typeface="+mn-ea"/>
                <a:ea typeface="+mn-ea"/>
              </a:rPr>
              <a:t>天空率</a:t>
            </a:r>
            <a:r>
              <a:rPr lang="ja-JP" altLang="en-US" sz="1000" b="0" dirty="0">
                <a:latin typeface="+mn-ea"/>
                <a:ea typeface="+mn-ea"/>
              </a:rPr>
              <a:t>⇒ある地点からどれだけ天空が見えるかを示す。</a:t>
            </a:r>
            <a:r>
              <a:rPr lang="en-US" altLang="ja-JP" sz="1000" b="0" dirty="0">
                <a:latin typeface="+mn-ea"/>
                <a:ea typeface="+mn-ea"/>
              </a:rPr>
              <a:t>100%</a:t>
            </a:r>
            <a:r>
              <a:rPr lang="ja-JP" altLang="en-US" sz="1000" b="0" dirty="0">
                <a:latin typeface="+mn-ea"/>
                <a:ea typeface="+mn-ea"/>
              </a:rPr>
              <a:t>は全方向に天空を望める状態</a:t>
            </a:r>
          </a:p>
        </p:txBody>
      </p:sp>
      <p:graphicFrame>
        <p:nvGraphicFramePr>
          <p:cNvPr id="204879" name="Group 79">
            <a:extLst>
              <a:ext uri="{FF2B5EF4-FFF2-40B4-BE49-F238E27FC236}">
                <a16:creationId xmlns:a16="http://schemas.microsoft.com/office/drawing/2014/main" id="{D76E565C-1903-B932-4454-952E854F7E6A}"/>
              </a:ext>
            </a:extLst>
          </p:cNvPr>
          <p:cNvGraphicFramePr>
            <a:graphicFrameLocks noGrp="1"/>
          </p:cNvGraphicFramePr>
          <p:nvPr>
            <p:extLst>
              <p:ext uri="{D42A27DB-BD31-4B8C-83A1-F6EECF244321}">
                <p14:modId xmlns:p14="http://schemas.microsoft.com/office/powerpoint/2010/main" val="733478022"/>
              </p:ext>
            </p:extLst>
          </p:nvPr>
        </p:nvGraphicFramePr>
        <p:xfrm>
          <a:off x="34925" y="5297488"/>
          <a:ext cx="9074150" cy="1524000"/>
        </p:xfrm>
        <a:graphic>
          <a:graphicData uri="http://schemas.openxmlformats.org/drawingml/2006/table">
            <a:tbl>
              <a:tblPr/>
              <a:tblGrid>
                <a:gridCol w="735013">
                  <a:extLst>
                    <a:ext uri="{9D8B030D-6E8A-4147-A177-3AD203B41FA5}">
                      <a16:colId xmlns:a16="http://schemas.microsoft.com/office/drawing/2014/main" val="20000"/>
                    </a:ext>
                  </a:extLst>
                </a:gridCol>
                <a:gridCol w="1690687">
                  <a:extLst>
                    <a:ext uri="{9D8B030D-6E8A-4147-A177-3AD203B41FA5}">
                      <a16:colId xmlns:a16="http://schemas.microsoft.com/office/drawing/2014/main" val="20001"/>
                    </a:ext>
                  </a:extLst>
                </a:gridCol>
                <a:gridCol w="6648450">
                  <a:extLst>
                    <a:ext uri="{9D8B030D-6E8A-4147-A177-3AD203B41FA5}">
                      <a16:colId xmlns:a16="http://schemas.microsoft.com/office/drawing/2014/main" val="20002"/>
                    </a:ext>
                  </a:extLst>
                </a:gridCol>
              </a:tblGrid>
              <a:tr h="180975">
                <a:tc rowSpan="4">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緩和策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人工排熱の減少</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省エネルギー推進、交通渋滞緩和対策</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輻射熱の減少</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緑地、水面等の面積を増やし水分の蒸発促進</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80975">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地中温度上昇防止</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透水性舗装や雨水浸透桝などで雨水を地下へ浸透させ、</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地下水涵養</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を促進する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0975">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行政の対策</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ヒートアイランド対策大綱</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」、屋上緑化義務付け等の条例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適応策</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日射遮蔽テント設置</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樹木による木陰の創出</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緑のｶｰﾃﾝ</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による遮熱</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クールスポット</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創出</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4"/>
                  </a:ext>
                </a:extLst>
              </a:tr>
            </a:tbl>
          </a:graphicData>
        </a:graphic>
      </p:graphicFrame>
      <p:sp>
        <p:nvSpPr>
          <p:cNvPr id="194622" name="AutoShape 68">
            <a:extLst>
              <a:ext uri="{FF2B5EF4-FFF2-40B4-BE49-F238E27FC236}">
                <a16:creationId xmlns:a16="http://schemas.microsoft.com/office/drawing/2014/main" id="{BB27BEDF-DAB7-B46D-61B3-012D4AF5AA6C}"/>
              </a:ext>
            </a:extLst>
          </p:cNvPr>
          <p:cNvSpPr>
            <a:spLocks noChangeArrowheads="1"/>
          </p:cNvSpPr>
          <p:nvPr/>
        </p:nvSpPr>
        <p:spPr bwMode="auto">
          <a:xfrm>
            <a:off x="34925" y="5023048"/>
            <a:ext cx="2079625" cy="255389"/>
          </a:xfrm>
          <a:prstGeom prst="roundRect">
            <a:avLst>
              <a:gd name="adj" fmla="val 1671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194625" name="AutoShape 71">
            <a:extLst>
              <a:ext uri="{FF2B5EF4-FFF2-40B4-BE49-F238E27FC236}">
                <a16:creationId xmlns:a16="http://schemas.microsoft.com/office/drawing/2014/main" id="{4773DED1-5D48-02F8-672A-E05D3FF80384}"/>
              </a:ext>
            </a:extLst>
          </p:cNvPr>
          <p:cNvSpPr>
            <a:spLocks noChangeArrowheads="1"/>
          </p:cNvSpPr>
          <p:nvPr/>
        </p:nvSpPr>
        <p:spPr bwMode="auto">
          <a:xfrm>
            <a:off x="5719762" y="3429100"/>
            <a:ext cx="3352799" cy="1398389"/>
          </a:xfrm>
          <a:prstGeom prst="roundRect">
            <a:avLst>
              <a:gd name="adj" fmla="val 2444"/>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国、地方公共団体、事業者、住民などの取組みを適切に推進するための対策。</a:t>
            </a:r>
          </a:p>
          <a:p>
            <a:pPr eaLnBrk="1" hangingPunct="1">
              <a:spcBef>
                <a:spcPct val="0"/>
              </a:spcBef>
              <a:buFontTx/>
              <a:buNone/>
              <a:defRPr/>
            </a:pPr>
            <a:r>
              <a:rPr lang="ja-JP" altLang="en-US" sz="1400" b="0" dirty="0">
                <a:latin typeface="+mn-ea"/>
                <a:ea typeface="+mn-ea"/>
              </a:rPr>
              <a:t>①人工排熱の低減　</a:t>
            </a:r>
          </a:p>
          <a:p>
            <a:pPr eaLnBrk="1" hangingPunct="1">
              <a:spcBef>
                <a:spcPct val="0"/>
              </a:spcBef>
              <a:buFontTx/>
              <a:buNone/>
              <a:defRPr/>
            </a:pPr>
            <a:r>
              <a:rPr lang="ja-JP" altLang="en-US" sz="1400" b="0" dirty="0">
                <a:latin typeface="+mn-ea"/>
                <a:ea typeface="+mn-ea"/>
              </a:rPr>
              <a:t>②地表面被覆の改善　</a:t>
            </a:r>
          </a:p>
          <a:p>
            <a:pPr eaLnBrk="1" hangingPunct="1">
              <a:spcBef>
                <a:spcPct val="0"/>
              </a:spcBef>
              <a:buFontTx/>
              <a:buNone/>
              <a:defRPr/>
            </a:pPr>
            <a:r>
              <a:rPr lang="ja-JP" altLang="en-US" sz="1400" b="0" dirty="0">
                <a:latin typeface="+mn-ea"/>
                <a:ea typeface="+mn-ea"/>
              </a:rPr>
              <a:t>③都市形態の改善　</a:t>
            </a:r>
          </a:p>
          <a:p>
            <a:pPr eaLnBrk="1" hangingPunct="1">
              <a:spcBef>
                <a:spcPct val="0"/>
              </a:spcBef>
              <a:buFontTx/>
              <a:buNone/>
              <a:defRPr/>
            </a:pPr>
            <a:r>
              <a:rPr lang="ja-JP" altLang="en-US" sz="1400" b="0" dirty="0">
                <a:latin typeface="+mn-ea"/>
                <a:ea typeface="+mn-ea"/>
              </a:rPr>
              <a:t>④ライフスタイルの改善</a:t>
            </a:r>
          </a:p>
        </p:txBody>
      </p:sp>
      <p:sp>
        <p:nvSpPr>
          <p:cNvPr id="194626" name="AutoShape 72">
            <a:extLst>
              <a:ext uri="{FF2B5EF4-FFF2-40B4-BE49-F238E27FC236}">
                <a16:creationId xmlns:a16="http://schemas.microsoft.com/office/drawing/2014/main" id="{C0A76CEE-9DAA-6257-21D0-9F90FDF86B58}"/>
              </a:ext>
            </a:extLst>
          </p:cNvPr>
          <p:cNvSpPr>
            <a:spLocks noChangeArrowheads="1"/>
          </p:cNvSpPr>
          <p:nvPr/>
        </p:nvSpPr>
        <p:spPr bwMode="auto">
          <a:xfrm>
            <a:off x="6156325" y="3148013"/>
            <a:ext cx="2617788" cy="306387"/>
          </a:xfrm>
          <a:prstGeom prst="roundRect">
            <a:avLst>
              <a:gd name="adj" fmla="val 16653"/>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solidFill>
                <a:schemeClr val="bg1"/>
              </a:solidFill>
              <a:latin typeface="+mn-ea"/>
              <a:ea typeface="+mn-ea"/>
            </a:endParaRPr>
          </a:p>
        </p:txBody>
      </p:sp>
      <p:sp>
        <p:nvSpPr>
          <p:cNvPr id="194627" name="Text Box 74">
            <a:extLst>
              <a:ext uri="{FF2B5EF4-FFF2-40B4-BE49-F238E27FC236}">
                <a16:creationId xmlns:a16="http://schemas.microsoft.com/office/drawing/2014/main" id="{537F44D1-2316-D33C-E47C-045F7168136A}"/>
              </a:ext>
            </a:extLst>
          </p:cNvPr>
          <p:cNvSpPr txBox="1">
            <a:spLocks noChangeArrowheads="1"/>
          </p:cNvSpPr>
          <p:nvPr/>
        </p:nvSpPr>
        <p:spPr bwMode="auto">
          <a:xfrm>
            <a:off x="-11111" y="1281435"/>
            <a:ext cx="2553624"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ヒートアイランド現象の原因</a:t>
            </a:r>
          </a:p>
        </p:txBody>
      </p:sp>
      <p:sp>
        <p:nvSpPr>
          <p:cNvPr id="194628" name="Text Box 75">
            <a:extLst>
              <a:ext uri="{FF2B5EF4-FFF2-40B4-BE49-F238E27FC236}">
                <a16:creationId xmlns:a16="http://schemas.microsoft.com/office/drawing/2014/main" id="{40FE24DE-11B5-FED6-FDA0-2446F9BC5A7A}"/>
              </a:ext>
            </a:extLst>
          </p:cNvPr>
          <p:cNvSpPr txBox="1">
            <a:spLocks noChangeArrowheads="1"/>
          </p:cNvSpPr>
          <p:nvPr/>
        </p:nvSpPr>
        <p:spPr bwMode="auto">
          <a:xfrm>
            <a:off x="-11112" y="3140968"/>
            <a:ext cx="2655887"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a:latin typeface="+mn-ea"/>
                <a:ea typeface="+mn-ea"/>
              </a:rPr>
              <a:t>ヒートアイランド現象の影響</a:t>
            </a:r>
          </a:p>
        </p:txBody>
      </p:sp>
      <p:sp>
        <p:nvSpPr>
          <p:cNvPr id="194629" name="Text Box 76">
            <a:extLst>
              <a:ext uri="{FF2B5EF4-FFF2-40B4-BE49-F238E27FC236}">
                <a16:creationId xmlns:a16="http://schemas.microsoft.com/office/drawing/2014/main" id="{6260DAB0-9B41-C3F6-A1DB-F2B7B574736C}"/>
              </a:ext>
            </a:extLst>
          </p:cNvPr>
          <p:cNvSpPr txBox="1">
            <a:spLocks noChangeArrowheads="1"/>
          </p:cNvSpPr>
          <p:nvPr/>
        </p:nvSpPr>
        <p:spPr bwMode="auto">
          <a:xfrm>
            <a:off x="-11111" y="4981575"/>
            <a:ext cx="2150498"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ヒートアイランド対策</a:t>
            </a:r>
          </a:p>
        </p:txBody>
      </p:sp>
      <p:sp>
        <p:nvSpPr>
          <p:cNvPr id="194630" name="Text Box 77">
            <a:extLst>
              <a:ext uri="{FF2B5EF4-FFF2-40B4-BE49-F238E27FC236}">
                <a16:creationId xmlns:a16="http://schemas.microsoft.com/office/drawing/2014/main" id="{4FBCD47F-9BEC-89D8-69D1-0585AF224678}"/>
              </a:ext>
            </a:extLst>
          </p:cNvPr>
          <p:cNvSpPr txBox="1">
            <a:spLocks noChangeArrowheads="1"/>
          </p:cNvSpPr>
          <p:nvPr/>
        </p:nvSpPr>
        <p:spPr bwMode="auto">
          <a:xfrm>
            <a:off x="6310313" y="3141663"/>
            <a:ext cx="2509837"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solidFill>
                  <a:schemeClr val="bg1"/>
                </a:solidFill>
                <a:latin typeface="+mn-ea"/>
                <a:ea typeface="+mn-ea"/>
              </a:rPr>
              <a:t>ヒートアイランド対策大綱</a:t>
            </a:r>
          </a:p>
        </p:txBody>
      </p:sp>
      <p:sp>
        <p:nvSpPr>
          <p:cNvPr id="194632" name="Text Box 80">
            <a:extLst>
              <a:ext uri="{FF2B5EF4-FFF2-40B4-BE49-F238E27FC236}">
                <a16:creationId xmlns:a16="http://schemas.microsoft.com/office/drawing/2014/main" id="{C64D0B6A-905B-0B50-5F6D-C611514383E0}"/>
              </a:ext>
            </a:extLst>
          </p:cNvPr>
          <p:cNvSpPr txBox="1">
            <a:spLocks noChangeArrowheads="1"/>
          </p:cNvSpPr>
          <p:nvPr/>
        </p:nvSpPr>
        <p:spPr bwMode="auto">
          <a:xfrm>
            <a:off x="0" y="620713"/>
            <a:ext cx="5651500"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b="0" dirty="0">
                <a:latin typeface="+mn-ea"/>
                <a:ea typeface="+mn-ea"/>
              </a:rPr>
              <a:t>ヒートアイランド現象とは都市部の</a:t>
            </a:r>
            <a:r>
              <a:rPr lang="ja-JP" altLang="en-US" sz="1600" dirty="0">
                <a:solidFill>
                  <a:srgbClr val="FF0000"/>
                </a:solidFill>
                <a:latin typeface="+mn-ea"/>
                <a:ea typeface="+mn-ea"/>
              </a:rPr>
              <a:t>熱汚染現象</a:t>
            </a:r>
            <a:r>
              <a:rPr lang="ja-JP" altLang="en-US" sz="1600" b="0" dirty="0">
                <a:latin typeface="+mn-ea"/>
                <a:ea typeface="+mn-ea"/>
              </a:rPr>
              <a:t>のこと。都市の中心部の気温を等温線で表すと郊外に比べて島のように高くなる。</a:t>
            </a:r>
          </a:p>
        </p:txBody>
      </p:sp>
      <p:sp>
        <p:nvSpPr>
          <p:cNvPr id="194642" name="Line 86">
            <a:extLst>
              <a:ext uri="{FF2B5EF4-FFF2-40B4-BE49-F238E27FC236}">
                <a16:creationId xmlns:a16="http://schemas.microsoft.com/office/drawing/2014/main" id="{FC927EE1-F446-4FCB-3302-6F2D3E45CA18}"/>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77223" name="図 7">
            <a:extLst>
              <a:ext uri="{FF2B5EF4-FFF2-40B4-BE49-F238E27FC236}">
                <a16:creationId xmlns:a16="http://schemas.microsoft.com/office/drawing/2014/main" id="{63DB3554-A951-B89E-2895-67427B12CF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6713"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224" name="図 11">
            <a:extLst>
              <a:ext uri="{FF2B5EF4-FFF2-40B4-BE49-F238E27FC236}">
                <a16:creationId xmlns:a16="http://schemas.microsoft.com/office/drawing/2014/main" id="{B1CB3D62-D535-9285-6DE3-C9D93345FE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643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225" name="図 13">
            <a:extLst>
              <a:ext uri="{FF2B5EF4-FFF2-40B4-BE49-F238E27FC236}">
                <a16:creationId xmlns:a16="http://schemas.microsoft.com/office/drawing/2014/main" id="{1F4812B2-85F3-31D1-5E46-6A830B89DB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09813"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226" name="AutoShape 30">
            <a:extLst>
              <a:ext uri="{FF2B5EF4-FFF2-40B4-BE49-F238E27FC236}">
                <a16:creationId xmlns:a16="http://schemas.microsoft.com/office/drawing/2014/main" id="{527F32B2-202B-5E8D-86F2-08B8BDEC6A45}"/>
              </a:ext>
            </a:extLst>
          </p:cNvPr>
          <p:cNvSpPr>
            <a:spLocks noChangeArrowheads="1"/>
          </p:cNvSpPr>
          <p:nvPr/>
        </p:nvSpPr>
        <p:spPr bwMode="auto">
          <a:xfrm>
            <a:off x="5719762" y="1449764"/>
            <a:ext cx="3352800" cy="1371491"/>
          </a:xfrm>
          <a:prstGeom prst="roundRect">
            <a:avLst>
              <a:gd name="adj" fmla="val 5073"/>
            </a:avLst>
          </a:prstGeom>
          <a:solidFill>
            <a:srgbClr val="FFCCFF"/>
          </a:solidFill>
          <a:ln>
            <a:noFill/>
          </a:ln>
          <a:effectLst>
            <a:outerShdw dist="50800" dir="2700000"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雨水や河川水などが地下に浸透して帯水</a:t>
            </a:r>
            <a:endParaRPr lang="en-US" altLang="ja-JP" sz="1400" b="0" dirty="0">
              <a:latin typeface="ＭＳ ゴシック" panose="020B0609070205080204" pitchFamily="49" charset="-128"/>
              <a:ea typeface="ＭＳ ゴシック" panose="020B0609070205080204" pitchFamily="49" charset="-128"/>
            </a:endParaRP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層に流れ込むこと。地下水が涵養される</a:t>
            </a:r>
            <a:endParaRPr lang="en-US" altLang="ja-JP" sz="1400" b="0" dirty="0">
              <a:latin typeface="ＭＳ ゴシック" panose="020B0609070205080204" pitchFamily="49" charset="-128"/>
              <a:ea typeface="ＭＳ ゴシック" panose="020B0609070205080204" pitchFamily="49" charset="-128"/>
            </a:endParaRP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と、帯水層の隙間が水で埋まるため地盤</a:t>
            </a:r>
            <a:endParaRPr lang="en-US" altLang="ja-JP" sz="1400" b="0" dirty="0">
              <a:latin typeface="ＭＳ ゴシック" panose="020B0609070205080204" pitchFamily="49" charset="-128"/>
              <a:ea typeface="ＭＳ ゴシック" panose="020B0609070205080204" pitchFamily="49" charset="-128"/>
            </a:endParaRP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が安定し、地盤沈下を防ぐ役割がある。</a:t>
            </a:r>
            <a:endParaRPr lang="en-US" altLang="ja-JP" sz="1400" b="0" dirty="0">
              <a:latin typeface="ＭＳ ゴシック" panose="020B0609070205080204" pitchFamily="49" charset="-128"/>
              <a:ea typeface="ＭＳ ゴシック" panose="020B0609070205080204" pitchFamily="49" charset="-128"/>
            </a:endParaRPr>
          </a:p>
          <a:p>
            <a:pPr eaLnBrk="1" hangingPunct="1">
              <a:spcBef>
                <a:spcPct val="0"/>
              </a:spcBef>
              <a:buFontTx/>
              <a:buNone/>
            </a:pPr>
            <a:r>
              <a:rPr lang="ja-JP" altLang="en-US" sz="1400" b="0" dirty="0">
                <a:latin typeface="ＭＳ ゴシック" panose="020B0609070205080204" pitchFamily="49" charset="-128"/>
                <a:ea typeface="ＭＳ ゴシック" panose="020B0609070205080204" pitchFamily="49" charset="-128"/>
              </a:rPr>
              <a:t>ヒートアイランドの緩和にも役立つ</a:t>
            </a:r>
          </a:p>
        </p:txBody>
      </p:sp>
      <p:sp>
        <p:nvSpPr>
          <p:cNvPr id="177227" name="AutoShape 31">
            <a:extLst>
              <a:ext uri="{FF2B5EF4-FFF2-40B4-BE49-F238E27FC236}">
                <a16:creationId xmlns:a16="http://schemas.microsoft.com/office/drawing/2014/main" id="{CC7C9C93-CAD5-A2D7-CF8C-D13E23834607}"/>
              </a:ext>
            </a:extLst>
          </p:cNvPr>
          <p:cNvSpPr>
            <a:spLocks noChangeArrowheads="1"/>
          </p:cNvSpPr>
          <p:nvPr/>
        </p:nvSpPr>
        <p:spPr bwMode="auto">
          <a:xfrm>
            <a:off x="6731000" y="1077913"/>
            <a:ext cx="1584325" cy="406400"/>
          </a:xfrm>
          <a:prstGeom prst="roundRect">
            <a:avLst>
              <a:gd name="adj" fmla="val 1665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rPr>
              <a:t>地下水涵養　</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250" name="Group 3">
            <a:extLst>
              <a:ext uri="{FF2B5EF4-FFF2-40B4-BE49-F238E27FC236}">
                <a16:creationId xmlns:a16="http://schemas.microsoft.com/office/drawing/2014/main" id="{02C5EAAD-4186-1EAB-BC8A-1D52D080D71C}"/>
              </a:ext>
            </a:extLst>
          </p:cNvPr>
          <p:cNvGrpSpPr>
            <a:grpSpLocks/>
          </p:cNvGrpSpPr>
          <p:nvPr/>
        </p:nvGrpSpPr>
        <p:grpSpPr bwMode="auto">
          <a:xfrm>
            <a:off x="250825" y="90488"/>
            <a:ext cx="6049963" cy="457200"/>
            <a:chOff x="3696" y="210"/>
            <a:chExt cx="1951" cy="195"/>
          </a:xfrm>
        </p:grpSpPr>
        <p:sp>
          <p:nvSpPr>
            <p:cNvPr id="198688" name="Text Box 4">
              <a:extLst>
                <a:ext uri="{FF2B5EF4-FFF2-40B4-BE49-F238E27FC236}">
                  <a16:creationId xmlns:a16="http://schemas.microsoft.com/office/drawing/2014/main" id="{378391BA-D347-2198-8E67-F875449FCBC6}"/>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en-US" altLang="ja-JP" sz="2400">
                  <a:latin typeface="+mn-ea"/>
                  <a:ea typeface="+mn-ea"/>
                </a:rPr>
                <a:t> </a:t>
              </a:r>
            </a:p>
          </p:txBody>
        </p:sp>
        <p:sp>
          <p:nvSpPr>
            <p:cNvPr id="198689" name="Text Box 5">
              <a:extLst>
                <a:ext uri="{FF2B5EF4-FFF2-40B4-BE49-F238E27FC236}">
                  <a16:creationId xmlns:a16="http://schemas.microsoft.com/office/drawing/2014/main" id="{36D9CEBC-2934-8D05-9738-E88164A5B5BC}"/>
                </a:ext>
              </a:extLst>
            </p:cNvPr>
            <p:cNvSpPr txBox="1">
              <a:spLocks noChangeArrowheads="1"/>
            </p:cNvSpPr>
            <p:nvPr/>
          </p:nvSpPr>
          <p:spPr bwMode="auto">
            <a:xfrm>
              <a:off x="4195" y="210"/>
              <a:ext cx="1452" cy="195"/>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400" b="0">
                  <a:latin typeface="+mn-ea"/>
                  <a:ea typeface="+mn-ea"/>
                </a:rPr>
                <a:t>環境問題を知る</a:t>
              </a:r>
            </a:p>
          </p:txBody>
        </p:sp>
      </p:grpSp>
      <p:sp>
        <p:nvSpPr>
          <p:cNvPr id="198659" name="Text Box 6">
            <a:extLst>
              <a:ext uri="{FF2B5EF4-FFF2-40B4-BE49-F238E27FC236}">
                <a16:creationId xmlns:a16="http://schemas.microsoft.com/office/drawing/2014/main" id="{1314AE9F-3097-AAFE-4467-CDA458B8D374}"/>
              </a:ext>
            </a:extLst>
          </p:cNvPr>
          <p:cNvSpPr txBox="1">
            <a:spLocks noChangeArrowheads="1"/>
          </p:cNvSpPr>
          <p:nvPr/>
        </p:nvSpPr>
        <p:spPr bwMode="auto">
          <a:xfrm>
            <a:off x="1476375" y="111125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化学物質のリスクとリスク評価</a:t>
            </a:r>
          </a:p>
        </p:txBody>
      </p:sp>
      <p:sp>
        <p:nvSpPr>
          <p:cNvPr id="198660" name="Text Box 7">
            <a:extLst>
              <a:ext uri="{FF2B5EF4-FFF2-40B4-BE49-F238E27FC236}">
                <a16:creationId xmlns:a16="http://schemas.microsoft.com/office/drawing/2014/main" id="{3B5679E0-774C-40CE-9533-895BC5BA9C9F}"/>
              </a:ext>
            </a:extLst>
          </p:cNvPr>
          <p:cNvSpPr txBox="1">
            <a:spLocks noChangeArrowheads="1"/>
          </p:cNvSpPr>
          <p:nvPr/>
        </p:nvSpPr>
        <p:spPr bwMode="auto">
          <a:xfrm>
            <a:off x="1476375" y="1687513"/>
            <a:ext cx="58324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化学物質のリスク管理・コミュニケーション</a:t>
            </a:r>
          </a:p>
        </p:txBody>
      </p:sp>
      <p:sp>
        <p:nvSpPr>
          <p:cNvPr id="198661" name="Text Box 8">
            <a:extLst>
              <a:ext uri="{FF2B5EF4-FFF2-40B4-BE49-F238E27FC236}">
                <a16:creationId xmlns:a16="http://schemas.microsoft.com/office/drawing/2014/main" id="{A58E6C8F-A18D-B7FC-9AFF-0B190DB4DF56}"/>
              </a:ext>
            </a:extLst>
          </p:cNvPr>
          <p:cNvSpPr txBox="1">
            <a:spLocks noChangeArrowheads="1"/>
          </p:cNvSpPr>
          <p:nvPr/>
        </p:nvSpPr>
        <p:spPr bwMode="auto">
          <a:xfrm>
            <a:off x="179388" y="627063"/>
            <a:ext cx="863600" cy="366712"/>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62" name="Text Box 9">
            <a:extLst>
              <a:ext uri="{FF2B5EF4-FFF2-40B4-BE49-F238E27FC236}">
                <a16:creationId xmlns:a16="http://schemas.microsoft.com/office/drawing/2014/main" id="{3CA012BA-55CA-B832-38C0-B30DC265711F}"/>
              </a:ext>
            </a:extLst>
          </p:cNvPr>
          <p:cNvSpPr txBox="1">
            <a:spLocks noChangeArrowheads="1"/>
          </p:cNvSpPr>
          <p:nvPr/>
        </p:nvSpPr>
        <p:spPr bwMode="auto">
          <a:xfrm>
            <a:off x="1042988" y="620713"/>
            <a:ext cx="7777162" cy="366712"/>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198663" name="Text Box 10">
            <a:extLst>
              <a:ext uri="{FF2B5EF4-FFF2-40B4-BE49-F238E27FC236}">
                <a16:creationId xmlns:a16="http://schemas.microsoft.com/office/drawing/2014/main" id="{BD830A36-4E95-9C44-63D9-D81BC54246D2}"/>
              </a:ext>
            </a:extLst>
          </p:cNvPr>
          <p:cNvSpPr txBox="1">
            <a:spLocks noChangeArrowheads="1"/>
          </p:cNvSpPr>
          <p:nvPr/>
        </p:nvSpPr>
        <p:spPr bwMode="auto">
          <a:xfrm>
            <a:off x="1476375" y="3513138"/>
            <a:ext cx="71278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東日本大震災と東京電力福島第一原子力発電所の事故</a:t>
            </a:r>
          </a:p>
        </p:txBody>
      </p:sp>
      <p:sp>
        <p:nvSpPr>
          <p:cNvPr id="198664" name="Text Box 11">
            <a:extLst>
              <a:ext uri="{FF2B5EF4-FFF2-40B4-BE49-F238E27FC236}">
                <a16:creationId xmlns:a16="http://schemas.microsoft.com/office/drawing/2014/main" id="{5EC987F1-9CF4-115D-EF37-13BA6A1E3882}"/>
              </a:ext>
            </a:extLst>
          </p:cNvPr>
          <p:cNvSpPr txBox="1">
            <a:spLocks noChangeArrowheads="1"/>
          </p:cNvSpPr>
          <p:nvPr/>
        </p:nvSpPr>
        <p:spPr bwMode="auto">
          <a:xfrm>
            <a:off x="1476375" y="407670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放射性物質による環境汚染への対処</a:t>
            </a:r>
          </a:p>
        </p:txBody>
      </p:sp>
      <p:sp>
        <p:nvSpPr>
          <p:cNvPr id="198665" name="Text Box 12">
            <a:extLst>
              <a:ext uri="{FF2B5EF4-FFF2-40B4-BE49-F238E27FC236}">
                <a16:creationId xmlns:a16="http://schemas.microsoft.com/office/drawing/2014/main" id="{2B841399-8863-AC09-4BA1-29C61836C6A4}"/>
              </a:ext>
            </a:extLst>
          </p:cNvPr>
          <p:cNvSpPr txBox="1">
            <a:spLocks noChangeArrowheads="1"/>
          </p:cNvSpPr>
          <p:nvPr/>
        </p:nvSpPr>
        <p:spPr bwMode="auto">
          <a:xfrm>
            <a:off x="1476375" y="4645025"/>
            <a:ext cx="23034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dirty="0">
                <a:latin typeface="+mn-ea"/>
                <a:ea typeface="+mn-ea"/>
              </a:rPr>
              <a:t>災害廃棄物の処理</a:t>
            </a:r>
          </a:p>
        </p:txBody>
      </p:sp>
      <p:sp>
        <p:nvSpPr>
          <p:cNvPr id="198666" name="Text Box 13">
            <a:extLst>
              <a:ext uri="{FF2B5EF4-FFF2-40B4-BE49-F238E27FC236}">
                <a16:creationId xmlns:a16="http://schemas.microsoft.com/office/drawing/2014/main" id="{5433C26B-FA4F-269C-DA34-85A241AB37F1}"/>
              </a:ext>
            </a:extLst>
          </p:cNvPr>
          <p:cNvSpPr txBox="1">
            <a:spLocks noChangeArrowheads="1"/>
          </p:cNvSpPr>
          <p:nvPr/>
        </p:nvSpPr>
        <p:spPr bwMode="auto">
          <a:xfrm>
            <a:off x="1476375" y="522128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b="0">
                <a:latin typeface="+mn-ea"/>
                <a:ea typeface="+mn-ea"/>
              </a:rPr>
              <a:t>放射性廃棄物について</a:t>
            </a:r>
          </a:p>
        </p:txBody>
      </p:sp>
      <p:sp>
        <p:nvSpPr>
          <p:cNvPr id="198667" name="Text Box 14">
            <a:extLst>
              <a:ext uri="{FF2B5EF4-FFF2-40B4-BE49-F238E27FC236}">
                <a16:creationId xmlns:a16="http://schemas.microsoft.com/office/drawing/2014/main" id="{B5932F2E-C62F-E661-A9E7-CA1DE03321EE}"/>
              </a:ext>
            </a:extLst>
          </p:cNvPr>
          <p:cNvSpPr txBox="1">
            <a:spLocks noChangeArrowheads="1"/>
          </p:cNvSpPr>
          <p:nvPr/>
        </p:nvSpPr>
        <p:spPr bwMode="auto">
          <a:xfrm>
            <a:off x="179388" y="3001963"/>
            <a:ext cx="863600" cy="366712"/>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68" name="Text Box 15">
            <a:extLst>
              <a:ext uri="{FF2B5EF4-FFF2-40B4-BE49-F238E27FC236}">
                <a16:creationId xmlns:a16="http://schemas.microsoft.com/office/drawing/2014/main" id="{07C79832-A438-9FC6-5E30-9479A477E447}"/>
              </a:ext>
            </a:extLst>
          </p:cNvPr>
          <p:cNvSpPr txBox="1">
            <a:spLocks noChangeArrowheads="1"/>
          </p:cNvSpPr>
          <p:nvPr/>
        </p:nvSpPr>
        <p:spPr bwMode="auto">
          <a:xfrm>
            <a:off x="1042988" y="2995613"/>
            <a:ext cx="7777162" cy="366712"/>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endParaRPr lang="ja-JP" altLang="ja-JP" sz="1800">
              <a:solidFill>
                <a:schemeClr val="bg1"/>
              </a:solidFill>
              <a:latin typeface="+mn-ea"/>
              <a:ea typeface="+mn-ea"/>
            </a:endParaRPr>
          </a:p>
        </p:txBody>
      </p:sp>
      <p:sp>
        <p:nvSpPr>
          <p:cNvPr id="198669" name="Text Box 17">
            <a:extLst>
              <a:ext uri="{FF2B5EF4-FFF2-40B4-BE49-F238E27FC236}">
                <a16:creationId xmlns:a16="http://schemas.microsoft.com/office/drawing/2014/main" id="{031B1581-89FC-3C01-D5A0-C1E814B02DD0}"/>
              </a:ext>
            </a:extLst>
          </p:cNvPr>
          <p:cNvSpPr txBox="1">
            <a:spLocks noChangeArrowheads="1"/>
          </p:cNvSpPr>
          <p:nvPr/>
        </p:nvSpPr>
        <p:spPr bwMode="auto">
          <a:xfrm>
            <a:off x="755650" y="5942013"/>
            <a:ext cx="684053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dirty="0">
                <a:solidFill>
                  <a:srgbClr val="FF0000"/>
                </a:solidFill>
                <a:latin typeface="+mn-ea"/>
                <a:ea typeface="+mn-ea"/>
              </a:rPr>
              <a:t>＜核燃料サイクルと使用済み核燃料について＞</a:t>
            </a:r>
          </a:p>
        </p:txBody>
      </p:sp>
      <p:sp>
        <p:nvSpPr>
          <p:cNvPr id="198670" name="Text Box 18">
            <a:extLst>
              <a:ext uri="{FF2B5EF4-FFF2-40B4-BE49-F238E27FC236}">
                <a16:creationId xmlns:a16="http://schemas.microsoft.com/office/drawing/2014/main" id="{BAAD07E5-1BED-6350-1AA2-502171236CC8}"/>
              </a:ext>
            </a:extLst>
          </p:cNvPr>
          <p:cNvSpPr txBox="1">
            <a:spLocks noChangeArrowheads="1"/>
          </p:cNvSpPr>
          <p:nvPr/>
        </p:nvSpPr>
        <p:spPr bwMode="auto">
          <a:xfrm>
            <a:off x="755650" y="3506788"/>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71" name="Text Box 19">
            <a:extLst>
              <a:ext uri="{FF2B5EF4-FFF2-40B4-BE49-F238E27FC236}">
                <a16:creationId xmlns:a16="http://schemas.microsoft.com/office/drawing/2014/main" id="{82041795-9FCF-4F06-DA51-5095F7BE40EC}"/>
              </a:ext>
            </a:extLst>
          </p:cNvPr>
          <p:cNvSpPr txBox="1">
            <a:spLocks noChangeArrowheads="1"/>
          </p:cNvSpPr>
          <p:nvPr/>
        </p:nvSpPr>
        <p:spPr bwMode="auto">
          <a:xfrm>
            <a:off x="755650" y="407670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72" name="Text Box 20">
            <a:extLst>
              <a:ext uri="{FF2B5EF4-FFF2-40B4-BE49-F238E27FC236}">
                <a16:creationId xmlns:a16="http://schemas.microsoft.com/office/drawing/2014/main" id="{A249010A-3033-40DF-1616-0E6218EAE081}"/>
              </a:ext>
            </a:extLst>
          </p:cNvPr>
          <p:cNvSpPr txBox="1">
            <a:spLocks noChangeArrowheads="1"/>
          </p:cNvSpPr>
          <p:nvPr/>
        </p:nvSpPr>
        <p:spPr bwMode="auto">
          <a:xfrm>
            <a:off x="755650" y="464661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73" name="Text Box 21">
            <a:extLst>
              <a:ext uri="{FF2B5EF4-FFF2-40B4-BE49-F238E27FC236}">
                <a16:creationId xmlns:a16="http://schemas.microsoft.com/office/drawing/2014/main" id="{6ABF7B73-D9EB-4097-2619-A3FCFA228251}"/>
              </a:ext>
            </a:extLst>
          </p:cNvPr>
          <p:cNvSpPr txBox="1">
            <a:spLocks noChangeArrowheads="1"/>
          </p:cNvSpPr>
          <p:nvPr/>
        </p:nvSpPr>
        <p:spPr bwMode="auto">
          <a:xfrm>
            <a:off x="755650" y="51625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74" name="Text Box 22">
            <a:extLst>
              <a:ext uri="{FF2B5EF4-FFF2-40B4-BE49-F238E27FC236}">
                <a16:creationId xmlns:a16="http://schemas.microsoft.com/office/drawing/2014/main" id="{59894EA6-C5A0-80DA-42DA-6AED8968F22C}"/>
              </a:ext>
            </a:extLst>
          </p:cNvPr>
          <p:cNvSpPr txBox="1">
            <a:spLocks noChangeArrowheads="1"/>
          </p:cNvSpPr>
          <p:nvPr/>
        </p:nvSpPr>
        <p:spPr bwMode="auto">
          <a:xfrm>
            <a:off x="827088" y="3500438"/>
            <a:ext cx="5048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198675" name="Text Box 23">
            <a:extLst>
              <a:ext uri="{FF2B5EF4-FFF2-40B4-BE49-F238E27FC236}">
                <a16:creationId xmlns:a16="http://schemas.microsoft.com/office/drawing/2014/main" id="{D48AF062-DDCB-52CC-4C8A-E5CF921FAC46}"/>
              </a:ext>
            </a:extLst>
          </p:cNvPr>
          <p:cNvSpPr txBox="1">
            <a:spLocks noChangeArrowheads="1"/>
          </p:cNvSpPr>
          <p:nvPr/>
        </p:nvSpPr>
        <p:spPr bwMode="auto">
          <a:xfrm>
            <a:off x="827088" y="4076700"/>
            <a:ext cx="5048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198676" name="Text Box 24">
            <a:extLst>
              <a:ext uri="{FF2B5EF4-FFF2-40B4-BE49-F238E27FC236}">
                <a16:creationId xmlns:a16="http://schemas.microsoft.com/office/drawing/2014/main" id="{067677F8-EEC9-6676-F1FF-46B6F1101707}"/>
              </a:ext>
            </a:extLst>
          </p:cNvPr>
          <p:cNvSpPr txBox="1">
            <a:spLocks noChangeArrowheads="1"/>
          </p:cNvSpPr>
          <p:nvPr/>
        </p:nvSpPr>
        <p:spPr bwMode="auto">
          <a:xfrm>
            <a:off x="827088" y="4652963"/>
            <a:ext cx="5048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０３</a:t>
            </a:r>
          </a:p>
        </p:txBody>
      </p:sp>
      <p:sp>
        <p:nvSpPr>
          <p:cNvPr id="198677" name="Text Box 25">
            <a:extLst>
              <a:ext uri="{FF2B5EF4-FFF2-40B4-BE49-F238E27FC236}">
                <a16:creationId xmlns:a16="http://schemas.microsoft.com/office/drawing/2014/main" id="{ACB0383F-909E-58C7-C2E4-3BDC374A4765}"/>
              </a:ext>
            </a:extLst>
          </p:cNvPr>
          <p:cNvSpPr txBox="1">
            <a:spLocks noChangeArrowheads="1"/>
          </p:cNvSpPr>
          <p:nvPr/>
        </p:nvSpPr>
        <p:spPr bwMode="auto">
          <a:xfrm>
            <a:off x="827088" y="5156200"/>
            <a:ext cx="5048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０４</a:t>
            </a:r>
          </a:p>
        </p:txBody>
      </p:sp>
      <p:sp>
        <p:nvSpPr>
          <p:cNvPr id="198678" name="Text Box 26">
            <a:extLst>
              <a:ext uri="{FF2B5EF4-FFF2-40B4-BE49-F238E27FC236}">
                <a16:creationId xmlns:a16="http://schemas.microsoft.com/office/drawing/2014/main" id="{03D36421-44B3-0976-AEF0-D2BAB15F80E5}"/>
              </a:ext>
            </a:extLst>
          </p:cNvPr>
          <p:cNvSpPr txBox="1">
            <a:spLocks noChangeArrowheads="1"/>
          </p:cNvSpPr>
          <p:nvPr/>
        </p:nvSpPr>
        <p:spPr bwMode="auto">
          <a:xfrm>
            <a:off x="755650" y="113030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79" name="Text Box 27">
            <a:extLst>
              <a:ext uri="{FF2B5EF4-FFF2-40B4-BE49-F238E27FC236}">
                <a16:creationId xmlns:a16="http://schemas.microsoft.com/office/drawing/2014/main" id="{7925B8AC-5F09-F1CB-B527-E53210C7EA7C}"/>
              </a:ext>
            </a:extLst>
          </p:cNvPr>
          <p:cNvSpPr txBox="1">
            <a:spLocks noChangeArrowheads="1"/>
          </p:cNvSpPr>
          <p:nvPr/>
        </p:nvSpPr>
        <p:spPr bwMode="auto">
          <a:xfrm>
            <a:off x="755650" y="1700213"/>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endParaRPr lang="ja-JP" altLang="ja-JP" sz="1800">
              <a:solidFill>
                <a:schemeClr val="bg1"/>
              </a:solidFill>
              <a:latin typeface="+mn-ea"/>
              <a:ea typeface="+mn-ea"/>
            </a:endParaRPr>
          </a:p>
        </p:txBody>
      </p:sp>
      <p:sp>
        <p:nvSpPr>
          <p:cNvPr id="198680" name="Text Box 28">
            <a:extLst>
              <a:ext uri="{FF2B5EF4-FFF2-40B4-BE49-F238E27FC236}">
                <a16:creationId xmlns:a16="http://schemas.microsoft.com/office/drawing/2014/main" id="{2A464F12-5BCD-1B63-F0BE-3B54451FEA1B}"/>
              </a:ext>
            </a:extLst>
          </p:cNvPr>
          <p:cNvSpPr txBox="1">
            <a:spLocks noChangeArrowheads="1"/>
          </p:cNvSpPr>
          <p:nvPr/>
        </p:nvSpPr>
        <p:spPr bwMode="auto">
          <a:xfrm>
            <a:off x="827088" y="1123950"/>
            <a:ext cx="5048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０１</a:t>
            </a:r>
          </a:p>
        </p:txBody>
      </p:sp>
      <p:sp>
        <p:nvSpPr>
          <p:cNvPr id="198681" name="Text Box 29">
            <a:extLst>
              <a:ext uri="{FF2B5EF4-FFF2-40B4-BE49-F238E27FC236}">
                <a16:creationId xmlns:a16="http://schemas.microsoft.com/office/drawing/2014/main" id="{15269F4E-16D7-2DDB-6988-94AFDAFBBEA0}"/>
              </a:ext>
            </a:extLst>
          </p:cNvPr>
          <p:cNvSpPr txBox="1">
            <a:spLocks noChangeArrowheads="1"/>
          </p:cNvSpPr>
          <p:nvPr/>
        </p:nvSpPr>
        <p:spPr bwMode="auto">
          <a:xfrm>
            <a:off x="827088" y="1700213"/>
            <a:ext cx="50482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０２</a:t>
            </a:r>
          </a:p>
        </p:txBody>
      </p:sp>
      <p:sp>
        <p:nvSpPr>
          <p:cNvPr id="198682" name="Text Box 30">
            <a:extLst>
              <a:ext uri="{FF2B5EF4-FFF2-40B4-BE49-F238E27FC236}">
                <a16:creationId xmlns:a16="http://schemas.microsoft.com/office/drawing/2014/main" id="{46CAE611-D74A-D015-A5E9-AEE44EE0228C}"/>
              </a:ext>
            </a:extLst>
          </p:cNvPr>
          <p:cNvSpPr txBox="1">
            <a:spLocks noChangeArrowheads="1"/>
          </p:cNvSpPr>
          <p:nvPr/>
        </p:nvSpPr>
        <p:spPr bwMode="auto">
          <a:xfrm>
            <a:off x="1042988" y="2995613"/>
            <a:ext cx="3457575"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震災関連・放射性物質</a:t>
            </a:r>
          </a:p>
        </p:txBody>
      </p:sp>
      <p:sp>
        <p:nvSpPr>
          <p:cNvPr id="198683" name="Text Box 31">
            <a:extLst>
              <a:ext uri="{FF2B5EF4-FFF2-40B4-BE49-F238E27FC236}">
                <a16:creationId xmlns:a16="http://schemas.microsoft.com/office/drawing/2014/main" id="{FF82B6D4-017E-CC7B-8CEA-AD641962DD2C}"/>
              </a:ext>
            </a:extLst>
          </p:cNvPr>
          <p:cNvSpPr txBox="1">
            <a:spLocks noChangeArrowheads="1"/>
          </p:cNvSpPr>
          <p:nvPr/>
        </p:nvSpPr>
        <p:spPr bwMode="auto">
          <a:xfrm>
            <a:off x="1116013" y="620713"/>
            <a:ext cx="172878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化学物質</a:t>
            </a:r>
          </a:p>
        </p:txBody>
      </p:sp>
      <p:sp>
        <p:nvSpPr>
          <p:cNvPr id="198684" name="Text Box 32">
            <a:extLst>
              <a:ext uri="{FF2B5EF4-FFF2-40B4-BE49-F238E27FC236}">
                <a16:creationId xmlns:a16="http://schemas.microsoft.com/office/drawing/2014/main" id="{51B5DD65-271B-BF2F-A035-EF55751C4D62}"/>
              </a:ext>
            </a:extLst>
          </p:cNvPr>
          <p:cNvSpPr txBox="1">
            <a:spLocks noChangeArrowheads="1"/>
          </p:cNvSpPr>
          <p:nvPr/>
        </p:nvSpPr>
        <p:spPr bwMode="auto">
          <a:xfrm>
            <a:off x="250825" y="620713"/>
            <a:ext cx="100806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800">
                <a:solidFill>
                  <a:schemeClr val="bg1"/>
                </a:solidFill>
                <a:latin typeface="+mn-ea"/>
                <a:ea typeface="+mn-ea"/>
              </a:rPr>
              <a:t>３－７</a:t>
            </a:r>
          </a:p>
        </p:txBody>
      </p:sp>
      <p:sp>
        <p:nvSpPr>
          <p:cNvPr id="198685" name="Text Box 33">
            <a:extLst>
              <a:ext uri="{FF2B5EF4-FFF2-40B4-BE49-F238E27FC236}">
                <a16:creationId xmlns:a16="http://schemas.microsoft.com/office/drawing/2014/main" id="{09545675-E328-51C7-90AB-F62B4420E5B3}"/>
              </a:ext>
            </a:extLst>
          </p:cNvPr>
          <p:cNvSpPr txBox="1">
            <a:spLocks noChangeArrowheads="1"/>
          </p:cNvSpPr>
          <p:nvPr/>
        </p:nvSpPr>
        <p:spPr bwMode="auto">
          <a:xfrm>
            <a:off x="34925" y="2995613"/>
            <a:ext cx="11874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800">
                <a:solidFill>
                  <a:schemeClr val="bg1"/>
                </a:solidFill>
                <a:latin typeface="+mn-ea"/>
                <a:ea typeface="+mn-ea"/>
              </a:rPr>
              <a:t>３－８</a:t>
            </a:r>
          </a:p>
        </p:txBody>
      </p:sp>
      <p:sp>
        <p:nvSpPr>
          <p:cNvPr id="198686" name="Text Box 34">
            <a:extLst>
              <a:ext uri="{FF2B5EF4-FFF2-40B4-BE49-F238E27FC236}">
                <a16:creationId xmlns:a16="http://schemas.microsoft.com/office/drawing/2014/main" id="{4CFB59B3-8408-1D59-5245-F90FE4D8F82D}"/>
              </a:ext>
            </a:extLst>
          </p:cNvPr>
          <p:cNvSpPr txBox="1">
            <a:spLocks noChangeArrowheads="1"/>
          </p:cNvSpPr>
          <p:nvPr/>
        </p:nvSpPr>
        <p:spPr bwMode="auto">
          <a:xfrm>
            <a:off x="539750" y="150813"/>
            <a:ext cx="1223963" cy="396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000">
                <a:latin typeface="+mn-ea"/>
                <a:ea typeface="+mn-ea"/>
              </a:rPr>
              <a:t>第３章</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3">
            <a:extLst>
              <a:ext uri="{FF2B5EF4-FFF2-40B4-BE49-F238E27FC236}">
                <a16:creationId xmlns:a16="http://schemas.microsoft.com/office/drawing/2014/main" id="{BEDC3AB6-72B8-F2CD-1C50-0B2D185CB776}"/>
              </a:ext>
            </a:extLst>
          </p:cNvPr>
          <p:cNvSpPr txBox="1">
            <a:spLocks noChangeArrowheads="1"/>
          </p:cNvSpPr>
          <p:nvPr/>
        </p:nvSpPr>
        <p:spPr bwMode="auto">
          <a:xfrm>
            <a:off x="395288" y="44450"/>
            <a:ext cx="7705725" cy="584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b="0" dirty="0">
                <a:latin typeface="+mn-ea"/>
                <a:ea typeface="+mn-ea"/>
              </a:rPr>
              <a:t>水俣病のプロセス！　生物濃縮とは？　</a:t>
            </a:r>
          </a:p>
        </p:txBody>
      </p:sp>
      <p:pic>
        <p:nvPicPr>
          <p:cNvPr id="25603" name="Picture 4">
            <a:extLst>
              <a:ext uri="{FF2B5EF4-FFF2-40B4-BE49-F238E27FC236}">
                <a16:creationId xmlns:a16="http://schemas.microsoft.com/office/drawing/2014/main" id="{EF052BDE-A3F3-6B5A-055B-1EF944F8A853}"/>
              </a:ext>
            </a:extLst>
          </p:cNvPr>
          <p:cNvPicPr>
            <a:picLocks noChangeAspect="1" noChangeArrowheads="1"/>
          </p:cNvPicPr>
          <p:nvPr/>
        </p:nvPicPr>
        <p:blipFill>
          <a:blip r:embed="rId3">
            <a:clrChange>
              <a:clrFrom>
                <a:srgbClr val="EFEFEF"/>
              </a:clrFrom>
              <a:clrTo>
                <a:srgbClr val="EFEFEF">
                  <a:alpha val="0"/>
                </a:srgbClr>
              </a:clrTo>
            </a:clrChange>
            <a:extLst>
              <a:ext uri="{28A0092B-C50C-407E-A947-70E740481C1C}">
                <a14:useLocalDpi xmlns:a14="http://schemas.microsoft.com/office/drawing/2010/main" val="0"/>
              </a:ext>
            </a:extLst>
          </a:blip>
          <a:srcRect/>
          <a:stretch>
            <a:fillRect/>
          </a:stretch>
        </p:blipFill>
        <p:spPr bwMode="auto">
          <a:xfrm>
            <a:off x="5178425" y="4264025"/>
            <a:ext cx="3965575" cy="233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7" name="Line 12">
            <a:extLst>
              <a:ext uri="{FF2B5EF4-FFF2-40B4-BE49-F238E27FC236}">
                <a16:creationId xmlns:a16="http://schemas.microsoft.com/office/drawing/2014/main" id="{1EAD9E68-47C8-5544-75D0-E1908DE791EB}"/>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 name="テキスト ボックス 1">
            <a:extLst>
              <a:ext uri="{FF2B5EF4-FFF2-40B4-BE49-F238E27FC236}">
                <a16:creationId xmlns:a16="http://schemas.microsoft.com/office/drawing/2014/main" id="{EC5F0A0C-4748-DAAE-8539-E8111E3E498F}"/>
              </a:ext>
            </a:extLst>
          </p:cNvPr>
          <p:cNvSpPr txBox="1"/>
          <p:nvPr/>
        </p:nvSpPr>
        <p:spPr>
          <a:xfrm>
            <a:off x="209550" y="4391025"/>
            <a:ext cx="5051425" cy="2247900"/>
          </a:xfrm>
          <a:prstGeom prst="rect">
            <a:avLst/>
          </a:prstGeom>
          <a:solidFill>
            <a:schemeClr val="bg1"/>
          </a:solidFill>
        </p:spPr>
        <p:txBody>
          <a:bodyPr>
            <a:spAutoFit/>
          </a:bodyPr>
          <a:lstStyle/>
          <a:p>
            <a:pPr>
              <a:defRPr/>
            </a:pPr>
            <a:r>
              <a:rPr lang="ja-JP" altLang="en-US" sz="2800" b="0" dirty="0">
                <a:latin typeface="+mn-ea"/>
                <a:ea typeface="+mn-ea"/>
              </a:rPr>
              <a:t>＜生物濃縮＞</a:t>
            </a:r>
            <a:endParaRPr lang="en-US" altLang="ja-JP" sz="2800" b="0" dirty="0">
              <a:latin typeface="+mn-ea"/>
              <a:ea typeface="+mn-ea"/>
            </a:endParaRPr>
          </a:p>
          <a:p>
            <a:pPr>
              <a:defRPr/>
            </a:pPr>
            <a:r>
              <a:rPr lang="ja-JP" altLang="en-US" sz="2800" b="0" dirty="0">
                <a:latin typeface="+mn-ea"/>
                <a:ea typeface="+mn-ea"/>
              </a:rPr>
              <a:t>食物連鎖によって生態系ピラミッドの上位に位置する生物ほど、汚染物質を溜め込み</a:t>
            </a:r>
            <a:endParaRPr lang="en-US" altLang="ja-JP" sz="2800" b="0" dirty="0">
              <a:latin typeface="+mn-ea"/>
              <a:ea typeface="+mn-ea"/>
            </a:endParaRPr>
          </a:p>
          <a:p>
            <a:pPr>
              <a:defRPr/>
            </a:pPr>
            <a:r>
              <a:rPr lang="ja-JP" altLang="en-US" sz="2800" b="0" dirty="0">
                <a:latin typeface="+mn-ea"/>
                <a:ea typeface="+mn-ea"/>
              </a:rPr>
              <a:t>大きな影響を受ける。</a:t>
            </a:r>
            <a:endParaRPr lang="ja-JP" altLang="en-US" sz="2800" dirty="0"/>
          </a:p>
        </p:txBody>
      </p:sp>
      <p:sp>
        <p:nvSpPr>
          <p:cNvPr id="12" name="テキスト ボックス 11">
            <a:extLst>
              <a:ext uri="{FF2B5EF4-FFF2-40B4-BE49-F238E27FC236}">
                <a16:creationId xmlns:a16="http://schemas.microsoft.com/office/drawing/2014/main" id="{C51C02CB-E5E6-99F6-1AF0-396E9C0B0D0B}"/>
              </a:ext>
            </a:extLst>
          </p:cNvPr>
          <p:cNvSpPr txBox="1"/>
          <p:nvPr/>
        </p:nvSpPr>
        <p:spPr>
          <a:xfrm>
            <a:off x="6010275" y="3903663"/>
            <a:ext cx="2301875" cy="461962"/>
          </a:xfrm>
          <a:prstGeom prst="rect">
            <a:avLst/>
          </a:prstGeom>
          <a:noFill/>
        </p:spPr>
        <p:txBody>
          <a:bodyPr>
            <a:spAutoFit/>
          </a:bodyPr>
          <a:lstStyle/>
          <a:p>
            <a:pPr>
              <a:defRPr/>
            </a:pPr>
            <a:r>
              <a:rPr lang="ja-JP" altLang="en-US" sz="2400" b="0" dirty="0">
                <a:latin typeface="+mn-ea"/>
                <a:ea typeface="+mn-ea"/>
              </a:rPr>
              <a:t>生態系ピラミッド</a:t>
            </a:r>
            <a:endParaRPr lang="ja-JP" altLang="en-US" sz="2400" dirty="0"/>
          </a:p>
        </p:txBody>
      </p:sp>
      <p:pic>
        <p:nvPicPr>
          <p:cNvPr id="25608" name="図 3">
            <a:extLst>
              <a:ext uri="{FF2B5EF4-FFF2-40B4-BE49-F238E27FC236}">
                <a16:creationId xmlns:a16="http://schemas.microsoft.com/office/drawing/2014/main" id="{5770B287-9EC9-8286-680A-B27E0E19E9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658813"/>
            <a:ext cx="8543925" cy="324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Text Box 7">
            <a:extLst>
              <a:ext uri="{FF2B5EF4-FFF2-40B4-BE49-F238E27FC236}">
                <a16:creationId xmlns:a16="http://schemas.microsoft.com/office/drawing/2014/main" id="{584357D5-E304-D032-1702-57FB9D422426}"/>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P162</a:t>
            </a:r>
            <a:r>
              <a:rPr lang="ja-JP" altLang="en-US" sz="1200" b="0" dirty="0">
                <a:latin typeface="+mn-ea"/>
                <a:ea typeface="+mn-ea"/>
              </a:rPr>
              <a:t>～</a:t>
            </a:r>
            <a:r>
              <a:rPr lang="en-US" altLang="ja-JP" sz="1200" b="0" dirty="0">
                <a:latin typeface="+mn-ea"/>
                <a:ea typeface="+mn-ea"/>
              </a:rPr>
              <a:t>163</a:t>
            </a:r>
          </a:p>
        </p:txBody>
      </p:sp>
      <p:sp>
        <p:nvSpPr>
          <p:cNvPr id="200707" name="Text Box 8">
            <a:extLst>
              <a:ext uri="{FF2B5EF4-FFF2-40B4-BE49-F238E27FC236}">
                <a16:creationId xmlns:a16="http://schemas.microsoft.com/office/drawing/2014/main" id="{B9686C41-1F6C-A706-E1A3-B6E1A27358E8}"/>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０１</a:t>
            </a:r>
          </a:p>
        </p:txBody>
      </p:sp>
      <p:sp>
        <p:nvSpPr>
          <p:cNvPr id="200708" name="Text Box 9">
            <a:extLst>
              <a:ext uri="{FF2B5EF4-FFF2-40B4-BE49-F238E27FC236}">
                <a16:creationId xmlns:a16="http://schemas.microsoft.com/office/drawing/2014/main" id="{D1A8D49D-46B2-AF4D-30AA-0E32861D2EA9}"/>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３－７</a:t>
            </a:r>
          </a:p>
        </p:txBody>
      </p:sp>
      <p:sp>
        <p:nvSpPr>
          <p:cNvPr id="200709" name="Text Box 10">
            <a:extLst>
              <a:ext uri="{FF2B5EF4-FFF2-40B4-BE49-F238E27FC236}">
                <a16:creationId xmlns:a16="http://schemas.microsoft.com/office/drawing/2014/main" id="{3D969458-02AB-AEC3-40B1-96B4801FC8EA}"/>
              </a:ext>
            </a:extLst>
          </p:cNvPr>
          <p:cNvSpPr txBox="1">
            <a:spLocks noChangeArrowheads="1"/>
          </p:cNvSpPr>
          <p:nvPr/>
        </p:nvSpPr>
        <p:spPr bwMode="auto">
          <a:xfrm>
            <a:off x="2459038" y="60325"/>
            <a:ext cx="4895850"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a:latin typeface="+mn-ea"/>
                <a:ea typeface="+mn-ea"/>
              </a:rPr>
              <a:t>化学物質のリスクとリスク評価　</a:t>
            </a:r>
          </a:p>
        </p:txBody>
      </p:sp>
      <p:sp>
        <p:nvSpPr>
          <p:cNvPr id="200710" name="AutoShape 12">
            <a:extLst>
              <a:ext uri="{FF2B5EF4-FFF2-40B4-BE49-F238E27FC236}">
                <a16:creationId xmlns:a16="http://schemas.microsoft.com/office/drawing/2014/main" id="{9AFBA0CA-34A1-6B6F-B63B-A9939B3520EF}"/>
              </a:ext>
            </a:extLst>
          </p:cNvPr>
          <p:cNvSpPr>
            <a:spLocks noChangeArrowheads="1"/>
          </p:cNvSpPr>
          <p:nvPr/>
        </p:nvSpPr>
        <p:spPr bwMode="auto">
          <a:xfrm>
            <a:off x="7774" y="1225858"/>
            <a:ext cx="1619250" cy="255389"/>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00711" name="AutoShape 14">
            <a:extLst>
              <a:ext uri="{FF2B5EF4-FFF2-40B4-BE49-F238E27FC236}">
                <a16:creationId xmlns:a16="http://schemas.microsoft.com/office/drawing/2014/main" id="{955DF297-094E-6DF4-4B6B-EFE4BA96F134}"/>
              </a:ext>
            </a:extLst>
          </p:cNvPr>
          <p:cNvSpPr>
            <a:spLocks noChangeArrowheads="1"/>
          </p:cNvSpPr>
          <p:nvPr/>
        </p:nvSpPr>
        <p:spPr bwMode="auto">
          <a:xfrm>
            <a:off x="4763" y="2694087"/>
            <a:ext cx="2286000" cy="255389"/>
          </a:xfrm>
          <a:prstGeom prst="roundRect">
            <a:avLst>
              <a:gd name="adj" fmla="val 1666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graphicFrame>
        <p:nvGraphicFramePr>
          <p:cNvPr id="213056" name="Group 64">
            <a:extLst>
              <a:ext uri="{FF2B5EF4-FFF2-40B4-BE49-F238E27FC236}">
                <a16:creationId xmlns:a16="http://schemas.microsoft.com/office/drawing/2014/main" id="{66B06A16-165B-16A1-30F1-F02CCF4696BD}"/>
              </a:ext>
            </a:extLst>
          </p:cNvPr>
          <p:cNvGraphicFramePr>
            <a:graphicFrameLocks noGrp="1"/>
          </p:cNvGraphicFramePr>
          <p:nvPr>
            <p:extLst>
              <p:ext uri="{D42A27DB-BD31-4B8C-83A1-F6EECF244321}">
                <p14:modId xmlns:p14="http://schemas.microsoft.com/office/powerpoint/2010/main" val="782241572"/>
              </p:ext>
            </p:extLst>
          </p:nvPr>
        </p:nvGraphicFramePr>
        <p:xfrm>
          <a:off x="20638" y="2995613"/>
          <a:ext cx="5055418" cy="2687666"/>
        </p:xfrm>
        <a:graphic>
          <a:graphicData uri="http://schemas.openxmlformats.org/drawingml/2006/table">
            <a:tbl>
              <a:tblPr/>
              <a:tblGrid>
                <a:gridCol w="1237349">
                  <a:extLst>
                    <a:ext uri="{9D8B030D-6E8A-4147-A177-3AD203B41FA5}">
                      <a16:colId xmlns:a16="http://schemas.microsoft.com/office/drawing/2014/main" val="20000"/>
                    </a:ext>
                  </a:extLst>
                </a:gridCol>
                <a:gridCol w="945767">
                  <a:extLst>
                    <a:ext uri="{9D8B030D-6E8A-4147-A177-3AD203B41FA5}">
                      <a16:colId xmlns:a16="http://schemas.microsoft.com/office/drawing/2014/main" val="20001"/>
                    </a:ext>
                  </a:extLst>
                </a:gridCol>
                <a:gridCol w="2872302">
                  <a:extLst>
                    <a:ext uri="{9D8B030D-6E8A-4147-A177-3AD203B41FA5}">
                      <a16:colId xmlns:a16="http://schemas.microsoft.com/office/drawing/2014/main" val="20002"/>
                    </a:ext>
                  </a:extLst>
                </a:gridCol>
              </a:tblGrid>
              <a:tr h="27418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区分</a:t>
                      </a:r>
                    </a:p>
                  </a:txBody>
                  <a:tcPr marT="45653" marB="4565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品目</a:t>
                      </a:r>
                    </a:p>
                  </a:txBody>
                  <a:tcPr marT="45653" marB="4565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成分例</a:t>
                      </a:r>
                    </a:p>
                  </a:txBody>
                  <a:tcPr marT="45653" marB="4565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493637">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体内に入るもの</a:t>
                      </a:r>
                    </a:p>
                  </a:txBody>
                  <a:tcPr marT="45653" marB="4565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食品類</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医薬品</a:t>
                      </a:r>
                    </a:p>
                  </a:txBody>
                  <a:tcPr marT="45653" marB="4565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保存料、合成着色料、香味料、残留農薬</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アセトアミノフェン、イブプ囗フェンなど</a:t>
                      </a:r>
                    </a:p>
                  </a:txBody>
                  <a:tcPr marT="45653" marB="4565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1309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肌に触れるもの</a:t>
                      </a:r>
                    </a:p>
                  </a:txBody>
                  <a:tcPr marT="45653" marB="4565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衣類</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化粧品</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洗剤</a:t>
                      </a:r>
                    </a:p>
                  </a:txBody>
                  <a:tcPr marT="45653" marB="4565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ナイロン、ポリエステルなど</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ヘキサクロロフェン、トリクロサン、（殺菌剤・　防腐剤）・</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LAS</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など（界面活性剤）</a:t>
                      </a:r>
                    </a:p>
                  </a:txBody>
                  <a:tcPr marT="45653" marB="4565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254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使うもの</a:t>
                      </a:r>
                    </a:p>
                  </a:txBody>
                  <a:tcPr marT="45653" marB="4565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塗料</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肥料・農薬</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家電製品</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自動車</a:t>
                      </a:r>
                      <a:endParaRPr kumimoji="1" lang="ja-JP" altLang="en-US" sz="1200" b="0" i="0" u="none" strike="noStrike" cap="none" normalizeH="0" baseline="0">
                        <a:ln>
                          <a:noFill/>
                        </a:ln>
                        <a:solidFill>
                          <a:srgbClr val="FF0000"/>
                        </a:solidFill>
                        <a:effectLst/>
                        <a:latin typeface="Arial" panose="020B0604020202020204" pitchFamily="34" charset="0"/>
                        <a:ea typeface="ＭＳ Ｐゴシック" panose="020B0600070205080204" pitchFamily="50" charset="-128"/>
                      </a:endParaRPr>
                    </a:p>
                  </a:txBody>
                  <a:tcPr marT="45653" marB="4565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トルエン、キシレンなど</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パラジクロロベンゼン、フエニトロチオン</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PBDE</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（難燃剤）・ｱﾙﾐﾆｳﾑ、鉄（金属類）</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ベンゼン、トルエンなど</a:t>
                      </a:r>
                    </a:p>
                  </a:txBody>
                  <a:tcPr marT="45653" marB="4565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183">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ｼｯｸﾊｳｽ症候群</a:t>
                      </a:r>
                    </a:p>
                  </a:txBody>
                  <a:tcPr marT="45653" marB="4565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住宅</a:t>
                      </a:r>
                    </a:p>
                  </a:txBody>
                  <a:tcPr marT="45653" marB="4565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揮発性有機化合物（ＶＯＣ）</a:t>
                      </a:r>
                    </a:p>
                  </a:txBody>
                  <a:tcPr marT="45653" marB="4565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0738" name="AutoShape 41">
            <a:extLst>
              <a:ext uri="{FF2B5EF4-FFF2-40B4-BE49-F238E27FC236}">
                <a16:creationId xmlns:a16="http://schemas.microsoft.com/office/drawing/2014/main" id="{22861E0F-FFA2-C8D9-2246-BE487C92FF89}"/>
              </a:ext>
            </a:extLst>
          </p:cNvPr>
          <p:cNvSpPr>
            <a:spLocks noChangeArrowheads="1"/>
          </p:cNvSpPr>
          <p:nvPr/>
        </p:nvSpPr>
        <p:spPr bwMode="auto">
          <a:xfrm>
            <a:off x="5146935" y="4156990"/>
            <a:ext cx="3897312" cy="817563"/>
          </a:xfrm>
          <a:prstGeom prst="roundRect">
            <a:avLst>
              <a:gd name="adj" fmla="val 16662"/>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カネミ倉庫株式会社の製造した米ぬか油に</a:t>
            </a:r>
            <a:r>
              <a:rPr lang="ja-JP" altLang="en-US" sz="1400" dirty="0">
                <a:latin typeface="+mn-ea"/>
                <a:ea typeface="+mn-ea"/>
              </a:rPr>
              <a:t>ＰＣＢ</a:t>
            </a:r>
            <a:r>
              <a:rPr lang="ja-JP" altLang="en-US" sz="1400" b="0" dirty="0">
                <a:latin typeface="+mn-ea"/>
                <a:ea typeface="+mn-ea"/>
              </a:rPr>
              <a:t>が混入し、これを食べた約</a:t>
            </a:r>
            <a:r>
              <a:rPr lang="en-US" altLang="ja-JP" sz="1400" b="0" dirty="0">
                <a:latin typeface="+mn-ea"/>
                <a:ea typeface="+mn-ea"/>
              </a:rPr>
              <a:t>14000</a:t>
            </a:r>
            <a:r>
              <a:rPr lang="ja-JP" altLang="en-US" sz="1400" b="0" dirty="0">
                <a:latin typeface="+mn-ea"/>
                <a:ea typeface="+mn-ea"/>
              </a:rPr>
              <a:t>人に深刻な中毒症が発生した事件</a:t>
            </a:r>
          </a:p>
        </p:txBody>
      </p:sp>
      <p:sp>
        <p:nvSpPr>
          <p:cNvPr id="200739" name="AutoShape 42">
            <a:extLst>
              <a:ext uri="{FF2B5EF4-FFF2-40B4-BE49-F238E27FC236}">
                <a16:creationId xmlns:a16="http://schemas.microsoft.com/office/drawing/2014/main" id="{B1303262-4A19-0F42-934C-375C1FB9D6F6}"/>
              </a:ext>
            </a:extLst>
          </p:cNvPr>
          <p:cNvSpPr>
            <a:spLocks noChangeArrowheads="1"/>
          </p:cNvSpPr>
          <p:nvPr/>
        </p:nvSpPr>
        <p:spPr bwMode="auto">
          <a:xfrm>
            <a:off x="6132613" y="3914209"/>
            <a:ext cx="1863725" cy="272415"/>
          </a:xfrm>
          <a:prstGeom prst="roundRect">
            <a:avLst>
              <a:gd name="adj" fmla="val 1665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200740" name="AutoShape 43">
            <a:extLst>
              <a:ext uri="{FF2B5EF4-FFF2-40B4-BE49-F238E27FC236}">
                <a16:creationId xmlns:a16="http://schemas.microsoft.com/office/drawing/2014/main" id="{AF30902F-BE00-F521-6D4A-2161A594FE06}"/>
              </a:ext>
            </a:extLst>
          </p:cNvPr>
          <p:cNvSpPr>
            <a:spLocks noChangeArrowheads="1"/>
          </p:cNvSpPr>
          <p:nvPr/>
        </p:nvSpPr>
        <p:spPr bwMode="auto">
          <a:xfrm>
            <a:off x="39688" y="6091336"/>
            <a:ext cx="2860675" cy="255389"/>
          </a:xfrm>
          <a:prstGeom prst="roundRect">
            <a:avLst>
              <a:gd name="adj" fmla="val 16713"/>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00741" name="AutoShape 44">
            <a:extLst>
              <a:ext uri="{FF2B5EF4-FFF2-40B4-BE49-F238E27FC236}">
                <a16:creationId xmlns:a16="http://schemas.microsoft.com/office/drawing/2014/main" id="{0C195802-C584-8114-844D-21B829C70B47}"/>
              </a:ext>
            </a:extLst>
          </p:cNvPr>
          <p:cNvSpPr>
            <a:spLocks noChangeArrowheads="1"/>
          </p:cNvSpPr>
          <p:nvPr/>
        </p:nvSpPr>
        <p:spPr bwMode="auto">
          <a:xfrm>
            <a:off x="5146935" y="2412328"/>
            <a:ext cx="3879850" cy="1295400"/>
          </a:xfrm>
          <a:prstGeom prst="roundRect">
            <a:avLst>
              <a:gd name="adj" fmla="val 16662"/>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en-US" altLang="ja-JP" sz="1400">
              <a:latin typeface="+mn-ea"/>
              <a:ea typeface="+mn-ea"/>
            </a:endParaRPr>
          </a:p>
          <a:p>
            <a:pPr eaLnBrk="1" hangingPunct="1">
              <a:spcBef>
                <a:spcPct val="0"/>
              </a:spcBef>
              <a:buFontTx/>
              <a:buNone/>
              <a:defRPr/>
            </a:pPr>
            <a:endParaRPr lang="en-US" altLang="ja-JP" sz="1400">
              <a:latin typeface="+mn-ea"/>
              <a:ea typeface="+mn-ea"/>
            </a:endParaRPr>
          </a:p>
          <a:p>
            <a:pPr eaLnBrk="1" hangingPunct="1">
              <a:spcBef>
                <a:spcPct val="0"/>
              </a:spcBef>
              <a:buFontTx/>
              <a:buNone/>
              <a:defRPr/>
            </a:pPr>
            <a:endParaRPr lang="en-US" altLang="ja-JP" sz="1400">
              <a:latin typeface="+mn-ea"/>
              <a:ea typeface="+mn-ea"/>
            </a:endParaRPr>
          </a:p>
          <a:p>
            <a:pPr eaLnBrk="1" hangingPunct="1">
              <a:spcBef>
                <a:spcPct val="0"/>
              </a:spcBef>
              <a:buFontTx/>
              <a:buNone/>
              <a:defRPr/>
            </a:pPr>
            <a:endParaRPr lang="en-US" altLang="ja-JP" sz="1400">
              <a:latin typeface="+mn-ea"/>
              <a:ea typeface="+mn-ea"/>
            </a:endParaRPr>
          </a:p>
          <a:p>
            <a:pPr eaLnBrk="1" hangingPunct="1">
              <a:spcBef>
                <a:spcPct val="0"/>
              </a:spcBef>
              <a:buFontTx/>
              <a:buNone/>
              <a:defRPr/>
            </a:pPr>
            <a:endParaRPr lang="en-US" altLang="ja-JP" sz="1400">
              <a:latin typeface="+mn-ea"/>
              <a:ea typeface="+mn-ea"/>
            </a:endParaRPr>
          </a:p>
        </p:txBody>
      </p:sp>
      <p:sp>
        <p:nvSpPr>
          <p:cNvPr id="200742" name="AutoShape 45">
            <a:extLst>
              <a:ext uri="{FF2B5EF4-FFF2-40B4-BE49-F238E27FC236}">
                <a16:creationId xmlns:a16="http://schemas.microsoft.com/office/drawing/2014/main" id="{3BE2EACC-49C3-7C68-85E3-10A61A02BC31}"/>
              </a:ext>
            </a:extLst>
          </p:cNvPr>
          <p:cNvSpPr>
            <a:spLocks noChangeArrowheads="1"/>
          </p:cNvSpPr>
          <p:nvPr/>
        </p:nvSpPr>
        <p:spPr bwMode="auto">
          <a:xfrm>
            <a:off x="6089910" y="2183251"/>
            <a:ext cx="2008187" cy="272415"/>
          </a:xfrm>
          <a:prstGeom prst="roundRect">
            <a:avLst>
              <a:gd name="adj" fmla="val 16653"/>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200743" name="AutoShape 46">
            <a:extLst>
              <a:ext uri="{FF2B5EF4-FFF2-40B4-BE49-F238E27FC236}">
                <a16:creationId xmlns:a16="http://schemas.microsoft.com/office/drawing/2014/main" id="{9F16FF53-2581-D8C0-1AE7-B02A604B2177}"/>
              </a:ext>
            </a:extLst>
          </p:cNvPr>
          <p:cNvSpPr>
            <a:spLocks noChangeArrowheads="1"/>
          </p:cNvSpPr>
          <p:nvPr/>
        </p:nvSpPr>
        <p:spPr bwMode="auto">
          <a:xfrm>
            <a:off x="5177756" y="5408612"/>
            <a:ext cx="3897312" cy="817245"/>
          </a:xfrm>
          <a:prstGeom prst="roundRect">
            <a:avLst>
              <a:gd name="adj" fmla="val 16662"/>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環境リスク ＝ 有害性の程度</a:t>
            </a:r>
            <a:r>
              <a:rPr lang="en-US" altLang="ja-JP" sz="1400" dirty="0">
                <a:latin typeface="+mn-ea"/>
                <a:ea typeface="+mn-ea"/>
              </a:rPr>
              <a:t>×</a:t>
            </a:r>
            <a:r>
              <a:rPr lang="ja-JP" altLang="en-US" sz="1400" dirty="0">
                <a:latin typeface="+mn-ea"/>
                <a:ea typeface="+mn-ea"/>
              </a:rPr>
              <a:t>曝露量（摂取量）</a:t>
            </a:r>
          </a:p>
          <a:p>
            <a:pPr eaLnBrk="1" hangingPunct="1">
              <a:spcBef>
                <a:spcPct val="0"/>
              </a:spcBef>
              <a:buFontTx/>
              <a:buNone/>
              <a:defRPr/>
            </a:pPr>
            <a:r>
              <a:rPr lang="ja-JP" altLang="en-US" sz="1400" b="0" dirty="0">
                <a:latin typeface="+mn-ea"/>
                <a:ea typeface="+mn-ea"/>
              </a:rPr>
              <a:t>曝露⇒呼吸、飲食、皮膚などを通じ体内に取り込んだ化学物質の量</a:t>
            </a:r>
          </a:p>
        </p:txBody>
      </p:sp>
      <p:sp>
        <p:nvSpPr>
          <p:cNvPr id="200744" name="AutoShape 47">
            <a:extLst>
              <a:ext uri="{FF2B5EF4-FFF2-40B4-BE49-F238E27FC236}">
                <a16:creationId xmlns:a16="http://schemas.microsoft.com/office/drawing/2014/main" id="{1B07E313-FDE1-277B-6F7C-8287DD2CAC78}"/>
              </a:ext>
            </a:extLst>
          </p:cNvPr>
          <p:cNvSpPr>
            <a:spLocks noChangeArrowheads="1"/>
          </p:cNvSpPr>
          <p:nvPr/>
        </p:nvSpPr>
        <p:spPr bwMode="auto">
          <a:xfrm>
            <a:off x="6088322" y="5152239"/>
            <a:ext cx="2152650" cy="272415"/>
          </a:xfrm>
          <a:prstGeom prst="roundRect">
            <a:avLst>
              <a:gd name="adj" fmla="val 16662"/>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200745" name="Text Box 53">
            <a:extLst>
              <a:ext uri="{FF2B5EF4-FFF2-40B4-BE49-F238E27FC236}">
                <a16:creationId xmlns:a16="http://schemas.microsoft.com/office/drawing/2014/main" id="{7596CF69-2EF4-E85C-F725-E617C0F7E1A9}"/>
              </a:ext>
            </a:extLst>
          </p:cNvPr>
          <p:cNvSpPr txBox="1">
            <a:spLocks noChangeArrowheads="1"/>
          </p:cNvSpPr>
          <p:nvPr/>
        </p:nvSpPr>
        <p:spPr bwMode="auto">
          <a:xfrm>
            <a:off x="-35088" y="1198355"/>
            <a:ext cx="1546225"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dirty="0">
                <a:latin typeface="+mn-ea"/>
                <a:ea typeface="+mn-ea"/>
              </a:rPr>
              <a:t>化学物質問題</a:t>
            </a:r>
          </a:p>
        </p:txBody>
      </p:sp>
      <p:sp>
        <p:nvSpPr>
          <p:cNvPr id="200746" name="Text Box 54">
            <a:extLst>
              <a:ext uri="{FF2B5EF4-FFF2-40B4-BE49-F238E27FC236}">
                <a16:creationId xmlns:a16="http://schemas.microsoft.com/office/drawing/2014/main" id="{61A545BE-D0AC-8FCF-686E-3B1A274EEE5E}"/>
              </a:ext>
            </a:extLst>
          </p:cNvPr>
          <p:cNvSpPr txBox="1">
            <a:spLocks noChangeArrowheads="1"/>
          </p:cNvSpPr>
          <p:nvPr/>
        </p:nvSpPr>
        <p:spPr bwMode="auto">
          <a:xfrm>
            <a:off x="-42861" y="2638009"/>
            <a:ext cx="24479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身の回りの主な化学物質</a:t>
            </a:r>
          </a:p>
        </p:txBody>
      </p:sp>
      <p:sp>
        <p:nvSpPr>
          <p:cNvPr id="200747" name="Text Box 55">
            <a:extLst>
              <a:ext uri="{FF2B5EF4-FFF2-40B4-BE49-F238E27FC236}">
                <a16:creationId xmlns:a16="http://schemas.microsoft.com/office/drawing/2014/main" id="{B862060B-A6D3-987A-F83F-815DE9D80E8C}"/>
              </a:ext>
            </a:extLst>
          </p:cNvPr>
          <p:cNvSpPr txBox="1">
            <a:spLocks noChangeArrowheads="1"/>
          </p:cNvSpPr>
          <p:nvPr/>
        </p:nvSpPr>
        <p:spPr bwMode="auto">
          <a:xfrm>
            <a:off x="-7936" y="6035259"/>
            <a:ext cx="29511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化学物質の有害性と環境リスク</a:t>
            </a:r>
          </a:p>
        </p:txBody>
      </p:sp>
      <p:sp>
        <p:nvSpPr>
          <p:cNvPr id="200748" name="Text Box 56">
            <a:extLst>
              <a:ext uri="{FF2B5EF4-FFF2-40B4-BE49-F238E27FC236}">
                <a16:creationId xmlns:a16="http://schemas.microsoft.com/office/drawing/2014/main" id="{2705E276-225D-D68A-7537-8CF7AF81E74E}"/>
              </a:ext>
            </a:extLst>
          </p:cNvPr>
          <p:cNvSpPr txBox="1">
            <a:spLocks noChangeArrowheads="1"/>
          </p:cNvSpPr>
          <p:nvPr/>
        </p:nvSpPr>
        <p:spPr bwMode="auto">
          <a:xfrm>
            <a:off x="6258102" y="2148159"/>
            <a:ext cx="1871663"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シックﾊｳｽ症候群</a:t>
            </a:r>
          </a:p>
        </p:txBody>
      </p:sp>
      <p:sp>
        <p:nvSpPr>
          <p:cNvPr id="200749" name="Text Box 57">
            <a:extLst>
              <a:ext uri="{FF2B5EF4-FFF2-40B4-BE49-F238E27FC236}">
                <a16:creationId xmlns:a16="http://schemas.microsoft.com/office/drawing/2014/main" id="{705823C4-4A17-2E98-9E70-5CFFB2EF930E}"/>
              </a:ext>
            </a:extLst>
          </p:cNvPr>
          <p:cNvSpPr txBox="1">
            <a:spLocks noChangeArrowheads="1"/>
          </p:cNvSpPr>
          <p:nvPr/>
        </p:nvSpPr>
        <p:spPr bwMode="auto">
          <a:xfrm>
            <a:off x="6300805" y="3885406"/>
            <a:ext cx="1728788"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カネミ油症事件</a:t>
            </a:r>
          </a:p>
        </p:txBody>
      </p:sp>
      <p:sp>
        <p:nvSpPr>
          <p:cNvPr id="200750" name="Text Box 58">
            <a:extLst>
              <a:ext uri="{FF2B5EF4-FFF2-40B4-BE49-F238E27FC236}">
                <a16:creationId xmlns:a16="http://schemas.microsoft.com/office/drawing/2014/main" id="{64E1EF87-784B-B30A-1970-724E9CB40D9C}"/>
              </a:ext>
            </a:extLst>
          </p:cNvPr>
          <p:cNvSpPr txBox="1">
            <a:spLocks noChangeArrowheads="1"/>
          </p:cNvSpPr>
          <p:nvPr/>
        </p:nvSpPr>
        <p:spPr bwMode="auto">
          <a:xfrm>
            <a:off x="6258102" y="5117147"/>
            <a:ext cx="2085975"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環境リスクの大きさ</a:t>
            </a:r>
          </a:p>
        </p:txBody>
      </p:sp>
      <p:sp>
        <p:nvSpPr>
          <p:cNvPr id="200751" name="Text Box 59">
            <a:extLst>
              <a:ext uri="{FF2B5EF4-FFF2-40B4-BE49-F238E27FC236}">
                <a16:creationId xmlns:a16="http://schemas.microsoft.com/office/drawing/2014/main" id="{FCFA04EC-6C65-40CF-CD7B-88541691BA0A}"/>
              </a:ext>
            </a:extLst>
          </p:cNvPr>
          <p:cNvSpPr txBox="1">
            <a:spLocks noChangeArrowheads="1"/>
          </p:cNvSpPr>
          <p:nvPr/>
        </p:nvSpPr>
        <p:spPr bwMode="auto">
          <a:xfrm>
            <a:off x="0" y="620713"/>
            <a:ext cx="9144000" cy="5810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600" b="0" dirty="0">
                <a:latin typeface="+mn-ea"/>
                <a:ea typeface="+mn-ea"/>
              </a:rPr>
              <a:t>化学物質は多くの利便性をもたらす一方、適切な管理を行なわないと重大な環境汚染を引き起こす。</a:t>
            </a:r>
            <a:r>
              <a:rPr lang="en-US" altLang="ja-JP" sz="1600" b="0" dirty="0">
                <a:latin typeface="+mn-ea"/>
                <a:ea typeface="+mn-ea"/>
              </a:rPr>
              <a:t>2022</a:t>
            </a:r>
            <a:r>
              <a:rPr lang="ja-JP" altLang="en-US" sz="1600" b="0" dirty="0">
                <a:latin typeface="+mn-ea"/>
                <a:ea typeface="+mn-ea"/>
              </a:rPr>
              <a:t>年現在、化学物質は</a:t>
            </a:r>
            <a:r>
              <a:rPr lang="en-US" altLang="ja-JP" sz="1600" b="0" dirty="0">
                <a:solidFill>
                  <a:srgbClr val="0000FF"/>
                </a:solidFill>
                <a:latin typeface="+mn-ea"/>
                <a:ea typeface="+mn-ea"/>
              </a:rPr>
              <a:t>2</a:t>
            </a:r>
            <a:r>
              <a:rPr lang="ja-JP" altLang="en-US" sz="1600" b="0" dirty="0">
                <a:solidFill>
                  <a:srgbClr val="0000FF"/>
                </a:solidFill>
                <a:latin typeface="+mn-ea"/>
                <a:ea typeface="+mn-ea"/>
              </a:rPr>
              <a:t>億</a:t>
            </a:r>
            <a:r>
              <a:rPr lang="en-US" altLang="ja-JP" sz="1600" b="0" dirty="0">
                <a:solidFill>
                  <a:srgbClr val="0000FF"/>
                </a:solidFill>
                <a:latin typeface="+mn-ea"/>
                <a:ea typeface="+mn-ea"/>
              </a:rPr>
              <a:t>6300</a:t>
            </a:r>
            <a:r>
              <a:rPr lang="ja-JP" altLang="en-US" sz="1600" b="0" dirty="0">
                <a:solidFill>
                  <a:srgbClr val="0000FF"/>
                </a:solidFill>
                <a:latin typeface="+mn-ea"/>
                <a:ea typeface="+mn-ea"/>
              </a:rPr>
              <a:t>万種類。年間で</a:t>
            </a:r>
            <a:r>
              <a:rPr lang="en-US" altLang="ja-JP" sz="1600" b="0" dirty="0">
                <a:solidFill>
                  <a:srgbClr val="0000FF"/>
                </a:solidFill>
                <a:latin typeface="+mn-ea"/>
                <a:ea typeface="+mn-ea"/>
              </a:rPr>
              <a:t>2.5</a:t>
            </a:r>
            <a:r>
              <a:rPr lang="ja-JP" altLang="en-US" sz="1600" b="0" dirty="0">
                <a:solidFill>
                  <a:srgbClr val="0000FF"/>
                </a:solidFill>
                <a:latin typeface="+mn-ea"/>
                <a:ea typeface="+mn-ea"/>
              </a:rPr>
              <a:t>倍</a:t>
            </a:r>
            <a:r>
              <a:rPr lang="ja-JP" altLang="en-US" sz="1600" b="0" dirty="0">
                <a:latin typeface="+mn-ea"/>
                <a:ea typeface="+mn-ea"/>
              </a:rPr>
              <a:t>に増えている。</a:t>
            </a:r>
          </a:p>
        </p:txBody>
      </p:sp>
      <p:sp>
        <p:nvSpPr>
          <p:cNvPr id="200752" name="Text Box 60">
            <a:extLst>
              <a:ext uri="{FF2B5EF4-FFF2-40B4-BE49-F238E27FC236}">
                <a16:creationId xmlns:a16="http://schemas.microsoft.com/office/drawing/2014/main" id="{41D10113-FC94-E7C2-913B-C8385718CBB8}"/>
              </a:ext>
            </a:extLst>
          </p:cNvPr>
          <p:cNvSpPr txBox="1">
            <a:spLocks noChangeArrowheads="1"/>
          </p:cNvSpPr>
          <p:nvPr/>
        </p:nvSpPr>
        <p:spPr bwMode="auto">
          <a:xfrm>
            <a:off x="7774" y="1473577"/>
            <a:ext cx="5076825"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●1962</a:t>
            </a:r>
            <a:r>
              <a:rPr lang="ja-JP" altLang="en-US" sz="1400" b="0" dirty="0">
                <a:latin typeface="+mn-ea"/>
                <a:ea typeface="+mn-ea"/>
              </a:rPr>
              <a:t>年レイチェル・カーソンが「</a:t>
            </a:r>
            <a:r>
              <a:rPr lang="ja-JP" altLang="en-US" sz="1400" b="0" dirty="0">
                <a:solidFill>
                  <a:srgbClr val="FF0000"/>
                </a:solidFill>
                <a:latin typeface="+mn-ea"/>
                <a:ea typeface="+mn-ea"/>
              </a:rPr>
              <a:t>沈黙の春</a:t>
            </a:r>
            <a:r>
              <a:rPr lang="ja-JP" altLang="en-US" sz="1400" b="0" dirty="0">
                <a:latin typeface="+mn-ea"/>
                <a:ea typeface="+mn-ea"/>
              </a:rPr>
              <a:t>」で化学物質</a:t>
            </a:r>
            <a:r>
              <a:rPr lang="en-US" altLang="ja-JP" sz="1400" b="0" dirty="0">
                <a:latin typeface="+mn-ea"/>
                <a:ea typeface="+mn-ea"/>
              </a:rPr>
              <a:t>(DDT)</a:t>
            </a:r>
            <a:r>
              <a:rPr lang="ja-JP" altLang="en-US" sz="1400" b="0" dirty="0">
                <a:latin typeface="+mn-ea"/>
                <a:ea typeface="+mn-ea"/>
              </a:rPr>
              <a:t>の</a:t>
            </a:r>
          </a:p>
          <a:p>
            <a:pPr eaLnBrk="1" hangingPunct="1">
              <a:spcBef>
                <a:spcPct val="0"/>
              </a:spcBef>
              <a:buFontTx/>
              <a:buNone/>
              <a:defRPr/>
            </a:pPr>
            <a:r>
              <a:rPr lang="ja-JP" altLang="en-US" sz="1400" b="0" dirty="0">
                <a:latin typeface="+mn-ea"/>
                <a:ea typeface="+mn-ea"/>
              </a:rPr>
              <a:t>　環境汚染について警告！今日の環境保護運動の原点。</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1968</a:t>
            </a:r>
            <a:r>
              <a:rPr lang="ja-JP" altLang="en-US" sz="1400" b="0" dirty="0">
                <a:latin typeface="+mn-ea"/>
                <a:ea typeface="+mn-ea"/>
              </a:rPr>
              <a:t>年</a:t>
            </a:r>
            <a:r>
              <a:rPr lang="ja-JP" altLang="en-US" sz="1400" dirty="0">
                <a:solidFill>
                  <a:srgbClr val="FF0000"/>
                </a:solidFill>
                <a:latin typeface="+mn-ea"/>
                <a:ea typeface="+mn-ea"/>
              </a:rPr>
              <a:t>ＰＣＢ</a:t>
            </a:r>
            <a:r>
              <a:rPr lang="ja-JP" altLang="en-US" sz="1400" b="0" dirty="0">
                <a:latin typeface="+mn-ea"/>
                <a:ea typeface="+mn-ea"/>
              </a:rPr>
              <a:t>による「</a:t>
            </a:r>
            <a:r>
              <a:rPr lang="ja-JP" altLang="en-US" sz="1400" dirty="0">
                <a:solidFill>
                  <a:srgbClr val="FF0000"/>
                </a:solidFill>
                <a:latin typeface="+mn-ea"/>
                <a:ea typeface="+mn-ea"/>
              </a:rPr>
              <a:t>カネミ油症事件</a:t>
            </a:r>
            <a:r>
              <a:rPr lang="ja-JP" altLang="en-US" sz="1400" b="0" dirty="0">
                <a:latin typeface="+mn-ea"/>
                <a:ea typeface="+mn-ea"/>
              </a:rPr>
              <a:t>」発生！社会問題へ</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1973</a:t>
            </a:r>
            <a:r>
              <a:rPr lang="ja-JP" altLang="en-US" sz="1400" b="0" dirty="0">
                <a:latin typeface="+mn-ea"/>
                <a:ea typeface="+mn-ea"/>
              </a:rPr>
              <a:t>年「化審法」制定ＰＣＢ製造・輸入・使用の原則禁止</a:t>
            </a:r>
          </a:p>
        </p:txBody>
      </p:sp>
      <p:sp>
        <p:nvSpPr>
          <p:cNvPr id="200753" name="Text Box 61">
            <a:extLst>
              <a:ext uri="{FF2B5EF4-FFF2-40B4-BE49-F238E27FC236}">
                <a16:creationId xmlns:a16="http://schemas.microsoft.com/office/drawing/2014/main" id="{CF54E91E-2D61-2CB6-BA9B-C0A91A684E32}"/>
              </a:ext>
            </a:extLst>
          </p:cNvPr>
          <p:cNvSpPr txBox="1">
            <a:spLocks noChangeArrowheads="1"/>
          </p:cNvSpPr>
          <p:nvPr/>
        </p:nvSpPr>
        <p:spPr bwMode="auto">
          <a:xfrm>
            <a:off x="5146935" y="2461540"/>
            <a:ext cx="3887787" cy="12001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ホルムアルデヒドやトルエン等の</a:t>
            </a:r>
            <a:r>
              <a:rPr lang="ja-JP" altLang="en-US" sz="1200" dirty="0">
                <a:latin typeface="+mn-ea"/>
                <a:ea typeface="+mn-ea"/>
              </a:rPr>
              <a:t>ＶＯＣ</a:t>
            </a:r>
            <a:r>
              <a:rPr lang="ja-JP" altLang="en-US" sz="1200" b="0" dirty="0">
                <a:latin typeface="+mn-ea"/>
                <a:ea typeface="+mn-ea"/>
              </a:rPr>
              <a:t>による室内の空気汚染によって発生する健康障害。目・喉の痛みや違和感、アトピー性皮膚炎や喘息に似た症状などが出る。日本では、厚生労働省による室内化学物質濃度指針値（例えば、ホルムアルデヒドは</a:t>
            </a:r>
            <a:r>
              <a:rPr lang="en-US" altLang="ja-JP" sz="1200" b="0" dirty="0">
                <a:latin typeface="+mn-ea"/>
                <a:ea typeface="+mn-ea"/>
              </a:rPr>
              <a:t>0.08ppm</a:t>
            </a:r>
            <a:r>
              <a:rPr lang="ja-JP" altLang="en-US" sz="1200" b="0" dirty="0">
                <a:latin typeface="+mn-ea"/>
                <a:ea typeface="+mn-ea"/>
              </a:rPr>
              <a:t>）の設定、建築基準法による建材の規制や換気設備の義務がある。</a:t>
            </a:r>
          </a:p>
        </p:txBody>
      </p:sp>
      <p:sp>
        <p:nvSpPr>
          <p:cNvPr id="200754" name="Text Box 63">
            <a:extLst>
              <a:ext uri="{FF2B5EF4-FFF2-40B4-BE49-F238E27FC236}">
                <a16:creationId xmlns:a16="http://schemas.microsoft.com/office/drawing/2014/main" id="{7392B273-6420-B434-CBC3-524C134CEDA3}"/>
              </a:ext>
            </a:extLst>
          </p:cNvPr>
          <p:cNvSpPr txBox="1">
            <a:spLocks noChangeArrowheads="1"/>
          </p:cNvSpPr>
          <p:nvPr/>
        </p:nvSpPr>
        <p:spPr bwMode="auto">
          <a:xfrm>
            <a:off x="34925" y="6335712"/>
            <a:ext cx="8242300"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a:t>
            </a:r>
            <a:r>
              <a:rPr lang="en-US" altLang="ja-JP" sz="1400" b="0" dirty="0">
                <a:latin typeface="+mn-ea"/>
                <a:ea typeface="+mn-ea"/>
              </a:rPr>
              <a:t>2016</a:t>
            </a:r>
            <a:r>
              <a:rPr lang="ja-JP" altLang="en-US" sz="1400" b="0" dirty="0">
                <a:latin typeface="+mn-ea"/>
                <a:ea typeface="+mn-ea"/>
              </a:rPr>
              <a:t>年に改正された</a:t>
            </a:r>
            <a:r>
              <a:rPr lang="ja-JP" altLang="en-US" sz="1400" dirty="0">
                <a:solidFill>
                  <a:srgbClr val="FF0000"/>
                </a:solidFill>
                <a:latin typeface="+mn-ea"/>
                <a:ea typeface="+mn-ea"/>
              </a:rPr>
              <a:t>労働安全衛生法</a:t>
            </a:r>
            <a:r>
              <a:rPr lang="ja-JP" altLang="en-US" sz="1400" b="0" dirty="0">
                <a:latin typeface="+mn-ea"/>
                <a:ea typeface="+mn-ea"/>
              </a:rPr>
              <a:t>では、</a:t>
            </a:r>
            <a:r>
              <a:rPr lang="en-US" altLang="ja-JP" sz="1400" b="0" dirty="0">
                <a:latin typeface="+mn-ea"/>
                <a:ea typeface="+mn-ea"/>
              </a:rPr>
              <a:t>673</a:t>
            </a:r>
            <a:r>
              <a:rPr lang="ja-JP" altLang="en-US" sz="1400" b="0" dirty="0">
                <a:latin typeface="+mn-ea"/>
                <a:ea typeface="+mn-ea"/>
              </a:rPr>
              <a:t>の特定化学物質の製造・取り扱いを行う事業場において、</a:t>
            </a:r>
            <a:r>
              <a:rPr lang="ja-JP" altLang="en-US" sz="1400" dirty="0">
                <a:solidFill>
                  <a:srgbClr val="FF0000"/>
                </a:solidFill>
                <a:latin typeface="+mn-ea"/>
                <a:ea typeface="+mn-ea"/>
              </a:rPr>
              <a:t>リスクアセスメント</a:t>
            </a:r>
            <a:r>
              <a:rPr lang="ja-JP" altLang="en-US" sz="1400" b="0" dirty="0">
                <a:latin typeface="+mn-ea"/>
                <a:ea typeface="+mn-ea"/>
              </a:rPr>
              <a:t>（リスク評価）の実施が義務付けられました。</a:t>
            </a:r>
          </a:p>
        </p:txBody>
      </p:sp>
      <p:sp>
        <p:nvSpPr>
          <p:cNvPr id="200764" name="Line 71">
            <a:extLst>
              <a:ext uri="{FF2B5EF4-FFF2-40B4-BE49-F238E27FC236}">
                <a16:creationId xmlns:a16="http://schemas.microsoft.com/office/drawing/2014/main" id="{73C834AF-8976-CF28-089D-1631408713AB}"/>
              </a:ext>
            </a:extLst>
          </p:cNvPr>
          <p:cNvSpPr>
            <a:spLocks noChangeShapeType="1"/>
          </p:cNvSpPr>
          <p:nvPr/>
        </p:nvSpPr>
        <p:spPr bwMode="auto">
          <a:xfrm>
            <a:off x="34925" y="555625"/>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83348" name="図 2">
            <a:extLst>
              <a:ext uri="{FF2B5EF4-FFF2-40B4-BE49-F238E27FC236}">
                <a16:creationId xmlns:a16="http://schemas.microsoft.com/office/drawing/2014/main" id="{2621BA51-BC82-C777-BDA0-0E83E59ED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2100" y="103188"/>
            <a:ext cx="412750"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49" name="図 12">
            <a:extLst>
              <a:ext uri="{FF2B5EF4-FFF2-40B4-BE49-F238E27FC236}">
                <a16:creationId xmlns:a16="http://schemas.microsoft.com/office/drawing/2014/main" id="{E9F46012-749E-888C-7A70-6EAA6613100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03425" y="103188"/>
            <a:ext cx="411163"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AutoShape 41">
            <a:extLst>
              <a:ext uri="{FF2B5EF4-FFF2-40B4-BE49-F238E27FC236}">
                <a16:creationId xmlns:a16="http://schemas.microsoft.com/office/drawing/2014/main" id="{80FE2C79-62EB-A290-1760-1CFAAEF37704}"/>
              </a:ext>
            </a:extLst>
          </p:cNvPr>
          <p:cNvSpPr>
            <a:spLocks noChangeArrowheads="1"/>
          </p:cNvSpPr>
          <p:nvPr/>
        </p:nvSpPr>
        <p:spPr bwMode="auto">
          <a:xfrm>
            <a:off x="5176468" y="1260535"/>
            <a:ext cx="3897312" cy="817563"/>
          </a:xfrm>
          <a:prstGeom prst="roundRect">
            <a:avLst>
              <a:gd name="adj" fmla="val 16662"/>
            </a:avLst>
          </a:prstGeom>
          <a:solidFill>
            <a:srgbClr val="FFCCFF"/>
          </a:solidFill>
          <a:ln>
            <a:noFill/>
          </a:ln>
          <a:effectLst>
            <a:outerShdw dist="50800"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有機塩素系の殺虫剤・農薬。日本では</a:t>
            </a:r>
            <a:r>
              <a:rPr lang="en-US" altLang="ja-JP" sz="1400" b="0" dirty="0">
                <a:latin typeface="+mn-ea"/>
                <a:ea typeface="+mn-ea"/>
              </a:rPr>
              <a:t>1971</a:t>
            </a:r>
            <a:r>
              <a:rPr lang="ja-JP" altLang="en-US" sz="1400" b="0" dirty="0">
                <a:latin typeface="+mn-ea"/>
                <a:ea typeface="+mn-ea"/>
              </a:rPr>
              <a:t>年</a:t>
            </a:r>
            <a:r>
              <a:rPr lang="en-US" altLang="ja-JP" sz="1400" b="0" dirty="0">
                <a:latin typeface="+mn-ea"/>
                <a:ea typeface="+mn-ea"/>
              </a:rPr>
              <a:t>5</a:t>
            </a:r>
            <a:r>
              <a:rPr lang="ja-JP" altLang="en-US" sz="1400" b="0" dirty="0">
                <a:latin typeface="+mn-ea"/>
                <a:ea typeface="+mn-ea"/>
              </a:rPr>
              <a:t>月に農薬登録が失効した。しかしマラリア防止の観点から</a:t>
            </a:r>
            <a:r>
              <a:rPr lang="en-US" altLang="ja-JP" sz="1400" b="0" dirty="0">
                <a:latin typeface="+mn-ea"/>
                <a:ea typeface="+mn-ea"/>
              </a:rPr>
              <a:t>17</a:t>
            </a:r>
            <a:r>
              <a:rPr lang="ja-JP" altLang="en-US" sz="1400" b="0" dirty="0">
                <a:latin typeface="+mn-ea"/>
                <a:ea typeface="+mn-ea"/>
              </a:rPr>
              <a:t>か国で使用が認められている。</a:t>
            </a:r>
          </a:p>
        </p:txBody>
      </p:sp>
      <p:sp>
        <p:nvSpPr>
          <p:cNvPr id="3" name="AutoShape 42">
            <a:extLst>
              <a:ext uri="{FF2B5EF4-FFF2-40B4-BE49-F238E27FC236}">
                <a16:creationId xmlns:a16="http://schemas.microsoft.com/office/drawing/2014/main" id="{FE21BADC-BE7A-482F-67D4-EDEA8FE88F75}"/>
              </a:ext>
            </a:extLst>
          </p:cNvPr>
          <p:cNvSpPr>
            <a:spLocks noChangeArrowheads="1"/>
          </p:cNvSpPr>
          <p:nvPr/>
        </p:nvSpPr>
        <p:spPr bwMode="auto">
          <a:xfrm>
            <a:off x="6564049" y="1029627"/>
            <a:ext cx="899042" cy="272415"/>
          </a:xfrm>
          <a:prstGeom prst="roundRect">
            <a:avLst>
              <a:gd name="adj" fmla="val 16657"/>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4" name="Text Box 57">
            <a:extLst>
              <a:ext uri="{FF2B5EF4-FFF2-40B4-BE49-F238E27FC236}">
                <a16:creationId xmlns:a16="http://schemas.microsoft.com/office/drawing/2014/main" id="{3EE227A3-B377-42E8-1348-CF04A9184A5F}"/>
              </a:ext>
            </a:extLst>
          </p:cNvPr>
          <p:cNvSpPr txBox="1">
            <a:spLocks noChangeArrowheads="1"/>
          </p:cNvSpPr>
          <p:nvPr/>
        </p:nvSpPr>
        <p:spPr bwMode="auto">
          <a:xfrm>
            <a:off x="6732240" y="1000824"/>
            <a:ext cx="833950"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solidFill>
                  <a:schemeClr val="bg1"/>
                </a:solidFill>
                <a:latin typeface="+mn-ea"/>
                <a:ea typeface="+mn-ea"/>
              </a:rPr>
              <a:t>ＤＤＴ</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Text Box 7">
            <a:extLst>
              <a:ext uri="{FF2B5EF4-FFF2-40B4-BE49-F238E27FC236}">
                <a16:creationId xmlns:a16="http://schemas.microsoft.com/office/drawing/2014/main" id="{940248F2-A05F-FAD4-8836-A7B1D239BF00}"/>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P164</a:t>
            </a:r>
            <a:r>
              <a:rPr lang="ja-JP" altLang="en-US" sz="1200" b="0" dirty="0">
                <a:latin typeface="+mn-ea"/>
                <a:ea typeface="+mn-ea"/>
              </a:rPr>
              <a:t>～</a:t>
            </a:r>
            <a:r>
              <a:rPr lang="en-US" altLang="ja-JP" sz="1200" b="0" dirty="0">
                <a:latin typeface="+mn-ea"/>
                <a:ea typeface="+mn-ea"/>
              </a:rPr>
              <a:t>165</a:t>
            </a:r>
          </a:p>
        </p:txBody>
      </p:sp>
      <p:sp>
        <p:nvSpPr>
          <p:cNvPr id="204803" name="Text Box 8">
            <a:extLst>
              <a:ext uri="{FF2B5EF4-FFF2-40B4-BE49-F238E27FC236}">
                <a16:creationId xmlns:a16="http://schemas.microsoft.com/office/drawing/2014/main" id="{D303D8A0-18C7-5908-BC0B-84E7010F7D0D}"/>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０２</a:t>
            </a:r>
          </a:p>
        </p:txBody>
      </p:sp>
      <p:sp>
        <p:nvSpPr>
          <p:cNvPr id="204804" name="Text Box 9">
            <a:extLst>
              <a:ext uri="{FF2B5EF4-FFF2-40B4-BE49-F238E27FC236}">
                <a16:creationId xmlns:a16="http://schemas.microsoft.com/office/drawing/2014/main" id="{9AF6F351-D7F5-92E8-7A8E-8A7F726F98D4}"/>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３－７</a:t>
            </a:r>
          </a:p>
        </p:txBody>
      </p:sp>
      <p:sp>
        <p:nvSpPr>
          <p:cNvPr id="204805" name="Text Box 10">
            <a:extLst>
              <a:ext uri="{FF2B5EF4-FFF2-40B4-BE49-F238E27FC236}">
                <a16:creationId xmlns:a16="http://schemas.microsoft.com/office/drawing/2014/main" id="{D0E241F6-4DEB-7347-259A-B22F0A2538A6}"/>
              </a:ext>
            </a:extLst>
          </p:cNvPr>
          <p:cNvSpPr txBox="1">
            <a:spLocks noChangeArrowheads="1"/>
          </p:cNvSpPr>
          <p:nvPr/>
        </p:nvSpPr>
        <p:spPr bwMode="auto">
          <a:xfrm>
            <a:off x="2551113" y="96838"/>
            <a:ext cx="64166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2800" dirty="0">
                <a:latin typeface="+mn-ea"/>
                <a:ea typeface="+mn-ea"/>
              </a:rPr>
              <a:t>化学物質のリスク管理・コミュニケーション</a:t>
            </a:r>
          </a:p>
        </p:txBody>
      </p:sp>
      <p:sp>
        <p:nvSpPr>
          <p:cNvPr id="204806" name="AutoShape 12">
            <a:extLst>
              <a:ext uri="{FF2B5EF4-FFF2-40B4-BE49-F238E27FC236}">
                <a16:creationId xmlns:a16="http://schemas.microsoft.com/office/drawing/2014/main" id="{71A291E5-C8B6-3764-7FE6-F8EE70DADEED}"/>
              </a:ext>
            </a:extLst>
          </p:cNvPr>
          <p:cNvSpPr>
            <a:spLocks noChangeArrowheads="1"/>
          </p:cNvSpPr>
          <p:nvPr/>
        </p:nvSpPr>
        <p:spPr bwMode="auto">
          <a:xfrm>
            <a:off x="31731" y="4982756"/>
            <a:ext cx="8924925" cy="579438"/>
          </a:xfrm>
          <a:prstGeom prst="roundRect">
            <a:avLst>
              <a:gd name="adj" fmla="val 16653"/>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新たに製造・輸入される</a:t>
            </a:r>
            <a:r>
              <a:rPr lang="ja-JP" altLang="en-US" sz="1400" dirty="0">
                <a:latin typeface="+mn-ea"/>
                <a:ea typeface="+mn-ea"/>
              </a:rPr>
              <a:t>化学物質</a:t>
            </a:r>
            <a:r>
              <a:rPr lang="ja-JP" altLang="en-US" sz="1400" b="0" dirty="0">
                <a:latin typeface="+mn-ea"/>
                <a:ea typeface="+mn-ea"/>
              </a:rPr>
              <a:t>について事前</a:t>
            </a:r>
            <a:r>
              <a:rPr lang="ja-JP" altLang="en-US" sz="1400" dirty="0">
                <a:latin typeface="+mn-ea"/>
                <a:ea typeface="+mn-ea"/>
              </a:rPr>
              <a:t>審査</a:t>
            </a:r>
            <a:r>
              <a:rPr lang="ja-JP" altLang="en-US" sz="1400" b="0" dirty="0">
                <a:latin typeface="+mn-ea"/>
                <a:ea typeface="+mn-ea"/>
              </a:rPr>
              <a:t>を行い、化学物質の</a:t>
            </a:r>
            <a:r>
              <a:rPr lang="ja-JP" altLang="en-US" sz="1400" dirty="0">
                <a:latin typeface="+mn-ea"/>
                <a:ea typeface="+mn-ea"/>
              </a:rPr>
              <a:t>症状に応じて規制</a:t>
            </a:r>
            <a:r>
              <a:rPr lang="ja-JP" altLang="en-US" sz="1400" b="0" dirty="0">
                <a:latin typeface="+mn-ea"/>
                <a:ea typeface="+mn-ea"/>
              </a:rPr>
              <a:t>を行なう制度。</a:t>
            </a:r>
          </a:p>
          <a:p>
            <a:pPr eaLnBrk="1" hangingPunct="1">
              <a:spcBef>
                <a:spcPct val="0"/>
              </a:spcBef>
              <a:buFontTx/>
              <a:buNone/>
              <a:defRPr/>
            </a:pPr>
            <a:r>
              <a:rPr lang="ja-JP" altLang="en-US" sz="1400" b="0" dirty="0">
                <a:latin typeface="+mn-ea"/>
                <a:ea typeface="+mn-ea"/>
              </a:rPr>
              <a:t>１９７３年制定、２００９年改正、国際的動向を踏まえ２０１１年から全ての化学物質の管理制度が導入された。</a:t>
            </a:r>
          </a:p>
        </p:txBody>
      </p:sp>
      <p:sp>
        <p:nvSpPr>
          <p:cNvPr id="204807" name="AutoShape 13">
            <a:extLst>
              <a:ext uri="{FF2B5EF4-FFF2-40B4-BE49-F238E27FC236}">
                <a16:creationId xmlns:a16="http://schemas.microsoft.com/office/drawing/2014/main" id="{3A2E61E5-D0A3-3E9D-C565-D41C67543113}"/>
              </a:ext>
            </a:extLst>
          </p:cNvPr>
          <p:cNvSpPr>
            <a:spLocks noChangeArrowheads="1"/>
          </p:cNvSpPr>
          <p:nvPr/>
        </p:nvSpPr>
        <p:spPr bwMode="auto">
          <a:xfrm>
            <a:off x="139681" y="4704944"/>
            <a:ext cx="5329237" cy="273050"/>
          </a:xfrm>
          <a:prstGeom prst="roundRect">
            <a:avLst>
              <a:gd name="adj" fmla="val 16625"/>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sp>
        <p:nvSpPr>
          <p:cNvPr id="204808" name="AutoShape 14">
            <a:extLst>
              <a:ext uri="{FF2B5EF4-FFF2-40B4-BE49-F238E27FC236}">
                <a16:creationId xmlns:a16="http://schemas.microsoft.com/office/drawing/2014/main" id="{4C673CEE-E927-B5E1-34C7-210C04E50BD4}"/>
              </a:ext>
            </a:extLst>
          </p:cNvPr>
          <p:cNvSpPr>
            <a:spLocks noChangeArrowheads="1"/>
          </p:cNvSpPr>
          <p:nvPr/>
        </p:nvSpPr>
        <p:spPr bwMode="auto">
          <a:xfrm>
            <a:off x="31731" y="5913031"/>
            <a:ext cx="8924925" cy="579438"/>
          </a:xfrm>
          <a:prstGeom prst="roundRect">
            <a:avLst>
              <a:gd name="adj" fmla="val 16653"/>
            </a:avLst>
          </a:prstGeom>
          <a:solidFill>
            <a:srgbClr val="FFCCFF"/>
          </a:solidFill>
          <a:ln>
            <a:noFill/>
          </a:ln>
          <a:effectLst>
            <a:outerShdw dist="50800"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dirty="0">
                <a:latin typeface="+mn-ea"/>
                <a:ea typeface="+mn-ea"/>
              </a:rPr>
              <a:t>有害化学物質</a:t>
            </a:r>
            <a:r>
              <a:rPr lang="ja-JP" altLang="en-US" sz="1400" b="0" dirty="0">
                <a:latin typeface="+mn-ea"/>
                <a:ea typeface="+mn-ea"/>
              </a:rPr>
              <a:t>の環境</a:t>
            </a:r>
            <a:r>
              <a:rPr lang="ja-JP" altLang="en-US" sz="1400" dirty="0">
                <a:latin typeface="+mn-ea"/>
                <a:ea typeface="+mn-ea"/>
              </a:rPr>
              <a:t>排出量等を把握</a:t>
            </a:r>
            <a:r>
              <a:rPr lang="ja-JP" altLang="en-US" sz="1400" b="0" dirty="0">
                <a:latin typeface="+mn-ea"/>
                <a:ea typeface="+mn-ea"/>
              </a:rPr>
              <a:t>するための</a:t>
            </a:r>
            <a:r>
              <a:rPr lang="ja-JP" altLang="en-US" sz="1400" dirty="0">
                <a:latin typeface="+mn-ea"/>
                <a:ea typeface="+mn-ea"/>
              </a:rPr>
              <a:t>ＰＲＴＲ制度</a:t>
            </a:r>
            <a:r>
              <a:rPr lang="ja-JP" altLang="en-US" sz="1400" b="0" dirty="0">
                <a:latin typeface="+mn-ea"/>
                <a:ea typeface="+mn-ea"/>
              </a:rPr>
              <a:t>、     並びに事業者による特定の化学物質の症状および取り扱いに関する情報を記した</a:t>
            </a:r>
            <a:r>
              <a:rPr lang="ja-JP" altLang="en-US" sz="1400" dirty="0">
                <a:latin typeface="+mn-ea"/>
                <a:ea typeface="+mn-ea"/>
              </a:rPr>
              <a:t>ＳＤＳ（安全性ﾃﾞｰﾀｼｰﾄ）</a:t>
            </a:r>
            <a:r>
              <a:rPr lang="ja-JP" altLang="en-US" sz="1400" b="0" dirty="0">
                <a:latin typeface="+mn-ea"/>
                <a:ea typeface="+mn-ea"/>
              </a:rPr>
              <a:t>の交付を義務付けることにより、</a:t>
            </a:r>
            <a:r>
              <a:rPr lang="ja-JP" altLang="en-US" sz="1400" dirty="0">
                <a:latin typeface="+mn-ea"/>
                <a:ea typeface="+mn-ea"/>
              </a:rPr>
              <a:t>化学物質の管理を促進</a:t>
            </a:r>
          </a:p>
        </p:txBody>
      </p:sp>
      <p:sp>
        <p:nvSpPr>
          <p:cNvPr id="204809" name="AutoShape 15">
            <a:extLst>
              <a:ext uri="{FF2B5EF4-FFF2-40B4-BE49-F238E27FC236}">
                <a16:creationId xmlns:a16="http://schemas.microsoft.com/office/drawing/2014/main" id="{27910D79-7636-D30B-6D0D-CC741EA51BE2}"/>
              </a:ext>
            </a:extLst>
          </p:cNvPr>
          <p:cNvSpPr>
            <a:spLocks noChangeArrowheads="1"/>
          </p:cNvSpPr>
          <p:nvPr/>
        </p:nvSpPr>
        <p:spPr bwMode="auto">
          <a:xfrm>
            <a:off x="139681" y="5657444"/>
            <a:ext cx="8064500" cy="273050"/>
          </a:xfrm>
          <a:prstGeom prst="roundRect">
            <a:avLst>
              <a:gd name="adj" fmla="val 16667"/>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solidFill>
                <a:schemeClr val="bg1"/>
              </a:solidFill>
              <a:latin typeface="+mn-ea"/>
              <a:ea typeface="+mn-ea"/>
            </a:endParaRPr>
          </a:p>
        </p:txBody>
      </p:sp>
      <p:graphicFrame>
        <p:nvGraphicFramePr>
          <p:cNvPr id="217136" name="Group 48">
            <a:extLst>
              <a:ext uri="{FF2B5EF4-FFF2-40B4-BE49-F238E27FC236}">
                <a16:creationId xmlns:a16="http://schemas.microsoft.com/office/drawing/2014/main" id="{175B8273-D9CB-7879-737A-F656D2737FF0}"/>
              </a:ext>
            </a:extLst>
          </p:cNvPr>
          <p:cNvGraphicFramePr>
            <a:graphicFrameLocks noGrp="1"/>
          </p:cNvGraphicFramePr>
          <p:nvPr>
            <p:extLst>
              <p:ext uri="{D42A27DB-BD31-4B8C-83A1-F6EECF244321}">
                <p14:modId xmlns:p14="http://schemas.microsoft.com/office/powerpoint/2010/main" val="2515079324"/>
              </p:ext>
            </p:extLst>
          </p:nvPr>
        </p:nvGraphicFramePr>
        <p:xfrm>
          <a:off x="57027" y="2434133"/>
          <a:ext cx="8924925" cy="1930971"/>
        </p:xfrm>
        <a:graphic>
          <a:graphicData uri="http://schemas.openxmlformats.org/drawingml/2006/table">
            <a:tbl>
              <a:tblPr/>
              <a:tblGrid>
                <a:gridCol w="1754894">
                  <a:extLst>
                    <a:ext uri="{9D8B030D-6E8A-4147-A177-3AD203B41FA5}">
                      <a16:colId xmlns:a16="http://schemas.microsoft.com/office/drawing/2014/main" val="20000"/>
                    </a:ext>
                  </a:extLst>
                </a:gridCol>
                <a:gridCol w="7170031">
                  <a:extLst>
                    <a:ext uri="{9D8B030D-6E8A-4147-A177-3AD203B41FA5}">
                      <a16:colId xmlns:a16="http://schemas.microsoft.com/office/drawing/2014/main" val="20001"/>
                    </a:ext>
                  </a:extLst>
                </a:gridCol>
              </a:tblGrid>
              <a:tr h="34605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ＰＯＰ</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S</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条約</a:t>
                      </a:r>
                    </a:p>
                  </a:txBody>
                  <a:tcPr marL="91453" marR="91453"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環境中で分解されにくく、生物体内に蓄積しやすいＰＣＢ・ダイオキシン・ＤＤＴなどの削減や絶滅をめざす。（</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2001</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年採択時は１２物質、</a:t>
                      </a:r>
                      <a:r>
                        <a:rPr kumimoji="1" lang="en-US" altLang="ja-JP" sz="1200" b="0"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2022</a:t>
                      </a:r>
                      <a:r>
                        <a:rPr kumimoji="1" lang="ja-JP" altLang="en-US" sz="1200" b="0" i="0" u="none" strike="noStrike" cap="none" normalizeH="0" baseline="0" dirty="0">
                          <a:ln>
                            <a:noFill/>
                          </a:ln>
                          <a:solidFill>
                            <a:srgbClr val="0000FF"/>
                          </a:solidFill>
                          <a:effectLst/>
                          <a:latin typeface="Arial" panose="020B0604020202020204" pitchFamily="34" charset="0"/>
                          <a:ea typeface="ＭＳ Ｐゴシック" panose="020B0600070205080204" pitchFamily="50" charset="-128"/>
                        </a:rPr>
                        <a:t>年現在２８物質</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が対象になっている）</a:t>
                      </a:r>
                    </a:p>
                  </a:txBody>
                  <a:tcPr marL="91453" marR="91453"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408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1"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水銀に関する水俣条約</a:t>
                      </a:r>
                    </a:p>
                  </a:txBody>
                  <a:tcPr marL="91453" marR="91453"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水銀による人や生態系への悪影響を防止。水銀の産出･使用･環境への排出・廃棄に至るまでのライフサイクル全般わたって包括的な規制を策定する条約。　</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2013</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年署名</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2016</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年締結</a:t>
                      </a:r>
                    </a:p>
                  </a:txBody>
                  <a:tcPr marL="91453" marR="91453"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9843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WSSD2020</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目標</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700" b="0" i="0" u="none" kern="1200" baseline="0" dirty="0">
                          <a:solidFill>
                            <a:schemeClr val="tx1"/>
                          </a:solidFill>
                          <a:effectLst/>
                          <a:latin typeface="+mn-ea"/>
                          <a:ea typeface="ＭＳ Ｐゴシック" panose="020B0600070205080204" pitchFamily="50" charset="-128"/>
                          <a:cs typeface="+mn-cs"/>
                        </a:rPr>
                        <a:t>持続可能な開発に関する世界首脳会議</a:t>
                      </a:r>
                      <a:endParaRPr kumimoji="1" lang="en-US" altLang="ja-JP" sz="7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L="91453" marR="91453"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2020</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年までに全ての化学物質を健康や環境への影響を最小化する方法で生産・利用する」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国際化学物質管理会議</a:t>
                      </a:r>
                      <a:r>
                        <a:rPr kumimoji="1" lang="en-US" altLang="ja-JP"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(ICCM)</a:t>
                      </a:r>
                      <a:r>
                        <a:rPr kumimoji="1" lang="ja-JP" altLang="en-US"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において「国際的な化学物質管理のための戦略的アプローチ</a:t>
                      </a:r>
                      <a:r>
                        <a:rPr kumimoji="1" lang="en-US" altLang="ja-JP"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(SAICM:</a:t>
                      </a:r>
                      <a:r>
                        <a:rPr kumimoji="1" lang="ja-JP" altLang="en-US"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サイカム</a:t>
                      </a:r>
                      <a:r>
                        <a:rPr kumimoji="1" lang="en-US" altLang="ja-JP"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a:t>
                      </a:r>
                      <a:r>
                        <a:rPr kumimoji="1" lang="ja-JP" altLang="en-US" sz="10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」が採択された。</a:t>
                      </a:r>
                    </a:p>
                  </a:txBody>
                  <a:tcPr marL="91453" marR="91453"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1817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ＲＥＡＣＨ規則</a:t>
                      </a:r>
                    </a:p>
                  </a:txBody>
                  <a:tcPr marL="91453" marR="91453"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2007</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年施行。ＥＵ圏内で化学物質を年間１トン以上製造または輸入する事業者に対し、既存化学物質、新規化学物質を問わず、化学物質の登録などを義務付け。</a:t>
                      </a:r>
                    </a:p>
                  </a:txBody>
                  <a:tcPr marL="91453" marR="91453"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04827" name="AutoShape 33">
            <a:extLst>
              <a:ext uri="{FF2B5EF4-FFF2-40B4-BE49-F238E27FC236}">
                <a16:creationId xmlns:a16="http://schemas.microsoft.com/office/drawing/2014/main" id="{C253FF4B-287F-3FF6-2129-124F9EAFB0BD}"/>
              </a:ext>
            </a:extLst>
          </p:cNvPr>
          <p:cNvSpPr>
            <a:spLocks noChangeArrowheads="1"/>
          </p:cNvSpPr>
          <p:nvPr/>
        </p:nvSpPr>
        <p:spPr bwMode="auto">
          <a:xfrm>
            <a:off x="9525" y="728345"/>
            <a:ext cx="2733675" cy="271463"/>
          </a:xfrm>
          <a:prstGeom prst="roundRect">
            <a:avLst>
              <a:gd name="adj" fmla="val 1661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4831" name="Text Box 37">
            <a:extLst>
              <a:ext uri="{FF2B5EF4-FFF2-40B4-BE49-F238E27FC236}">
                <a16:creationId xmlns:a16="http://schemas.microsoft.com/office/drawing/2014/main" id="{240A3BC7-2194-9E5C-4D90-C8E0A0D7876E}"/>
              </a:ext>
            </a:extLst>
          </p:cNvPr>
          <p:cNvSpPr txBox="1">
            <a:spLocks noChangeArrowheads="1"/>
          </p:cNvSpPr>
          <p:nvPr/>
        </p:nvSpPr>
        <p:spPr bwMode="auto">
          <a:xfrm>
            <a:off x="68243" y="5633631"/>
            <a:ext cx="84248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600">
                <a:solidFill>
                  <a:schemeClr val="bg1"/>
                </a:solidFill>
                <a:latin typeface="+mn-ea"/>
                <a:ea typeface="+mn-ea"/>
              </a:rPr>
              <a:t>●</a:t>
            </a:r>
            <a:r>
              <a:rPr lang="ja-JP" altLang="en-US" sz="1600">
                <a:solidFill>
                  <a:schemeClr val="bg1"/>
                </a:solidFill>
                <a:latin typeface="+mn-ea"/>
                <a:ea typeface="+mn-ea"/>
              </a:rPr>
              <a:t>化管法（特定化学物質の環境への排出量の把握等及び管理の改善の促進に関する法律）</a:t>
            </a:r>
          </a:p>
        </p:txBody>
      </p:sp>
      <p:sp>
        <p:nvSpPr>
          <p:cNvPr id="204832" name="Text Box 38">
            <a:extLst>
              <a:ext uri="{FF2B5EF4-FFF2-40B4-BE49-F238E27FC236}">
                <a16:creationId xmlns:a16="http://schemas.microsoft.com/office/drawing/2014/main" id="{CEBEFC1F-904F-39FD-B9C4-7EDBEEB29549}"/>
              </a:ext>
            </a:extLst>
          </p:cNvPr>
          <p:cNvSpPr txBox="1">
            <a:spLocks noChangeArrowheads="1"/>
          </p:cNvSpPr>
          <p:nvPr/>
        </p:nvSpPr>
        <p:spPr bwMode="auto">
          <a:xfrm>
            <a:off x="104756" y="4655731"/>
            <a:ext cx="5507037"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en-US" altLang="ja-JP" sz="1600">
                <a:solidFill>
                  <a:schemeClr val="bg1"/>
                </a:solidFill>
                <a:latin typeface="+mn-ea"/>
                <a:ea typeface="+mn-ea"/>
              </a:rPr>
              <a:t>●</a:t>
            </a:r>
            <a:r>
              <a:rPr lang="ja-JP" altLang="en-US" sz="1600">
                <a:solidFill>
                  <a:schemeClr val="bg1"/>
                </a:solidFill>
                <a:latin typeface="+mn-ea"/>
                <a:ea typeface="+mn-ea"/>
              </a:rPr>
              <a:t>化審法（化学物質の審査及び製造等の規制に関する法律）</a:t>
            </a:r>
          </a:p>
        </p:txBody>
      </p:sp>
      <p:sp>
        <p:nvSpPr>
          <p:cNvPr id="204833" name="Text Box 39">
            <a:extLst>
              <a:ext uri="{FF2B5EF4-FFF2-40B4-BE49-F238E27FC236}">
                <a16:creationId xmlns:a16="http://schemas.microsoft.com/office/drawing/2014/main" id="{E140AB2E-4EEF-5A5E-A4DE-6FBF1999D180}"/>
              </a:ext>
            </a:extLst>
          </p:cNvPr>
          <p:cNvSpPr txBox="1">
            <a:spLocks noChangeArrowheads="1"/>
          </p:cNvSpPr>
          <p:nvPr/>
        </p:nvSpPr>
        <p:spPr bwMode="auto">
          <a:xfrm>
            <a:off x="-26988" y="704533"/>
            <a:ext cx="2879726"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化学物質とＳＤＧｓターゲット</a:t>
            </a:r>
          </a:p>
        </p:txBody>
      </p:sp>
      <p:sp>
        <p:nvSpPr>
          <p:cNvPr id="204836" name="Line 55">
            <a:extLst>
              <a:ext uri="{FF2B5EF4-FFF2-40B4-BE49-F238E27FC236}">
                <a16:creationId xmlns:a16="http://schemas.microsoft.com/office/drawing/2014/main" id="{CB0B8E6D-530E-A274-5B70-498C711467B7}"/>
              </a:ext>
            </a:extLst>
          </p:cNvPr>
          <p:cNvSpPr>
            <a:spLocks noChangeShapeType="1"/>
          </p:cNvSpPr>
          <p:nvPr/>
        </p:nvSpPr>
        <p:spPr bwMode="auto">
          <a:xfrm>
            <a:off x="0" y="68548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85377" name="図 12">
            <a:extLst>
              <a:ext uri="{FF2B5EF4-FFF2-40B4-BE49-F238E27FC236}">
                <a16:creationId xmlns:a16="http://schemas.microsoft.com/office/drawing/2014/main" id="{74993207-7F38-870A-4443-981D7E357E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9713" y="169863"/>
            <a:ext cx="358775"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8" name="図 16">
            <a:extLst>
              <a:ext uri="{FF2B5EF4-FFF2-40B4-BE49-F238E27FC236}">
                <a16:creationId xmlns:a16="http://schemas.microsoft.com/office/drawing/2014/main" id="{2F03FE2F-E5A5-0DB4-BC21-0ABEDB98CF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4838" y="169863"/>
            <a:ext cx="357187"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9" name="図 17">
            <a:extLst>
              <a:ext uri="{FF2B5EF4-FFF2-40B4-BE49-F238E27FC236}">
                <a16:creationId xmlns:a16="http://schemas.microsoft.com/office/drawing/2014/main" id="{ACA90889-2700-359A-2FD1-8A6CBA1C4F1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38375" y="169863"/>
            <a:ext cx="358775" cy="357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1" name="AutoShape 33">
            <a:extLst>
              <a:ext uri="{FF2B5EF4-FFF2-40B4-BE49-F238E27FC236}">
                <a16:creationId xmlns:a16="http://schemas.microsoft.com/office/drawing/2014/main" id="{7678D625-C5B1-5A63-D204-327D2815C8CA}"/>
              </a:ext>
            </a:extLst>
          </p:cNvPr>
          <p:cNvSpPr>
            <a:spLocks noChangeArrowheads="1"/>
          </p:cNvSpPr>
          <p:nvPr/>
        </p:nvSpPr>
        <p:spPr bwMode="auto">
          <a:xfrm>
            <a:off x="-7957" y="4419194"/>
            <a:ext cx="3371850" cy="271462"/>
          </a:xfrm>
          <a:prstGeom prst="roundRect">
            <a:avLst>
              <a:gd name="adj" fmla="val 1661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4842" name="Text Box 39">
            <a:extLst>
              <a:ext uri="{FF2B5EF4-FFF2-40B4-BE49-F238E27FC236}">
                <a16:creationId xmlns:a16="http://schemas.microsoft.com/office/drawing/2014/main" id="{8562DB9B-C7C9-2C3A-14F5-940A627D7CB5}"/>
              </a:ext>
            </a:extLst>
          </p:cNvPr>
          <p:cNvSpPr txBox="1">
            <a:spLocks noChangeArrowheads="1"/>
          </p:cNvSpPr>
          <p:nvPr/>
        </p:nvSpPr>
        <p:spPr bwMode="auto">
          <a:xfrm>
            <a:off x="4743" y="4382681"/>
            <a:ext cx="355123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日本における法律に基づく取り組み</a:t>
            </a:r>
          </a:p>
        </p:txBody>
      </p:sp>
      <p:sp>
        <p:nvSpPr>
          <p:cNvPr id="27" name="テキスト ボックス 26">
            <a:extLst>
              <a:ext uri="{FF2B5EF4-FFF2-40B4-BE49-F238E27FC236}">
                <a16:creationId xmlns:a16="http://schemas.microsoft.com/office/drawing/2014/main" id="{184E31E1-E651-D946-60ED-4D5DA6A96F06}"/>
              </a:ext>
            </a:extLst>
          </p:cNvPr>
          <p:cNvSpPr txBox="1"/>
          <p:nvPr/>
        </p:nvSpPr>
        <p:spPr>
          <a:xfrm>
            <a:off x="-22659" y="6567555"/>
            <a:ext cx="8932863" cy="292388"/>
          </a:xfrm>
          <a:prstGeom prst="rect">
            <a:avLst/>
          </a:prstGeom>
          <a:noFill/>
        </p:spPr>
        <p:txBody>
          <a:bodyPr wrap="square">
            <a:spAutoFit/>
          </a:bodyPr>
          <a:lstStyle/>
          <a:p>
            <a:pPr>
              <a:defRPr/>
            </a:pPr>
            <a:r>
              <a:rPr lang="ja-JP" altLang="en-US" sz="1300" b="0" dirty="0">
                <a:latin typeface="+mn-ea"/>
                <a:ea typeface="+mn-ea"/>
              </a:rPr>
              <a:t>化学物質の特性や用途に応じて、ダイオキシン類対策特別措置法、PCB特措法、農薬取締法、労働安全衛生法等がある</a:t>
            </a:r>
          </a:p>
        </p:txBody>
      </p:sp>
      <p:graphicFrame>
        <p:nvGraphicFramePr>
          <p:cNvPr id="2" name="表 1">
            <a:extLst>
              <a:ext uri="{FF2B5EF4-FFF2-40B4-BE49-F238E27FC236}">
                <a16:creationId xmlns:a16="http://schemas.microsoft.com/office/drawing/2014/main" id="{E598FA36-231A-A860-14AB-2B8476B031EF}"/>
              </a:ext>
            </a:extLst>
          </p:cNvPr>
          <p:cNvGraphicFramePr>
            <a:graphicFrameLocks noGrp="1"/>
          </p:cNvGraphicFramePr>
          <p:nvPr>
            <p:extLst>
              <p:ext uri="{D42A27DB-BD31-4B8C-83A1-F6EECF244321}">
                <p14:modId xmlns:p14="http://schemas.microsoft.com/office/powerpoint/2010/main" val="811438714"/>
              </p:ext>
            </p:extLst>
          </p:nvPr>
        </p:nvGraphicFramePr>
        <p:xfrm>
          <a:off x="42864" y="1029416"/>
          <a:ext cx="8924924" cy="1031432"/>
        </p:xfrm>
        <a:graphic>
          <a:graphicData uri="http://schemas.openxmlformats.org/drawingml/2006/table">
            <a:tbl>
              <a:tblPr/>
              <a:tblGrid>
                <a:gridCol w="297471">
                  <a:extLst>
                    <a:ext uri="{9D8B030D-6E8A-4147-A177-3AD203B41FA5}">
                      <a16:colId xmlns:a16="http://schemas.microsoft.com/office/drawing/2014/main" val="323875963"/>
                    </a:ext>
                  </a:extLst>
                </a:gridCol>
                <a:gridCol w="1080120">
                  <a:extLst>
                    <a:ext uri="{9D8B030D-6E8A-4147-A177-3AD203B41FA5}">
                      <a16:colId xmlns:a16="http://schemas.microsoft.com/office/drawing/2014/main" val="3514024443"/>
                    </a:ext>
                  </a:extLst>
                </a:gridCol>
                <a:gridCol w="7547333">
                  <a:extLst>
                    <a:ext uri="{9D8B030D-6E8A-4147-A177-3AD203B41FA5}">
                      <a16:colId xmlns:a16="http://schemas.microsoft.com/office/drawing/2014/main" val="1871300697"/>
                    </a:ext>
                  </a:extLst>
                </a:gridCol>
              </a:tblGrid>
              <a:tr h="333886">
                <a:tc>
                  <a:txBody>
                    <a:bodyPr/>
                    <a:lstStyle/>
                    <a:p>
                      <a:pPr algn="l" fontAlgn="ctr"/>
                      <a:r>
                        <a:rPr lang="en-US" altLang="ja-JP" sz="1100" b="0" i="0" u="none" strike="noStrike" dirty="0">
                          <a:solidFill>
                            <a:srgbClr val="000000"/>
                          </a:solidFill>
                          <a:effectLst/>
                          <a:latin typeface="+mj-ea"/>
                          <a:ea typeface="+mj-ea"/>
                        </a:rPr>
                        <a:t>3.9</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ja-JP" altLang="en-US" sz="1100" b="0" i="0" u="none" strike="noStrike" kern="1200" baseline="0" dirty="0">
                          <a:solidFill>
                            <a:srgbClr val="000000"/>
                          </a:solidFill>
                          <a:effectLst/>
                          <a:latin typeface="+mj-ea"/>
                          <a:ea typeface="+mn-ea"/>
                          <a:cs typeface="+mn-cs"/>
                        </a:rPr>
                        <a:t>すべての人に</a:t>
                      </a:r>
                      <a:br>
                        <a:rPr kumimoji="1" lang="ja-JP" altLang="en-US" sz="1100" b="0" i="0" u="none" strike="noStrike" kern="1200" baseline="0" dirty="0">
                          <a:solidFill>
                            <a:srgbClr val="000000"/>
                          </a:solidFill>
                          <a:effectLst/>
                          <a:latin typeface="+mj-ea"/>
                          <a:ea typeface="+mn-ea"/>
                          <a:cs typeface="+mn-cs"/>
                        </a:rPr>
                      </a:br>
                      <a:r>
                        <a:rPr kumimoji="1" lang="ja-JP" altLang="en-US" sz="1100" b="0" i="0" u="none" strike="noStrike" kern="1200" baseline="0" dirty="0">
                          <a:solidFill>
                            <a:srgbClr val="000000"/>
                          </a:solidFill>
                          <a:effectLst/>
                          <a:latin typeface="+mj-ea"/>
                          <a:ea typeface="+mn-ea"/>
                          <a:cs typeface="+mn-cs"/>
                        </a:rPr>
                        <a:t>健康と福祉を</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effectLst/>
                          <a:latin typeface="+mj-ea"/>
                          <a:ea typeface="+mj-ea"/>
                        </a:rPr>
                        <a:t>2030</a:t>
                      </a:r>
                      <a:r>
                        <a:rPr lang="ja-JP" altLang="en-US" sz="1100" b="0" i="0" u="none" strike="noStrike" dirty="0">
                          <a:solidFill>
                            <a:srgbClr val="000000"/>
                          </a:solidFill>
                          <a:effectLst/>
                          <a:latin typeface="+mj-ea"/>
                          <a:ea typeface="+mj-ea"/>
                        </a:rPr>
                        <a:t>年までに、有害化学物質，ならびに大気、水質及び土壌の汚染による死亡及び疾病の件数を大幅に減少させる。</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67026837"/>
                  </a:ext>
                </a:extLst>
              </a:tr>
              <a:tr h="348552">
                <a:tc>
                  <a:txBody>
                    <a:bodyPr/>
                    <a:lstStyle/>
                    <a:p>
                      <a:pPr algn="l" fontAlgn="ctr"/>
                      <a:r>
                        <a:rPr lang="en-US" altLang="ja-JP" sz="1100" b="0" i="0" u="none" strike="noStrike" dirty="0">
                          <a:solidFill>
                            <a:srgbClr val="000000"/>
                          </a:solidFill>
                          <a:effectLst/>
                          <a:latin typeface="+mj-ea"/>
                          <a:ea typeface="+mj-ea"/>
                        </a:rPr>
                        <a:t>6.3</a:t>
                      </a:r>
                      <a:endParaRPr lang="ja-JP" altLang="en-US" sz="1100" b="0" i="0" u="none" strike="noStrike" dirty="0">
                        <a:solidFill>
                          <a:srgbClr val="000000"/>
                        </a:solidFill>
                        <a:effectLst/>
                        <a:latin typeface="+mj-ea"/>
                        <a:ea typeface="+mj-ea"/>
                      </a:endParaRP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ja-JP" altLang="en-US" sz="1100" b="0" i="0" u="none" strike="noStrike" kern="1200" baseline="0" dirty="0">
                          <a:solidFill>
                            <a:srgbClr val="000000"/>
                          </a:solidFill>
                          <a:effectLst/>
                          <a:latin typeface="+mj-ea"/>
                          <a:ea typeface="+mn-ea"/>
                          <a:cs typeface="+mn-cs"/>
                        </a:rPr>
                        <a:t>安全な水と</a:t>
                      </a:r>
                      <a:br>
                        <a:rPr kumimoji="1" lang="ja-JP" altLang="en-US" sz="1100" b="0" i="0" u="none" strike="noStrike" kern="1200" baseline="0" dirty="0">
                          <a:solidFill>
                            <a:srgbClr val="000000"/>
                          </a:solidFill>
                          <a:effectLst/>
                          <a:latin typeface="+mj-ea"/>
                          <a:ea typeface="+mn-ea"/>
                          <a:cs typeface="+mn-cs"/>
                        </a:rPr>
                      </a:br>
                      <a:r>
                        <a:rPr kumimoji="1" lang="ja-JP" altLang="en-US" sz="1100" b="0" i="0" u="none" strike="noStrike" kern="1200" baseline="0" dirty="0">
                          <a:solidFill>
                            <a:srgbClr val="000000"/>
                          </a:solidFill>
                          <a:effectLst/>
                          <a:latin typeface="+mj-ea"/>
                          <a:ea typeface="+mn-ea"/>
                          <a:cs typeface="+mn-cs"/>
                        </a:rPr>
                        <a:t>トイレを世界中に</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effectLst/>
                          <a:latin typeface="+mj-ea"/>
                          <a:ea typeface="+mj-ea"/>
                        </a:rPr>
                        <a:t>2030</a:t>
                      </a:r>
                      <a:r>
                        <a:rPr lang="ja-JP" altLang="en-US" sz="1100" b="0" i="0" u="none" strike="noStrike" dirty="0">
                          <a:solidFill>
                            <a:srgbClr val="000000"/>
                          </a:solidFill>
                          <a:effectLst/>
                          <a:latin typeface="+mj-ea"/>
                          <a:ea typeface="+mj-ea"/>
                        </a:rPr>
                        <a:t>年までに、汚染の減少、投棄廃絶と有害な化学物や物質の放出の最小化、未処理の排水の割合半減及び再生利用と安全な再利用の世界的規模での大幅な増加により、水質を改善する。</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9313195"/>
                  </a:ext>
                </a:extLst>
              </a:tr>
              <a:tr h="337089">
                <a:tc>
                  <a:txBody>
                    <a:bodyPr/>
                    <a:lstStyle/>
                    <a:p>
                      <a:pPr algn="l" fontAlgn="ctr"/>
                      <a:r>
                        <a:rPr kumimoji="1" lang="en-US" altLang="ja-JP" sz="1100" b="0" i="0" u="none" strike="noStrike" kern="1200" baseline="0" dirty="0">
                          <a:solidFill>
                            <a:srgbClr val="000000"/>
                          </a:solidFill>
                          <a:effectLst/>
                          <a:latin typeface="+mj-ea"/>
                          <a:ea typeface="+mn-ea"/>
                          <a:cs typeface="+mn-cs"/>
                        </a:rPr>
                        <a:t>12.4</a:t>
                      </a:r>
                      <a:endParaRPr kumimoji="1" lang="ja-JP" altLang="en-US" sz="1100" b="0" i="0" u="none" strike="noStrike" kern="1200" baseline="0" dirty="0">
                        <a:solidFill>
                          <a:srgbClr val="000000"/>
                        </a:solidFill>
                        <a:effectLst/>
                        <a:latin typeface="+mj-ea"/>
                        <a:ea typeface="+mn-ea"/>
                        <a:cs typeface="+mn-cs"/>
                      </a:endParaRP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kumimoji="1" lang="ja-JP" altLang="en-US" sz="1100" b="0" i="0" u="none" strike="noStrike" kern="1200" baseline="0" dirty="0">
                          <a:solidFill>
                            <a:srgbClr val="000000"/>
                          </a:solidFill>
                          <a:effectLst/>
                          <a:latin typeface="+mj-ea"/>
                          <a:ea typeface="+mn-ea"/>
                          <a:cs typeface="+mn-cs"/>
                        </a:rPr>
                        <a:t>作る責任</a:t>
                      </a:r>
                      <a:endParaRPr kumimoji="1" lang="en-US" altLang="ja-JP" sz="1100" b="0" i="0" u="none" strike="noStrike" kern="1200" baseline="0" dirty="0">
                        <a:solidFill>
                          <a:srgbClr val="000000"/>
                        </a:solidFill>
                        <a:effectLst/>
                        <a:latin typeface="+mj-ea"/>
                        <a:ea typeface="+mn-ea"/>
                        <a:cs typeface="+mn-cs"/>
                      </a:endParaRPr>
                    </a:p>
                    <a:p>
                      <a:pPr algn="l" fontAlgn="ctr"/>
                      <a:r>
                        <a:rPr kumimoji="1" lang="ja-JP" altLang="en-US" sz="1100" b="0" i="0" u="none" strike="noStrike" kern="1200" baseline="0" dirty="0">
                          <a:solidFill>
                            <a:srgbClr val="000000"/>
                          </a:solidFill>
                          <a:effectLst/>
                          <a:latin typeface="+mj-ea"/>
                          <a:ea typeface="+mn-ea"/>
                          <a:cs typeface="+mn-cs"/>
                        </a:rPr>
                        <a:t>つかう責任</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effectLst/>
                          <a:latin typeface="+mj-ea"/>
                          <a:ea typeface="+mj-ea"/>
                        </a:rPr>
                        <a:t>2020</a:t>
                      </a:r>
                      <a:r>
                        <a:rPr lang="ja-JP" altLang="en-US" sz="1100" b="0" i="0" u="none" strike="noStrike" dirty="0">
                          <a:solidFill>
                            <a:srgbClr val="000000"/>
                          </a:solidFill>
                          <a:effectLst/>
                          <a:latin typeface="+mj-ea"/>
                          <a:ea typeface="+mj-ea"/>
                        </a:rPr>
                        <a:t>年までに、国際的な枠組みに従い．製品ライフサイクルを通じ、環境上適正な化学物質やすべての廃棄物の管理を実現し、人の健康や環境への悪影響を最小化するため、化学物質や廃棄物の大気、水、土壌への放出を大幅に削減する。</a:t>
                      </a:r>
                    </a:p>
                  </a:txBody>
                  <a:tcPr marL="6160" marR="6160" marT="61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216652"/>
                  </a:ext>
                </a:extLst>
              </a:tr>
            </a:tbl>
          </a:graphicData>
        </a:graphic>
      </p:graphicFrame>
      <p:sp>
        <p:nvSpPr>
          <p:cNvPr id="3" name="AutoShape 33">
            <a:extLst>
              <a:ext uri="{FF2B5EF4-FFF2-40B4-BE49-F238E27FC236}">
                <a16:creationId xmlns:a16="http://schemas.microsoft.com/office/drawing/2014/main" id="{1407873F-981A-4D03-33C4-5F2EB3B26F01}"/>
              </a:ext>
            </a:extLst>
          </p:cNvPr>
          <p:cNvSpPr>
            <a:spLocks noChangeArrowheads="1"/>
          </p:cNvSpPr>
          <p:nvPr/>
        </p:nvSpPr>
        <p:spPr bwMode="auto">
          <a:xfrm>
            <a:off x="48011" y="2155931"/>
            <a:ext cx="2733675" cy="271463"/>
          </a:xfrm>
          <a:prstGeom prst="roundRect">
            <a:avLst>
              <a:gd name="adj" fmla="val 1661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4" name="Text Box 39">
            <a:extLst>
              <a:ext uri="{FF2B5EF4-FFF2-40B4-BE49-F238E27FC236}">
                <a16:creationId xmlns:a16="http://schemas.microsoft.com/office/drawing/2014/main" id="{397784AA-E36B-64D8-4A37-F6005DF90DA0}"/>
              </a:ext>
            </a:extLst>
          </p:cNvPr>
          <p:cNvSpPr txBox="1">
            <a:spLocks noChangeArrowheads="1"/>
          </p:cNvSpPr>
          <p:nvPr/>
        </p:nvSpPr>
        <p:spPr bwMode="auto">
          <a:xfrm>
            <a:off x="11498" y="2132119"/>
            <a:ext cx="2879726"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a:latin typeface="+mn-ea"/>
                <a:ea typeface="+mn-ea"/>
              </a:rPr>
              <a:t>化学物質管理の国際動向</a:t>
            </a:r>
          </a:p>
        </p:txBody>
      </p:sp>
    </p:spTree>
    <p:extLst>
      <p:ext uri="{BB962C8B-B14F-4D97-AF65-F5344CB8AC3E}">
        <p14:creationId xmlns:p14="http://schemas.microsoft.com/office/powerpoint/2010/main" val="89539364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AutoShape 56">
            <a:extLst>
              <a:ext uri="{FF2B5EF4-FFF2-40B4-BE49-F238E27FC236}">
                <a16:creationId xmlns:a16="http://schemas.microsoft.com/office/drawing/2014/main" id="{365B98ED-E6E4-8764-3DB0-7E046547275D}"/>
              </a:ext>
            </a:extLst>
          </p:cNvPr>
          <p:cNvSpPr>
            <a:spLocks noChangeArrowheads="1"/>
          </p:cNvSpPr>
          <p:nvPr/>
        </p:nvSpPr>
        <p:spPr bwMode="auto">
          <a:xfrm>
            <a:off x="10077" y="4027999"/>
            <a:ext cx="2916238" cy="273050"/>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6851" name="Text Box 57">
            <a:extLst>
              <a:ext uri="{FF2B5EF4-FFF2-40B4-BE49-F238E27FC236}">
                <a16:creationId xmlns:a16="http://schemas.microsoft.com/office/drawing/2014/main" id="{9169A79D-BE5E-8828-5AE7-F32BE3772EF5}"/>
              </a:ext>
            </a:extLst>
          </p:cNvPr>
          <p:cNvSpPr txBox="1">
            <a:spLocks noChangeArrowheads="1"/>
          </p:cNvSpPr>
          <p:nvPr/>
        </p:nvSpPr>
        <p:spPr bwMode="auto">
          <a:xfrm>
            <a:off x="10077" y="4029586"/>
            <a:ext cx="2916238"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原発事故に伴う避難措置とその解除</a:t>
            </a:r>
          </a:p>
        </p:txBody>
      </p:sp>
      <p:sp>
        <p:nvSpPr>
          <p:cNvPr id="206852" name="Text Box 7">
            <a:extLst>
              <a:ext uri="{FF2B5EF4-FFF2-40B4-BE49-F238E27FC236}">
                <a16:creationId xmlns:a16="http://schemas.microsoft.com/office/drawing/2014/main" id="{C26217B0-2B45-96A5-9CF8-F9A7EF1FB6D1}"/>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P166</a:t>
            </a:r>
            <a:r>
              <a:rPr lang="ja-JP" altLang="en-US" sz="1200" b="0" dirty="0">
                <a:latin typeface="+mn-ea"/>
                <a:ea typeface="+mn-ea"/>
              </a:rPr>
              <a:t>～</a:t>
            </a:r>
            <a:r>
              <a:rPr lang="en-US" altLang="ja-JP" sz="1200" b="0" dirty="0">
                <a:latin typeface="+mn-ea"/>
                <a:ea typeface="+mn-ea"/>
              </a:rPr>
              <a:t>167</a:t>
            </a:r>
          </a:p>
        </p:txBody>
      </p:sp>
      <p:sp>
        <p:nvSpPr>
          <p:cNvPr id="206853" name="Text Box 8">
            <a:extLst>
              <a:ext uri="{FF2B5EF4-FFF2-40B4-BE49-F238E27FC236}">
                <a16:creationId xmlns:a16="http://schemas.microsoft.com/office/drawing/2014/main" id="{AE6EBA54-6CDE-22C5-ADB5-D5807E95DF9C}"/>
              </a:ext>
            </a:extLst>
          </p:cNvPr>
          <p:cNvSpPr txBox="1">
            <a:spLocks noChangeArrowheads="1"/>
          </p:cNvSpPr>
          <p:nvPr/>
        </p:nvSpPr>
        <p:spPr bwMode="auto">
          <a:xfrm>
            <a:off x="684213"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en-US" altLang="ja-JP" sz="1600">
                <a:solidFill>
                  <a:schemeClr val="bg1"/>
                </a:solidFill>
                <a:latin typeface="+mn-ea"/>
                <a:ea typeface="+mn-ea"/>
              </a:rPr>
              <a:t>01</a:t>
            </a:r>
          </a:p>
        </p:txBody>
      </p:sp>
      <p:sp>
        <p:nvSpPr>
          <p:cNvPr id="206854" name="Text Box 9">
            <a:extLst>
              <a:ext uri="{FF2B5EF4-FFF2-40B4-BE49-F238E27FC236}">
                <a16:creationId xmlns:a16="http://schemas.microsoft.com/office/drawing/2014/main" id="{02C09DE8-4BBD-89D7-0C7E-C6081E17220E}"/>
              </a:ext>
            </a:extLst>
          </p:cNvPr>
          <p:cNvSpPr txBox="1">
            <a:spLocks noChangeArrowheads="1"/>
          </p:cNvSpPr>
          <p:nvPr/>
        </p:nvSpPr>
        <p:spPr bwMode="auto">
          <a:xfrm>
            <a:off x="107950" y="188913"/>
            <a:ext cx="576263"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en-US" altLang="ja-JP" sz="1600">
                <a:solidFill>
                  <a:schemeClr val="bg1"/>
                </a:solidFill>
                <a:latin typeface="+mn-ea"/>
                <a:ea typeface="+mn-ea"/>
              </a:rPr>
              <a:t>3-8</a:t>
            </a:r>
          </a:p>
        </p:txBody>
      </p:sp>
      <p:sp>
        <p:nvSpPr>
          <p:cNvPr id="206855" name="Text Box 49">
            <a:extLst>
              <a:ext uri="{FF2B5EF4-FFF2-40B4-BE49-F238E27FC236}">
                <a16:creationId xmlns:a16="http://schemas.microsoft.com/office/drawing/2014/main" id="{3894143F-530A-44D7-ABAC-533B64D9ED37}"/>
              </a:ext>
            </a:extLst>
          </p:cNvPr>
          <p:cNvSpPr txBox="1">
            <a:spLocks noChangeArrowheads="1"/>
          </p:cNvSpPr>
          <p:nvPr/>
        </p:nvSpPr>
        <p:spPr bwMode="auto">
          <a:xfrm>
            <a:off x="2557463" y="160338"/>
            <a:ext cx="6619875" cy="4016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000" b="0" dirty="0">
                <a:latin typeface="+mn-ea"/>
                <a:ea typeface="+mn-ea"/>
              </a:rPr>
              <a:t>東日本大震災と東京電力　福島第一原子力発電所の事故</a:t>
            </a:r>
          </a:p>
        </p:txBody>
      </p:sp>
      <p:sp>
        <p:nvSpPr>
          <p:cNvPr id="206856" name="AutoShape 50">
            <a:extLst>
              <a:ext uri="{FF2B5EF4-FFF2-40B4-BE49-F238E27FC236}">
                <a16:creationId xmlns:a16="http://schemas.microsoft.com/office/drawing/2014/main" id="{AC47642D-CABE-9D71-D40E-4DD0DD106691}"/>
              </a:ext>
            </a:extLst>
          </p:cNvPr>
          <p:cNvSpPr>
            <a:spLocks noChangeArrowheads="1"/>
          </p:cNvSpPr>
          <p:nvPr/>
        </p:nvSpPr>
        <p:spPr bwMode="auto">
          <a:xfrm>
            <a:off x="188709" y="6463887"/>
            <a:ext cx="2647199" cy="323940"/>
          </a:xfrm>
          <a:prstGeom prst="roundRect">
            <a:avLst>
              <a:gd name="adj" fmla="val 1667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z="1400" b="0" dirty="0">
              <a:latin typeface="+mn-ea"/>
              <a:ea typeface="+mn-ea"/>
            </a:endParaRPr>
          </a:p>
        </p:txBody>
      </p:sp>
      <p:sp>
        <p:nvSpPr>
          <p:cNvPr id="206857" name="AutoShape 51">
            <a:extLst>
              <a:ext uri="{FF2B5EF4-FFF2-40B4-BE49-F238E27FC236}">
                <a16:creationId xmlns:a16="http://schemas.microsoft.com/office/drawing/2014/main" id="{5AF5F0E7-3E1F-CA29-6746-14CC3E0C1F85}"/>
              </a:ext>
            </a:extLst>
          </p:cNvPr>
          <p:cNvSpPr>
            <a:spLocks noChangeArrowheads="1"/>
          </p:cNvSpPr>
          <p:nvPr/>
        </p:nvSpPr>
        <p:spPr bwMode="auto">
          <a:xfrm>
            <a:off x="924351" y="6196192"/>
            <a:ext cx="1228274" cy="306387"/>
          </a:xfrm>
          <a:prstGeom prst="roundRect">
            <a:avLst>
              <a:gd name="adj" fmla="val 16671"/>
            </a:avLst>
          </a:prstGeom>
          <a:solidFill>
            <a:srgbClr val="FF3300"/>
          </a:solidFill>
          <a:ln w="9525">
            <a:solidFill>
              <a:schemeClr val="bg1"/>
            </a:solidFill>
            <a:round/>
            <a:headEnd/>
            <a:tailEnd/>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200" dirty="0">
                <a:solidFill>
                  <a:schemeClr val="bg1"/>
                </a:solidFill>
                <a:latin typeface="+mn-ea"/>
                <a:ea typeface="+mn-ea"/>
              </a:rPr>
              <a:t>Ｂｑ（ベクレル）</a:t>
            </a:r>
            <a:endParaRPr lang="ja-JP" altLang="ja-JP" sz="1200" dirty="0">
              <a:solidFill>
                <a:schemeClr val="bg1"/>
              </a:solidFill>
              <a:latin typeface="+mn-ea"/>
              <a:ea typeface="+mn-ea"/>
            </a:endParaRPr>
          </a:p>
        </p:txBody>
      </p:sp>
      <p:sp>
        <p:nvSpPr>
          <p:cNvPr id="206858" name="AutoShape 52">
            <a:extLst>
              <a:ext uri="{FF2B5EF4-FFF2-40B4-BE49-F238E27FC236}">
                <a16:creationId xmlns:a16="http://schemas.microsoft.com/office/drawing/2014/main" id="{6EEE0B42-4609-07F6-0D54-FE4C00CA2C39}"/>
              </a:ext>
            </a:extLst>
          </p:cNvPr>
          <p:cNvSpPr>
            <a:spLocks noChangeArrowheads="1"/>
          </p:cNvSpPr>
          <p:nvPr/>
        </p:nvSpPr>
        <p:spPr bwMode="auto">
          <a:xfrm>
            <a:off x="3109164" y="6348181"/>
            <a:ext cx="4101348" cy="448333"/>
          </a:xfrm>
          <a:prstGeom prst="roundRect">
            <a:avLst>
              <a:gd name="adj" fmla="val 8679"/>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z="1300" b="0" dirty="0">
              <a:latin typeface="+mn-ea"/>
              <a:ea typeface="+mn-ea"/>
            </a:endParaRPr>
          </a:p>
        </p:txBody>
      </p:sp>
      <p:sp>
        <p:nvSpPr>
          <p:cNvPr id="206859" name="AutoShape 53">
            <a:extLst>
              <a:ext uri="{FF2B5EF4-FFF2-40B4-BE49-F238E27FC236}">
                <a16:creationId xmlns:a16="http://schemas.microsoft.com/office/drawing/2014/main" id="{F88B0129-5EA7-7A41-76EE-11584623751E}"/>
              </a:ext>
            </a:extLst>
          </p:cNvPr>
          <p:cNvSpPr>
            <a:spLocks noChangeArrowheads="1"/>
          </p:cNvSpPr>
          <p:nvPr/>
        </p:nvSpPr>
        <p:spPr bwMode="auto">
          <a:xfrm>
            <a:off x="4632694" y="6049102"/>
            <a:ext cx="1312863" cy="306388"/>
          </a:xfrm>
          <a:prstGeom prst="roundRect">
            <a:avLst>
              <a:gd name="adj" fmla="val 1665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200" dirty="0">
                <a:solidFill>
                  <a:schemeClr val="bg1"/>
                </a:solidFill>
                <a:latin typeface="+mn-ea"/>
                <a:ea typeface="+mn-ea"/>
              </a:rPr>
              <a:t>Ｓｖ（シーベルト）</a:t>
            </a:r>
          </a:p>
        </p:txBody>
      </p:sp>
      <p:sp>
        <p:nvSpPr>
          <p:cNvPr id="206862" name="AutoShape 58">
            <a:extLst>
              <a:ext uri="{FF2B5EF4-FFF2-40B4-BE49-F238E27FC236}">
                <a16:creationId xmlns:a16="http://schemas.microsoft.com/office/drawing/2014/main" id="{4501049A-8983-3D41-2016-D5EC830F231E}"/>
              </a:ext>
            </a:extLst>
          </p:cNvPr>
          <p:cNvSpPr>
            <a:spLocks noChangeArrowheads="1"/>
          </p:cNvSpPr>
          <p:nvPr/>
        </p:nvSpPr>
        <p:spPr bwMode="auto">
          <a:xfrm>
            <a:off x="0" y="2584712"/>
            <a:ext cx="2916238" cy="273050"/>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6863" name="Text Box 59">
            <a:extLst>
              <a:ext uri="{FF2B5EF4-FFF2-40B4-BE49-F238E27FC236}">
                <a16:creationId xmlns:a16="http://schemas.microsoft.com/office/drawing/2014/main" id="{FF8AB09D-8C23-D1E7-8720-2770F4BBBF5B}"/>
              </a:ext>
            </a:extLst>
          </p:cNvPr>
          <p:cNvSpPr txBox="1">
            <a:spLocks noChangeArrowheads="1"/>
          </p:cNvSpPr>
          <p:nvPr/>
        </p:nvSpPr>
        <p:spPr bwMode="auto">
          <a:xfrm>
            <a:off x="39688" y="2549787"/>
            <a:ext cx="3014662"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latin typeface="+mn-ea"/>
                <a:ea typeface="+mn-ea"/>
              </a:rPr>
              <a:t>原発事故による放射性物質の放出</a:t>
            </a:r>
          </a:p>
        </p:txBody>
      </p:sp>
      <p:sp>
        <p:nvSpPr>
          <p:cNvPr id="206864" name="Text Box 60">
            <a:extLst>
              <a:ext uri="{FF2B5EF4-FFF2-40B4-BE49-F238E27FC236}">
                <a16:creationId xmlns:a16="http://schemas.microsoft.com/office/drawing/2014/main" id="{04F93C07-E8D1-D2CC-1DBC-BCA874E47B3C}"/>
              </a:ext>
            </a:extLst>
          </p:cNvPr>
          <p:cNvSpPr txBox="1">
            <a:spLocks noChangeArrowheads="1"/>
          </p:cNvSpPr>
          <p:nvPr/>
        </p:nvSpPr>
        <p:spPr bwMode="auto">
          <a:xfrm>
            <a:off x="0" y="2802200"/>
            <a:ext cx="9144000" cy="11699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原子炉の炉心が溶融</a:t>
            </a:r>
            <a:r>
              <a:rPr lang="en-US" altLang="ja-JP" sz="1400" b="0" dirty="0">
                <a:latin typeface="+mn-ea"/>
                <a:ea typeface="+mn-ea"/>
              </a:rPr>
              <a:t>(</a:t>
            </a:r>
            <a:r>
              <a:rPr lang="ja-JP" altLang="en-US" sz="1400" b="0" dirty="0">
                <a:latin typeface="+mn-ea"/>
                <a:ea typeface="+mn-ea"/>
              </a:rPr>
              <a:t>メルトダウン</a:t>
            </a:r>
            <a:r>
              <a:rPr lang="en-US" altLang="ja-JP" sz="1400" b="0" dirty="0">
                <a:latin typeface="+mn-ea"/>
                <a:ea typeface="+mn-ea"/>
              </a:rPr>
              <a:t>)</a:t>
            </a:r>
            <a:r>
              <a:rPr lang="ja-JP" altLang="en-US" sz="1400" b="0" dirty="0">
                <a:latin typeface="+mn-ea"/>
                <a:ea typeface="+mn-ea"/>
              </a:rPr>
              <a:t>で大量の放射性物質が大気中へ複数回放出された。</a:t>
            </a:r>
          </a:p>
          <a:p>
            <a:pPr eaLnBrk="1" hangingPunct="1">
              <a:spcBef>
                <a:spcPct val="0"/>
              </a:spcBef>
              <a:buFontTx/>
              <a:buNone/>
              <a:defRPr/>
            </a:pPr>
            <a:r>
              <a:rPr lang="ja-JP" altLang="en-US" sz="1400" b="0" dirty="0">
                <a:latin typeface="+mn-ea"/>
                <a:ea typeface="+mn-ea"/>
              </a:rPr>
              <a:t>●土壌を汚染し、河川や湖沼、また廃棄物の汚染にもつながった。</a:t>
            </a:r>
          </a:p>
          <a:p>
            <a:pPr eaLnBrk="1" hangingPunct="1">
              <a:spcBef>
                <a:spcPct val="0"/>
              </a:spcBef>
              <a:buFontTx/>
              <a:buNone/>
              <a:defRPr/>
            </a:pPr>
            <a:r>
              <a:rPr lang="ja-JP" altLang="en-US" sz="1400" b="0" dirty="0">
                <a:latin typeface="+mn-ea"/>
                <a:ea typeface="+mn-ea"/>
              </a:rPr>
              <a:t>●放射性物質は海洋へも流出したほか、事故後も</a:t>
            </a:r>
            <a:r>
              <a:rPr lang="ja-JP" altLang="en-US" sz="1400" dirty="0">
                <a:solidFill>
                  <a:srgbClr val="FF0000"/>
                </a:solidFill>
                <a:latin typeface="+mn-ea"/>
                <a:ea typeface="+mn-ea"/>
              </a:rPr>
              <a:t>高濃度の放射性物質を含む汚染水</a:t>
            </a:r>
            <a:r>
              <a:rPr lang="ja-JP" altLang="en-US" sz="1400" b="0" dirty="0">
                <a:latin typeface="+mn-ea"/>
                <a:ea typeface="+mn-ea"/>
              </a:rPr>
              <a:t>の管理に多大な労力が続いている。</a:t>
            </a:r>
          </a:p>
          <a:p>
            <a:pPr eaLnBrk="1" hangingPunct="1">
              <a:spcBef>
                <a:spcPct val="0"/>
              </a:spcBef>
              <a:buFontTx/>
              <a:buNone/>
              <a:defRPr/>
            </a:pPr>
            <a:r>
              <a:rPr lang="ja-JP" altLang="en-US" sz="1400" b="0" dirty="0">
                <a:latin typeface="+mn-ea"/>
                <a:ea typeface="+mn-ea"/>
              </a:rPr>
              <a:t>●今回の事故は、</a:t>
            </a:r>
            <a:r>
              <a:rPr lang="ja-JP" altLang="en-US" sz="1400" dirty="0">
                <a:solidFill>
                  <a:srgbClr val="FF0000"/>
                </a:solidFill>
                <a:latin typeface="+mn-ea"/>
                <a:ea typeface="+mn-ea"/>
              </a:rPr>
              <a:t>国際原子力事象評価尺度</a:t>
            </a:r>
            <a:r>
              <a:rPr lang="en-US" altLang="ja-JP" sz="1400" dirty="0">
                <a:solidFill>
                  <a:srgbClr val="FF0000"/>
                </a:solidFill>
                <a:latin typeface="+mn-ea"/>
                <a:ea typeface="+mn-ea"/>
              </a:rPr>
              <a:t>(</a:t>
            </a:r>
            <a:r>
              <a:rPr lang="en-US" altLang="ja-JP" sz="1400" dirty="0" err="1">
                <a:solidFill>
                  <a:srgbClr val="FF0000"/>
                </a:solidFill>
                <a:latin typeface="+mn-ea"/>
                <a:ea typeface="+mn-ea"/>
              </a:rPr>
              <a:t>lNES</a:t>
            </a:r>
            <a:r>
              <a:rPr lang="en-US" altLang="ja-JP" sz="1400" dirty="0">
                <a:solidFill>
                  <a:srgbClr val="FF0000"/>
                </a:solidFill>
                <a:latin typeface="+mn-ea"/>
                <a:ea typeface="+mn-ea"/>
              </a:rPr>
              <a:t>)</a:t>
            </a:r>
            <a:r>
              <a:rPr lang="ja-JP" altLang="en-US" sz="1400" b="0" dirty="0">
                <a:solidFill>
                  <a:srgbClr val="FF0000"/>
                </a:solidFill>
                <a:latin typeface="+mn-ea"/>
                <a:ea typeface="+mn-ea"/>
              </a:rPr>
              <a:t>では最大の「レベル</a:t>
            </a:r>
            <a:r>
              <a:rPr lang="en-US" altLang="ja-JP" sz="1400" b="0" dirty="0">
                <a:solidFill>
                  <a:srgbClr val="FF0000"/>
                </a:solidFill>
                <a:latin typeface="+mn-ea"/>
                <a:ea typeface="+mn-ea"/>
              </a:rPr>
              <a:t>7(</a:t>
            </a:r>
            <a:r>
              <a:rPr lang="ja-JP" altLang="en-US" sz="1400" b="0" dirty="0">
                <a:solidFill>
                  <a:srgbClr val="FF0000"/>
                </a:solidFill>
                <a:latin typeface="+mn-ea"/>
                <a:ea typeface="+mn-ea"/>
              </a:rPr>
              <a:t>深刻な事故</a:t>
            </a:r>
            <a:r>
              <a:rPr lang="en-US" altLang="ja-JP" sz="1400" b="0" dirty="0">
                <a:solidFill>
                  <a:srgbClr val="FF0000"/>
                </a:solidFill>
                <a:latin typeface="+mn-ea"/>
                <a:ea typeface="+mn-ea"/>
              </a:rPr>
              <a:t>)</a:t>
            </a:r>
            <a:r>
              <a:rPr lang="ja-JP" altLang="en-US" sz="1400" b="0" dirty="0">
                <a:solidFill>
                  <a:srgbClr val="FF0000"/>
                </a:solidFill>
                <a:latin typeface="+mn-ea"/>
                <a:ea typeface="+mn-ea"/>
              </a:rPr>
              <a:t>」</a:t>
            </a:r>
            <a:r>
              <a:rPr lang="ja-JP" altLang="en-US" sz="1400" b="0" dirty="0">
                <a:latin typeface="+mn-ea"/>
                <a:ea typeface="+mn-ea"/>
              </a:rPr>
              <a:t>で、これは</a:t>
            </a:r>
            <a:r>
              <a:rPr lang="en-US" altLang="ja-JP" sz="1400" b="0" dirty="0">
                <a:latin typeface="+mn-ea"/>
                <a:ea typeface="+mn-ea"/>
              </a:rPr>
              <a:t>1986</a:t>
            </a:r>
            <a:r>
              <a:rPr lang="ja-JP" altLang="en-US" sz="1400" b="0" dirty="0">
                <a:latin typeface="+mn-ea"/>
                <a:ea typeface="+mn-ea"/>
              </a:rPr>
              <a:t>年の</a:t>
            </a:r>
          </a:p>
          <a:p>
            <a:pPr eaLnBrk="1" hangingPunct="1">
              <a:spcBef>
                <a:spcPct val="0"/>
              </a:spcBef>
              <a:buFontTx/>
              <a:buNone/>
              <a:defRPr/>
            </a:pPr>
            <a:r>
              <a:rPr lang="ja-JP" altLang="en-US" sz="1400" b="0" dirty="0">
                <a:latin typeface="+mn-ea"/>
                <a:ea typeface="+mn-ea"/>
              </a:rPr>
              <a:t>　チェルノブイリ原子力発電所の事故に次いで世界で</a:t>
            </a:r>
            <a:r>
              <a:rPr lang="en-US" altLang="ja-JP" sz="1400" b="0" dirty="0">
                <a:latin typeface="+mn-ea"/>
                <a:ea typeface="+mn-ea"/>
              </a:rPr>
              <a:t>2</a:t>
            </a:r>
            <a:r>
              <a:rPr lang="ja-JP" altLang="en-US" sz="1400" b="0" dirty="0">
                <a:latin typeface="+mn-ea"/>
                <a:ea typeface="+mn-ea"/>
              </a:rPr>
              <a:t>例目。</a:t>
            </a:r>
          </a:p>
        </p:txBody>
      </p:sp>
      <p:sp>
        <p:nvSpPr>
          <p:cNvPr id="206865" name="Text Box 62">
            <a:extLst>
              <a:ext uri="{FF2B5EF4-FFF2-40B4-BE49-F238E27FC236}">
                <a16:creationId xmlns:a16="http://schemas.microsoft.com/office/drawing/2014/main" id="{14667196-A941-D000-7835-2EA48DFD6C0A}"/>
              </a:ext>
            </a:extLst>
          </p:cNvPr>
          <p:cNvSpPr txBox="1">
            <a:spLocks noChangeArrowheads="1"/>
          </p:cNvSpPr>
          <p:nvPr/>
        </p:nvSpPr>
        <p:spPr bwMode="auto">
          <a:xfrm>
            <a:off x="0" y="960438"/>
            <a:ext cx="9144000"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2011</a:t>
            </a:r>
            <a:r>
              <a:rPr lang="ja-JP" altLang="en-US" sz="1400" b="0" dirty="0">
                <a:latin typeface="+mn-ea"/>
                <a:ea typeface="+mn-ea"/>
              </a:rPr>
              <a:t>年</a:t>
            </a:r>
            <a:r>
              <a:rPr lang="en-US" altLang="ja-JP" sz="1400" b="0" dirty="0">
                <a:latin typeface="+mn-ea"/>
                <a:ea typeface="+mn-ea"/>
              </a:rPr>
              <a:t>3</a:t>
            </a:r>
            <a:r>
              <a:rPr lang="ja-JP" altLang="en-US" sz="1400" b="0" dirty="0">
                <a:latin typeface="+mn-ea"/>
                <a:ea typeface="+mn-ea"/>
              </a:rPr>
              <a:t>月東北地方太平洋沖で発生した東日本大震災は、</a:t>
            </a:r>
            <a:r>
              <a:rPr lang="en-US" altLang="ja-JP" sz="1400" b="0" dirty="0">
                <a:latin typeface="+mn-ea"/>
                <a:ea typeface="+mn-ea"/>
              </a:rPr>
              <a:t>2</a:t>
            </a:r>
            <a:r>
              <a:rPr lang="ja-JP" altLang="en-US" sz="1400" b="0" dirty="0">
                <a:latin typeface="+mn-ea"/>
                <a:ea typeface="+mn-ea"/>
              </a:rPr>
              <a:t>万人近い死者・行方不明者など、甚大な被害をもたらした。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●福島第一原子力発電所事故によって、大量の</a:t>
            </a:r>
            <a:r>
              <a:rPr lang="ja-JP" altLang="en-US" sz="1400" b="0" dirty="0">
                <a:solidFill>
                  <a:srgbClr val="FF0000"/>
                </a:solidFill>
                <a:latin typeface="+mn-ea"/>
                <a:ea typeface="+mn-ea"/>
              </a:rPr>
              <a:t>放射性物質が放出</a:t>
            </a:r>
            <a:r>
              <a:rPr lang="ja-JP" altLang="en-US" sz="1400" b="0" dirty="0">
                <a:latin typeface="+mn-ea"/>
                <a:ea typeface="+mn-ea"/>
              </a:rPr>
              <a:t>され広範囲に環境汚染をもたらした。</a:t>
            </a:r>
          </a:p>
        </p:txBody>
      </p:sp>
      <p:sp>
        <p:nvSpPr>
          <p:cNvPr id="206866" name="Text Box 63">
            <a:extLst>
              <a:ext uri="{FF2B5EF4-FFF2-40B4-BE49-F238E27FC236}">
                <a16:creationId xmlns:a16="http://schemas.microsoft.com/office/drawing/2014/main" id="{7EC3CE2D-89AB-22F9-C335-31712E098A9E}"/>
              </a:ext>
            </a:extLst>
          </p:cNvPr>
          <p:cNvSpPr txBox="1">
            <a:spLocks noChangeArrowheads="1"/>
          </p:cNvSpPr>
          <p:nvPr/>
        </p:nvSpPr>
        <p:spPr bwMode="auto">
          <a:xfrm>
            <a:off x="0" y="4301049"/>
            <a:ext cx="9133923" cy="1600438"/>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 </a:t>
            </a:r>
            <a:r>
              <a:rPr lang="en-US" altLang="ja-JP" sz="1400" b="0" dirty="0">
                <a:latin typeface="+mn-ea"/>
                <a:ea typeface="+mn-ea"/>
              </a:rPr>
              <a:t>4</a:t>
            </a:r>
            <a:r>
              <a:rPr lang="ja-JP" altLang="en-US" sz="1400" b="0" dirty="0">
                <a:latin typeface="+mn-ea"/>
                <a:ea typeface="+mn-ea"/>
              </a:rPr>
              <a:t>月</a:t>
            </a:r>
            <a:r>
              <a:rPr lang="en-US" altLang="ja-JP" sz="1400" b="0" dirty="0">
                <a:latin typeface="+mn-ea"/>
                <a:ea typeface="+mn-ea"/>
              </a:rPr>
              <a:t>22</a:t>
            </a:r>
            <a:r>
              <a:rPr lang="ja-JP" altLang="en-US" sz="1400" b="0" dirty="0">
                <a:latin typeface="+mn-ea"/>
                <a:ea typeface="+mn-ea"/>
              </a:rPr>
              <a:t>日</a:t>
            </a:r>
            <a:r>
              <a:rPr lang="ja-JP" altLang="en-US" sz="1400" b="0" dirty="0">
                <a:solidFill>
                  <a:srgbClr val="FF0000"/>
                </a:solidFill>
                <a:latin typeface="+mn-ea"/>
                <a:ea typeface="+mn-ea"/>
              </a:rPr>
              <a:t>「</a:t>
            </a:r>
            <a:r>
              <a:rPr lang="ja-JP" altLang="en-US" sz="1400" dirty="0">
                <a:solidFill>
                  <a:srgbClr val="FF0000"/>
                </a:solidFill>
                <a:latin typeface="+mn-ea"/>
                <a:ea typeface="+mn-ea"/>
              </a:rPr>
              <a:t>原子力災害対策特別措置法</a:t>
            </a:r>
            <a:r>
              <a:rPr lang="ja-JP" altLang="en-US" sz="1400" b="0" dirty="0">
                <a:solidFill>
                  <a:srgbClr val="FF0000"/>
                </a:solidFill>
                <a:latin typeface="+mn-ea"/>
                <a:ea typeface="+mn-ea"/>
              </a:rPr>
              <a:t>」</a:t>
            </a:r>
            <a:r>
              <a:rPr lang="ja-JP" altLang="en-US" sz="1400" b="0" dirty="0">
                <a:latin typeface="+mn-ea"/>
                <a:ea typeface="+mn-ea"/>
              </a:rPr>
              <a:t>に基づいて、</a:t>
            </a:r>
            <a:r>
              <a:rPr lang="en-US" altLang="ja-JP" sz="1400" b="0" dirty="0">
                <a:latin typeface="+mn-ea"/>
                <a:ea typeface="+mn-ea"/>
              </a:rPr>
              <a:t>20km</a:t>
            </a:r>
            <a:r>
              <a:rPr lang="ja-JP" altLang="en-US" sz="1400" b="0" dirty="0">
                <a:latin typeface="+mn-ea"/>
                <a:ea typeface="+mn-ea"/>
              </a:rPr>
              <a:t>圏内が「</a:t>
            </a:r>
            <a:r>
              <a:rPr lang="ja-JP" altLang="en-US" sz="1400" dirty="0">
                <a:latin typeface="+mn-ea"/>
                <a:ea typeface="+mn-ea"/>
              </a:rPr>
              <a:t>警戒区域</a:t>
            </a:r>
            <a:r>
              <a:rPr lang="ja-JP" altLang="en-US" sz="1400" b="0" dirty="0">
                <a:latin typeface="+mn-ea"/>
                <a:ea typeface="+mn-ea"/>
              </a:rPr>
              <a:t>」に指定。</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30km</a:t>
            </a:r>
            <a:r>
              <a:rPr lang="ja-JP" altLang="en-US" sz="1400" b="0" dirty="0">
                <a:latin typeface="+mn-ea"/>
                <a:ea typeface="+mn-ea"/>
              </a:rPr>
              <a:t>圏外を含め、年間積算線量が</a:t>
            </a:r>
            <a:r>
              <a:rPr lang="en-US" altLang="ja-JP" sz="1400" b="0" dirty="0">
                <a:latin typeface="+mn-ea"/>
                <a:ea typeface="+mn-ea"/>
              </a:rPr>
              <a:t>20mSv</a:t>
            </a:r>
            <a:r>
              <a:rPr lang="ja-JP" altLang="en-US" sz="1400" b="0" dirty="0">
                <a:latin typeface="+mn-ea"/>
                <a:ea typeface="+mn-ea"/>
              </a:rPr>
              <a:t>以上と見込まれる地域が「</a:t>
            </a:r>
            <a:r>
              <a:rPr lang="ja-JP" altLang="en-US" sz="1400" dirty="0">
                <a:latin typeface="+mn-ea"/>
                <a:ea typeface="+mn-ea"/>
              </a:rPr>
              <a:t>計画的避難区域</a:t>
            </a:r>
            <a:r>
              <a:rPr lang="ja-JP" altLang="en-US" sz="1400" b="0" dirty="0">
                <a:latin typeface="+mn-ea"/>
                <a:ea typeface="+mn-ea"/>
              </a:rPr>
              <a:t>」に指定。</a:t>
            </a:r>
          </a:p>
          <a:p>
            <a:pPr eaLnBrk="1" hangingPunct="1">
              <a:spcBef>
                <a:spcPct val="0"/>
              </a:spcBef>
              <a:buFontTx/>
              <a:buNone/>
              <a:defRPr/>
            </a:pPr>
            <a:r>
              <a:rPr lang="ja-JP" altLang="en-US" sz="1400" b="0" dirty="0">
                <a:latin typeface="+mn-ea"/>
                <a:ea typeface="+mn-ea"/>
              </a:rPr>
              <a:t>●局所的に前記の線量に達すると見込まれる地点が「</a:t>
            </a:r>
            <a:r>
              <a:rPr lang="ja-JP" altLang="en-US" sz="1400" dirty="0">
                <a:latin typeface="+mn-ea"/>
                <a:ea typeface="+mn-ea"/>
              </a:rPr>
              <a:t>特定避難勧奨地点</a:t>
            </a:r>
            <a:r>
              <a:rPr lang="ja-JP" altLang="en-US" sz="1400" b="0" dirty="0">
                <a:latin typeface="+mn-ea"/>
                <a:ea typeface="+mn-ea"/>
              </a:rPr>
              <a:t>」に指定。</a:t>
            </a:r>
          </a:p>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警戒区域と計画的避難区域は</a:t>
            </a:r>
            <a:r>
              <a:rPr lang="ja-JP" altLang="en-US" sz="1400" dirty="0">
                <a:solidFill>
                  <a:srgbClr val="FF0000"/>
                </a:solidFill>
                <a:latin typeface="+mn-ea"/>
                <a:ea typeface="+mn-ea"/>
              </a:rPr>
              <a:t>強制的</a:t>
            </a:r>
            <a:r>
              <a:rPr lang="ja-JP" altLang="en-US" sz="1400" b="0" dirty="0">
                <a:solidFill>
                  <a:srgbClr val="FF0000"/>
                </a:solidFill>
                <a:latin typeface="+mn-ea"/>
                <a:ea typeface="+mn-ea"/>
              </a:rPr>
              <a:t>に避難指示</a:t>
            </a:r>
            <a:r>
              <a:rPr lang="ja-JP" altLang="en-US" sz="1400" b="0" dirty="0">
                <a:latin typeface="+mn-ea"/>
                <a:ea typeface="+mn-ea"/>
              </a:rPr>
              <a:t>、約８万人が避難した。</a:t>
            </a: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 2013</a:t>
            </a:r>
            <a:r>
              <a:rPr lang="ja-JP" altLang="en-US" sz="1400" b="0" dirty="0">
                <a:latin typeface="+mn-ea"/>
                <a:ea typeface="+mn-ea"/>
              </a:rPr>
              <a:t>年</a:t>
            </a:r>
            <a:r>
              <a:rPr lang="en-US" altLang="ja-JP" sz="1400" b="0" dirty="0">
                <a:latin typeface="+mn-ea"/>
                <a:ea typeface="+mn-ea"/>
              </a:rPr>
              <a:t>8</a:t>
            </a:r>
            <a:r>
              <a:rPr lang="ja-JP" altLang="en-US" sz="1400" b="0" dirty="0">
                <a:latin typeface="+mn-ea"/>
                <a:ea typeface="+mn-ea"/>
              </a:rPr>
              <a:t>月帰還困難区域、居住制限区域、避難指示解除準備区域の避難が完了。</a:t>
            </a:r>
          </a:p>
          <a:p>
            <a:pPr eaLnBrk="1" hangingPunct="1">
              <a:spcBef>
                <a:spcPct val="0"/>
              </a:spcBef>
              <a:buFontTx/>
              <a:buNone/>
              <a:defRPr/>
            </a:pPr>
            <a:r>
              <a:rPr lang="ja-JP" altLang="en-US" sz="1400" b="0" dirty="0">
                <a:latin typeface="+mn-ea"/>
                <a:ea typeface="+mn-ea"/>
              </a:rPr>
              <a:t>● </a:t>
            </a:r>
            <a:r>
              <a:rPr lang="en-US" altLang="ja-JP" sz="1400" b="0" dirty="0">
                <a:latin typeface="+mn-ea"/>
                <a:ea typeface="+mn-ea"/>
              </a:rPr>
              <a:t>2014</a:t>
            </a:r>
            <a:r>
              <a:rPr lang="ja-JP" altLang="en-US" sz="1400" b="0" dirty="0">
                <a:latin typeface="+mn-ea"/>
                <a:ea typeface="+mn-ea"/>
              </a:rPr>
              <a:t>年</a:t>
            </a:r>
            <a:r>
              <a:rPr lang="en-US" altLang="ja-JP" sz="1400" b="0" dirty="0">
                <a:latin typeface="+mn-ea"/>
                <a:ea typeface="+mn-ea"/>
              </a:rPr>
              <a:t>4</a:t>
            </a:r>
            <a:r>
              <a:rPr lang="ja-JP" altLang="en-US" sz="1400" b="0" dirty="0">
                <a:latin typeface="+mn-ea"/>
                <a:ea typeface="+mn-ea"/>
              </a:rPr>
              <a:t>月より順次、避難指示の解除。</a:t>
            </a:r>
            <a:r>
              <a:rPr lang="ja-JP" altLang="en-US" sz="1400" b="0" dirty="0">
                <a:solidFill>
                  <a:srgbClr val="FF0000"/>
                </a:solidFill>
                <a:latin typeface="+mn-ea"/>
                <a:ea typeface="+mn-ea"/>
              </a:rPr>
              <a:t>福島第一原発立地２町と帰還困難区域を除いて、</a:t>
            </a:r>
            <a:r>
              <a:rPr lang="en-US" altLang="ja-JP" sz="1400" b="0" dirty="0">
                <a:solidFill>
                  <a:srgbClr val="FF0000"/>
                </a:solidFill>
                <a:latin typeface="+mn-ea"/>
                <a:ea typeface="+mn-ea"/>
              </a:rPr>
              <a:t>2017</a:t>
            </a:r>
            <a:r>
              <a:rPr lang="ja-JP" altLang="en-US" sz="1400" b="0" dirty="0">
                <a:solidFill>
                  <a:srgbClr val="FF0000"/>
                </a:solidFill>
                <a:latin typeface="+mn-ea"/>
                <a:ea typeface="+mn-ea"/>
              </a:rPr>
              <a:t>年</a:t>
            </a:r>
            <a:r>
              <a:rPr lang="en-US" altLang="ja-JP" sz="1400" b="0" dirty="0">
                <a:solidFill>
                  <a:srgbClr val="FF0000"/>
                </a:solidFill>
                <a:latin typeface="+mn-ea"/>
                <a:ea typeface="+mn-ea"/>
              </a:rPr>
              <a:t>4</a:t>
            </a:r>
            <a:r>
              <a:rPr lang="ja-JP" altLang="en-US" sz="1400" b="0" dirty="0">
                <a:solidFill>
                  <a:srgbClr val="FF0000"/>
                </a:solidFill>
                <a:latin typeface="+mn-ea"/>
                <a:ea typeface="+mn-ea"/>
              </a:rPr>
              <a:t>月避難指示は解除</a:t>
            </a:r>
            <a:r>
              <a:rPr lang="ja-JP" altLang="en-US" sz="1400" b="0" dirty="0">
                <a:latin typeface="+mn-ea"/>
                <a:ea typeface="+mn-ea"/>
              </a:rPr>
              <a:t>● </a:t>
            </a:r>
            <a:r>
              <a:rPr lang="en-US" altLang="ja-JP" sz="1400" b="0" dirty="0">
                <a:latin typeface="+mn-ea"/>
                <a:ea typeface="+mn-ea"/>
              </a:rPr>
              <a:t>JR</a:t>
            </a:r>
            <a:r>
              <a:rPr lang="ja-JP" altLang="en-US" sz="1400" b="0" dirty="0">
                <a:latin typeface="+mn-ea"/>
                <a:ea typeface="+mn-ea"/>
              </a:rPr>
              <a:t>常磐線は</a:t>
            </a:r>
            <a:r>
              <a:rPr lang="en-US" altLang="ja-JP" sz="1400" b="0" dirty="0">
                <a:latin typeface="+mn-ea"/>
                <a:ea typeface="+mn-ea"/>
              </a:rPr>
              <a:t>2020</a:t>
            </a:r>
            <a:r>
              <a:rPr lang="ja-JP" altLang="en-US" sz="1400" b="0" dirty="0">
                <a:latin typeface="+mn-ea"/>
                <a:ea typeface="+mn-ea"/>
              </a:rPr>
              <a:t>年３月に全線復旧。駅前は特定復興再生拠点区域が設けられている。</a:t>
            </a:r>
          </a:p>
        </p:txBody>
      </p:sp>
      <p:sp>
        <p:nvSpPr>
          <p:cNvPr id="206879" name="Line 68">
            <a:extLst>
              <a:ext uri="{FF2B5EF4-FFF2-40B4-BE49-F238E27FC236}">
                <a16:creationId xmlns:a16="http://schemas.microsoft.com/office/drawing/2014/main" id="{9E0D641B-B5B3-FFDC-F758-1309DD88330C}"/>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87410" name="図 2">
            <a:extLst>
              <a:ext uri="{FF2B5EF4-FFF2-40B4-BE49-F238E27FC236}">
                <a16:creationId xmlns:a16="http://schemas.microsoft.com/office/drawing/2014/main" id="{0792EA67-F770-DF24-60DD-6B48E5C989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7775" y="19367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1" name="図 6">
            <a:extLst>
              <a:ext uri="{FF2B5EF4-FFF2-40B4-BE49-F238E27FC236}">
                <a16:creationId xmlns:a16="http://schemas.microsoft.com/office/drawing/2014/main" id="{89C36A0B-E834-065C-58E6-DEEE0BAD65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36700" y="1905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2" name="図 9">
            <a:extLst>
              <a:ext uri="{FF2B5EF4-FFF2-40B4-BE49-F238E27FC236}">
                <a16:creationId xmlns:a16="http://schemas.microsoft.com/office/drawing/2014/main" id="{A13E0279-718B-C0F3-5B28-573AD4D135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8963" y="19050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3" name="図 11">
            <a:extLst>
              <a:ext uri="{FF2B5EF4-FFF2-40B4-BE49-F238E27FC236}">
                <a16:creationId xmlns:a16="http://schemas.microsoft.com/office/drawing/2014/main" id="{DA809737-2868-975D-72F6-A0285E880A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81225" y="1841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72" name="AutoShape 58">
            <a:extLst>
              <a:ext uri="{FF2B5EF4-FFF2-40B4-BE49-F238E27FC236}">
                <a16:creationId xmlns:a16="http://schemas.microsoft.com/office/drawing/2014/main" id="{42FAEF07-E636-9868-B481-6955500FDAB5}"/>
              </a:ext>
            </a:extLst>
          </p:cNvPr>
          <p:cNvSpPr>
            <a:spLocks noChangeArrowheads="1"/>
          </p:cNvSpPr>
          <p:nvPr/>
        </p:nvSpPr>
        <p:spPr bwMode="auto">
          <a:xfrm>
            <a:off x="-36513" y="727075"/>
            <a:ext cx="2916238" cy="273050"/>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6873" name="Text Box 59">
            <a:extLst>
              <a:ext uri="{FF2B5EF4-FFF2-40B4-BE49-F238E27FC236}">
                <a16:creationId xmlns:a16="http://schemas.microsoft.com/office/drawing/2014/main" id="{303928C7-0208-2F84-E363-4C5676D04F06}"/>
              </a:ext>
            </a:extLst>
          </p:cNvPr>
          <p:cNvSpPr txBox="1">
            <a:spLocks noChangeArrowheads="1"/>
          </p:cNvSpPr>
          <p:nvPr/>
        </p:nvSpPr>
        <p:spPr bwMode="auto">
          <a:xfrm>
            <a:off x="3175" y="692150"/>
            <a:ext cx="3014663"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latin typeface="+mn-ea"/>
                <a:ea typeface="+mn-ea"/>
              </a:rPr>
              <a:t>震災、原発事故による環境問題</a:t>
            </a:r>
          </a:p>
        </p:txBody>
      </p:sp>
      <p:sp>
        <p:nvSpPr>
          <p:cNvPr id="206874" name="Text Box 62">
            <a:extLst>
              <a:ext uri="{FF2B5EF4-FFF2-40B4-BE49-F238E27FC236}">
                <a16:creationId xmlns:a16="http://schemas.microsoft.com/office/drawing/2014/main" id="{40792157-9E33-DC26-2F69-332C95EE0C4A}"/>
              </a:ext>
            </a:extLst>
          </p:cNvPr>
          <p:cNvSpPr txBox="1">
            <a:spLocks noChangeArrowheads="1"/>
          </p:cNvSpPr>
          <p:nvPr/>
        </p:nvSpPr>
        <p:spPr bwMode="auto">
          <a:xfrm>
            <a:off x="0" y="1827213"/>
            <a:ext cx="9144000"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●大津波によって莫大な数の建物が損壊し、津波で運ばれた</a:t>
            </a:r>
            <a:r>
              <a:rPr lang="ja-JP" altLang="en-US" sz="1400" b="0" dirty="0">
                <a:solidFill>
                  <a:srgbClr val="FF0000"/>
                </a:solidFill>
                <a:latin typeface="+mn-ea"/>
                <a:ea typeface="+mn-ea"/>
              </a:rPr>
              <a:t>津波堆積物</a:t>
            </a:r>
            <a:r>
              <a:rPr lang="ja-JP" altLang="en-US" sz="1400" b="0" dirty="0">
                <a:latin typeface="+mn-ea"/>
                <a:ea typeface="+mn-ea"/>
              </a:rPr>
              <a:t>と</a:t>
            </a:r>
            <a:r>
              <a:rPr lang="ja-JP" altLang="en-US" sz="1400" b="0" dirty="0">
                <a:solidFill>
                  <a:srgbClr val="FF0000"/>
                </a:solidFill>
                <a:latin typeface="+mn-ea"/>
                <a:ea typeface="+mn-ea"/>
              </a:rPr>
              <a:t>災害廃棄物</a:t>
            </a:r>
            <a:r>
              <a:rPr lang="ja-JP" altLang="en-US" sz="1400" b="0" dirty="0">
                <a:latin typeface="+mn-ea"/>
                <a:ea typeface="+mn-ea"/>
              </a:rPr>
              <a:t>が問題をより深刻にした。</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●沿岸部の被災地では、水産物などの腐敗による衛生状態が悪化、有機性廃棄物の分解による</a:t>
            </a:r>
            <a:r>
              <a:rPr lang="ja-JP" altLang="en-US" sz="1400" b="0" dirty="0">
                <a:solidFill>
                  <a:srgbClr val="FF0000"/>
                </a:solidFill>
                <a:latin typeface="+mn-ea"/>
                <a:ea typeface="+mn-ea"/>
              </a:rPr>
              <a:t>自然発火で火災</a:t>
            </a:r>
            <a:r>
              <a:rPr lang="ja-JP" altLang="en-US" sz="1400" b="0" dirty="0">
                <a:latin typeface="+mn-ea"/>
                <a:ea typeface="+mn-ea"/>
              </a:rPr>
              <a:t>も発生。</a:t>
            </a:r>
          </a:p>
          <a:p>
            <a:pPr eaLnBrk="1" hangingPunct="1">
              <a:spcBef>
                <a:spcPct val="0"/>
              </a:spcBef>
              <a:buFontTx/>
              <a:buNone/>
              <a:defRPr/>
            </a:pPr>
            <a:r>
              <a:rPr lang="ja-JP" altLang="en-US" sz="1400" b="0" dirty="0">
                <a:latin typeface="+mn-ea"/>
                <a:ea typeface="+mn-ea"/>
              </a:rPr>
              <a:t>●建造物の解体時には、</a:t>
            </a:r>
            <a:r>
              <a:rPr lang="ja-JP" altLang="en-US" sz="1400" b="0" dirty="0">
                <a:solidFill>
                  <a:srgbClr val="FF0000"/>
                </a:solidFill>
                <a:latin typeface="+mn-ea"/>
                <a:ea typeface="+mn-ea"/>
              </a:rPr>
              <a:t>アスベストの飛散</a:t>
            </a:r>
            <a:r>
              <a:rPr lang="ja-JP" altLang="en-US" sz="1400" b="0" dirty="0">
                <a:latin typeface="+mn-ea"/>
                <a:ea typeface="+mn-ea"/>
              </a:rPr>
              <a:t>防止に十分な注意が必要。</a:t>
            </a:r>
          </a:p>
        </p:txBody>
      </p:sp>
      <p:sp>
        <p:nvSpPr>
          <p:cNvPr id="206875" name="AutoShape 58">
            <a:extLst>
              <a:ext uri="{FF2B5EF4-FFF2-40B4-BE49-F238E27FC236}">
                <a16:creationId xmlns:a16="http://schemas.microsoft.com/office/drawing/2014/main" id="{A51620C2-CBF2-CE48-1944-41C00C34D29C}"/>
              </a:ext>
            </a:extLst>
          </p:cNvPr>
          <p:cNvSpPr>
            <a:spLocks noChangeArrowheads="1"/>
          </p:cNvSpPr>
          <p:nvPr/>
        </p:nvSpPr>
        <p:spPr bwMode="auto">
          <a:xfrm>
            <a:off x="-36513" y="1593850"/>
            <a:ext cx="2916238" cy="273050"/>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6876" name="Text Box 59">
            <a:extLst>
              <a:ext uri="{FF2B5EF4-FFF2-40B4-BE49-F238E27FC236}">
                <a16:creationId xmlns:a16="http://schemas.microsoft.com/office/drawing/2014/main" id="{73450010-6DEE-E26B-F218-D12CE644AD71}"/>
              </a:ext>
            </a:extLst>
          </p:cNvPr>
          <p:cNvSpPr txBox="1">
            <a:spLocks noChangeArrowheads="1"/>
          </p:cNvSpPr>
          <p:nvPr/>
        </p:nvSpPr>
        <p:spPr bwMode="auto">
          <a:xfrm>
            <a:off x="3175" y="1558925"/>
            <a:ext cx="3014663"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latin typeface="+mn-ea"/>
                <a:ea typeface="+mn-ea"/>
              </a:rPr>
              <a:t>災害廃棄物の発生と環境問題</a:t>
            </a:r>
          </a:p>
        </p:txBody>
      </p:sp>
      <p:sp>
        <p:nvSpPr>
          <p:cNvPr id="2" name="Text Box 57">
            <a:extLst>
              <a:ext uri="{FF2B5EF4-FFF2-40B4-BE49-F238E27FC236}">
                <a16:creationId xmlns:a16="http://schemas.microsoft.com/office/drawing/2014/main" id="{7967FB81-BD8C-63A3-1952-66ED8A3E675E}"/>
              </a:ext>
            </a:extLst>
          </p:cNvPr>
          <p:cNvSpPr txBox="1">
            <a:spLocks noChangeArrowheads="1"/>
          </p:cNvSpPr>
          <p:nvPr/>
        </p:nvSpPr>
        <p:spPr bwMode="auto">
          <a:xfrm>
            <a:off x="7432024" y="6201379"/>
            <a:ext cx="1512168" cy="63094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出すベクレル！</a:t>
            </a:r>
            <a:endParaRPr lang="en-US" altLang="ja-JP" sz="1400" dirty="0">
              <a:latin typeface="+mn-ea"/>
              <a:ea typeface="+mn-ea"/>
            </a:endParaRPr>
          </a:p>
          <a:p>
            <a:pPr eaLnBrk="1" hangingPunct="1">
              <a:spcBef>
                <a:spcPct val="50000"/>
              </a:spcBef>
              <a:buFontTx/>
              <a:buNone/>
              <a:defRPr/>
            </a:pPr>
            <a:r>
              <a:rPr lang="ja-JP" altLang="en-US" sz="1400" dirty="0">
                <a:latin typeface="+mn-ea"/>
                <a:ea typeface="+mn-ea"/>
              </a:rPr>
              <a:t>受けるシーベト！</a:t>
            </a:r>
          </a:p>
        </p:txBody>
      </p:sp>
      <p:sp>
        <p:nvSpPr>
          <p:cNvPr id="4" name="テキスト ボックス 3">
            <a:extLst>
              <a:ext uri="{FF2B5EF4-FFF2-40B4-BE49-F238E27FC236}">
                <a16:creationId xmlns:a16="http://schemas.microsoft.com/office/drawing/2014/main" id="{651146C3-A975-D115-5E1E-11F2D2E8E437}"/>
              </a:ext>
            </a:extLst>
          </p:cNvPr>
          <p:cNvSpPr txBox="1"/>
          <p:nvPr/>
        </p:nvSpPr>
        <p:spPr>
          <a:xfrm>
            <a:off x="3165448" y="6348182"/>
            <a:ext cx="4045064" cy="461665"/>
          </a:xfrm>
          <a:prstGeom prst="rect">
            <a:avLst/>
          </a:prstGeom>
          <a:noFill/>
        </p:spPr>
        <p:txBody>
          <a:bodyPr wrap="square">
            <a:spAutoFit/>
          </a:bodyPr>
          <a:lstStyle/>
          <a:p>
            <a:pPr eaLnBrk="1" hangingPunct="1">
              <a:buFontTx/>
              <a:buNone/>
              <a:defRPr/>
            </a:pPr>
            <a:r>
              <a:rPr lang="ja-JP" altLang="en-US" sz="1200" b="0" dirty="0">
                <a:latin typeface="+mn-ea"/>
                <a:ea typeface="+mn-ea"/>
              </a:rPr>
              <a:t>放射線による物理的なエネルギーの強さを表すＧｙ（グレイ）に、人体への影響の度合いを加味した単位。</a:t>
            </a:r>
          </a:p>
        </p:txBody>
      </p:sp>
      <p:sp>
        <p:nvSpPr>
          <p:cNvPr id="6" name="テキスト ボックス 5">
            <a:extLst>
              <a:ext uri="{FF2B5EF4-FFF2-40B4-BE49-F238E27FC236}">
                <a16:creationId xmlns:a16="http://schemas.microsoft.com/office/drawing/2014/main" id="{07A56B56-D822-39D8-589D-B695FA9295C7}"/>
              </a:ext>
            </a:extLst>
          </p:cNvPr>
          <p:cNvSpPr txBox="1"/>
          <p:nvPr/>
        </p:nvSpPr>
        <p:spPr>
          <a:xfrm>
            <a:off x="262380" y="6510828"/>
            <a:ext cx="2548639" cy="276999"/>
          </a:xfrm>
          <a:prstGeom prst="rect">
            <a:avLst/>
          </a:prstGeom>
          <a:noFill/>
        </p:spPr>
        <p:txBody>
          <a:bodyPr wrap="square">
            <a:spAutoFit/>
          </a:bodyPr>
          <a:lstStyle/>
          <a:p>
            <a:pPr eaLnBrk="1" hangingPunct="1">
              <a:buFontTx/>
              <a:buNone/>
              <a:defRPr/>
            </a:pPr>
            <a:r>
              <a:rPr lang="ja-JP" altLang="en-US" sz="1200" b="0" dirty="0">
                <a:latin typeface="+mn-ea"/>
                <a:ea typeface="+mn-ea"/>
              </a:rPr>
              <a:t>放射線を出す能力（放射能）の単位</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ext Box 7">
            <a:extLst>
              <a:ext uri="{FF2B5EF4-FFF2-40B4-BE49-F238E27FC236}">
                <a16:creationId xmlns:a16="http://schemas.microsoft.com/office/drawing/2014/main" id="{8B53AA06-40AB-1034-FCC7-948C9468B90C}"/>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t>P168</a:t>
            </a:r>
            <a:r>
              <a:rPr lang="ja-JP" altLang="en-US" sz="1200" b="0"/>
              <a:t>～</a:t>
            </a:r>
            <a:r>
              <a:rPr lang="en-US" altLang="ja-JP" sz="1200" b="0"/>
              <a:t>169</a:t>
            </a:r>
          </a:p>
        </p:txBody>
      </p:sp>
      <p:sp>
        <p:nvSpPr>
          <p:cNvPr id="208899" name="Text Box 8">
            <a:extLst>
              <a:ext uri="{FF2B5EF4-FFF2-40B4-BE49-F238E27FC236}">
                <a16:creationId xmlns:a16="http://schemas.microsoft.com/office/drawing/2014/main" id="{461D978B-60EF-66D0-F657-4D5AE78180DC}"/>
              </a:ext>
            </a:extLst>
          </p:cNvPr>
          <p:cNvSpPr txBox="1">
            <a:spLocks noChangeArrowheads="1"/>
          </p:cNvSpPr>
          <p:nvPr/>
        </p:nvSpPr>
        <p:spPr bwMode="auto">
          <a:xfrm>
            <a:off x="755650" y="188913"/>
            <a:ext cx="576263"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en-US" altLang="ja-JP" sz="1600">
                <a:solidFill>
                  <a:schemeClr val="bg1"/>
                </a:solidFill>
                <a:latin typeface="+mn-ea"/>
                <a:ea typeface="+mn-ea"/>
              </a:rPr>
              <a:t>02</a:t>
            </a:r>
          </a:p>
        </p:txBody>
      </p:sp>
      <p:sp>
        <p:nvSpPr>
          <p:cNvPr id="208900" name="Text Box 9">
            <a:extLst>
              <a:ext uri="{FF2B5EF4-FFF2-40B4-BE49-F238E27FC236}">
                <a16:creationId xmlns:a16="http://schemas.microsoft.com/office/drawing/2014/main" id="{C4BC2A17-0EFB-1B1D-A0AB-E6AF73F553AA}"/>
              </a:ext>
            </a:extLst>
          </p:cNvPr>
          <p:cNvSpPr txBox="1">
            <a:spLocks noChangeArrowheads="1"/>
          </p:cNvSpPr>
          <p:nvPr/>
        </p:nvSpPr>
        <p:spPr bwMode="auto">
          <a:xfrm>
            <a:off x="179388" y="188913"/>
            <a:ext cx="576262"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en-US" altLang="ja-JP" sz="1600">
                <a:solidFill>
                  <a:schemeClr val="bg1"/>
                </a:solidFill>
                <a:latin typeface="+mn-ea"/>
                <a:ea typeface="+mn-ea"/>
              </a:rPr>
              <a:t>3-8</a:t>
            </a:r>
          </a:p>
        </p:txBody>
      </p:sp>
      <p:sp>
        <p:nvSpPr>
          <p:cNvPr id="208901" name="AutoShape 11">
            <a:extLst>
              <a:ext uri="{FF2B5EF4-FFF2-40B4-BE49-F238E27FC236}">
                <a16:creationId xmlns:a16="http://schemas.microsoft.com/office/drawing/2014/main" id="{4B7531B8-065A-6CCF-564A-BAE43D968BA2}"/>
              </a:ext>
            </a:extLst>
          </p:cNvPr>
          <p:cNvSpPr>
            <a:spLocks noChangeArrowheads="1"/>
          </p:cNvSpPr>
          <p:nvPr/>
        </p:nvSpPr>
        <p:spPr bwMode="auto">
          <a:xfrm>
            <a:off x="107950" y="5949950"/>
            <a:ext cx="8856663" cy="746125"/>
          </a:xfrm>
          <a:prstGeom prst="roundRect">
            <a:avLst>
              <a:gd name="adj" fmla="val 5759"/>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福島第一原子力発電所事故の環境の汚染への対処に関する特別措置として、関係主体の責務を定めたほか、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放射性物質で汚染された廃棄物の処理、放射性物質で汚染された土壌等の除染などの措置の２分野について、</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施策の枠組みが定められた。</a:t>
            </a:r>
          </a:p>
        </p:txBody>
      </p:sp>
      <p:sp>
        <p:nvSpPr>
          <p:cNvPr id="208902" name="AutoShape 12">
            <a:extLst>
              <a:ext uri="{FF2B5EF4-FFF2-40B4-BE49-F238E27FC236}">
                <a16:creationId xmlns:a16="http://schemas.microsoft.com/office/drawing/2014/main" id="{0925DC70-E957-A5C3-3A20-1D548DF2ADC7}"/>
              </a:ext>
            </a:extLst>
          </p:cNvPr>
          <p:cNvSpPr>
            <a:spLocks noChangeArrowheads="1"/>
          </p:cNvSpPr>
          <p:nvPr/>
        </p:nvSpPr>
        <p:spPr bwMode="auto">
          <a:xfrm>
            <a:off x="2830513" y="5689600"/>
            <a:ext cx="2894012" cy="306388"/>
          </a:xfrm>
          <a:prstGeom prst="roundRect">
            <a:avLst>
              <a:gd name="adj" fmla="val 1665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200">
              <a:solidFill>
                <a:schemeClr val="bg1"/>
              </a:solidFill>
              <a:latin typeface="+mn-ea"/>
              <a:ea typeface="+mn-ea"/>
            </a:endParaRPr>
          </a:p>
        </p:txBody>
      </p:sp>
      <p:sp>
        <p:nvSpPr>
          <p:cNvPr id="208903" name="Text Box 22">
            <a:extLst>
              <a:ext uri="{FF2B5EF4-FFF2-40B4-BE49-F238E27FC236}">
                <a16:creationId xmlns:a16="http://schemas.microsoft.com/office/drawing/2014/main" id="{E26A26AD-E40B-C32B-2987-35747FF874E6}"/>
              </a:ext>
            </a:extLst>
          </p:cNvPr>
          <p:cNvSpPr txBox="1">
            <a:spLocks noChangeArrowheads="1"/>
          </p:cNvSpPr>
          <p:nvPr/>
        </p:nvSpPr>
        <p:spPr bwMode="auto">
          <a:xfrm>
            <a:off x="3001963" y="5661025"/>
            <a:ext cx="27225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zh-TW" altLang="en-US" sz="1600">
                <a:solidFill>
                  <a:schemeClr val="bg1"/>
                </a:solidFill>
                <a:latin typeface="+mn-ea"/>
                <a:ea typeface="+mn-ea"/>
              </a:rPr>
              <a:t>放射性物質汚染対処特措法</a:t>
            </a:r>
          </a:p>
        </p:txBody>
      </p:sp>
      <p:sp>
        <p:nvSpPr>
          <p:cNvPr id="208904" name="Text Box 32">
            <a:extLst>
              <a:ext uri="{FF2B5EF4-FFF2-40B4-BE49-F238E27FC236}">
                <a16:creationId xmlns:a16="http://schemas.microsoft.com/office/drawing/2014/main" id="{22F8252E-951C-45D0-FB48-CC7BF6E4886C}"/>
              </a:ext>
            </a:extLst>
          </p:cNvPr>
          <p:cNvSpPr txBox="1">
            <a:spLocks noChangeArrowheads="1"/>
          </p:cNvSpPr>
          <p:nvPr/>
        </p:nvSpPr>
        <p:spPr bwMode="auto">
          <a:xfrm>
            <a:off x="2195513" y="79375"/>
            <a:ext cx="6335712"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0"/>
              </a:spcBef>
              <a:buFontTx/>
              <a:buNone/>
              <a:defRPr/>
            </a:pPr>
            <a:r>
              <a:rPr lang="ja-JP" altLang="en-US" sz="2800" b="0" dirty="0">
                <a:latin typeface="+mn-ea"/>
                <a:ea typeface="+mn-ea"/>
              </a:rPr>
              <a:t>放射性物質による環境汚染への対処</a:t>
            </a:r>
          </a:p>
        </p:txBody>
      </p:sp>
      <p:sp>
        <p:nvSpPr>
          <p:cNvPr id="208905" name="AutoShape 33">
            <a:extLst>
              <a:ext uri="{FF2B5EF4-FFF2-40B4-BE49-F238E27FC236}">
                <a16:creationId xmlns:a16="http://schemas.microsoft.com/office/drawing/2014/main" id="{5703968E-4984-9407-7373-4A30DCF87869}"/>
              </a:ext>
            </a:extLst>
          </p:cNvPr>
          <p:cNvSpPr>
            <a:spLocks noChangeArrowheads="1"/>
          </p:cNvSpPr>
          <p:nvPr/>
        </p:nvSpPr>
        <p:spPr bwMode="auto">
          <a:xfrm>
            <a:off x="0" y="3927475"/>
            <a:ext cx="3851275" cy="273050"/>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8906" name="Text Box 34">
            <a:extLst>
              <a:ext uri="{FF2B5EF4-FFF2-40B4-BE49-F238E27FC236}">
                <a16:creationId xmlns:a16="http://schemas.microsoft.com/office/drawing/2014/main" id="{1F626303-A45A-9FDB-3DD8-F348AB3EBB0C}"/>
              </a:ext>
            </a:extLst>
          </p:cNvPr>
          <p:cNvSpPr txBox="1">
            <a:spLocks noChangeArrowheads="1"/>
          </p:cNvSpPr>
          <p:nvPr/>
        </p:nvSpPr>
        <p:spPr bwMode="auto">
          <a:xfrm>
            <a:off x="0" y="3911600"/>
            <a:ext cx="3779838"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b="0" dirty="0">
                <a:latin typeface="+mn-ea"/>
                <a:ea typeface="+mn-ea"/>
              </a:rPr>
              <a:t>放射性物質汚染対処特別措置法の制定と</a:t>
            </a:r>
            <a:r>
              <a:rPr lang="ja-JP" altLang="en-US" sz="1400" dirty="0">
                <a:latin typeface="+mn-ea"/>
                <a:ea typeface="+mn-ea"/>
              </a:rPr>
              <a:t>除染</a:t>
            </a:r>
          </a:p>
        </p:txBody>
      </p:sp>
      <p:sp>
        <p:nvSpPr>
          <p:cNvPr id="208907" name="Text Box 35">
            <a:extLst>
              <a:ext uri="{FF2B5EF4-FFF2-40B4-BE49-F238E27FC236}">
                <a16:creationId xmlns:a16="http://schemas.microsoft.com/office/drawing/2014/main" id="{FDAC1417-50C1-3513-5A40-74D9A2571415}"/>
              </a:ext>
            </a:extLst>
          </p:cNvPr>
          <p:cNvSpPr txBox="1">
            <a:spLocks noChangeArrowheads="1"/>
          </p:cNvSpPr>
          <p:nvPr/>
        </p:nvSpPr>
        <p:spPr bwMode="auto">
          <a:xfrm>
            <a:off x="0" y="1773238"/>
            <a:ext cx="9144000" cy="8302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b="0" dirty="0">
                <a:latin typeface="+mn-ea"/>
                <a:ea typeface="+mn-ea"/>
              </a:rPr>
              <a:t>●</a:t>
            </a:r>
            <a:r>
              <a:rPr lang="ja-JP" altLang="en-US" sz="1200" b="0" dirty="0">
                <a:latin typeface="+mn-ea"/>
                <a:ea typeface="+mn-ea"/>
              </a:rPr>
              <a:t>大気中に放出された</a:t>
            </a:r>
            <a:r>
              <a:rPr lang="ja-JP" altLang="en-US" sz="1200" b="0" dirty="0">
                <a:solidFill>
                  <a:srgbClr val="FF0000"/>
                </a:solidFill>
                <a:latin typeface="+mn-ea"/>
                <a:ea typeface="+mn-ea"/>
              </a:rPr>
              <a:t>放射性物質を含む</a:t>
            </a:r>
            <a:r>
              <a:rPr lang="ja-JP" altLang="en-US" sz="1200" dirty="0">
                <a:solidFill>
                  <a:srgbClr val="FF0000"/>
                </a:solidFill>
                <a:latin typeface="+mn-ea"/>
                <a:ea typeface="+mn-ea"/>
              </a:rPr>
              <a:t>空気魂（プリューム）</a:t>
            </a:r>
            <a:r>
              <a:rPr lang="ja-JP" altLang="en-US" sz="1200" b="0" dirty="0">
                <a:latin typeface="+mn-ea"/>
                <a:ea typeface="+mn-ea"/>
              </a:rPr>
              <a:t>が通過した地域では、初期被ばくのみならず、地表に沈着した</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放射性物質が発する放射線で</a:t>
            </a:r>
            <a:r>
              <a:rPr lang="ja-JP" altLang="en-US" sz="1200" dirty="0">
                <a:solidFill>
                  <a:srgbClr val="FF0000"/>
                </a:solidFill>
                <a:latin typeface="+mn-ea"/>
                <a:ea typeface="+mn-ea"/>
              </a:rPr>
              <a:t>外部被ばく・内部被ばく</a:t>
            </a:r>
            <a:r>
              <a:rPr lang="ja-JP" altLang="en-US" sz="1200" b="0" dirty="0">
                <a:latin typeface="+mn-ea"/>
                <a:ea typeface="+mn-ea"/>
              </a:rPr>
              <a:t>してしまう。</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●地表に沈着した放射性物質は、</a:t>
            </a:r>
            <a:r>
              <a:rPr lang="ja-JP" altLang="en-US" sz="1200" b="0" dirty="0">
                <a:solidFill>
                  <a:srgbClr val="FF0000"/>
                </a:solidFill>
                <a:latin typeface="+mn-ea"/>
                <a:ea typeface="+mn-ea"/>
              </a:rPr>
              <a:t>雨水とともに下水処理場へ流入</a:t>
            </a:r>
            <a:r>
              <a:rPr lang="ja-JP" altLang="en-US" sz="1200" b="0" dirty="0">
                <a:latin typeface="+mn-ea"/>
                <a:ea typeface="+mn-ea"/>
              </a:rPr>
              <a:t>。下水処理</a:t>
            </a:r>
            <a:r>
              <a:rPr lang="ja-JP" altLang="en-US" sz="1200" dirty="0">
                <a:latin typeface="+mn-ea"/>
                <a:ea typeface="+mn-ea"/>
              </a:rPr>
              <a:t>汚泥</a:t>
            </a:r>
            <a:r>
              <a:rPr lang="ja-JP" altLang="en-US" sz="1200" b="0" dirty="0">
                <a:latin typeface="+mn-ea"/>
                <a:ea typeface="+mn-ea"/>
              </a:rPr>
              <a:t>や廃棄物の焼却灰などに</a:t>
            </a:r>
            <a:r>
              <a:rPr lang="ja-JP" altLang="en-US" sz="1200" dirty="0">
                <a:solidFill>
                  <a:srgbClr val="FF0000"/>
                </a:solidFill>
                <a:latin typeface="+mn-ea"/>
                <a:ea typeface="+mn-ea"/>
              </a:rPr>
              <a:t>濃縮</a:t>
            </a:r>
            <a:r>
              <a:rPr lang="ja-JP" altLang="en-US" sz="1200" b="0" dirty="0">
                <a:latin typeface="+mn-ea"/>
                <a:ea typeface="+mn-ea"/>
              </a:rPr>
              <a:t>され、放射性物質で</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汚染された廃棄物という新たな問題が発生。</a:t>
            </a:r>
          </a:p>
        </p:txBody>
      </p:sp>
      <p:sp>
        <p:nvSpPr>
          <p:cNvPr id="208908" name="Text Box 36">
            <a:extLst>
              <a:ext uri="{FF2B5EF4-FFF2-40B4-BE49-F238E27FC236}">
                <a16:creationId xmlns:a16="http://schemas.microsoft.com/office/drawing/2014/main" id="{11E9DC4A-5A16-66DB-C673-9A348A0F3955}"/>
              </a:ext>
            </a:extLst>
          </p:cNvPr>
          <p:cNvSpPr txBox="1">
            <a:spLocks noChangeArrowheads="1"/>
          </p:cNvSpPr>
          <p:nvPr/>
        </p:nvSpPr>
        <p:spPr bwMode="auto">
          <a:xfrm>
            <a:off x="0" y="4213225"/>
            <a:ext cx="8891588" cy="138499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b="0" dirty="0">
                <a:latin typeface="+mn-ea"/>
                <a:ea typeface="+mn-ea"/>
              </a:rPr>
              <a:t>●</a:t>
            </a:r>
            <a:r>
              <a:rPr lang="ja-JP" altLang="en-US" sz="1200" b="0" dirty="0">
                <a:latin typeface="+mn-ea"/>
                <a:ea typeface="+mn-ea"/>
              </a:rPr>
              <a:t>事故前は、放射線が施設外への漏洩に対処する法律は存在しなかった。</a:t>
            </a:r>
          </a:p>
          <a:p>
            <a:pPr eaLnBrk="1" hangingPunct="1">
              <a:spcBef>
                <a:spcPct val="0"/>
              </a:spcBef>
              <a:buFontTx/>
              <a:buNone/>
              <a:defRPr/>
            </a:pPr>
            <a:r>
              <a:rPr lang="ja-JP" altLang="en-US" sz="1200" b="0" dirty="0">
                <a:latin typeface="+mn-ea"/>
                <a:ea typeface="+mn-ea"/>
              </a:rPr>
              <a:t>●</a:t>
            </a:r>
            <a:r>
              <a:rPr lang="en-US" altLang="ja-JP" sz="1200" b="0" dirty="0">
                <a:latin typeface="+mn-ea"/>
                <a:ea typeface="+mn-ea"/>
              </a:rPr>
              <a:t>2011</a:t>
            </a:r>
            <a:r>
              <a:rPr lang="ja-JP" altLang="en-US" sz="1200" b="0" dirty="0">
                <a:latin typeface="+mn-ea"/>
                <a:ea typeface="+mn-ea"/>
              </a:rPr>
              <a:t>年</a:t>
            </a:r>
            <a:r>
              <a:rPr lang="en-US" altLang="ja-JP" sz="1200" b="0" dirty="0">
                <a:latin typeface="+mn-ea"/>
                <a:ea typeface="+mn-ea"/>
              </a:rPr>
              <a:t>8</a:t>
            </a:r>
            <a:r>
              <a:rPr lang="ja-JP" altLang="en-US" sz="1200" b="0" dirty="0">
                <a:latin typeface="+mn-ea"/>
                <a:ea typeface="+mn-ea"/>
              </a:rPr>
              <a:t>月</a:t>
            </a:r>
            <a:r>
              <a:rPr lang="ja-JP" altLang="en-US" sz="1200" dirty="0">
                <a:latin typeface="+mn-ea"/>
                <a:ea typeface="+mn-ea"/>
              </a:rPr>
              <a:t>、</a:t>
            </a:r>
            <a:r>
              <a:rPr lang="zh-TW" altLang="en-US" sz="1200" dirty="0">
                <a:latin typeface="+mn-ea"/>
                <a:ea typeface="+mn-ea"/>
              </a:rPr>
              <a:t>放射性物質汚染対処特措法</a:t>
            </a:r>
            <a:r>
              <a:rPr lang="ja-JP" altLang="en-US" sz="1200" b="0" dirty="0">
                <a:latin typeface="+mn-ea"/>
                <a:ea typeface="+mn-ea"/>
              </a:rPr>
              <a:t>が成立。関係主体の責務と、汚染廃棄物の処理・土壌等の除染の施策の枠組みを定めた。</a:t>
            </a:r>
          </a:p>
          <a:p>
            <a:pPr eaLnBrk="1" hangingPunct="1">
              <a:spcBef>
                <a:spcPct val="0"/>
              </a:spcBef>
              <a:buFontTx/>
              <a:buNone/>
              <a:defRPr/>
            </a:pPr>
            <a:r>
              <a:rPr lang="ja-JP" altLang="en-US" sz="1200" b="0" dirty="0">
                <a:latin typeface="+mn-ea"/>
                <a:ea typeface="+mn-ea"/>
              </a:rPr>
              <a:t>●「</a:t>
            </a:r>
            <a:r>
              <a:rPr lang="ja-JP" altLang="en-US" sz="1200" dirty="0">
                <a:solidFill>
                  <a:srgbClr val="FF0000"/>
                </a:solidFill>
                <a:latin typeface="+mn-ea"/>
                <a:ea typeface="+mn-ea"/>
              </a:rPr>
              <a:t>除染特別区域</a:t>
            </a:r>
            <a:r>
              <a:rPr lang="ja-JP" altLang="en-US" sz="1200" b="0" dirty="0">
                <a:latin typeface="+mn-ea"/>
                <a:ea typeface="+mn-ea"/>
              </a:rPr>
              <a:t>」は</a:t>
            </a:r>
            <a:r>
              <a:rPr lang="ja-JP" altLang="en-US" sz="1200" dirty="0">
                <a:solidFill>
                  <a:srgbClr val="FF0000"/>
                </a:solidFill>
                <a:latin typeface="+mn-ea"/>
                <a:ea typeface="+mn-ea"/>
              </a:rPr>
              <a:t>国が直轄</a:t>
            </a:r>
            <a:r>
              <a:rPr lang="ja-JP" altLang="en-US" sz="1200" b="0" dirty="0">
                <a:latin typeface="+mn-ea"/>
                <a:ea typeface="+mn-ea"/>
              </a:rPr>
              <a:t>で除染。（２０１７年３月末完了）</a:t>
            </a:r>
          </a:p>
          <a:p>
            <a:pPr eaLnBrk="1" hangingPunct="1">
              <a:spcBef>
                <a:spcPct val="0"/>
              </a:spcBef>
              <a:buFontTx/>
              <a:buNone/>
              <a:defRPr/>
            </a:pPr>
            <a:r>
              <a:rPr lang="ja-JP" altLang="en-US" sz="1200" b="0" dirty="0">
                <a:latin typeface="+mn-ea"/>
                <a:ea typeface="+mn-ea"/>
              </a:rPr>
              <a:t>●「</a:t>
            </a:r>
            <a:r>
              <a:rPr lang="ja-JP" altLang="en-US" sz="1200" b="0" dirty="0">
                <a:solidFill>
                  <a:srgbClr val="FF0000"/>
                </a:solidFill>
                <a:latin typeface="+mn-ea"/>
                <a:ea typeface="+mn-ea"/>
              </a:rPr>
              <a:t>汚染状況重点調査地域</a:t>
            </a:r>
            <a:r>
              <a:rPr lang="ja-JP" altLang="en-US" sz="1200" b="0" dirty="0">
                <a:latin typeface="+mn-ea"/>
                <a:ea typeface="+mn-ea"/>
              </a:rPr>
              <a:t>」では</a:t>
            </a:r>
            <a:r>
              <a:rPr lang="ja-JP" altLang="en-US" sz="1200" b="0" dirty="0">
                <a:solidFill>
                  <a:srgbClr val="FF0000"/>
                </a:solidFill>
                <a:latin typeface="+mn-ea"/>
                <a:ea typeface="+mn-ea"/>
              </a:rPr>
              <a:t>市町村が策定</a:t>
            </a:r>
            <a:r>
              <a:rPr lang="ja-JP" altLang="en-US" sz="1200" b="0" dirty="0">
                <a:latin typeface="+mn-ea"/>
                <a:ea typeface="+mn-ea"/>
              </a:rPr>
              <a:t>した除染実施計画にもとづき２０１８年３月１９日までにすべての面的除染が完了した。</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●放射線の影響をうけやすい子供の生活空間（世界首脳会議）学校・公園）を優先的に除染された。</a:t>
            </a:r>
          </a:p>
          <a:p>
            <a:pPr eaLnBrk="1" hangingPunct="1">
              <a:spcBef>
                <a:spcPct val="0"/>
              </a:spcBef>
              <a:buFontTx/>
              <a:buNone/>
              <a:defRPr/>
            </a:pPr>
            <a:r>
              <a:rPr lang="ja-JP" altLang="en-US" sz="1200" b="0" dirty="0">
                <a:latin typeface="+mn-ea"/>
                <a:ea typeface="+mn-ea"/>
              </a:rPr>
              <a:t>●福島県内の除染除去土壌等は、</a:t>
            </a:r>
            <a:r>
              <a:rPr lang="ja-JP" altLang="en-US" sz="1200" dirty="0">
                <a:solidFill>
                  <a:srgbClr val="FF0000"/>
                </a:solidFill>
                <a:latin typeface="+mn-ea"/>
                <a:ea typeface="+mn-ea"/>
              </a:rPr>
              <a:t>中間貯蔵施設</a:t>
            </a:r>
            <a:r>
              <a:rPr lang="ja-JP" altLang="en-US" sz="1200" b="0" dirty="0">
                <a:latin typeface="+mn-ea"/>
                <a:ea typeface="+mn-ea"/>
              </a:rPr>
              <a:t>に搬入後</a:t>
            </a:r>
            <a:r>
              <a:rPr lang="en-US" altLang="ja-JP" sz="1200" b="0" dirty="0">
                <a:latin typeface="+mn-ea"/>
                <a:ea typeface="+mn-ea"/>
              </a:rPr>
              <a:t>30</a:t>
            </a:r>
            <a:r>
              <a:rPr lang="ja-JP" altLang="en-US" sz="1200" b="0" dirty="0">
                <a:latin typeface="+mn-ea"/>
                <a:ea typeface="+mn-ea"/>
              </a:rPr>
              <a:t>年以内に県外処分されることとなっています。</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a:t>
            </a:r>
            <a:r>
              <a:rPr lang="en-US" altLang="ja-JP" sz="1200" b="0" dirty="0">
                <a:solidFill>
                  <a:srgbClr val="0000FF"/>
                </a:solidFill>
                <a:latin typeface="+mn-ea"/>
                <a:ea typeface="+mn-ea"/>
              </a:rPr>
              <a:t>2022</a:t>
            </a:r>
            <a:r>
              <a:rPr lang="ja-JP" altLang="en-US" sz="1200" b="0" dirty="0">
                <a:solidFill>
                  <a:srgbClr val="0000FF"/>
                </a:solidFill>
                <a:latin typeface="+mn-ea"/>
                <a:ea typeface="+mn-ea"/>
              </a:rPr>
              <a:t>年３月末までに、帰還困難区域での発生分を除き。中間貯蔵施設への搬入が完了した。</a:t>
            </a:r>
          </a:p>
        </p:txBody>
      </p:sp>
      <p:sp>
        <p:nvSpPr>
          <p:cNvPr id="208909" name="AutoShape 37">
            <a:extLst>
              <a:ext uri="{FF2B5EF4-FFF2-40B4-BE49-F238E27FC236}">
                <a16:creationId xmlns:a16="http://schemas.microsoft.com/office/drawing/2014/main" id="{1BBC51F2-8A65-94FB-BAA9-CF1477A85A97}"/>
              </a:ext>
            </a:extLst>
          </p:cNvPr>
          <p:cNvSpPr>
            <a:spLocks noChangeArrowheads="1"/>
          </p:cNvSpPr>
          <p:nvPr/>
        </p:nvSpPr>
        <p:spPr bwMode="auto">
          <a:xfrm>
            <a:off x="0" y="1544638"/>
            <a:ext cx="4500563" cy="273050"/>
          </a:xfrm>
          <a:prstGeom prst="roundRect">
            <a:avLst>
              <a:gd name="adj" fmla="val 16676"/>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8910" name="Text Box 38">
            <a:extLst>
              <a:ext uri="{FF2B5EF4-FFF2-40B4-BE49-F238E27FC236}">
                <a16:creationId xmlns:a16="http://schemas.microsoft.com/office/drawing/2014/main" id="{DBE8E206-AE68-0B14-7B27-AD7B02DBE529}"/>
              </a:ext>
            </a:extLst>
          </p:cNvPr>
          <p:cNvSpPr txBox="1">
            <a:spLocks noChangeArrowheads="1"/>
          </p:cNvSpPr>
          <p:nvPr/>
        </p:nvSpPr>
        <p:spPr bwMode="auto">
          <a:xfrm>
            <a:off x="0" y="1557338"/>
            <a:ext cx="4500563"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放射性物質による環境汚染と汚染された廃棄物の発生</a:t>
            </a:r>
          </a:p>
        </p:txBody>
      </p:sp>
      <p:sp>
        <p:nvSpPr>
          <p:cNvPr id="208913" name="Line 45">
            <a:extLst>
              <a:ext uri="{FF2B5EF4-FFF2-40B4-BE49-F238E27FC236}">
                <a16:creationId xmlns:a16="http://schemas.microsoft.com/office/drawing/2014/main" id="{97338A56-4FFF-1626-B79D-5236D0D637F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89456" name="図 2">
            <a:extLst>
              <a:ext uri="{FF2B5EF4-FFF2-40B4-BE49-F238E27FC236}">
                <a16:creationId xmlns:a16="http://schemas.microsoft.com/office/drawing/2014/main" id="{31E06A8F-5232-77D3-B1AA-B0BFCC2D81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9850" y="158750"/>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57" name="図 6">
            <a:extLst>
              <a:ext uri="{FF2B5EF4-FFF2-40B4-BE49-F238E27FC236}">
                <a16:creationId xmlns:a16="http://schemas.microsoft.com/office/drawing/2014/main" id="{0A850614-8F71-39A3-4EE4-9C90EFCB29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8150" y="158750"/>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58" name="図 9">
            <a:extLst>
              <a:ext uri="{FF2B5EF4-FFF2-40B4-BE49-F238E27FC236}">
                <a16:creationId xmlns:a16="http://schemas.microsoft.com/office/drawing/2014/main" id="{33F028DF-0264-8E8D-E3EF-973C7D7CA1F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78038" y="158750"/>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59" name="図 11">
            <a:extLst>
              <a:ext uri="{FF2B5EF4-FFF2-40B4-BE49-F238E27FC236}">
                <a16:creationId xmlns:a16="http://schemas.microsoft.com/office/drawing/2014/main" id="{F59C044C-CE10-21F3-DAA6-A6BB348DE1B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46338" y="158750"/>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918" name="AutoShape 37">
            <a:extLst>
              <a:ext uri="{FF2B5EF4-FFF2-40B4-BE49-F238E27FC236}">
                <a16:creationId xmlns:a16="http://schemas.microsoft.com/office/drawing/2014/main" id="{5A6E91DC-CE1A-36E7-9EF2-BADFFB37852D}"/>
              </a:ext>
            </a:extLst>
          </p:cNvPr>
          <p:cNvSpPr>
            <a:spLocks noChangeArrowheads="1"/>
          </p:cNvSpPr>
          <p:nvPr/>
        </p:nvSpPr>
        <p:spPr bwMode="auto">
          <a:xfrm>
            <a:off x="34925" y="690563"/>
            <a:ext cx="2916238" cy="273050"/>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8919" name="Text Box 38">
            <a:extLst>
              <a:ext uri="{FF2B5EF4-FFF2-40B4-BE49-F238E27FC236}">
                <a16:creationId xmlns:a16="http://schemas.microsoft.com/office/drawing/2014/main" id="{BDC6E4D6-46EF-91AF-9A0C-3607718541E3}"/>
              </a:ext>
            </a:extLst>
          </p:cNvPr>
          <p:cNvSpPr txBox="1">
            <a:spLocks noChangeArrowheads="1"/>
          </p:cNvSpPr>
          <p:nvPr/>
        </p:nvSpPr>
        <p:spPr bwMode="auto">
          <a:xfrm>
            <a:off x="34925" y="692150"/>
            <a:ext cx="2916238" cy="3048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a:latin typeface="+mn-ea"/>
                <a:ea typeface="+mn-ea"/>
              </a:rPr>
              <a:t>環境行政と放射性物質による汚染</a:t>
            </a:r>
          </a:p>
        </p:txBody>
      </p:sp>
      <p:sp>
        <p:nvSpPr>
          <p:cNvPr id="208920" name="正方形/長方形 2">
            <a:extLst>
              <a:ext uri="{FF2B5EF4-FFF2-40B4-BE49-F238E27FC236}">
                <a16:creationId xmlns:a16="http://schemas.microsoft.com/office/drawing/2014/main" id="{A8872A85-2340-0B4F-3828-DEB1A1A7C3C2}"/>
              </a:ext>
            </a:extLst>
          </p:cNvPr>
          <p:cNvSpPr>
            <a:spLocks noChangeArrowheads="1"/>
          </p:cNvSpPr>
          <p:nvPr/>
        </p:nvSpPr>
        <p:spPr bwMode="auto">
          <a:xfrm>
            <a:off x="-28575" y="982663"/>
            <a:ext cx="8559800" cy="7381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施設外での放射性物質による汚染は想定外</a:t>
            </a:r>
            <a:r>
              <a:rPr lang="ja-JP" altLang="en-US" sz="1400" b="0" dirty="0">
                <a:latin typeface="+mn-ea"/>
                <a:ea typeface="+mn-ea"/>
              </a:rPr>
              <a:t>であったため、</a:t>
            </a:r>
            <a:r>
              <a:rPr lang="ja-JP" altLang="en-US" sz="1400" b="0" dirty="0">
                <a:solidFill>
                  <a:srgbClr val="FF0000"/>
                </a:solidFill>
                <a:latin typeface="+mn-ea"/>
                <a:ea typeface="+mn-ea"/>
              </a:rPr>
              <a:t>原子炉等規制法</a:t>
            </a:r>
            <a:r>
              <a:rPr lang="ja-JP" altLang="en-US" sz="1400" b="0" dirty="0">
                <a:latin typeface="+mn-ea"/>
                <a:ea typeface="+mn-ea"/>
              </a:rPr>
              <a:t>や</a:t>
            </a:r>
            <a:r>
              <a:rPr lang="ja-JP" altLang="en-US" sz="1400" b="0" dirty="0">
                <a:solidFill>
                  <a:srgbClr val="FF0000"/>
                </a:solidFill>
                <a:latin typeface="+mn-ea"/>
                <a:ea typeface="+mn-ea"/>
              </a:rPr>
              <a:t>放射線障害防止法</a:t>
            </a:r>
            <a:r>
              <a:rPr lang="ja-JP" altLang="en-US" sz="1400" b="0" dirty="0">
                <a:latin typeface="+mn-ea"/>
                <a:ea typeface="+mn-ea"/>
              </a:rPr>
              <a:t>は</a:t>
            </a:r>
            <a:endParaRPr lang="en-US" altLang="ja-JP" sz="1400" b="0" dirty="0">
              <a:latin typeface="+mn-ea"/>
              <a:ea typeface="+mn-ea"/>
            </a:endParaRPr>
          </a:p>
          <a:p>
            <a:pPr>
              <a:spcBef>
                <a:spcPct val="0"/>
              </a:spcBef>
              <a:buFontTx/>
              <a:buNone/>
              <a:defRPr/>
            </a:pPr>
            <a:r>
              <a:rPr lang="ja-JP" altLang="en-US" sz="1400" b="0" dirty="0">
                <a:latin typeface="+mn-ea"/>
                <a:ea typeface="+mn-ea"/>
              </a:rPr>
              <a:t>　公害対策基本法（環境基本法）とは別に定められていた。</a:t>
            </a:r>
          </a:p>
          <a:p>
            <a:pPr>
              <a:spcBef>
                <a:spcPct val="0"/>
              </a:spcBef>
              <a:buFontTx/>
              <a:buNone/>
              <a:defRPr/>
            </a:pPr>
            <a:r>
              <a:rPr lang="ja-JP" altLang="en-US" sz="1400" b="0" dirty="0">
                <a:latin typeface="+mn-ea"/>
                <a:ea typeface="+mn-ea"/>
              </a:rPr>
              <a:t>。</a:t>
            </a:r>
          </a:p>
        </p:txBody>
      </p:sp>
      <p:sp>
        <p:nvSpPr>
          <p:cNvPr id="208921" name="Text Box 35">
            <a:extLst>
              <a:ext uri="{FF2B5EF4-FFF2-40B4-BE49-F238E27FC236}">
                <a16:creationId xmlns:a16="http://schemas.microsoft.com/office/drawing/2014/main" id="{98E7C1CF-B5E2-C1EE-4549-0BFD8C32F967}"/>
              </a:ext>
            </a:extLst>
          </p:cNvPr>
          <p:cNvSpPr txBox="1">
            <a:spLocks noChangeArrowheads="1"/>
          </p:cNvSpPr>
          <p:nvPr/>
        </p:nvSpPr>
        <p:spPr bwMode="auto">
          <a:xfrm>
            <a:off x="34925" y="2947988"/>
            <a:ext cx="9144000" cy="8302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●当初、内部被ばくについては「汚染された食品を食べ続けた場合も</a:t>
            </a:r>
            <a:r>
              <a:rPr lang="ja-JP" altLang="en-US" sz="1200" dirty="0">
                <a:latin typeface="+mn-ea"/>
                <a:ea typeface="+mn-ea"/>
              </a:rPr>
              <a:t>セシウム</a:t>
            </a:r>
            <a:r>
              <a:rPr lang="ja-JP" altLang="en-US" sz="1200" b="0" dirty="0">
                <a:latin typeface="+mn-ea"/>
                <a:ea typeface="+mn-ea"/>
              </a:rPr>
              <a:t>について年間５</a:t>
            </a:r>
            <a:r>
              <a:rPr lang="ja-JP" altLang="en-US" sz="1200" dirty="0">
                <a:latin typeface="+mn-ea"/>
                <a:ea typeface="+mn-ea"/>
              </a:rPr>
              <a:t>ｍ</a:t>
            </a:r>
            <a:r>
              <a:rPr lang="ja-JP" altLang="en-US" sz="1200" b="0" dirty="0">
                <a:latin typeface="+mn-ea"/>
                <a:ea typeface="+mn-ea"/>
              </a:rPr>
              <a:t>Ｓｖに達しない」という暫定規制値を</a:t>
            </a:r>
          </a:p>
          <a:p>
            <a:pPr eaLnBrk="1" hangingPunct="1">
              <a:spcBef>
                <a:spcPct val="0"/>
              </a:spcBef>
              <a:buFontTx/>
              <a:buNone/>
              <a:defRPr/>
            </a:pPr>
            <a:r>
              <a:rPr lang="ja-JP" altLang="en-US" sz="1200" b="0" dirty="0">
                <a:latin typeface="+mn-ea"/>
                <a:ea typeface="+mn-ea"/>
              </a:rPr>
              <a:t>　厚生労働省が定めた。 </a:t>
            </a:r>
          </a:p>
          <a:p>
            <a:pPr eaLnBrk="1" hangingPunct="1">
              <a:spcBef>
                <a:spcPct val="0"/>
              </a:spcBef>
              <a:buFontTx/>
              <a:buNone/>
              <a:defRPr/>
            </a:pPr>
            <a:r>
              <a:rPr lang="ja-JP" altLang="en-US" sz="1200" b="0" dirty="0">
                <a:latin typeface="+mn-ea"/>
                <a:ea typeface="+mn-ea"/>
              </a:rPr>
              <a:t>●後に「セシウム以外の核種（放射性物質の種類）も考慮して</a:t>
            </a:r>
            <a:r>
              <a:rPr lang="ja-JP" altLang="en-US" sz="1200" dirty="0">
                <a:solidFill>
                  <a:srgbClr val="FF0000"/>
                </a:solidFill>
                <a:latin typeface="+mn-ea"/>
                <a:ea typeface="+mn-ea"/>
              </a:rPr>
              <a:t>年間１ｍＳｖを超えない</a:t>
            </a:r>
            <a:r>
              <a:rPr lang="ja-JP" altLang="en-US" sz="1200" b="0" dirty="0">
                <a:latin typeface="+mn-ea"/>
                <a:ea typeface="+mn-ea"/>
              </a:rPr>
              <a:t>よう</a:t>
            </a:r>
          </a:p>
          <a:p>
            <a:pPr eaLnBrk="1" hangingPunct="1">
              <a:spcBef>
                <a:spcPct val="0"/>
              </a:spcBef>
              <a:buFontTx/>
              <a:buNone/>
              <a:defRPr/>
            </a:pPr>
            <a:r>
              <a:rPr lang="ja-JP" altLang="en-US" sz="1200" b="0" dirty="0">
                <a:latin typeface="+mn-ea"/>
                <a:ea typeface="+mn-ea"/>
              </a:rPr>
              <a:t>　一般食品は１００Ｂｑ／ｋｇ、乳児用食品・牛乳は５０Ｂｑ／ｋｇ、飲料水は１０Ｂｑ／ｋｇに</a:t>
            </a:r>
            <a:r>
              <a:rPr lang="ja-JP" altLang="en-US" sz="1200" dirty="0">
                <a:latin typeface="+mn-ea"/>
                <a:ea typeface="+mn-ea"/>
              </a:rPr>
              <a:t>強化された</a:t>
            </a:r>
            <a:r>
              <a:rPr lang="ja-JP" altLang="en-US" sz="1200" b="0" dirty="0">
                <a:latin typeface="+mn-ea"/>
                <a:ea typeface="+mn-ea"/>
              </a:rPr>
              <a:t>。</a:t>
            </a:r>
          </a:p>
        </p:txBody>
      </p:sp>
      <p:sp>
        <p:nvSpPr>
          <p:cNvPr id="208922" name="AutoShape 37">
            <a:extLst>
              <a:ext uri="{FF2B5EF4-FFF2-40B4-BE49-F238E27FC236}">
                <a16:creationId xmlns:a16="http://schemas.microsoft.com/office/drawing/2014/main" id="{EEF37B60-1125-FE24-B5AF-8DECE2D613D8}"/>
              </a:ext>
            </a:extLst>
          </p:cNvPr>
          <p:cNvSpPr>
            <a:spLocks noChangeArrowheads="1"/>
          </p:cNvSpPr>
          <p:nvPr/>
        </p:nvSpPr>
        <p:spPr bwMode="auto">
          <a:xfrm>
            <a:off x="34925" y="2686050"/>
            <a:ext cx="2413000" cy="273050"/>
          </a:xfrm>
          <a:prstGeom prst="roundRect">
            <a:avLst>
              <a:gd name="adj" fmla="val 1664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1000">
              <a:latin typeface="+mn-ea"/>
              <a:ea typeface="+mn-ea"/>
            </a:endParaRPr>
          </a:p>
        </p:txBody>
      </p:sp>
      <p:sp>
        <p:nvSpPr>
          <p:cNvPr id="208923" name="Text Box 38">
            <a:extLst>
              <a:ext uri="{FF2B5EF4-FFF2-40B4-BE49-F238E27FC236}">
                <a16:creationId xmlns:a16="http://schemas.microsoft.com/office/drawing/2014/main" id="{30504994-17C2-BC64-1580-1C3FEC3B16F6}"/>
              </a:ext>
            </a:extLst>
          </p:cNvPr>
          <p:cNvSpPr txBox="1">
            <a:spLocks noChangeArrowheads="1"/>
          </p:cNvSpPr>
          <p:nvPr/>
        </p:nvSpPr>
        <p:spPr bwMode="auto">
          <a:xfrm>
            <a:off x="34925" y="2698750"/>
            <a:ext cx="2376488"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400" dirty="0">
                <a:latin typeface="+mn-ea"/>
                <a:ea typeface="+mn-ea"/>
              </a:rPr>
              <a:t>食品や飲料水に関する基準</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513" name="図 2">
            <a:extLst>
              <a:ext uri="{FF2B5EF4-FFF2-40B4-BE49-F238E27FC236}">
                <a16:creationId xmlns:a16="http://schemas.microsoft.com/office/drawing/2014/main" id="{1D365329-D0CF-6FC6-837B-D4FB30019302}"/>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26135" y="3508962"/>
            <a:ext cx="4117865" cy="186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6" name="Text Box 7">
            <a:extLst>
              <a:ext uri="{FF2B5EF4-FFF2-40B4-BE49-F238E27FC236}">
                <a16:creationId xmlns:a16="http://schemas.microsoft.com/office/drawing/2014/main" id="{2628BB9C-7069-2F51-BA8A-CFCB0A93315E}"/>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P170</a:t>
            </a:r>
            <a:r>
              <a:rPr lang="ja-JP" altLang="en-US" sz="1200" b="0" dirty="0">
                <a:latin typeface="+mn-ea"/>
                <a:ea typeface="+mn-ea"/>
              </a:rPr>
              <a:t>～</a:t>
            </a:r>
            <a:r>
              <a:rPr lang="en-US" altLang="ja-JP" sz="1200" b="0" dirty="0">
                <a:latin typeface="+mn-ea"/>
                <a:ea typeface="+mn-ea"/>
              </a:rPr>
              <a:t>171</a:t>
            </a:r>
          </a:p>
        </p:txBody>
      </p:sp>
      <p:sp>
        <p:nvSpPr>
          <p:cNvPr id="210947" name="Text Box 8">
            <a:extLst>
              <a:ext uri="{FF2B5EF4-FFF2-40B4-BE49-F238E27FC236}">
                <a16:creationId xmlns:a16="http://schemas.microsoft.com/office/drawing/2014/main" id="{D8521FAF-1933-3CB2-A7DC-4DB32587D4D8}"/>
              </a:ext>
            </a:extLst>
          </p:cNvPr>
          <p:cNvSpPr txBox="1">
            <a:spLocks noChangeArrowheads="1"/>
          </p:cNvSpPr>
          <p:nvPr/>
        </p:nvSpPr>
        <p:spPr bwMode="auto">
          <a:xfrm>
            <a:off x="971550"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０３</a:t>
            </a:r>
          </a:p>
        </p:txBody>
      </p:sp>
      <p:sp>
        <p:nvSpPr>
          <p:cNvPr id="210948" name="Text Box 9">
            <a:extLst>
              <a:ext uri="{FF2B5EF4-FFF2-40B4-BE49-F238E27FC236}">
                <a16:creationId xmlns:a16="http://schemas.microsoft.com/office/drawing/2014/main" id="{6858D055-C3E2-4510-DD74-3E41CD29FA8D}"/>
              </a:ext>
            </a:extLst>
          </p:cNvPr>
          <p:cNvSpPr txBox="1">
            <a:spLocks noChangeArrowheads="1"/>
          </p:cNvSpPr>
          <p:nvPr/>
        </p:nvSpPr>
        <p:spPr bwMode="auto">
          <a:xfrm>
            <a:off x="107950"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３－８</a:t>
            </a:r>
          </a:p>
        </p:txBody>
      </p:sp>
      <p:sp>
        <p:nvSpPr>
          <p:cNvPr id="210949" name="Rectangle 11">
            <a:extLst>
              <a:ext uri="{FF2B5EF4-FFF2-40B4-BE49-F238E27FC236}">
                <a16:creationId xmlns:a16="http://schemas.microsoft.com/office/drawing/2014/main" id="{402FC289-0DF4-61D3-1371-D68061555E16}"/>
              </a:ext>
            </a:extLst>
          </p:cNvPr>
          <p:cNvSpPr>
            <a:spLocks noChangeArrowheads="1"/>
          </p:cNvSpPr>
          <p:nvPr/>
        </p:nvSpPr>
        <p:spPr bwMode="auto">
          <a:xfrm>
            <a:off x="0" y="908050"/>
            <a:ext cx="9083675" cy="95410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●発生した災害廃棄物は東日本１３道県の合計で</a:t>
            </a:r>
            <a:r>
              <a:rPr lang="en-US" altLang="ja-JP" sz="1400" b="0" dirty="0">
                <a:latin typeface="+mn-ea"/>
                <a:ea typeface="+mn-ea"/>
              </a:rPr>
              <a:t>2012</a:t>
            </a:r>
            <a:r>
              <a:rPr lang="ja-JP" altLang="en-US" sz="1400" b="0" dirty="0">
                <a:latin typeface="+mn-ea"/>
                <a:ea typeface="+mn-ea"/>
              </a:rPr>
              <a:t>万ｔ、津波堆積物量は</a:t>
            </a:r>
            <a:r>
              <a:rPr lang="en-US" altLang="ja-JP" sz="1400" b="0" dirty="0">
                <a:latin typeface="+mn-ea"/>
                <a:ea typeface="+mn-ea"/>
              </a:rPr>
              <a:t>1060</a:t>
            </a:r>
            <a:r>
              <a:rPr lang="ja-JP" altLang="en-US" sz="1400" b="0" dirty="0">
                <a:latin typeface="+mn-ea"/>
                <a:ea typeface="+mn-ea"/>
              </a:rPr>
              <a:t>万ｔと推計されています。</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災害廃棄物は一般廃棄物</a:t>
            </a:r>
            <a:r>
              <a:rPr lang="ja-JP" altLang="en-US" sz="1400" b="0" dirty="0">
                <a:latin typeface="+mn-ea"/>
                <a:ea typeface="+mn-ea"/>
              </a:rPr>
              <a:t>として市町村の処理　⇒　多くの市町村が行政機能が損なわれていたため</a:t>
            </a:r>
            <a:r>
              <a:rPr lang="ja-JP" altLang="en-US" sz="1400" b="0" dirty="0">
                <a:solidFill>
                  <a:srgbClr val="FF0000"/>
                </a:solidFill>
                <a:latin typeface="+mn-ea"/>
                <a:ea typeface="+mn-ea"/>
              </a:rPr>
              <a:t>県に委託</a:t>
            </a:r>
            <a:r>
              <a:rPr lang="ja-JP" altLang="en-US" sz="1400" b="0" dirty="0">
                <a:latin typeface="+mn-ea"/>
                <a:ea typeface="+mn-ea"/>
              </a:rPr>
              <a:t>した。</a:t>
            </a:r>
            <a:endParaRPr lang="en-US" altLang="ja-JP" sz="1400" b="0" dirty="0">
              <a:latin typeface="+mn-ea"/>
              <a:ea typeface="+mn-ea"/>
            </a:endParaRPr>
          </a:p>
          <a:p>
            <a:pPr eaLnBrk="1" hangingPunct="1">
              <a:spcBef>
                <a:spcPct val="0"/>
              </a:spcBef>
              <a:buNone/>
              <a:defRPr/>
            </a:pPr>
            <a:r>
              <a:rPr lang="en-US" altLang="ja-JP" sz="1400" b="0" dirty="0">
                <a:latin typeface="+mn-ea"/>
                <a:ea typeface="+mn-ea"/>
              </a:rPr>
              <a:t>●</a:t>
            </a:r>
            <a:r>
              <a:rPr lang="ja-JP" altLang="en-US" sz="1400" b="0" dirty="0">
                <a:latin typeface="+mn-ea"/>
                <a:ea typeface="+mn-ea"/>
              </a:rPr>
              <a:t>２０１１年５月、「東日本大震災に係る災害廃棄物の処理指針</a:t>
            </a:r>
            <a:r>
              <a:rPr lang="en-US" altLang="ja-JP" sz="1400" b="0" dirty="0">
                <a:latin typeface="+mn-ea"/>
                <a:ea typeface="+mn-ea"/>
              </a:rPr>
              <a:t>(</a:t>
            </a:r>
            <a:r>
              <a:rPr lang="ja-JP" altLang="en-US" sz="1400" b="0" dirty="0">
                <a:solidFill>
                  <a:srgbClr val="FF0000"/>
                </a:solidFill>
                <a:latin typeface="+mn-ea"/>
                <a:ea typeface="+mn-ea"/>
              </a:rPr>
              <a:t>マスタープラン</a:t>
            </a:r>
            <a:r>
              <a:rPr lang="ja-JP" altLang="en-US" sz="1400" b="0" dirty="0">
                <a:latin typeface="+mn-ea"/>
                <a:ea typeface="+mn-ea"/>
              </a:rPr>
              <a:t>）が提示された。</a:t>
            </a:r>
          </a:p>
          <a:p>
            <a:pPr eaLnBrk="1" hangingPunct="1">
              <a:spcBef>
                <a:spcPct val="0"/>
              </a:spcBef>
              <a:buFontTx/>
              <a:buNone/>
              <a:defRPr/>
            </a:pPr>
            <a:endParaRPr lang="ja-JP" altLang="en-US" sz="1400" dirty="0">
              <a:latin typeface="+mn-ea"/>
              <a:ea typeface="+mn-ea"/>
            </a:endParaRPr>
          </a:p>
        </p:txBody>
      </p:sp>
      <p:sp>
        <p:nvSpPr>
          <p:cNvPr id="210950" name="AutoShape 12">
            <a:extLst>
              <a:ext uri="{FF2B5EF4-FFF2-40B4-BE49-F238E27FC236}">
                <a16:creationId xmlns:a16="http://schemas.microsoft.com/office/drawing/2014/main" id="{98C531B4-1B6B-49E7-95A6-C66C99249050}"/>
              </a:ext>
            </a:extLst>
          </p:cNvPr>
          <p:cNvSpPr>
            <a:spLocks noChangeArrowheads="1"/>
          </p:cNvSpPr>
          <p:nvPr/>
        </p:nvSpPr>
        <p:spPr bwMode="auto">
          <a:xfrm>
            <a:off x="3918" y="1798059"/>
            <a:ext cx="5419725" cy="255389"/>
          </a:xfrm>
          <a:prstGeom prst="roundRect">
            <a:avLst>
              <a:gd name="adj" fmla="val 16690"/>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0952" name="Text Box 17">
            <a:extLst>
              <a:ext uri="{FF2B5EF4-FFF2-40B4-BE49-F238E27FC236}">
                <a16:creationId xmlns:a16="http://schemas.microsoft.com/office/drawing/2014/main" id="{F8F80AEB-1233-60A6-C308-30F63866439E}"/>
              </a:ext>
            </a:extLst>
          </p:cNvPr>
          <p:cNvSpPr txBox="1">
            <a:spLocks noChangeArrowheads="1"/>
          </p:cNvSpPr>
          <p:nvPr/>
        </p:nvSpPr>
        <p:spPr bwMode="auto">
          <a:xfrm>
            <a:off x="-68313" y="1751130"/>
            <a:ext cx="5616575" cy="33813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東日本大震災による災害廃棄物の処理と原発事故の影響</a:t>
            </a:r>
          </a:p>
        </p:txBody>
      </p:sp>
      <p:sp>
        <p:nvSpPr>
          <p:cNvPr id="210954" name="Text Box 20">
            <a:extLst>
              <a:ext uri="{FF2B5EF4-FFF2-40B4-BE49-F238E27FC236}">
                <a16:creationId xmlns:a16="http://schemas.microsoft.com/office/drawing/2014/main" id="{9472B454-A61B-0257-AEF3-C7025F49A675}"/>
              </a:ext>
            </a:extLst>
          </p:cNvPr>
          <p:cNvSpPr txBox="1">
            <a:spLocks noChangeArrowheads="1"/>
          </p:cNvSpPr>
          <p:nvPr/>
        </p:nvSpPr>
        <p:spPr bwMode="auto">
          <a:xfrm>
            <a:off x="3030538" y="61913"/>
            <a:ext cx="3455987"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800" b="0" dirty="0">
                <a:latin typeface="+mn-ea"/>
                <a:ea typeface="+mn-ea"/>
              </a:rPr>
              <a:t>災害廃棄物の処理</a:t>
            </a:r>
          </a:p>
        </p:txBody>
      </p:sp>
      <p:sp>
        <p:nvSpPr>
          <p:cNvPr id="210955" name="Text Box 21">
            <a:extLst>
              <a:ext uri="{FF2B5EF4-FFF2-40B4-BE49-F238E27FC236}">
                <a16:creationId xmlns:a16="http://schemas.microsoft.com/office/drawing/2014/main" id="{4CDC3774-804C-233D-71A6-1332EAA391C2}"/>
              </a:ext>
            </a:extLst>
          </p:cNvPr>
          <p:cNvSpPr txBox="1">
            <a:spLocks noChangeArrowheads="1"/>
          </p:cNvSpPr>
          <p:nvPr/>
        </p:nvSpPr>
        <p:spPr bwMode="auto">
          <a:xfrm>
            <a:off x="6350" y="2047426"/>
            <a:ext cx="9036050" cy="1169551"/>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●マスタープランに基づいて、自治体ごとに処理計画が策定された。</a:t>
            </a:r>
            <a:r>
              <a:rPr lang="ja-JP" altLang="en-US" sz="1400" b="0" dirty="0">
                <a:solidFill>
                  <a:srgbClr val="FF0000"/>
                </a:solidFill>
                <a:latin typeface="+mn-ea"/>
                <a:ea typeface="+mn-ea"/>
              </a:rPr>
              <a:t>岩手・宮城</a:t>
            </a:r>
            <a:r>
              <a:rPr lang="ja-JP" altLang="en-US" sz="1400" b="0" dirty="0">
                <a:latin typeface="+mn-ea"/>
                <a:ea typeface="+mn-ea"/>
              </a:rPr>
              <a:t>両県の県外で処理を行なう「</a:t>
            </a:r>
            <a:r>
              <a:rPr lang="ja-JP" altLang="en-US" sz="1400" b="0" dirty="0">
                <a:solidFill>
                  <a:srgbClr val="FF0000"/>
                </a:solidFill>
                <a:latin typeface="+mn-ea"/>
                <a:ea typeface="+mn-ea"/>
              </a:rPr>
              <a:t>広域処理</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は当初計画よりも大幅に下方修正されながら実施され、</a:t>
            </a:r>
            <a:r>
              <a:rPr lang="en-US" altLang="ja-JP" sz="1400" b="0" dirty="0">
                <a:solidFill>
                  <a:srgbClr val="FF0000"/>
                </a:solidFill>
                <a:latin typeface="+mn-ea"/>
                <a:ea typeface="+mn-ea"/>
              </a:rPr>
              <a:t>2014</a:t>
            </a:r>
            <a:r>
              <a:rPr lang="ja-JP" altLang="en-US" sz="1400" b="0" dirty="0">
                <a:solidFill>
                  <a:srgbClr val="FF0000"/>
                </a:solidFill>
                <a:latin typeface="+mn-ea"/>
                <a:ea typeface="+mn-ea"/>
              </a:rPr>
              <a:t>年</a:t>
            </a:r>
            <a:r>
              <a:rPr lang="en-US" altLang="ja-JP" sz="1400" b="0" dirty="0">
                <a:solidFill>
                  <a:srgbClr val="FF0000"/>
                </a:solidFill>
                <a:latin typeface="+mn-ea"/>
                <a:ea typeface="+mn-ea"/>
              </a:rPr>
              <a:t>3</a:t>
            </a:r>
            <a:r>
              <a:rPr lang="ja-JP" altLang="en-US" sz="1400" b="0" dirty="0">
                <a:solidFill>
                  <a:srgbClr val="FF0000"/>
                </a:solidFill>
                <a:latin typeface="+mn-ea"/>
                <a:ea typeface="+mn-ea"/>
              </a:rPr>
              <a:t>月末に１２道県の処理が完了</a:t>
            </a:r>
            <a:r>
              <a:rPr lang="ja-JP" altLang="en-US" sz="1400" b="0" dirty="0">
                <a:latin typeface="+mn-ea"/>
                <a:ea typeface="+mn-ea"/>
              </a:rPr>
              <a:t>。</a:t>
            </a:r>
          </a:p>
          <a:p>
            <a:pPr eaLnBrk="1" hangingPunct="1">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福島県</a:t>
            </a:r>
            <a:r>
              <a:rPr lang="ja-JP" altLang="en-US" sz="1400" b="0" dirty="0">
                <a:latin typeface="+mn-ea"/>
                <a:ea typeface="+mn-ea"/>
              </a:rPr>
              <a:t>は放射性物質汚染対処特措法における</a:t>
            </a:r>
            <a:r>
              <a:rPr lang="ja-JP" altLang="en-US" sz="1400" b="0" dirty="0">
                <a:solidFill>
                  <a:srgbClr val="FF0000"/>
                </a:solidFill>
                <a:latin typeface="+mn-ea"/>
                <a:ea typeface="+mn-ea"/>
              </a:rPr>
              <a:t>対策地域内廃棄物</a:t>
            </a:r>
            <a:r>
              <a:rPr lang="ja-JP" altLang="en-US" sz="1400" b="0" dirty="0">
                <a:latin typeface="+mn-ea"/>
                <a:ea typeface="+mn-ea"/>
              </a:rPr>
              <a:t>に該当するため</a:t>
            </a:r>
            <a:r>
              <a:rPr lang="ja-JP" altLang="en-US" sz="1400" b="0" dirty="0">
                <a:solidFill>
                  <a:srgbClr val="FF0000"/>
                </a:solidFill>
                <a:latin typeface="+mn-ea"/>
                <a:ea typeface="+mn-ea"/>
              </a:rPr>
              <a:t>「県外での広域処理」の適用外</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「東日本大震災により生じた災害廃棄物の処理に関する特別措置法」に基づく</a:t>
            </a:r>
            <a:r>
              <a:rPr lang="ja-JP" altLang="en-US" sz="1400" b="0" dirty="0">
                <a:solidFill>
                  <a:srgbClr val="FF0000"/>
                </a:solidFill>
                <a:latin typeface="+mn-ea"/>
                <a:ea typeface="+mn-ea"/>
              </a:rPr>
              <a:t>国の代行処理</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原発に近い３町では</a:t>
            </a:r>
            <a:r>
              <a:rPr lang="en-US" altLang="ja-JP" sz="1400" b="0" dirty="0">
                <a:latin typeface="+mn-ea"/>
                <a:ea typeface="+mn-ea"/>
              </a:rPr>
              <a:t>2022</a:t>
            </a:r>
            <a:r>
              <a:rPr lang="ja-JP" altLang="en-US" sz="1400" b="0" dirty="0">
                <a:latin typeface="+mn-ea"/>
                <a:ea typeface="+mn-ea"/>
              </a:rPr>
              <a:t>年８月時点でも除染廃棄物と災害廃棄物の</a:t>
            </a:r>
            <a:r>
              <a:rPr lang="ja-JP" altLang="en-US" sz="1400" b="0" dirty="0">
                <a:solidFill>
                  <a:srgbClr val="FF0000"/>
                </a:solidFill>
                <a:latin typeface="+mn-ea"/>
                <a:ea typeface="+mn-ea"/>
              </a:rPr>
              <a:t>国直轄での処理</a:t>
            </a:r>
            <a:r>
              <a:rPr lang="ja-JP" altLang="en-US" sz="1400" b="0" dirty="0">
                <a:latin typeface="+mn-ea"/>
                <a:ea typeface="+mn-ea"/>
              </a:rPr>
              <a:t>が続けられている。</a:t>
            </a:r>
          </a:p>
        </p:txBody>
      </p:sp>
      <p:sp>
        <p:nvSpPr>
          <p:cNvPr id="210956" name="Text Box 23">
            <a:extLst>
              <a:ext uri="{FF2B5EF4-FFF2-40B4-BE49-F238E27FC236}">
                <a16:creationId xmlns:a16="http://schemas.microsoft.com/office/drawing/2014/main" id="{AB03D91E-D548-784B-9F95-F681E492E649}"/>
              </a:ext>
            </a:extLst>
          </p:cNvPr>
          <p:cNvSpPr txBox="1">
            <a:spLocks noChangeArrowheads="1"/>
          </p:cNvSpPr>
          <p:nvPr/>
        </p:nvSpPr>
        <p:spPr bwMode="auto">
          <a:xfrm>
            <a:off x="9322" y="3157976"/>
            <a:ext cx="5257799" cy="1815882"/>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放射性物質により汚染された一般廃棄物・産業廃棄物の燃え殻、</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稲わらなどの農業廃棄物は、</a:t>
            </a:r>
            <a:r>
              <a:rPr lang="en-US" altLang="ja-JP" sz="1400" b="0" dirty="0">
                <a:latin typeface="+mn-ea"/>
                <a:ea typeface="+mn-ea"/>
              </a:rPr>
              <a:t>100Bq､8000Bq､10</a:t>
            </a:r>
            <a:r>
              <a:rPr lang="ja-JP" altLang="en-US" sz="1400" b="0" dirty="0">
                <a:latin typeface="+mn-ea"/>
                <a:ea typeface="+mn-ea"/>
              </a:rPr>
              <a:t>万</a:t>
            </a:r>
            <a:r>
              <a:rPr lang="en-US" altLang="ja-JP" sz="1400" b="0" dirty="0" err="1">
                <a:latin typeface="+mn-ea"/>
                <a:ea typeface="+mn-ea"/>
              </a:rPr>
              <a:t>Bq</a:t>
            </a:r>
            <a:r>
              <a:rPr lang="ja-JP" altLang="en-US" sz="1400" b="0" dirty="0">
                <a:latin typeface="+mn-ea"/>
                <a:ea typeface="+mn-ea"/>
              </a:rPr>
              <a:t>を境界に再</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利用してよいものを区分している。</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ja-JP" altLang="en-US" sz="1400" dirty="0">
                <a:latin typeface="+mn-ea"/>
                <a:ea typeface="+mn-ea"/>
              </a:rPr>
              <a:t>８０００Ｂｑ</a:t>
            </a:r>
            <a:r>
              <a:rPr lang="ja-JP" altLang="en-US" sz="1400" b="0" dirty="0">
                <a:latin typeface="+mn-ea"/>
                <a:ea typeface="+mn-ea"/>
              </a:rPr>
              <a:t>／ｋｇを超える</a:t>
            </a:r>
            <a:r>
              <a:rPr lang="ja-JP" altLang="en-US" sz="1400" dirty="0">
                <a:solidFill>
                  <a:srgbClr val="FF0000"/>
                </a:solidFill>
                <a:latin typeface="+mn-ea"/>
                <a:ea typeface="+mn-ea"/>
              </a:rPr>
              <a:t>指定廃棄物</a:t>
            </a:r>
            <a:r>
              <a:rPr lang="ja-JP" altLang="en-US" sz="1400" b="0" dirty="0">
                <a:latin typeface="+mn-ea"/>
                <a:ea typeface="+mn-ea"/>
              </a:rPr>
              <a:t>は、国が直轄処理を行なう。</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●災害廃棄物と放射性物質で汚染された廃棄物に共通する課題</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・津波堆積物、除染土壌などの仮置き場や選別施設の用地</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・除染作業で生じる土壌や</a:t>
            </a:r>
            <a:r>
              <a:rPr lang="ja-JP" altLang="en-US" sz="1400" b="0" dirty="0">
                <a:solidFill>
                  <a:srgbClr val="FF0000"/>
                </a:solidFill>
                <a:latin typeface="+mn-ea"/>
                <a:ea typeface="+mn-ea"/>
              </a:rPr>
              <a:t>除染廃棄物</a:t>
            </a:r>
          </a:p>
          <a:p>
            <a:pPr eaLnBrk="1" hangingPunct="1">
              <a:spcBef>
                <a:spcPct val="0"/>
              </a:spcBef>
              <a:buFontTx/>
              <a:buNone/>
              <a:defRPr/>
            </a:pPr>
            <a:r>
              <a:rPr lang="ja-JP" altLang="en-US" sz="1400" b="0" dirty="0">
                <a:latin typeface="+mn-ea"/>
                <a:ea typeface="+mn-ea"/>
              </a:rPr>
              <a:t>　・放射性物質で汚染された廃棄物の保管、処理、処分の施設不足</a:t>
            </a:r>
            <a:endParaRPr lang="ja-JP" altLang="en-US" sz="1400" dirty="0">
              <a:solidFill>
                <a:srgbClr val="7030A0"/>
              </a:solidFill>
              <a:latin typeface="+mn-ea"/>
              <a:ea typeface="+mn-ea"/>
            </a:endParaRPr>
          </a:p>
        </p:txBody>
      </p:sp>
      <p:sp>
        <p:nvSpPr>
          <p:cNvPr id="210959" name="Line 29">
            <a:extLst>
              <a:ext uri="{FF2B5EF4-FFF2-40B4-BE49-F238E27FC236}">
                <a16:creationId xmlns:a16="http://schemas.microsoft.com/office/drawing/2014/main" id="{31FBF8BF-90F7-5935-0BD8-A37F8828B2D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91502" name="図 2">
            <a:extLst>
              <a:ext uri="{FF2B5EF4-FFF2-40B4-BE49-F238E27FC236}">
                <a16:creationId xmlns:a16="http://schemas.microsoft.com/office/drawing/2014/main" id="{1A3CEE5F-0DC3-C006-F76F-3A0EDDC479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2113"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03" name="図 6">
            <a:extLst>
              <a:ext uri="{FF2B5EF4-FFF2-40B4-BE49-F238E27FC236}">
                <a16:creationId xmlns:a16="http://schemas.microsoft.com/office/drawing/2014/main" id="{11B21A62-BB53-0FEB-F05D-6AF3211275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0725" y="207963"/>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04" name="図 9">
            <a:extLst>
              <a:ext uri="{FF2B5EF4-FFF2-40B4-BE49-F238E27FC236}">
                <a16:creationId xmlns:a16="http://schemas.microsoft.com/office/drawing/2014/main" id="{0DC6CA09-DB3C-516A-07D4-9C591967D68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39975" y="2000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05" name="図 11">
            <a:extLst>
              <a:ext uri="{FF2B5EF4-FFF2-40B4-BE49-F238E27FC236}">
                <a16:creationId xmlns:a16="http://schemas.microsoft.com/office/drawing/2014/main" id="{81F247C2-D192-93E9-3E25-02A7197BFA3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00338" y="200025"/>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64" name="AutoShape 12">
            <a:extLst>
              <a:ext uri="{FF2B5EF4-FFF2-40B4-BE49-F238E27FC236}">
                <a16:creationId xmlns:a16="http://schemas.microsoft.com/office/drawing/2014/main" id="{FF102134-B2CB-16A8-184F-EC5870B556A0}"/>
              </a:ext>
            </a:extLst>
          </p:cNvPr>
          <p:cNvSpPr>
            <a:spLocks noChangeArrowheads="1"/>
          </p:cNvSpPr>
          <p:nvPr/>
        </p:nvSpPr>
        <p:spPr bwMode="auto">
          <a:xfrm>
            <a:off x="36513" y="664468"/>
            <a:ext cx="3917950" cy="255389"/>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0965" name="Text Box 17">
            <a:extLst>
              <a:ext uri="{FF2B5EF4-FFF2-40B4-BE49-F238E27FC236}">
                <a16:creationId xmlns:a16="http://schemas.microsoft.com/office/drawing/2014/main" id="{18CF8EBC-81D9-4DC5-6149-3443D4256F51}"/>
              </a:ext>
            </a:extLst>
          </p:cNvPr>
          <p:cNvSpPr txBox="1">
            <a:spLocks noChangeArrowheads="1"/>
          </p:cNvSpPr>
          <p:nvPr/>
        </p:nvSpPr>
        <p:spPr bwMode="auto">
          <a:xfrm>
            <a:off x="-35718" y="628651"/>
            <a:ext cx="3852862"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東日本大震災における災害廃棄物の発生</a:t>
            </a:r>
          </a:p>
        </p:txBody>
      </p:sp>
      <p:sp>
        <p:nvSpPr>
          <p:cNvPr id="210967" name="正方形/長方形 2">
            <a:extLst>
              <a:ext uri="{FF2B5EF4-FFF2-40B4-BE49-F238E27FC236}">
                <a16:creationId xmlns:a16="http://schemas.microsoft.com/office/drawing/2014/main" id="{703618B4-3F19-0550-B2AB-0A64A113BAAC}"/>
              </a:ext>
            </a:extLst>
          </p:cNvPr>
          <p:cNvSpPr>
            <a:spLocks noChangeArrowheads="1"/>
          </p:cNvSpPr>
          <p:nvPr/>
        </p:nvSpPr>
        <p:spPr bwMode="auto">
          <a:xfrm>
            <a:off x="6012392" y="3267601"/>
            <a:ext cx="2589170" cy="276999"/>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dirty="0">
                <a:latin typeface="+mn-ea"/>
                <a:ea typeface="+mn-ea"/>
              </a:rPr>
              <a:t>災害廃棄物の処理手順(岩手県の例)</a:t>
            </a:r>
          </a:p>
        </p:txBody>
      </p:sp>
      <p:sp>
        <p:nvSpPr>
          <p:cNvPr id="210968" name="正方形/長方形 3">
            <a:extLst>
              <a:ext uri="{FF2B5EF4-FFF2-40B4-BE49-F238E27FC236}">
                <a16:creationId xmlns:a16="http://schemas.microsoft.com/office/drawing/2014/main" id="{6062F7D7-2B78-63B8-3261-2E197AE6B755}"/>
              </a:ext>
            </a:extLst>
          </p:cNvPr>
          <p:cNvSpPr>
            <a:spLocks noChangeArrowheads="1"/>
          </p:cNvSpPr>
          <p:nvPr/>
        </p:nvSpPr>
        <p:spPr bwMode="auto">
          <a:xfrm>
            <a:off x="5453063" y="5043488"/>
            <a:ext cx="2574925" cy="2159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zh-TW" altLang="en-US" sz="800" dirty="0">
                <a:latin typeface="+mn-ea"/>
                <a:ea typeface="+mn-ea"/>
              </a:rPr>
              <a:t>出典</a:t>
            </a:r>
            <a:r>
              <a:rPr lang="en-US" altLang="zh-TW" sz="800" dirty="0">
                <a:latin typeface="+mn-ea"/>
                <a:ea typeface="+mn-ea"/>
              </a:rPr>
              <a:t>:</a:t>
            </a:r>
            <a:r>
              <a:rPr lang="zh-TW" altLang="en-US" sz="800" dirty="0">
                <a:latin typeface="+mn-ea"/>
                <a:ea typeface="+mn-ea"/>
              </a:rPr>
              <a:t>岩手県災害廃棄物処理詳細計画 第二次改訂版</a:t>
            </a:r>
          </a:p>
        </p:txBody>
      </p:sp>
      <p:sp>
        <p:nvSpPr>
          <p:cNvPr id="210969" name="AutoShape 14">
            <a:extLst>
              <a:ext uri="{FF2B5EF4-FFF2-40B4-BE49-F238E27FC236}">
                <a16:creationId xmlns:a16="http://schemas.microsoft.com/office/drawing/2014/main" id="{5D8A3154-C6F8-B0EC-3EF5-17EF271BDCD2}"/>
              </a:ext>
            </a:extLst>
          </p:cNvPr>
          <p:cNvSpPr>
            <a:spLocks noChangeArrowheads="1"/>
          </p:cNvSpPr>
          <p:nvPr/>
        </p:nvSpPr>
        <p:spPr bwMode="auto">
          <a:xfrm>
            <a:off x="6350" y="5317430"/>
            <a:ext cx="5295900" cy="255389"/>
          </a:xfrm>
          <a:prstGeom prst="roundRect">
            <a:avLst>
              <a:gd name="adj" fmla="val 16694"/>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0970" name="Text Box 18">
            <a:extLst>
              <a:ext uri="{FF2B5EF4-FFF2-40B4-BE49-F238E27FC236}">
                <a16:creationId xmlns:a16="http://schemas.microsoft.com/office/drawing/2014/main" id="{7E63C379-8839-F3EC-1A0B-3C59F3135439}"/>
              </a:ext>
            </a:extLst>
          </p:cNvPr>
          <p:cNvSpPr txBox="1">
            <a:spLocks noChangeArrowheads="1"/>
          </p:cNvSpPr>
          <p:nvPr/>
        </p:nvSpPr>
        <p:spPr bwMode="auto">
          <a:xfrm>
            <a:off x="-72231" y="5259388"/>
            <a:ext cx="5257800" cy="3381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災害廃棄物対策のための法改正とその後の災害への対処</a:t>
            </a:r>
          </a:p>
        </p:txBody>
      </p:sp>
      <p:sp>
        <p:nvSpPr>
          <p:cNvPr id="210971" name="正方形/長方形 4">
            <a:extLst>
              <a:ext uri="{FF2B5EF4-FFF2-40B4-BE49-F238E27FC236}">
                <a16:creationId xmlns:a16="http://schemas.microsoft.com/office/drawing/2014/main" id="{6111D577-45AF-51A4-2861-4218D2FBA0C2}"/>
              </a:ext>
            </a:extLst>
          </p:cNvPr>
          <p:cNvSpPr>
            <a:spLocks noChangeArrowheads="1"/>
          </p:cNvSpPr>
          <p:nvPr/>
        </p:nvSpPr>
        <p:spPr bwMode="auto">
          <a:xfrm>
            <a:off x="-12700" y="5595938"/>
            <a:ext cx="9096375" cy="11684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東日本大震災の教訓から</a:t>
            </a:r>
            <a:r>
              <a:rPr lang="en-US" altLang="ja-JP" sz="1400" b="0" dirty="0">
                <a:latin typeface="+mn-ea"/>
                <a:ea typeface="+mn-ea"/>
              </a:rPr>
              <a:t>2015</a:t>
            </a:r>
            <a:r>
              <a:rPr lang="ja-JP" altLang="en-US" sz="1400" b="0" dirty="0">
                <a:latin typeface="+mn-ea"/>
                <a:ea typeface="+mn-ea"/>
              </a:rPr>
              <a:t>年に廃棄物処理法と災害対策基本法の一部が改正。国による災害廃棄物対策指針の策定、国、地方自治体、民間事業者の連携・協力の強化、大規模災害時の国による処理の代行などが定められた。</a:t>
            </a: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災害廃棄物処理支援ネットワーク</a:t>
            </a:r>
            <a:r>
              <a:rPr lang="en-US" altLang="ja-JP" sz="1400" b="0" dirty="0">
                <a:solidFill>
                  <a:srgbClr val="FF0000"/>
                </a:solidFill>
                <a:latin typeface="+mn-ea"/>
                <a:ea typeface="+mn-ea"/>
              </a:rPr>
              <a:t>(</a:t>
            </a:r>
            <a:r>
              <a:rPr lang="en-US" altLang="ja-JP" sz="1400" b="0" dirty="0" err="1">
                <a:solidFill>
                  <a:srgbClr val="FF0000"/>
                </a:solidFill>
                <a:latin typeface="+mn-ea"/>
                <a:ea typeface="+mn-ea"/>
              </a:rPr>
              <a:t>D.Waste</a:t>
            </a:r>
            <a:r>
              <a:rPr lang="en-US" altLang="ja-JP" sz="1400" b="0" dirty="0">
                <a:solidFill>
                  <a:srgbClr val="FF0000"/>
                </a:solidFill>
                <a:latin typeface="+mn-ea"/>
                <a:ea typeface="+mn-ea"/>
              </a:rPr>
              <a:t>-Net)</a:t>
            </a:r>
          </a:p>
          <a:p>
            <a:pPr>
              <a:spcBef>
                <a:spcPct val="0"/>
              </a:spcBef>
              <a:buFontTx/>
              <a:buNone/>
              <a:defRPr/>
            </a:pPr>
            <a:r>
              <a:rPr lang="ja-JP" altLang="en-US" sz="1400" b="0" dirty="0">
                <a:latin typeface="+mn-ea"/>
                <a:ea typeface="+mn-ea"/>
              </a:rPr>
              <a:t>　行政機関、事業者、専門家ら関係者間の連携を組織化、</a:t>
            </a:r>
            <a:r>
              <a:rPr lang="en-US" altLang="ja-JP" sz="1400" b="0" dirty="0">
                <a:latin typeface="+mn-ea"/>
                <a:ea typeface="+mn-ea"/>
              </a:rPr>
              <a:t>2015</a:t>
            </a:r>
            <a:r>
              <a:rPr lang="ja-JP" altLang="en-US" sz="1400" b="0" dirty="0">
                <a:latin typeface="+mn-ea"/>
                <a:ea typeface="+mn-ea"/>
              </a:rPr>
              <a:t>年の関東・東北豪雨や</a:t>
            </a:r>
            <a:r>
              <a:rPr lang="en-US" altLang="ja-JP" sz="1400" b="0" dirty="0">
                <a:latin typeface="+mn-ea"/>
                <a:ea typeface="+mn-ea"/>
              </a:rPr>
              <a:t>2016</a:t>
            </a:r>
            <a:r>
              <a:rPr lang="ja-JP" altLang="en-US" sz="1400" b="0" dirty="0">
                <a:latin typeface="+mn-ea"/>
                <a:ea typeface="+mn-ea"/>
              </a:rPr>
              <a:t>年の熊本地震で機能した。</a:t>
            </a:r>
          </a:p>
          <a:p>
            <a:pPr>
              <a:spcBef>
                <a:spcPct val="0"/>
              </a:spcBef>
              <a:buFontTx/>
              <a:buNone/>
              <a:defRPr/>
            </a:pPr>
            <a:r>
              <a:rPr lang="ja-JP" altLang="en-US" sz="1400" b="0" dirty="0">
                <a:latin typeface="+mn-ea"/>
                <a:ea typeface="+mn-ea"/>
              </a:rPr>
              <a:t>●南海トラフや首都直下地震など、巨大災害への備えの具体化も重要な課題。</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Text Box 7">
            <a:extLst>
              <a:ext uri="{FF2B5EF4-FFF2-40B4-BE49-F238E27FC236}">
                <a16:creationId xmlns:a16="http://schemas.microsoft.com/office/drawing/2014/main" id="{D52B2CB0-4A2C-8E6A-094E-93E7074E0E99}"/>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en-US" altLang="ja-JP" sz="1200" b="0" dirty="0">
                <a:latin typeface="+mn-ea"/>
                <a:ea typeface="+mn-ea"/>
              </a:rPr>
              <a:t>P172</a:t>
            </a:r>
            <a:r>
              <a:rPr lang="ja-JP" altLang="en-US" sz="1200" b="0" dirty="0">
                <a:latin typeface="+mn-ea"/>
                <a:ea typeface="+mn-ea"/>
              </a:rPr>
              <a:t>～</a:t>
            </a:r>
            <a:r>
              <a:rPr lang="en-US" altLang="ja-JP" sz="1200" b="0" dirty="0">
                <a:latin typeface="+mn-ea"/>
                <a:ea typeface="+mn-ea"/>
              </a:rPr>
              <a:t>174</a:t>
            </a:r>
          </a:p>
        </p:txBody>
      </p:sp>
      <p:sp>
        <p:nvSpPr>
          <p:cNvPr id="212995" name="Text Box 8">
            <a:extLst>
              <a:ext uri="{FF2B5EF4-FFF2-40B4-BE49-F238E27FC236}">
                <a16:creationId xmlns:a16="http://schemas.microsoft.com/office/drawing/2014/main" id="{9D24FF95-D029-7331-1676-DD1FAE5E8139}"/>
              </a:ext>
            </a:extLst>
          </p:cNvPr>
          <p:cNvSpPr txBox="1">
            <a:spLocks noChangeArrowheads="1"/>
          </p:cNvSpPr>
          <p:nvPr/>
        </p:nvSpPr>
        <p:spPr bwMode="auto">
          <a:xfrm>
            <a:off x="898525" y="188913"/>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０４</a:t>
            </a:r>
          </a:p>
        </p:txBody>
      </p:sp>
      <p:sp>
        <p:nvSpPr>
          <p:cNvPr id="212996" name="Text Box 9">
            <a:extLst>
              <a:ext uri="{FF2B5EF4-FFF2-40B4-BE49-F238E27FC236}">
                <a16:creationId xmlns:a16="http://schemas.microsoft.com/office/drawing/2014/main" id="{CB6B3974-4D4B-BC0C-6C80-57F21C4E5FF3}"/>
              </a:ext>
            </a:extLst>
          </p:cNvPr>
          <p:cNvSpPr txBox="1">
            <a:spLocks noChangeArrowheads="1"/>
          </p:cNvSpPr>
          <p:nvPr/>
        </p:nvSpPr>
        <p:spPr bwMode="auto">
          <a:xfrm>
            <a:off x="34925" y="188913"/>
            <a:ext cx="8636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600">
                <a:solidFill>
                  <a:schemeClr val="bg1"/>
                </a:solidFill>
                <a:latin typeface="+mn-ea"/>
                <a:ea typeface="+mn-ea"/>
              </a:rPr>
              <a:t>３－８</a:t>
            </a:r>
          </a:p>
        </p:txBody>
      </p:sp>
      <p:sp>
        <p:nvSpPr>
          <p:cNvPr id="212997" name="Text Box 10">
            <a:extLst>
              <a:ext uri="{FF2B5EF4-FFF2-40B4-BE49-F238E27FC236}">
                <a16:creationId xmlns:a16="http://schemas.microsoft.com/office/drawing/2014/main" id="{761282FC-BE54-9229-97A9-741A0DD132DF}"/>
              </a:ext>
            </a:extLst>
          </p:cNvPr>
          <p:cNvSpPr txBox="1">
            <a:spLocks noChangeArrowheads="1"/>
          </p:cNvSpPr>
          <p:nvPr/>
        </p:nvSpPr>
        <p:spPr bwMode="auto">
          <a:xfrm>
            <a:off x="3035300" y="87313"/>
            <a:ext cx="410527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defRPr/>
            </a:pPr>
            <a:r>
              <a:rPr lang="ja-JP" altLang="en-US" sz="2800" dirty="0">
                <a:latin typeface="+mn-ea"/>
                <a:ea typeface="+mn-ea"/>
              </a:rPr>
              <a:t>放射性廃棄物について</a:t>
            </a:r>
          </a:p>
        </p:txBody>
      </p:sp>
      <p:sp>
        <p:nvSpPr>
          <p:cNvPr id="212998" name="AutoShape 12">
            <a:extLst>
              <a:ext uri="{FF2B5EF4-FFF2-40B4-BE49-F238E27FC236}">
                <a16:creationId xmlns:a16="http://schemas.microsoft.com/office/drawing/2014/main" id="{9CF88306-0B31-25C9-31FD-BD9495BE9887}"/>
              </a:ext>
            </a:extLst>
          </p:cNvPr>
          <p:cNvSpPr>
            <a:spLocks noChangeArrowheads="1"/>
          </p:cNvSpPr>
          <p:nvPr/>
        </p:nvSpPr>
        <p:spPr bwMode="auto">
          <a:xfrm>
            <a:off x="5364163" y="893763"/>
            <a:ext cx="3708400" cy="1103312"/>
          </a:xfrm>
          <a:prstGeom prst="roundRect">
            <a:avLst>
              <a:gd name="adj" fmla="val 8686"/>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ja-JP" sz="1400" b="0">
              <a:latin typeface="+mn-ea"/>
              <a:ea typeface="+mn-ea"/>
            </a:endParaRPr>
          </a:p>
        </p:txBody>
      </p:sp>
      <p:sp>
        <p:nvSpPr>
          <p:cNvPr id="212999" name="AutoShape 13">
            <a:extLst>
              <a:ext uri="{FF2B5EF4-FFF2-40B4-BE49-F238E27FC236}">
                <a16:creationId xmlns:a16="http://schemas.microsoft.com/office/drawing/2014/main" id="{648D370D-83D5-184C-3BD4-64E6162BB367}"/>
              </a:ext>
            </a:extLst>
          </p:cNvPr>
          <p:cNvSpPr>
            <a:spLocks noChangeArrowheads="1"/>
          </p:cNvSpPr>
          <p:nvPr/>
        </p:nvSpPr>
        <p:spPr bwMode="auto">
          <a:xfrm>
            <a:off x="6588125" y="631825"/>
            <a:ext cx="1281113" cy="339725"/>
          </a:xfrm>
          <a:prstGeom prst="roundRect">
            <a:avLst>
              <a:gd name="adj" fmla="val 1665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地層処分　　</a:t>
            </a:r>
          </a:p>
        </p:txBody>
      </p:sp>
      <p:sp>
        <p:nvSpPr>
          <p:cNvPr id="213000" name="AutoShape 14">
            <a:extLst>
              <a:ext uri="{FF2B5EF4-FFF2-40B4-BE49-F238E27FC236}">
                <a16:creationId xmlns:a16="http://schemas.microsoft.com/office/drawing/2014/main" id="{BE792162-26AB-6485-51EF-32D3909BCDB5}"/>
              </a:ext>
            </a:extLst>
          </p:cNvPr>
          <p:cNvSpPr>
            <a:spLocks noChangeArrowheads="1"/>
          </p:cNvSpPr>
          <p:nvPr/>
        </p:nvSpPr>
        <p:spPr bwMode="auto">
          <a:xfrm>
            <a:off x="5451475" y="3303588"/>
            <a:ext cx="3621088" cy="917575"/>
          </a:xfrm>
          <a:prstGeom prst="roundRect">
            <a:avLst>
              <a:gd name="adj" fmla="val 16662"/>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ja-JP" sz="1400" b="0">
              <a:latin typeface="+mn-ea"/>
              <a:ea typeface="+mn-ea"/>
            </a:endParaRPr>
          </a:p>
        </p:txBody>
      </p:sp>
      <p:sp>
        <p:nvSpPr>
          <p:cNvPr id="213001" name="AutoShape 15">
            <a:extLst>
              <a:ext uri="{FF2B5EF4-FFF2-40B4-BE49-F238E27FC236}">
                <a16:creationId xmlns:a16="http://schemas.microsoft.com/office/drawing/2014/main" id="{9F0607DD-D322-CBDA-EB3B-69286AB4A6F0}"/>
              </a:ext>
            </a:extLst>
          </p:cNvPr>
          <p:cNvSpPr>
            <a:spLocks noChangeArrowheads="1"/>
          </p:cNvSpPr>
          <p:nvPr/>
        </p:nvSpPr>
        <p:spPr bwMode="auto">
          <a:xfrm>
            <a:off x="6383338" y="3092450"/>
            <a:ext cx="1701800" cy="339725"/>
          </a:xfrm>
          <a:prstGeom prst="roundRect">
            <a:avLst>
              <a:gd name="adj" fmla="val 16671"/>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defRPr/>
            </a:pPr>
            <a:r>
              <a:rPr lang="ja-JP" altLang="en-US" sz="1400" dirty="0">
                <a:solidFill>
                  <a:schemeClr val="bg1"/>
                </a:solidFill>
                <a:latin typeface="+mn-ea"/>
                <a:ea typeface="+mn-ea"/>
              </a:rPr>
              <a:t>核燃料サイクル　　</a:t>
            </a:r>
          </a:p>
        </p:txBody>
      </p:sp>
      <p:sp>
        <p:nvSpPr>
          <p:cNvPr id="213002" name="Rectangle 16">
            <a:extLst>
              <a:ext uri="{FF2B5EF4-FFF2-40B4-BE49-F238E27FC236}">
                <a16:creationId xmlns:a16="http://schemas.microsoft.com/office/drawing/2014/main" id="{14A67CF9-1031-53D2-4049-97266C469B85}"/>
              </a:ext>
            </a:extLst>
          </p:cNvPr>
          <p:cNvSpPr>
            <a:spLocks noChangeArrowheads="1"/>
          </p:cNvSpPr>
          <p:nvPr/>
        </p:nvSpPr>
        <p:spPr bwMode="auto">
          <a:xfrm>
            <a:off x="0" y="886761"/>
            <a:ext cx="5219700"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a:latin typeface="+mn-ea"/>
                <a:ea typeface="+mn-ea"/>
              </a:rPr>
              <a:t>原子力施設からは</a:t>
            </a:r>
            <a:r>
              <a:rPr lang="en-US" altLang="ja-JP" sz="1400" b="0">
                <a:latin typeface="+mn-ea"/>
                <a:ea typeface="+mn-ea"/>
              </a:rPr>
              <a:t>､</a:t>
            </a:r>
            <a:r>
              <a:rPr lang="ja-JP" altLang="en-US" sz="1400" b="0">
                <a:latin typeface="+mn-ea"/>
                <a:ea typeface="+mn-ea"/>
              </a:rPr>
              <a:t>特に事故がなくとも放射性物質を含む廃棄物が</a:t>
            </a:r>
            <a:endParaRPr lang="en-US" altLang="ja-JP" sz="1400" b="0">
              <a:latin typeface="+mn-ea"/>
              <a:ea typeface="+mn-ea"/>
            </a:endParaRPr>
          </a:p>
          <a:p>
            <a:pPr eaLnBrk="1" hangingPunct="1">
              <a:spcBef>
                <a:spcPct val="0"/>
              </a:spcBef>
              <a:buFontTx/>
              <a:buNone/>
              <a:defRPr/>
            </a:pPr>
            <a:r>
              <a:rPr lang="ja-JP" altLang="en-US" sz="1400" b="0">
                <a:latin typeface="+mn-ea"/>
                <a:ea typeface="+mn-ea"/>
              </a:rPr>
              <a:t>発生する</a:t>
            </a:r>
            <a:r>
              <a:rPr lang="en-US" altLang="ja-JP" sz="1400" b="0">
                <a:latin typeface="+mn-ea"/>
                <a:ea typeface="+mn-ea"/>
              </a:rPr>
              <a:t>｡</a:t>
            </a:r>
            <a:r>
              <a:rPr lang="ja-JP" altLang="en-US" sz="1400" b="0">
                <a:latin typeface="+mn-ea"/>
                <a:ea typeface="+mn-ea"/>
              </a:rPr>
              <a:t>これを放射性廃棄物と呼ぶ</a:t>
            </a:r>
            <a:r>
              <a:rPr lang="en-US" altLang="ja-JP" sz="1400" b="0">
                <a:latin typeface="+mn-ea"/>
                <a:ea typeface="+mn-ea"/>
              </a:rPr>
              <a:t>｡</a:t>
            </a:r>
          </a:p>
        </p:txBody>
      </p:sp>
      <p:sp>
        <p:nvSpPr>
          <p:cNvPr id="213003" name="AutoShape 17">
            <a:extLst>
              <a:ext uri="{FF2B5EF4-FFF2-40B4-BE49-F238E27FC236}">
                <a16:creationId xmlns:a16="http://schemas.microsoft.com/office/drawing/2014/main" id="{1393E208-046D-9FCE-2CE6-4AB0DEAA0ABD}"/>
              </a:ext>
            </a:extLst>
          </p:cNvPr>
          <p:cNvSpPr>
            <a:spLocks noChangeArrowheads="1"/>
          </p:cNvSpPr>
          <p:nvPr/>
        </p:nvSpPr>
        <p:spPr bwMode="auto">
          <a:xfrm>
            <a:off x="5413375" y="2359025"/>
            <a:ext cx="3636963" cy="665163"/>
          </a:xfrm>
          <a:prstGeom prst="roundRect">
            <a:avLst>
              <a:gd name="adj" fmla="val 16657"/>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ja-JP" sz="1400" b="0">
              <a:latin typeface="+mn-ea"/>
              <a:ea typeface="+mn-ea"/>
            </a:endParaRPr>
          </a:p>
        </p:txBody>
      </p:sp>
      <p:sp>
        <p:nvSpPr>
          <p:cNvPr id="213004" name="AutoShape 18">
            <a:extLst>
              <a:ext uri="{FF2B5EF4-FFF2-40B4-BE49-F238E27FC236}">
                <a16:creationId xmlns:a16="http://schemas.microsoft.com/office/drawing/2014/main" id="{43F7EEC6-6085-59BB-A814-E269C9C5620B}"/>
              </a:ext>
            </a:extLst>
          </p:cNvPr>
          <p:cNvSpPr>
            <a:spLocks noChangeArrowheads="1"/>
          </p:cNvSpPr>
          <p:nvPr/>
        </p:nvSpPr>
        <p:spPr bwMode="auto">
          <a:xfrm>
            <a:off x="6235700" y="2087563"/>
            <a:ext cx="2071688" cy="339725"/>
          </a:xfrm>
          <a:prstGeom prst="roundRect">
            <a:avLst>
              <a:gd name="adj" fmla="val 16667"/>
            </a:avLst>
          </a:prstGeom>
          <a:solidFill>
            <a:srgbClr val="FF3300"/>
          </a:solidFill>
          <a:ln w="9525">
            <a:solidFill>
              <a:schemeClr val="bg1"/>
            </a:solidFill>
            <a:round/>
            <a:headEnd/>
            <a:tailEnd/>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400">
                <a:solidFill>
                  <a:schemeClr val="bg1"/>
                </a:solidFill>
                <a:latin typeface="+mn-ea"/>
                <a:ea typeface="+mn-ea"/>
              </a:rPr>
              <a:t>クリアランスレベル</a:t>
            </a:r>
            <a:endParaRPr lang="ja-JP" altLang="ja-JP" sz="1400">
              <a:solidFill>
                <a:schemeClr val="bg1"/>
              </a:solidFill>
              <a:latin typeface="+mn-ea"/>
              <a:ea typeface="+mn-ea"/>
            </a:endParaRPr>
          </a:p>
        </p:txBody>
      </p:sp>
      <p:sp>
        <p:nvSpPr>
          <p:cNvPr id="213005" name="AutoShape 19">
            <a:extLst>
              <a:ext uri="{FF2B5EF4-FFF2-40B4-BE49-F238E27FC236}">
                <a16:creationId xmlns:a16="http://schemas.microsoft.com/office/drawing/2014/main" id="{132BE05D-64DA-954C-AA3A-690CE4426718}"/>
              </a:ext>
            </a:extLst>
          </p:cNvPr>
          <p:cNvSpPr>
            <a:spLocks noChangeArrowheads="1"/>
          </p:cNvSpPr>
          <p:nvPr/>
        </p:nvSpPr>
        <p:spPr bwMode="auto">
          <a:xfrm>
            <a:off x="24153" y="1388697"/>
            <a:ext cx="2027567" cy="254004"/>
          </a:xfrm>
          <a:prstGeom prst="roundRect">
            <a:avLst>
              <a:gd name="adj" fmla="val 16653"/>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3006" name="Text Box 22">
            <a:extLst>
              <a:ext uri="{FF2B5EF4-FFF2-40B4-BE49-F238E27FC236}">
                <a16:creationId xmlns:a16="http://schemas.microsoft.com/office/drawing/2014/main" id="{07784773-DF35-D265-8C24-E029EC5882D2}"/>
              </a:ext>
            </a:extLst>
          </p:cNvPr>
          <p:cNvSpPr txBox="1">
            <a:spLocks noChangeArrowheads="1"/>
          </p:cNvSpPr>
          <p:nvPr/>
        </p:nvSpPr>
        <p:spPr bwMode="auto">
          <a:xfrm>
            <a:off x="-27217" y="1329135"/>
            <a:ext cx="2078937"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放射性廃棄物の発生</a:t>
            </a:r>
          </a:p>
        </p:txBody>
      </p:sp>
      <p:sp>
        <p:nvSpPr>
          <p:cNvPr id="213010" name="Text Box 27">
            <a:extLst>
              <a:ext uri="{FF2B5EF4-FFF2-40B4-BE49-F238E27FC236}">
                <a16:creationId xmlns:a16="http://schemas.microsoft.com/office/drawing/2014/main" id="{02923F37-5D86-40B6-ADAD-8118F5060C68}"/>
              </a:ext>
            </a:extLst>
          </p:cNvPr>
          <p:cNvSpPr txBox="1">
            <a:spLocks noChangeArrowheads="1"/>
          </p:cNvSpPr>
          <p:nvPr/>
        </p:nvSpPr>
        <p:spPr bwMode="auto">
          <a:xfrm>
            <a:off x="13310" y="2509230"/>
            <a:ext cx="5637212" cy="26781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400" b="0" dirty="0">
                <a:latin typeface="+mn-ea"/>
                <a:ea typeface="+mn-ea"/>
              </a:rPr>
              <a:t>●低レベル放射性廃棄物は、</a:t>
            </a:r>
            <a:r>
              <a:rPr lang="ja-JP" altLang="en-US" sz="1400" dirty="0">
                <a:solidFill>
                  <a:srgbClr val="FF0000"/>
                </a:solidFill>
                <a:latin typeface="+mn-ea"/>
                <a:ea typeface="+mn-ea"/>
              </a:rPr>
              <a:t>クリアランスレベル</a:t>
            </a:r>
            <a:r>
              <a:rPr lang="ja-JP" altLang="en-US" sz="1400" b="0" dirty="0">
                <a:latin typeface="+mn-ea"/>
                <a:ea typeface="+mn-ea"/>
              </a:rPr>
              <a:t>を確実に下回ることが</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確認できれば再利用できる。（廃炉で生じるコンクリートや鉄筋など）</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●低レベル放射性廃棄物の処分方法</a:t>
            </a:r>
          </a:p>
          <a:p>
            <a:pPr eaLnBrk="1" hangingPunct="1">
              <a:spcBef>
                <a:spcPct val="0"/>
              </a:spcBef>
              <a:buFontTx/>
              <a:buNone/>
              <a:defRPr/>
            </a:pPr>
            <a:r>
              <a:rPr lang="ja-JP" altLang="en-US" sz="1400" b="0" dirty="0">
                <a:latin typeface="+mn-ea"/>
                <a:ea typeface="+mn-ea"/>
              </a:rPr>
              <a:t>　・浅い地中に直接埋める浅地中トレンチ処分。</a:t>
            </a:r>
          </a:p>
          <a:p>
            <a:pPr eaLnBrk="1" hangingPunct="1">
              <a:spcBef>
                <a:spcPct val="0"/>
              </a:spcBef>
              <a:buFontTx/>
              <a:buNone/>
              <a:defRPr/>
            </a:pPr>
            <a:r>
              <a:rPr lang="ja-JP" altLang="en-US" sz="1400" b="0" dirty="0">
                <a:latin typeface="+mn-ea"/>
                <a:ea typeface="+mn-ea"/>
              </a:rPr>
              <a:t>　・浅い地中にコンクリートの囲いを設けて埋める浅地中ピット処分、</a:t>
            </a:r>
          </a:p>
          <a:p>
            <a:pPr eaLnBrk="1" hangingPunct="1">
              <a:spcBef>
                <a:spcPct val="0"/>
              </a:spcBef>
              <a:buFontTx/>
              <a:buNone/>
              <a:defRPr/>
            </a:pPr>
            <a:r>
              <a:rPr lang="ja-JP" altLang="en-US" sz="1400" b="0" dirty="0">
                <a:latin typeface="+mn-ea"/>
                <a:ea typeface="+mn-ea"/>
              </a:rPr>
              <a:t>　・地下５０～１００ｍにコンクリート囲いを設けて埋める</a:t>
            </a:r>
            <a:r>
              <a:rPr lang="ja-JP" altLang="en-US" sz="1400" dirty="0">
                <a:solidFill>
                  <a:srgbClr val="FF0000"/>
                </a:solidFill>
                <a:latin typeface="+mn-ea"/>
                <a:ea typeface="+mn-ea"/>
              </a:rPr>
              <a:t>余裕深度処分</a:t>
            </a:r>
            <a:r>
              <a:rPr lang="ja-JP" altLang="en-US" sz="1400" b="0" dirty="0">
                <a:latin typeface="+mn-ea"/>
                <a:ea typeface="+mn-ea"/>
              </a:rPr>
              <a:t>。</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●高レベル放射性廃棄物は</a:t>
            </a:r>
            <a:r>
              <a:rPr lang="ja-JP" altLang="en-US" sz="1400" dirty="0">
                <a:solidFill>
                  <a:srgbClr val="FF0000"/>
                </a:solidFill>
                <a:latin typeface="+mn-ea"/>
                <a:ea typeface="+mn-ea"/>
              </a:rPr>
              <a:t>地層処分</a:t>
            </a:r>
            <a:r>
              <a:rPr lang="ja-JP" altLang="en-US" sz="1400" b="0" dirty="0">
                <a:latin typeface="+mn-ea"/>
                <a:ea typeface="+mn-ea"/>
              </a:rPr>
              <a:t>により地下数百メートル</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に埋設する、しかしながら日本を含めほとんどの国で高レベル</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放射性廃棄物の最終処分場の場所は決まっていない。</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a:t>
            </a:r>
            <a:r>
              <a:rPr lang="en-US" altLang="ja-JP" sz="1400" b="0" dirty="0">
                <a:latin typeface="+mn-ea"/>
                <a:ea typeface="+mn-ea"/>
              </a:rPr>
              <a:t>2000</a:t>
            </a:r>
            <a:r>
              <a:rPr lang="ja-JP" altLang="en-US" sz="1400" b="0" dirty="0">
                <a:latin typeface="+mn-ea"/>
                <a:ea typeface="+mn-ea"/>
              </a:rPr>
              <a:t>年原子力発電環境整備機構（</a:t>
            </a:r>
            <a:r>
              <a:rPr lang="en-US" altLang="ja-JP" sz="1400" b="0" dirty="0">
                <a:latin typeface="+mn-ea"/>
                <a:ea typeface="+mn-ea"/>
              </a:rPr>
              <a:t>NUMO</a:t>
            </a:r>
            <a:r>
              <a:rPr lang="ja-JP" altLang="en-US" sz="1400" b="0" dirty="0">
                <a:latin typeface="+mn-ea"/>
                <a:ea typeface="+mn-ea"/>
              </a:rPr>
              <a:t>）設立、地層処分</a:t>
            </a:r>
            <a:endParaRPr lang="en-US" altLang="ja-JP" sz="1400" b="0" dirty="0">
              <a:latin typeface="+mn-ea"/>
              <a:ea typeface="+mn-ea"/>
            </a:endParaRPr>
          </a:p>
          <a:p>
            <a:pPr eaLnBrk="1" hangingPunct="1">
              <a:spcBef>
                <a:spcPct val="0"/>
              </a:spcBef>
              <a:buFontTx/>
              <a:buNone/>
              <a:defRPr/>
            </a:pPr>
            <a:r>
              <a:rPr lang="ja-JP" altLang="en-US" sz="1400" b="0" dirty="0">
                <a:latin typeface="+mn-ea"/>
                <a:ea typeface="+mn-ea"/>
              </a:rPr>
              <a:t>　の候補地</a:t>
            </a:r>
            <a:r>
              <a:rPr lang="ja-JP" altLang="en-US" sz="1400" dirty="0">
                <a:solidFill>
                  <a:srgbClr val="FF0000"/>
                </a:solidFill>
                <a:latin typeface="+mn-ea"/>
                <a:ea typeface="+mn-ea"/>
              </a:rPr>
              <a:t>「科学的特性マップ」</a:t>
            </a:r>
            <a:r>
              <a:rPr lang="ja-JP" altLang="en-US" sz="1400" b="0" dirty="0">
                <a:latin typeface="+mn-ea"/>
                <a:ea typeface="+mn-ea"/>
              </a:rPr>
              <a:t>作成。</a:t>
            </a:r>
            <a:r>
              <a:rPr lang="en-US" altLang="ja-JP" sz="1400" b="0" dirty="0">
                <a:solidFill>
                  <a:srgbClr val="0000FF"/>
                </a:solidFill>
                <a:latin typeface="+mn-ea"/>
                <a:ea typeface="+mn-ea"/>
              </a:rPr>
              <a:t>2020</a:t>
            </a:r>
            <a:r>
              <a:rPr lang="ja-JP" altLang="en-US" sz="1400" b="0" dirty="0">
                <a:solidFill>
                  <a:srgbClr val="0000FF"/>
                </a:solidFill>
                <a:latin typeface="+mn-ea"/>
                <a:ea typeface="+mn-ea"/>
              </a:rPr>
              <a:t>年</a:t>
            </a:r>
            <a:r>
              <a:rPr lang="en-US" altLang="ja-JP" sz="1400" b="0" dirty="0">
                <a:solidFill>
                  <a:srgbClr val="0000FF"/>
                </a:solidFill>
                <a:latin typeface="+mn-ea"/>
                <a:ea typeface="+mn-ea"/>
              </a:rPr>
              <a:t>10</a:t>
            </a:r>
            <a:r>
              <a:rPr lang="ja-JP" altLang="en-US" sz="1400" b="0" dirty="0">
                <a:solidFill>
                  <a:srgbClr val="0000FF"/>
                </a:solidFill>
                <a:latin typeface="+mn-ea"/>
                <a:ea typeface="+mn-ea"/>
              </a:rPr>
              <a:t>月北海道</a:t>
            </a:r>
            <a:endParaRPr lang="en-US" altLang="ja-JP" sz="1400" b="0" dirty="0">
              <a:solidFill>
                <a:srgbClr val="0000FF"/>
              </a:solidFill>
              <a:latin typeface="+mn-ea"/>
              <a:ea typeface="+mn-ea"/>
            </a:endParaRPr>
          </a:p>
          <a:p>
            <a:pPr eaLnBrk="1" hangingPunct="1">
              <a:spcBef>
                <a:spcPct val="0"/>
              </a:spcBef>
              <a:buFontTx/>
              <a:buNone/>
              <a:defRPr/>
            </a:pPr>
            <a:r>
              <a:rPr lang="ja-JP" altLang="en-US" sz="1400" b="0" dirty="0">
                <a:solidFill>
                  <a:srgbClr val="0000FF"/>
                </a:solidFill>
                <a:latin typeface="+mn-ea"/>
                <a:ea typeface="+mn-ea"/>
              </a:rPr>
              <a:t>　寿都町が応募、神恵内村が国の申し入れを受諾。</a:t>
            </a:r>
          </a:p>
        </p:txBody>
      </p:sp>
      <p:sp>
        <p:nvSpPr>
          <p:cNvPr id="213011" name="Text Box 28">
            <a:extLst>
              <a:ext uri="{FF2B5EF4-FFF2-40B4-BE49-F238E27FC236}">
                <a16:creationId xmlns:a16="http://schemas.microsoft.com/office/drawing/2014/main" id="{34CDB790-450C-5B68-9D43-25F902556D1A}"/>
              </a:ext>
            </a:extLst>
          </p:cNvPr>
          <p:cNvSpPr txBox="1">
            <a:spLocks noChangeArrowheads="1"/>
          </p:cNvSpPr>
          <p:nvPr/>
        </p:nvSpPr>
        <p:spPr bwMode="auto">
          <a:xfrm>
            <a:off x="5364163" y="973138"/>
            <a:ext cx="3744912" cy="1016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a:latin typeface="+mn-ea"/>
                <a:ea typeface="+mn-ea"/>
              </a:rPr>
              <a:t>高レベル放射性廃棄物を特殊な容器に入れ、地下数百ｍに埋設する処分法。人間の管理から離れた後も希釈拡散など自然のメカニズムによって環境に影響を与えないとされるが、数千～数万年にわたって安全性が本当に保証できるのか疑問の声も少なくない。</a:t>
            </a:r>
          </a:p>
        </p:txBody>
      </p:sp>
      <p:sp>
        <p:nvSpPr>
          <p:cNvPr id="213012" name="Text Box 30">
            <a:extLst>
              <a:ext uri="{FF2B5EF4-FFF2-40B4-BE49-F238E27FC236}">
                <a16:creationId xmlns:a16="http://schemas.microsoft.com/office/drawing/2014/main" id="{19A86A01-74C1-4BB5-4B05-C0F467BE86DF}"/>
              </a:ext>
            </a:extLst>
          </p:cNvPr>
          <p:cNvSpPr txBox="1">
            <a:spLocks noChangeArrowheads="1"/>
          </p:cNvSpPr>
          <p:nvPr/>
        </p:nvSpPr>
        <p:spPr bwMode="auto">
          <a:xfrm>
            <a:off x="5507038" y="3402013"/>
            <a:ext cx="3622675" cy="83026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200" b="0" dirty="0">
                <a:latin typeface="+mn-ea"/>
                <a:ea typeface="+mn-ea"/>
              </a:rPr>
              <a:t>再処理と呼ばれる工程により、使用済み核燃料からウランやプルトニウムを取り出して再び原子炉の燃料として使用可能にすること。長年研究されているが、コストが嵩み実用化に至っていない。</a:t>
            </a:r>
          </a:p>
        </p:txBody>
      </p:sp>
      <p:sp>
        <p:nvSpPr>
          <p:cNvPr id="213013" name="Text Box 35">
            <a:extLst>
              <a:ext uri="{FF2B5EF4-FFF2-40B4-BE49-F238E27FC236}">
                <a16:creationId xmlns:a16="http://schemas.microsoft.com/office/drawing/2014/main" id="{203D1105-6866-4366-B69A-C3F2A2B02980}"/>
              </a:ext>
            </a:extLst>
          </p:cNvPr>
          <p:cNvSpPr txBox="1">
            <a:spLocks noChangeArrowheads="1"/>
          </p:cNvSpPr>
          <p:nvPr/>
        </p:nvSpPr>
        <p:spPr bwMode="auto">
          <a:xfrm>
            <a:off x="5444331" y="2409824"/>
            <a:ext cx="3568700" cy="6461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0" dirty="0">
                <a:latin typeface="+mn-ea"/>
                <a:ea typeface="+mn-ea"/>
              </a:rPr>
              <a:t>放射性廃棄物と見なす下限値。様々な</a:t>
            </a:r>
            <a:r>
              <a:rPr lang="ja-JP" altLang="en-US" sz="1200" dirty="0">
                <a:solidFill>
                  <a:srgbClr val="FF0000"/>
                </a:solidFill>
                <a:latin typeface="+mn-ea"/>
                <a:ea typeface="+mn-ea"/>
              </a:rPr>
              <a:t>再生利用</a:t>
            </a:r>
            <a:r>
              <a:rPr lang="ja-JP" altLang="en-US" sz="1200" b="0" dirty="0">
                <a:latin typeface="+mn-ea"/>
                <a:ea typeface="+mn-ea"/>
              </a:rPr>
              <a:t>・処分のｹｰｽを想定し</a:t>
            </a:r>
            <a:r>
              <a:rPr lang="en-US" altLang="ja-JP" sz="1200" b="0" dirty="0">
                <a:latin typeface="+mn-ea"/>
                <a:ea typeface="+mn-ea"/>
              </a:rPr>
              <a:t>､</a:t>
            </a:r>
            <a:r>
              <a:rPr lang="ja-JP" altLang="en-US" sz="1200" b="0" dirty="0">
                <a:latin typeface="+mn-ea"/>
                <a:ea typeface="+mn-ea"/>
              </a:rPr>
              <a:t>最も線量が高くなるｹｰｽでも年間</a:t>
            </a:r>
            <a:r>
              <a:rPr lang="en-US" altLang="ja-JP" sz="1200" b="0" dirty="0">
                <a:latin typeface="+mn-ea"/>
                <a:ea typeface="+mn-ea"/>
              </a:rPr>
              <a:t>0.01</a:t>
            </a:r>
            <a:r>
              <a:rPr lang="ja-JP" altLang="en-US" sz="1200" b="0" dirty="0">
                <a:latin typeface="+mn-ea"/>
                <a:ea typeface="+mn-ea"/>
              </a:rPr>
              <a:t>ｍＳｖ未満。</a:t>
            </a:r>
          </a:p>
        </p:txBody>
      </p:sp>
      <p:sp>
        <p:nvSpPr>
          <p:cNvPr id="213015" name="Line 41">
            <a:extLst>
              <a:ext uri="{FF2B5EF4-FFF2-40B4-BE49-F238E27FC236}">
                <a16:creationId xmlns:a16="http://schemas.microsoft.com/office/drawing/2014/main" id="{873E8BAC-0566-058F-BD33-B08AAF7C6C7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193556" name="図 2">
            <a:extLst>
              <a:ext uri="{FF2B5EF4-FFF2-40B4-BE49-F238E27FC236}">
                <a16:creationId xmlns:a16="http://schemas.microsoft.com/office/drawing/2014/main" id="{35409978-D07F-D208-E3C0-206CE65532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6225" y="13652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57" name="図 6">
            <a:extLst>
              <a:ext uri="{FF2B5EF4-FFF2-40B4-BE49-F238E27FC236}">
                <a16:creationId xmlns:a16="http://schemas.microsoft.com/office/drawing/2014/main" id="{A5F07115-7DDC-A2DD-D10B-2E823B8B22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575" y="13652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58" name="図 9">
            <a:extLst>
              <a:ext uri="{FF2B5EF4-FFF2-40B4-BE49-F238E27FC236}">
                <a16:creationId xmlns:a16="http://schemas.microsoft.com/office/drawing/2014/main" id="{90CE6BE5-5862-0D8C-53DA-C5974AA420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20925" y="13652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59" name="図 11">
            <a:extLst>
              <a:ext uri="{FF2B5EF4-FFF2-40B4-BE49-F238E27FC236}">
                <a16:creationId xmlns:a16="http://schemas.microsoft.com/office/drawing/2014/main" id="{67B587F8-CED1-9580-1695-83CBC570129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8275" y="13652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0" name="図 12">
            <a:extLst>
              <a:ext uri="{FF2B5EF4-FFF2-40B4-BE49-F238E27FC236}">
                <a16:creationId xmlns:a16="http://schemas.microsoft.com/office/drawing/2014/main" id="{BBF2FFA2-172B-E09C-1E43-4B27D07E80C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95625" y="13652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22" name="正方形/長方形 36">
            <a:extLst>
              <a:ext uri="{FF2B5EF4-FFF2-40B4-BE49-F238E27FC236}">
                <a16:creationId xmlns:a16="http://schemas.microsoft.com/office/drawing/2014/main" id="{17E0800B-9EB6-7054-B650-EEA22D40DB95}"/>
              </a:ext>
            </a:extLst>
          </p:cNvPr>
          <p:cNvSpPr>
            <a:spLocks noChangeArrowheads="1"/>
          </p:cNvSpPr>
          <p:nvPr/>
        </p:nvSpPr>
        <p:spPr bwMode="auto">
          <a:xfrm>
            <a:off x="8121650" y="6669088"/>
            <a:ext cx="974725" cy="184150"/>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600" dirty="0">
                <a:latin typeface="+mn-ea"/>
                <a:ea typeface="+mn-ea"/>
              </a:rPr>
              <a:t>出典：資源エネルギー庁</a:t>
            </a:r>
          </a:p>
        </p:txBody>
      </p:sp>
      <p:sp>
        <p:nvSpPr>
          <p:cNvPr id="213023" name="AutoShape 19">
            <a:extLst>
              <a:ext uri="{FF2B5EF4-FFF2-40B4-BE49-F238E27FC236}">
                <a16:creationId xmlns:a16="http://schemas.microsoft.com/office/drawing/2014/main" id="{C2B364A2-972D-2E9E-E5B2-DB3D086C7249}"/>
              </a:ext>
            </a:extLst>
          </p:cNvPr>
          <p:cNvSpPr>
            <a:spLocks noChangeArrowheads="1"/>
          </p:cNvSpPr>
          <p:nvPr/>
        </p:nvSpPr>
        <p:spPr bwMode="auto">
          <a:xfrm>
            <a:off x="36513" y="673342"/>
            <a:ext cx="1439143" cy="242974"/>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3024" name="Text Box 22">
            <a:extLst>
              <a:ext uri="{FF2B5EF4-FFF2-40B4-BE49-F238E27FC236}">
                <a16:creationId xmlns:a16="http://schemas.microsoft.com/office/drawing/2014/main" id="{ADFD9715-D8FD-B124-D17A-E49106FFCAD9}"/>
              </a:ext>
            </a:extLst>
          </p:cNvPr>
          <p:cNvSpPr txBox="1">
            <a:spLocks noChangeArrowheads="1"/>
          </p:cNvSpPr>
          <p:nvPr/>
        </p:nvSpPr>
        <p:spPr bwMode="auto">
          <a:xfrm>
            <a:off x="-16253" y="612039"/>
            <a:ext cx="1584747"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放射性廃棄物</a:t>
            </a:r>
          </a:p>
        </p:txBody>
      </p:sp>
      <p:sp>
        <p:nvSpPr>
          <p:cNvPr id="213025" name="Text Box 27">
            <a:extLst>
              <a:ext uri="{FF2B5EF4-FFF2-40B4-BE49-F238E27FC236}">
                <a16:creationId xmlns:a16="http://schemas.microsoft.com/office/drawing/2014/main" id="{8D20A045-9B73-BEBA-21D2-8BCC82CF45B2}"/>
              </a:ext>
            </a:extLst>
          </p:cNvPr>
          <p:cNvSpPr txBox="1">
            <a:spLocks noChangeArrowheads="1"/>
          </p:cNvSpPr>
          <p:nvPr/>
        </p:nvSpPr>
        <p:spPr bwMode="auto">
          <a:xfrm>
            <a:off x="18778" y="1642700"/>
            <a:ext cx="52212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0" dirty="0">
                <a:latin typeface="+mn-ea"/>
                <a:ea typeface="+mn-ea"/>
              </a:rPr>
              <a:t>●</a:t>
            </a:r>
            <a:r>
              <a:rPr lang="ja-JP" altLang="en-US" sz="1400" b="0" dirty="0">
                <a:latin typeface="+mn-ea"/>
                <a:ea typeface="+mn-ea"/>
              </a:rPr>
              <a:t>再処理後に残る高い放射性ﾚﾍﾞﾙの放射性廃棄物を</a:t>
            </a:r>
            <a:endParaRPr lang="en-US" altLang="ja-JP" sz="1400" b="0" dirty="0">
              <a:latin typeface="+mn-ea"/>
              <a:ea typeface="+mn-ea"/>
            </a:endParaRPr>
          </a:p>
          <a:p>
            <a:pPr eaLnBrk="1" hangingPunct="1">
              <a:spcBef>
                <a:spcPct val="0"/>
              </a:spcBef>
              <a:buFontTx/>
              <a:buNone/>
              <a:defRPr/>
            </a:pPr>
            <a:r>
              <a:rPr lang="ja-JP" altLang="en-US" sz="1400" dirty="0">
                <a:solidFill>
                  <a:srgbClr val="FF0000"/>
                </a:solidFill>
                <a:latin typeface="+mn-ea"/>
                <a:ea typeface="+mn-ea"/>
              </a:rPr>
              <a:t>高ﾚﾍﾞﾙ放射性廃棄物</a:t>
            </a:r>
            <a:r>
              <a:rPr lang="en-US" altLang="ja-JP" sz="1400" b="0" dirty="0">
                <a:latin typeface="+mn-ea"/>
                <a:ea typeface="+mn-ea"/>
              </a:rPr>
              <a:t>､</a:t>
            </a:r>
            <a:r>
              <a:rPr lang="ja-JP" altLang="en-US" sz="1400" b="0" dirty="0">
                <a:latin typeface="+mn-ea"/>
                <a:ea typeface="+mn-ea"/>
              </a:rPr>
              <a:t>それ以外を</a:t>
            </a:r>
            <a:r>
              <a:rPr lang="ja-JP" altLang="en-US" sz="1400" dirty="0">
                <a:solidFill>
                  <a:srgbClr val="FF0000"/>
                </a:solidFill>
                <a:latin typeface="+mn-ea"/>
                <a:ea typeface="+mn-ea"/>
              </a:rPr>
              <a:t>低ﾚﾍﾞﾙ放射性廃棄物</a:t>
            </a:r>
            <a:r>
              <a:rPr lang="ja-JP" altLang="en-US" sz="1400" b="0" dirty="0">
                <a:latin typeface="+mn-ea"/>
                <a:ea typeface="+mn-ea"/>
              </a:rPr>
              <a:t>と呼ぶ。</a:t>
            </a:r>
          </a:p>
        </p:txBody>
      </p:sp>
      <p:sp>
        <p:nvSpPr>
          <p:cNvPr id="213026" name="AutoShape 19">
            <a:extLst>
              <a:ext uri="{FF2B5EF4-FFF2-40B4-BE49-F238E27FC236}">
                <a16:creationId xmlns:a16="http://schemas.microsoft.com/office/drawing/2014/main" id="{35737205-583F-30B9-3F59-34B3919E6283}"/>
              </a:ext>
            </a:extLst>
          </p:cNvPr>
          <p:cNvSpPr>
            <a:spLocks noChangeArrowheads="1"/>
          </p:cNvSpPr>
          <p:nvPr/>
        </p:nvSpPr>
        <p:spPr bwMode="auto">
          <a:xfrm>
            <a:off x="56512" y="2219002"/>
            <a:ext cx="2470458" cy="254695"/>
          </a:xfrm>
          <a:prstGeom prst="roundRect">
            <a:avLst>
              <a:gd name="adj" fmla="val 16676"/>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ja-JP" sz="900">
              <a:latin typeface="+mn-ea"/>
              <a:ea typeface="+mn-ea"/>
            </a:endParaRPr>
          </a:p>
        </p:txBody>
      </p:sp>
      <p:sp>
        <p:nvSpPr>
          <p:cNvPr id="213027" name="Text Box 22">
            <a:extLst>
              <a:ext uri="{FF2B5EF4-FFF2-40B4-BE49-F238E27FC236}">
                <a16:creationId xmlns:a16="http://schemas.microsoft.com/office/drawing/2014/main" id="{9EC95B6F-969F-350F-85BF-E57D02A4907A}"/>
              </a:ext>
            </a:extLst>
          </p:cNvPr>
          <p:cNvSpPr txBox="1">
            <a:spLocks noChangeArrowheads="1"/>
          </p:cNvSpPr>
          <p:nvPr/>
        </p:nvSpPr>
        <p:spPr bwMode="auto">
          <a:xfrm>
            <a:off x="13311" y="2157171"/>
            <a:ext cx="2470458"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defRPr/>
            </a:pPr>
            <a:r>
              <a:rPr lang="ja-JP" altLang="en-US" sz="1600" dirty="0">
                <a:latin typeface="+mn-ea"/>
                <a:ea typeface="+mn-ea"/>
              </a:rPr>
              <a:t>放射性廃棄物の処分方法</a:t>
            </a:r>
          </a:p>
        </p:txBody>
      </p:sp>
      <p:sp>
        <p:nvSpPr>
          <p:cNvPr id="252965" name="正方形/長方形 5">
            <a:extLst>
              <a:ext uri="{FF2B5EF4-FFF2-40B4-BE49-F238E27FC236}">
                <a16:creationId xmlns:a16="http://schemas.microsoft.com/office/drawing/2014/main" id="{4EF04DB5-B32B-05CD-D4CA-1A2FE620F15C}"/>
              </a:ext>
            </a:extLst>
          </p:cNvPr>
          <p:cNvSpPr/>
          <p:nvPr/>
        </p:nvSpPr>
        <p:spPr>
          <a:xfrm>
            <a:off x="2337423" y="5352921"/>
            <a:ext cx="2786063" cy="1384300"/>
          </a:xfrm>
          <a:prstGeom prst="rect">
            <a:avLst/>
          </a:prstGeom>
        </p:spPr>
        <p:txBody>
          <a:bodyPr>
            <a:spAutoFit/>
          </a:bodyPr>
          <a:lstStyle/>
          <a:p>
            <a:pPr>
              <a:defRPr/>
            </a:pPr>
            <a:r>
              <a:rPr lang="ja-JP" altLang="en-US" sz="1050" b="0" dirty="0">
                <a:latin typeface="+mn-ea"/>
                <a:ea typeface="+mn-ea"/>
              </a:rPr>
              <a:t>フィンランドでは、</a:t>
            </a:r>
            <a:r>
              <a:rPr lang="en-US" altLang="ja-JP" sz="1050" b="0" dirty="0">
                <a:latin typeface="+mn-ea"/>
                <a:ea typeface="+mn-ea"/>
              </a:rPr>
              <a:t>2015</a:t>
            </a:r>
            <a:r>
              <a:rPr lang="ja-JP" altLang="en-US" sz="1050" b="0" dirty="0">
                <a:latin typeface="+mn-ea"/>
                <a:ea typeface="+mn-ea"/>
              </a:rPr>
              <a:t>年</a:t>
            </a:r>
            <a:r>
              <a:rPr lang="en-US" altLang="ja-JP" sz="1050" b="0" dirty="0">
                <a:latin typeface="+mn-ea"/>
                <a:ea typeface="+mn-ea"/>
              </a:rPr>
              <a:t>11</a:t>
            </a:r>
            <a:r>
              <a:rPr lang="ja-JP" altLang="en-US" sz="1050" b="0" dirty="0">
                <a:latin typeface="+mn-ea"/>
                <a:ea typeface="+mn-ea"/>
              </a:rPr>
              <a:t>月に政府が地層処分場の建設許可を発給し建設作業が始まりました。</a:t>
            </a:r>
            <a:r>
              <a:rPr lang="en-US" altLang="ja-JP" sz="1050" b="0" dirty="0">
                <a:latin typeface="+mn-ea"/>
                <a:ea typeface="+mn-ea"/>
              </a:rPr>
              <a:t>2020</a:t>
            </a:r>
            <a:r>
              <a:rPr lang="ja-JP" altLang="en-US" sz="1050" b="0" dirty="0">
                <a:latin typeface="+mn-ea"/>
                <a:ea typeface="+mn-ea"/>
              </a:rPr>
              <a:t>年代初めの処分開始を目指す。</a:t>
            </a:r>
          </a:p>
          <a:p>
            <a:pPr>
              <a:defRPr/>
            </a:pPr>
            <a:r>
              <a:rPr lang="ja-JP" altLang="en-US" sz="1050" b="0" dirty="0">
                <a:latin typeface="+mn-ea"/>
                <a:ea typeface="+mn-ea"/>
              </a:rPr>
              <a:t>スウェーデンでも地層処分場の立地・建設許可に向けた政府の審査が進んでいます。</a:t>
            </a:r>
          </a:p>
          <a:p>
            <a:pPr>
              <a:defRPr/>
            </a:pPr>
            <a:r>
              <a:rPr lang="ja-JP" altLang="en-US" sz="1050" b="0" dirty="0">
                <a:latin typeface="+mn-ea"/>
                <a:ea typeface="+mn-ea"/>
              </a:rPr>
              <a:t>一方、アメリカ、フランス、ドイツ、イギリス、カナダ、スイス、韓国でも、処分場候補地を探すプロセスを見直し大変苦労している。</a:t>
            </a:r>
          </a:p>
        </p:txBody>
      </p:sp>
      <p:pic>
        <p:nvPicPr>
          <p:cNvPr id="193568" name="図 2">
            <a:extLst>
              <a:ext uri="{FF2B5EF4-FFF2-40B4-BE49-F238E27FC236}">
                <a16:creationId xmlns:a16="http://schemas.microsoft.com/office/drawing/2014/main" id="{7BBF7368-6BE6-C2E1-50D9-DEFB80A424E2}"/>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925" y="5222875"/>
            <a:ext cx="2359025"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9" name="図 4">
            <a:extLst>
              <a:ext uri="{FF2B5EF4-FFF2-40B4-BE49-F238E27FC236}">
                <a16:creationId xmlns:a16="http://schemas.microsoft.com/office/drawing/2014/main" id="{59C4CA15-FAF7-7998-CE2A-73A6759E2DA2}"/>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37100" y="4319588"/>
            <a:ext cx="4352925"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634" name="Group 3">
            <a:extLst>
              <a:ext uri="{FF2B5EF4-FFF2-40B4-BE49-F238E27FC236}">
                <a16:creationId xmlns:a16="http://schemas.microsoft.com/office/drawing/2014/main" id="{77A6DFD6-B87D-69B0-17A7-5E8D09220DC9}"/>
              </a:ext>
            </a:extLst>
          </p:cNvPr>
          <p:cNvGrpSpPr>
            <a:grpSpLocks/>
          </p:cNvGrpSpPr>
          <p:nvPr/>
        </p:nvGrpSpPr>
        <p:grpSpPr bwMode="auto">
          <a:xfrm>
            <a:off x="250825" y="252413"/>
            <a:ext cx="6049963" cy="457200"/>
            <a:chOff x="3696" y="210"/>
            <a:chExt cx="1951" cy="195"/>
          </a:xfrm>
        </p:grpSpPr>
        <p:sp>
          <p:nvSpPr>
            <p:cNvPr id="217114" name="Text Box 4">
              <a:extLst>
                <a:ext uri="{FF2B5EF4-FFF2-40B4-BE49-F238E27FC236}">
                  <a16:creationId xmlns:a16="http://schemas.microsoft.com/office/drawing/2014/main" id="{65F29EC1-2716-2BD3-F197-C522CB9F821E}"/>
                </a:ext>
              </a:extLst>
            </p:cNvPr>
            <p:cNvSpPr txBox="1">
              <a:spLocks noChangeArrowheads="1"/>
            </p:cNvSpPr>
            <p:nvPr/>
          </p:nvSpPr>
          <p:spPr bwMode="auto">
            <a:xfrm>
              <a:off x="3696" y="210"/>
              <a:ext cx="500" cy="195"/>
            </a:xfrm>
            <a:prstGeom prst="rect">
              <a:avLst/>
            </a:prstGeom>
            <a:solidFill>
              <a:srgbClr val="008000">
                <a:alpha val="74901"/>
              </a:srgbClr>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2400">
                  <a:latin typeface="+mn-ea"/>
                  <a:ea typeface="+mn-ea"/>
                </a:rPr>
                <a:t>第４章 </a:t>
              </a:r>
            </a:p>
          </p:txBody>
        </p:sp>
        <p:sp>
          <p:nvSpPr>
            <p:cNvPr id="217115" name="Text Box 5">
              <a:extLst>
                <a:ext uri="{FF2B5EF4-FFF2-40B4-BE49-F238E27FC236}">
                  <a16:creationId xmlns:a16="http://schemas.microsoft.com/office/drawing/2014/main" id="{5003F43A-BDD5-ADB8-594A-80F16DE3BB6C}"/>
                </a:ext>
              </a:extLst>
            </p:cNvPr>
            <p:cNvSpPr txBox="1">
              <a:spLocks noChangeArrowheads="1"/>
            </p:cNvSpPr>
            <p:nvPr/>
          </p:nvSpPr>
          <p:spPr bwMode="auto">
            <a:xfrm>
              <a:off x="4195" y="210"/>
              <a:ext cx="1452" cy="157"/>
            </a:xfrm>
            <a:prstGeom prst="rect">
              <a:avLst/>
            </a:prstGeom>
            <a:solidFill>
              <a:srgbClr val="FFFF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latin typeface="+mn-ea"/>
                  <a:ea typeface="+mn-ea"/>
                </a:rPr>
                <a:t>持続可能な社会に向けたアプローチ</a:t>
              </a:r>
            </a:p>
          </p:txBody>
        </p:sp>
      </p:grpSp>
      <p:sp>
        <p:nvSpPr>
          <p:cNvPr id="217091" name="Text Box 6">
            <a:extLst>
              <a:ext uri="{FF2B5EF4-FFF2-40B4-BE49-F238E27FC236}">
                <a16:creationId xmlns:a16="http://schemas.microsoft.com/office/drawing/2014/main" id="{F795BAA5-0D21-339B-948C-A7AFFB85ABFB}"/>
              </a:ext>
            </a:extLst>
          </p:cNvPr>
          <p:cNvSpPr txBox="1">
            <a:spLocks noChangeArrowheads="1"/>
          </p:cNvSpPr>
          <p:nvPr/>
        </p:nvSpPr>
        <p:spPr bwMode="auto">
          <a:xfrm>
            <a:off x="1908175" y="1044575"/>
            <a:ext cx="633571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「持続可能な日本社会」の実現に向けた行動計画</a:t>
            </a:r>
          </a:p>
        </p:txBody>
      </p:sp>
      <p:sp>
        <p:nvSpPr>
          <p:cNvPr id="217092" name="Text Box 7">
            <a:extLst>
              <a:ext uri="{FF2B5EF4-FFF2-40B4-BE49-F238E27FC236}">
                <a16:creationId xmlns:a16="http://schemas.microsoft.com/office/drawing/2014/main" id="{135D627A-C719-CBE3-0015-8C1C4FB1B15F}"/>
              </a:ext>
            </a:extLst>
          </p:cNvPr>
          <p:cNvSpPr txBox="1">
            <a:spLocks noChangeArrowheads="1"/>
          </p:cNvSpPr>
          <p:nvPr/>
        </p:nvSpPr>
        <p:spPr bwMode="auto">
          <a:xfrm>
            <a:off x="1908175" y="16224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環境保全の取組みにおける基本とすべき原則</a:t>
            </a:r>
          </a:p>
        </p:txBody>
      </p:sp>
      <p:sp>
        <p:nvSpPr>
          <p:cNvPr id="217093" name="Text Box 8">
            <a:extLst>
              <a:ext uri="{FF2B5EF4-FFF2-40B4-BE49-F238E27FC236}">
                <a16:creationId xmlns:a16="http://schemas.microsoft.com/office/drawing/2014/main" id="{2AEFAA82-7A5D-7779-82A7-B37B8BB7F5FB}"/>
              </a:ext>
            </a:extLst>
          </p:cNvPr>
          <p:cNvSpPr txBox="1">
            <a:spLocks noChangeArrowheads="1"/>
          </p:cNvSpPr>
          <p:nvPr/>
        </p:nvSpPr>
        <p:spPr bwMode="auto">
          <a:xfrm>
            <a:off x="1908175" y="219868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環境施策の計画と指標</a:t>
            </a:r>
          </a:p>
        </p:txBody>
      </p:sp>
      <p:sp>
        <p:nvSpPr>
          <p:cNvPr id="217094" name="Text Box 9">
            <a:extLst>
              <a:ext uri="{FF2B5EF4-FFF2-40B4-BE49-F238E27FC236}">
                <a16:creationId xmlns:a16="http://schemas.microsoft.com/office/drawing/2014/main" id="{01975783-3D89-BFC7-173C-3353C46D520C}"/>
              </a:ext>
            </a:extLst>
          </p:cNvPr>
          <p:cNvSpPr txBox="1">
            <a:spLocks noChangeArrowheads="1"/>
          </p:cNvSpPr>
          <p:nvPr/>
        </p:nvSpPr>
        <p:spPr bwMode="auto">
          <a:xfrm>
            <a:off x="1908175" y="277495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環境保全のためのさまざまな手法</a:t>
            </a:r>
          </a:p>
        </p:txBody>
      </p:sp>
      <p:sp>
        <p:nvSpPr>
          <p:cNvPr id="217095" name="Text Box 10">
            <a:extLst>
              <a:ext uri="{FF2B5EF4-FFF2-40B4-BE49-F238E27FC236}">
                <a16:creationId xmlns:a16="http://schemas.microsoft.com/office/drawing/2014/main" id="{2ED3B65F-3EAC-235E-9059-BB92E9AA0AD0}"/>
              </a:ext>
            </a:extLst>
          </p:cNvPr>
          <p:cNvSpPr txBox="1">
            <a:spLocks noChangeArrowheads="1"/>
          </p:cNvSpPr>
          <p:nvPr/>
        </p:nvSpPr>
        <p:spPr bwMode="auto">
          <a:xfrm>
            <a:off x="1908175" y="335121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環境教育・環境学習</a:t>
            </a:r>
          </a:p>
        </p:txBody>
      </p:sp>
      <p:sp>
        <p:nvSpPr>
          <p:cNvPr id="217096" name="Text Box 11">
            <a:extLst>
              <a:ext uri="{FF2B5EF4-FFF2-40B4-BE49-F238E27FC236}">
                <a16:creationId xmlns:a16="http://schemas.microsoft.com/office/drawing/2014/main" id="{FA0F89B2-6665-BFF6-4602-A896F9967267}"/>
              </a:ext>
            </a:extLst>
          </p:cNvPr>
          <p:cNvSpPr txBox="1">
            <a:spLocks noChangeArrowheads="1"/>
          </p:cNvSpPr>
          <p:nvPr/>
        </p:nvSpPr>
        <p:spPr bwMode="auto">
          <a:xfrm>
            <a:off x="1908175" y="392747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環境アセスメント制度（環境影響評価）</a:t>
            </a:r>
          </a:p>
        </p:txBody>
      </p:sp>
      <p:sp>
        <p:nvSpPr>
          <p:cNvPr id="217097" name="Text Box 12">
            <a:extLst>
              <a:ext uri="{FF2B5EF4-FFF2-40B4-BE49-F238E27FC236}">
                <a16:creationId xmlns:a16="http://schemas.microsoft.com/office/drawing/2014/main" id="{87FCD80E-CC2A-B4DF-5228-BC836CFB16E7}"/>
              </a:ext>
            </a:extLst>
          </p:cNvPr>
          <p:cNvSpPr txBox="1">
            <a:spLocks noChangeArrowheads="1"/>
          </p:cNvSpPr>
          <p:nvPr/>
        </p:nvSpPr>
        <p:spPr bwMode="auto">
          <a:xfrm>
            <a:off x="1908175" y="450373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国際社会の中の日本の役割</a:t>
            </a:r>
          </a:p>
        </p:txBody>
      </p:sp>
      <p:sp>
        <p:nvSpPr>
          <p:cNvPr id="217098" name="Text Box 13">
            <a:extLst>
              <a:ext uri="{FF2B5EF4-FFF2-40B4-BE49-F238E27FC236}">
                <a16:creationId xmlns:a16="http://schemas.microsoft.com/office/drawing/2014/main" id="{D9C988BD-A6AC-2005-90DC-F8E469664A88}"/>
              </a:ext>
            </a:extLst>
          </p:cNvPr>
          <p:cNvSpPr txBox="1">
            <a:spLocks noChangeArrowheads="1"/>
          </p:cNvSpPr>
          <p:nvPr/>
        </p:nvSpPr>
        <p:spPr bwMode="auto">
          <a:xfrm>
            <a:off x="1116013" y="10445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099" name="Text Box 14">
            <a:extLst>
              <a:ext uri="{FF2B5EF4-FFF2-40B4-BE49-F238E27FC236}">
                <a16:creationId xmlns:a16="http://schemas.microsoft.com/office/drawing/2014/main" id="{84EC9F20-F4CE-9992-C0F7-E82094E960DD}"/>
              </a:ext>
            </a:extLst>
          </p:cNvPr>
          <p:cNvSpPr txBox="1">
            <a:spLocks noChangeArrowheads="1"/>
          </p:cNvSpPr>
          <p:nvPr/>
        </p:nvSpPr>
        <p:spPr bwMode="auto">
          <a:xfrm>
            <a:off x="1116013" y="1620838"/>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0" name="Text Box 15">
            <a:extLst>
              <a:ext uri="{FF2B5EF4-FFF2-40B4-BE49-F238E27FC236}">
                <a16:creationId xmlns:a16="http://schemas.microsoft.com/office/drawing/2014/main" id="{9817A041-C5CA-2BD6-3364-E19A858CFEF6}"/>
              </a:ext>
            </a:extLst>
          </p:cNvPr>
          <p:cNvSpPr txBox="1">
            <a:spLocks noChangeArrowheads="1"/>
          </p:cNvSpPr>
          <p:nvPr/>
        </p:nvSpPr>
        <p:spPr bwMode="auto">
          <a:xfrm>
            <a:off x="1116013" y="218440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1" name="Text Box 16">
            <a:extLst>
              <a:ext uri="{FF2B5EF4-FFF2-40B4-BE49-F238E27FC236}">
                <a16:creationId xmlns:a16="http://schemas.microsoft.com/office/drawing/2014/main" id="{4456613E-AF43-DA94-23D0-7D0E57578ACA}"/>
              </a:ext>
            </a:extLst>
          </p:cNvPr>
          <p:cNvSpPr txBox="1">
            <a:spLocks noChangeArrowheads="1"/>
          </p:cNvSpPr>
          <p:nvPr/>
        </p:nvSpPr>
        <p:spPr bwMode="auto">
          <a:xfrm>
            <a:off x="1116013" y="2759075"/>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2" name="Text Box 17">
            <a:extLst>
              <a:ext uri="{FF2B5EF4-FFF2-40B4-BE49-F238E27FC236}">
                <a16:creationId xmlns:a16="http://schemas.microsoft.com/office/drawing/2014/main" id="{932DAF9D-B56A-2273-7063-C40178400CAB}"/>
              </a:ext>
            </a:extLst>
          </p:cNvPr>
          <p:cNvSpPr txBox="1">
            <a:spLocks noChangeArrowheads="1"/>
          </p:cNvSpPr>
          <p:nvPr/>
        </p:nvSpPr>
        <p:spPr bwMode="auto">
          <a:xfrm>
            <a:off x="1116013" y="3335338"/>
            <a:ext cx="647700" cy="366712"/>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3" name="Text Box 18">
            <a:extLst>
              <a:ext uri="{FF2B5EF4-FFF2-40B4-BE49-F238E27FC236}">
                <a16:creationId xmlns:a16="http://schemas.microsoft.com/office/drawing/2014/main" id="{B452A42F-8135-87D7-829E-85CA5D87E6AF}"/>
              </a:ext>
            </a:extLst>
          </p:cNvPr>
          <p:cNvSpPr txBox="1">
            <a:spLocks noChangeArrowheads="1"/>
          </p:cNvSpPr>
          <p:nvPr/>
        </p:nvSpPr>
        <p:spPr bwMode="auto">
          <a:xfrm>
            <a:off x="1116013" y="391160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4" name="Text Box 19">
            <a:extLst>
              <a:ext uri="{FF2B5EF4-FFF2-40B4-BE49-F238E27FC236}">
                <a16:creationId xmlns:a16="http://schemas.microsoft.com/office/drawing/2014/main" id="{2CEE4A45-15E7-9E50-0CB5-731870510F86}"/>
              </a:ext>
            </a:extLst>
          </p:cNvPr>
          <p:cNvSpPr txBox="1">
            <a:spLocks noChangeArrowheads="1"/>
          </p:cNvSpPr>
          <p:nvPr/>
        </p:nvSpPr>
        <p:spPr bwMode="auto">
          <a:xfrm>
            <a:off x="1116013" y="4489450"/>
            <a:ext cx="647700" cy="366713"/>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17105" name="Text Box 20">
            <a:extLst>
              <a:ext uri="{FF2B5EF4-FFF2-40B4-BE49-F238E27FC236}">
                <a16:creationId xmlns:a16="http://schemas.microsoft.com/office/drawing/2014/main" id="{5599ABB2-BE58-CFE1-A89F-3197564452F3}"/>
              </a:ext>
            </a:extLst>
          </p:cNvPr>
          <p:cNvSpPr txBox="1">
            <a:spLocks noChangeArrowheads="1"/>
          </p:cNvSpPr>
          <p:nvPr/>
        </p:nvSpPr>
        <p:spPr bwMode="auto">
          <a:xfrm>
            <a:off x="1187450" y="1635125"/>
            <a:ext cx="7207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０２</a:t>
            </a:r>
          </a:p>
        </p:txBody>
      </p:sp>
      <p:sp>
        <p:nvSpPr>
          <p:cNvPr id="217106" name="Text Box 21">
            <a:extLst>
              <a:ext uri="{FF2B5EF4-FFF2-40B4-BE49-F238E27FC236}">
                <a16:creationId xmlns:a16="http://schemas.microsoft.com/office/drawing/2014/main" id="{BBC9EEF1-2360-39F2-67FE-F33C321562B7}"/>
              </a:ext>
            </a:extLst>
          </p:cNvPr>
          <p:cNvSpPr txBox="1">
            <a:spLocks noChangeArrowheads="1"/>
          </p:cNvSpPr>
          <p:nvPr/>
        </p:nvSpPr>
        <p:spPr bwMode="auto">
          <a:xfrm>
            <a:off x="1187450" y="2192338"/>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０３</a:t>
            </a:r>
          </a:p>
        </p:txBody>
      </p:sp>
      <p:sp>
        <p:nvSpPr>
          <p:cNvPr id="217107" name="Text Box 22">
            <a:extLst>
              <a:ext uri="{FF2B5EF4-FFF2-40B4-BE49-F238E27FC236}">
                <a16:creationId xmlns:a16="http://schemas.microsoft.com/office/drawing/2014/main" id="{63F85E89-97B9-370B-8A32-8373BE377901}"/>
              </a:ext>
            </a:extLst>
          </p:cNvPr>
          <p:cNvSpPr txBox="1">
            <a:spLocks noChangeArrowheads="1"/>
          </p:cNvSpPr>
          <p:nvPr/>
        </p:nvSpPr>
        <p:spPr bwMode="auto">
          <a:xfrm>
            <a:off x="1187450" y="3330575"/>
            <a:ext cx="576263"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０５</a:t>
            </a:r>
          </a:p>
        </p:txBody>
      </p:sp>
      <p:sp>
        <p:nvSpPr>
          <p:cNvPr id="217108" name="Text Box 23">
            <a:extLst>
              <a:ext uri="{FF2B5EF4-FFF2-40B4-BE49-F238E27FC236}">
                <a16:creationId xmlns:a16="http://schemas.microsoft.com/office/drawing/2014/main" id="{16AEDBA1-00E4-5F38-6913-8A6321811FBA}"/>
              </a:ext>
            </a:extLst>
          </p:cNvPr>
          <p:cNvSpPr txBox="1">
            <a:spLocks noChangeArrowheads="1"/>
          </p:cNvSpPr>
          <p:nvPr/>
        </p:nvSpPr>
        <p:spPr bwMode="auto">
          <a:xfrm>
            <a:off x="1187450" y="2760663"/>
            <a:ext cx="649288"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０４</a:t>
            </a:r>
          </a:p>
        </p:txBody>
      </p:sp>
      <p:sp>
        <p:nvSpPr>
          <p:cNvPr id="217109" name="Text Box 24">
            <a:extLst>
              <a:ext uri="{FF2B5EF4-FFF2-40B4-BE49-F238E27FC236}">
                <a16:creationId xmlns:a16="http://schemas.microsoft.com/office/drawing/2014/main" id="{A5D92C0C-6612-2FD1-53CA-76B1289EBFD8}"/>
              </a:ext>
            </a:extLst>
          </p:cNvPr>
          <p:cNvSpPr txBox="1">
            <a:spLocks noChangeArrowheads="1"/>
          </p:cNvSpPr>
          <p:nvPr/>
        </p:nvSpPr>
        <p:spPr bwMode="auto">
          <a:xfrm>
            <a:off x="1187450" y="3900488"/>
            <a:ext cx="64770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０６</a:t>
            </a:r>
          </a:p>
        </p:txBody>
      </p:sp>
      <p:sp>
        <p:nvSpPr>
          <p:cNvPr id="217110" name="Text Box 25">
            <a:extLst>
              <a:ext uri="{FF2B5EF4-FFF2-40B4-BE49-F238E27FC236}">
                <a16:creationId xmlns:a16="http://schemas.microsoft.com/office/drawing/2014/main" id="{61087ADE-E956-86D7-9E3A-DB6DEBBFEA44}"/>
              </a:ext>
            </a:extLst>
          </p:cNvPr>
          <p:cNvSpPr txBox="1">
            <a:spLocks noChangeArrowheads="1"/>
          </p:cNvSpPr>
          <p:nvPr/>
        </p:nvSpPr>
        <p:spPr bwMode="auto">
          <a:xfrm>
            <a:off x="1189038" y="4483100"/>
            <a:ext cx="64770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０７</a:t>
            </a:r>
          </a:p>
        </p:txBody>
      </p:sp>
      <p:sp>
        <p:nvSpPr>
          <p:cNvPr id="217111" name="Text Box 26">
            <a:extLst>
              <a:ext uri="{FF2B5EF4-FFF2-40B4-BE49-F238E27FC236}">
                <a16:creationId xmlns:a16="http://schemas.microsoft.com/office/drawing/2014/main" id="{DC9F38C4-EDB5-E3EE-B53A-5C7C6A9608D0}"/>
              </a:ext>
            </a:extLst>
          </p:cNvPr>
          <p:cNvSpPr txBox="1">
            <a:spLocks noChangeArrowheads="1"/>
          </p:cNvSpPr>
          <p:nvPr/>
        </p:nvSpPr>
        <p:spPr bwMode="auto">
          <a:xfrm>
            <a:off x="1187450" y="1044575"/>
            <a:ext cx="7207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０１</a:t>
            </a:r>
          </a:p>
        </p:txBody>
      </p:sp>
      <p:sp>
        <p:nvSpPr>
          <p:cNvPr id="217112" name="Text Box 27">
            <a:extLst>
              <a:ext uri="{FF2B5EF4-FFF2-40B4-BE49-F238E27FC236}">
                <a16:creationId xmlns:a16="http://schemas.microsoft.com/office/drawing/2014/main" id="{EAA44787-5306-1C38-59DC-4DF3088D59F6}"/>
              </a:ext>
            </a:extLst>
          </p:cNvPr>
          <p:cNvSpPr txBox="1">
            <a:spLocks noChangeArrowheads="1"/>
          </p:cNvSpPr>
          <p:nvPr/>
        </p:nvSpPr>
        <p:spPr bwMode="auto">
          <a:xfrm>
            <a:off x="1331913" y="5149850"/>
            <a:ext cx="648017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en-US" altLang="ja-JP" sz="1800" b="0" dirty="0">
                <a:latin typeface="+mn-ea"/>
                <a:ea typeface="+mn-ea"/>
              </a:rPr>
              <a:t>〈</a:t>
            </a:r>
            <a:r>
              <a:rPr lang="ja-JP" altLang="en-US" sz="1800" b="0" dirty="0">
                <a:latin typeface="+mn-ea"/>
                <a:ea typeface="+mn-ea"/>
              </a:rPr>
              <a:t>持続可能性を測る、さまざまな指標</a:t>
            </a:r>
            <a:r>
              <a:rPr lang="en-US" altLang="ja-JP" sz="1800" b="0" dirty="0">
                <a:latin typeface="+mn-ea"/>
                <a:ea typeface="+mn-ea"/>
              </a:rPr>
              <a:t>〉</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9" name="Text Box 6">
            <a:extLst>
              <a:ext uri="{FF2B5EF4-FFF2-40B4-BE49-F238E27FC236}">
                <a16:creationId xmlns:a16="http://schemas.microsoft.com/office/drawing/2014/main" id="{975066EB-8FF6-EB4C-1125-F2DE603BDB87}"/>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P176</a:t>
            </a:r>
            <a:r>
              <a:rPr lang="ja-JP" altLang="en-US" sz="1200" b="0" dirty="0">
                <a:latin typeface="+mn-ea"/>
                <a:ea typeface="+mn-ea"/>
              </a:rPr>
              <a:t>～</a:t>
            </a:r>
            <a:r>
              <a:rPr lang="en-US" altLang="ja-JP" sz="1200" b="0" dirty="0">
                <a:latin typeface="+mn-ea"/>
                <a:ea typeface="+mn-ea"/>
              </a:rPr>
              <a:t>177</a:t>
            </a:r>
          </a:p>
        </p:txBody>
      </p:sp>
      <p:sp>
        <p:nvSpPr>
          <p:cNvPr id="219140" name="Text Box 7">
            <a:extLst>
              <a:ext uri="{FF2B5EF4-FFF2-40B4-BE49-F238E27FC236}">
                <a16:creationId xmlns:a16="http://schemas.microsoft.com/office/drawing/2014/main" id="{F1FC6F90-8E16-3D4C-53CA-A166611037EF}"/>
              </a:ext>
            </a:extLst>
          </p:cNvPr>
          <p:cNvSpPr txBox="1">
            <a:spLocks noChangeArrowheads="1"/>
          </p:cNvSpPr>
          <p:nvPr/>
        </p:nvSpPr>
        <p:spPr bwMode="auto">
          <a:xfrm>
            <a:off x="6111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０１</a:t>
            </a:r>
          </a:p>
        </p:txBody>
      </p:sp>
      <p:sp>
        <p:nvSpPr>
          <p:cNvPr id="219141" name="Text Box 8">
            <a:extLst>
              <a:ext uri="{FF2B5EF4-FFF2-40B4-BE49-F238E27FC236}">
                <a16:creationId xmlns:a16="http://schemas.microsoft.com/office/drawing/2014/main" id="{1876E373-FDCD-26CE-647A-23C66601FA5B}"/>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19142" name="Text Box 9">
            <a:extLst>
              <a:ext uri="{FF2B5EF4-FFF2-40B4-BE49-F238E27FC236}">
                <a16:creationId xmlns:a16="http://schemas.microsoft.com/office/drawing/2014/main" id="{D904C85F-E2A6-0E88-4D8F-37227E34D3C1}"/>
              </a:ext>
            </a:extLst>
          </p:cNvPr>
          <p:cNvSpPr txBox="1">
            <a:spLocks noChangeArrowheads="1"/>
          </p:cNvSpPr>
          <p:nvPr/>
        </p:nvSpPr>
        <p:spPr bwMode="auto">
          <a:xfrm>
            <a:off x="1127125" y="111125"/>
            <a:ext cx="7853363" cy="5222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「持続可能な日本社会」の実現に向けた行動計画</a:t>
            </a:r>
          </a:p>
        </p:txBody>
      </p:sp>
      <p:sp>
        <p:nvSpPr>
          <p:cNvPr id="219143" name="AutoShape 10">
            <a:extLst>
              <a:ext uri="{FF2B5EF4-FFF2-40B4-BE49-F238E27FC236}">
                <a16:creationId xmlns:a16="http://schemas.microsoft.com/office/drawing/2014/main" id="{5FF93A46-F9DB-908D-54A7-3BECD2C272F0}"/>
              </a:ext>
            </a:extLst>
          </p:cNvPr>
          <p:cNvSpPr>
            <a:spLocks noChangeArrowheads="1"/>
          </p:cNvSpPr>
          <p:nvPr/>
        </p:nvSpPr>
        <p:spPr bwMode="auto">
          <a:xfrm>
            <a:off x="1" y="673101"/>
            <a:ext cx="1835696" cy="268842"/>
          </a:xfrm>
          <a:prstGeom prst="roundRect">
            <a:avLst>
              <a:gd name="adj" fmla="val 16681"/>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19144" name="AutoShape 13">
            <a:extLst>
              <a:ext uri="{FF2B5EF4-FFF2-40B4-BE49-F238E27FC236}">
                <a16:creationId xmlns:a16="http://schemas.microsoft.com/office/drawing/2014/main" id="{4E728F06-D95D-36D4-A7AD-5923C276924A}"/>
              </a:ext>
            </a:extLst>
          </p:cNvPr>
          <p:cNvSpPr>
            <a:spLocks noChangeArrowheads="1"/>
          </p:cNvSpPr>
          <p:nvPr/>
        </p:nvSpPr>
        <p:spPr bwMode="auto">
          <a:xfrm>
            <a:off x="1" y="1752600"/>
            <a:ext cx="2053286" cy="264557"/>
          </a:xfrm>
          <a:prstGeom prst="roundRect">
            <a:avLst>
              <a:gd name="adj" fmla="val 1665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graphicFrame>
        <p:nvGraphicFramePr>
          <p:cNvPr id="225294" name="Group 14">
            <a:extLst>
              <a:ext uri="{FF2B5EF4-FFF2-40B4-BE49-F238E27FC236}">
                <a16:creationId xmlns:a16="http://schemas.microsoft.com/office/drawing/2014/main" id="{7881627E-D4C8-F579-B974-CE68768FB9E4}"/>
              </a:ext>
            </a:extLst>
          </p:cNvPr>
          <p:cNvGraphicFramePr>
            <a:graphicFrameLocks noGrp="1"/>
          </p:cNvGraphicFramePr>
          <p:nvPr>
            <p:extLst>
              <p:ext uri="{D42A27DB-BD31-4B8C-83A1-F6EECF244321}">
                <p14:modId xmlns:p14="http://schemas.microsoft.com/office/powerpoint/2010/main" val="4116668074"/>
              </p:ext>
            </p:extLst>
          </p:nvPr>
        </p:nvGraphicFramePr>
        <p:xfrm>
          <a:off x="107950" y="2036763"/>
          <a:ext cx="9001125" cy="1780574"/>
        </p:xfrm>
        <a:graphic>
          <a:graphicData uri="http://schemas.openxmlformats.org/drawingml/2006/table">
            <a:tbl>
              <a:tblPr/>
              <a:tblGrid>
                <a:gridCol w="1189072">
                  <a:extLst>
                    <a:ext uri="{9D8B030D-6E8A-4147-A177-3AD203B41FA5}">
                      <a16:colId xmlns:a16="http://schemas.microsoft.com/office/drawing/2014/main" val="20000"/>
                    </a:ext>
                  </a:extLst>
                </a:gridCol>
                <a:gridCol w="7812053">
                  <a:extLst>
                    <a:ext uri="{9D8B030D-6E8A-4147-A177-3AD203B41FA5}">
                      <a16:colId xmlns:a16="http://schemas.microsoft.com/office/drawing/2014/main" val="20001"/>
                    </a:ext>
                  </a:extLst>
                </a:gridCol>
              </a:tblGrid>
              <a:tr h="528141">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環境基本法に基づき政府が定める環境の保全に関する基本的な計画が「環境基本計画」である。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１９９４年から</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5</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6</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年ごとに改訂される。</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４つの長期的目標</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を掲げている。</a:t>
                      </a:r>
                    </a:p>
                  </a:txBody>
                  <a:tcPr marT="45739" marB="45739"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extLst>
                  <a:ext uri="{0D108BD9-81ED-4DB2-BD59-A6C34878D82A}">
                    <a16:rowId xmlns:a16="http://schemas.microsoft.com/office/drawing/2014/main" val="10000"/>
                  </a:ext>
                </a:extLst>
              </a:tr>
              <a:tr h="30492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循環</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自然界全体・社会経済活動の物質循環の、あらゆる段階において健全な循環が確保されること</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92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共生</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健全な生態系が維持、回復され、自然と人間との共生が確保されること</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92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参加</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公正・公平な役割分担の下に、協力・連携しながら、環境保全の行動や意志決定に自発的に参加</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926">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国際的取組</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国際社会に占める地位に応じ、各国と協調して、地球環境 保全に向けて行動すること</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19164" name="Rectangle 51">
            <a:extLst>
              <a:ext uri="{FF2B5EF4-FFF2-40B4-BE49-F238E27FC236}">
                <a16:creationId xmlns:a16="http://schemas.microsoft.com/office/drawing/2014/main" id="{72796ACD-9CD3-F6B6-BAD9-EF922AD9EA95}"/>
              </a:ext>
            </a:extLst>
          </p:cNvPr>
          <p:cNvSpPr>
            <a:spLocks noChangeArrowheads="1"/>
          </p:cNvSpPr>
          <p:nvPr/>
        </p:nvSpPr>
        <p:spPr bwMode="auto">
          <a:xfrm>
            <a:off x="79534" y="5237163"/>
            <a:ext cx="7835901" cy="1620837"/>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①持続可能な生産と消費を実現するグリーンな経済システムの構築</a:t>
            </a:r>
          </a:p>
          <a:p>
            <a:pPr>
              <a:spcBef>
                <a:spcPct val="0"/>
              </a:spcBef>
              <a:buFontTx/>
              <a:buNone/>
              <a:defRPr/>
            </a:pPr>
            <a:r>
              <a:rPr lang="ja-JP" altLang="en-US" sz="1400" b="0" dirty="0">
                <a:latin typeface="+mn-ea"/>
                <a:ea typeface="+mn-ea"/>
              </a:rPr>
              <a:t>②国土のストックとしての価値の向上</a:t>
            </a:r>
          </a:p>
          <a:p>
            <a:pPr>
              <a:spcBef>
                <a:spcPct val="0"/>
              </a:spcBef>
              <a:buFontTx/>
              <a:buNone/>
              <a:defRPr/>
            </a:pPr>
            <a:r>
              <a:rPr lang="ja-JP" altLang="en-US" sz="1400" b="0" dirty="0">
                <a:latin typeface="+mn-ea"/>
                <a:ea typeface="+mn-ea"/>
              </a:rPr>
              <a:t>③地域資源を活用した持続可能な地域づくり</a:t>
            </a:r>
          </a:p>
          <a:p>
            <a:pPr>
              <a:spcBef>
                <a:spcPct val="0"/>
              </a:spcBef>
              <a:buFontTx/>
              <a:buNone/>
              <a:defRPr/>
            </a:pPr>
            <a:r>
              <a:rPr lang="ja-JP" altLang="en-US" sz="1400" b="0" dirty="0">
                <a:latin typeface="+mn-ea"/>
                <a:ea typeface="+mn-ea"/>
              </a:rPr>
              <a:t>④健康で心豊かな暮らしの実現</a:t>
            </a:r>
          </a:p>
          <a:p>
            <a:pPr>
              <a:spcBef>
                <a:spcPct val="0"/>
              </a:spcBef>
              <a:buFontTx/>
              <a:buNone/>
              <a:defRPr/>
            </a:pPr>
            <a:r>
              <a:rPr lang="ja-JP" altLang="en-US" sz="1400" b="0" dirty="0">
                <a:latin typeface="+mn-ea"/>
                <a:ea typeface="+mn-ea"/>
              </a:rPr>
              <a:t>⑤持続可能性を支える技術の開発・普及</a:t>
            </a:r>
          </a:p>
          <a:p>
            <a:pPr>
              <a:spcBef>
                <a:spcPct val="0"/>
              </a:spcBef>
              <a:buFontTx/>
              <a:buNone/>
              <a:defRPr/>
            </a:pPr>
            <a:r>
              <a:rPr lang="ja-JP" altLang="en-US" sz="1400" b="0" dirty="0">
                <a:latin typeface="+mn-ea"/>
                <a:ea typeface="+mn-ea"/>
              </a:rPr>
              <a:t>⑥国際貢献による日本のリーダーシップの発揮と戦略的パートナーシップの構築</a:t>
            </a:r>
          </a:p>
        </p:txBody>
      </p:sp>
      <p:sp>
        <p:nvSpPr>
          <p:cNvPr id="219165" name="Text Box 56">
            <a:extLst>
              <a:ext uri="{FF2B5EF4-FFF2-40B4-BE49-F238E27FC236}">
                <a16:creationId xmlns:a16="http://schemas.microsoft.com/office/drawing/2014/main" id="{6C580122-60C5-C07B-108A-F40A33028FE2}"/>
              </a:ext>
            </a:extLst>
          </p:cNvPr>
          <p:cNvSpPr txBox="1">
            <a:spLocks noChangeArrowheads="1"/>
          </p:cNvSpPr>
          <p:nvPr/>
        </p:nvSpPr>
        <p:spPr bwMode="auto">
          <a:xfrm>
            <a:off x="1" y="620713"/>
            <a:ext cx="1835695"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環境基本法の制定</a:t>
            </a:r>
          </a:p>
        </p:txBody>
      </p:sp>
      <p:sp>
        <p:nvSpPr>
          <p:cNvPr id="219166" name="Text Box 58">
            <a:extLst>
              <a:ext uri="{FF2B5EF4-FFF2-40B4-BE49-F238E27FC236}">
                <a16:creationId xmlns:a16="http://schemas.microsoft.com/office/drawing/2014/main" id="{68FC54B9-8188-438C-C214-11C68B632D05}"/>
              </a:ext>
            </a:extLst>
          </p:cNvPr>
          <p:cNvSpPr txBox="1">
            <a:spLocks noChangeArrowheads="1"/>
          </p:cNvSpPr>
          <p:nvPr/>
        </p:nvSpPr>
        <p:spPr bwMode="auto">
          <a:xfrm>
            <a:off x="31750" y="1700213"/>
            <a:ext cx="2053286"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環境基本計画の策定</a:t>
            </a:r>
          </a:p>
        </p:txBody>
      </p:sp>
      <p:sp>
        <p:nvSpPr>
          <p:cNvPr id="281631" name="Text Box 62">
            <a:extLst>
              <a:ext uri="{FF2B5EF4-FFF2-40B4-BE49-F238E27FC236}">
                <a16:creationId xmlns:a16="http://schemas.microsoft.com/office/drawing/2014/main" id="{775AE3F1-E56C-8D98-D3AB-0D41194AF0B3}"/>
              </a:ext>
            </a:extLst>
          </p:cNvPr>
          <p:cNvSpPr txBox="1">
            <a:spLocks noChangeArrowheads="1"/>
          </p:cNvSpPr>
          <p:nvPr/>
        </p:nvSpPr>
        <p:spPr bwMode="auto">
          <a:xfrm>
            <a:off x="-18783" y="941943"/>
            <a:ext cx="6084888" cy="738664"/>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環境の恵沢の享受と継承（第</a:t>
            </a:r>
            <a:r>
              <a:rPr lang="en-US" altLang="ja-JP" sz="1400" b="0" dirty="0">
                <a:latin typeface="+mn-ea"/>
                <a:ea typeface="+mn-ea"/>
              </a:rPr>
              <a:t>3</a:t>
            </a:r>
            <a:r>
              <a:rPr lang="ja-JP" altLang="en-US" sz="1400" b="0" dirty="0">
                <a:latin typeface="+mn-ea"/>
                <a:ea typeface="+mn-ea"/>
              </a:rPr>
              <a:t>条）</a:t>
            </a:r>
          </a:p>
          <a:p>
            <a:pPr>
              <a:spcBef>
                <a:spcPct val="0"/>
              </a:spcBef>
              <a:buFontTx/>
              <a:buNone/>
              <a:defRPr/>
            </a:pPr>
            <a:r>
              <a:rPr lang="ja-JP" altLang="en-US" sz="1400" b="0" dirty="0">
                <a:latin typeface="+mn-ea"/>
                <a:ea typeface="+mn-ea"/>
              </a:rPr>
              <a:t>●環境への負荷の少ない持続的発展が可能な社会の構築</a:t>
            </a:r>
            <a:r>
              <a:rPr lang="en-US" altLang="ja-JP" sz="1400" b="0" dirty="0">
                <a:latin typeface="+mn-ea"/>
                <a:ea typeface="+mn-ea"/>
              </a:rPr>
              <a:t>(</a:t>
            </a:r>
            <a:r>
              <a:rPr lang="ja-JP" altLang="en-US" sz="1400" b="0" dirty="0">
                <a:latin typeface="+mn-ea"/>
                <a:ea typeface="+mn-ea"/>
              </a:rPr>
              <a:t>第４条）</a:t>
            </a:r>
          </a:p>
          <a:p>
            <a:pPr>
              <a:spcBef>
                <a:spcPct val="0"/>
              </a:spcBef>
              <a:buFontTx/>
              <a:buNone/>
              <a:defRPr/>
            </a:pPr>
            <a:r>
              <a:rPr lang="ja-JP" altLang="en-US" sz="1400" b="0" dirty="0">
                <a:latin typeface="+mn-ea"/>
                <a:ea typeface="+mn-ea"/>
              </a:rPr>
              <a:t>●</a:t>
            </a:r>
            <a:r>
              <a:rPr lang="ja-JP" altLang="en-US" sz="1400" dirty="0">
                <a:highlight>
                  <a:srgbClr val="FFCC99"/>
                </a:highlight>
                <a:latin typeface="+mn-ea"/>
                <a:ea typeface="+mn-ea"/>
              </a:rPr>
              <a:t>国際的協調</a:t>
            </a:r>
            <a:r>
              <a:rPr lang="ja-JP" altLang="en-US" sz="1400" b="0" dirty="0">
                <a:latin typeface="+mn-ea"/>
                <a:ea typeface="+mn-ea"/>
              </a:rPr>
              <a:t>による地球環境保全の積極的推進（第</a:t>
            </a:r>
            <a:r>
              <a:rPr lang="en-US" altLang="ja-JP" sz="1400" b="0" dirty="0">
                <a:latin typeface="+mn-ea"/>
                <a:ea typeface="+mn-ea"/>
              </a:rPr>
              <a:t>5</a:t>
            </a:r>
            <a:r>
              <a:rPr lang="ja-JP" altLang="en-US" sz="1400" b="0" dirty="0">
                <a:latin typeface="+mn-ea"/>
                <a:ea typeface="+mn-ea"/>
              </a:rPr>
              <a:t>条）</a:t>
            </a:r>
          </a:p>
        </p:txBody>
      </p:sp>
      <p:sp>
        <p:nvSpPr>
          <p:cNvPr id="219168" name="Line 65">
            <a:extLst>
              <a:ext uri="{FF2B5EF4-FFF2-40B4-BE49-F238E27FC236}">
                <a16:creationId xmlns:a16="http://schemas.microsoft.com/office/drawing/2014/main" id="{4A5F01B6-9697-8206-1B58-D7D979356D2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19169" name="テキスト ボックス 1">
            <a:extLst>
              <a:ext uri="{FF2B5EF4-FFF2-40B4-BE49-F238E27FC236}">
                <a16:creationId xmlns:a16="http://schemas.microsoft.com/office/drawing/2014/main" id="{A0DC56D0-5963-310B-6F45-CBFE33ACD1B0}"/>
              </a:ext>
            </a:extLst>
          </p:cNvPr>
          <p:cNvSpPr txBox="1">
            <a:spLocks noChangeArrowheads="1"/>
          </p:cNvSpPr>
          <p:nvPr/>
        </p:nvSpPr>
        <p:spPr bwMode="auto">
          <a:xfrm>
            <a:off x="2124075" y="701675"/>
            <a:ext cx="6264349" cy="30797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dirty="0">
                <a:latin typeface="+mn-ea"/>
                <a:ea typeface="+mn-ea"/>
              </a:rPr>
              <a:t>1993</a:t>
            </a:r>
            <a:r>
              <a:rPr lang="ja-JP" altLang="en-US" sz="1400" dirty="0">
                <a:latin typeface="+mn-ea"/>
                <a:ea typeface="+mn-ea"/>
              </a:rPr>
              <a:t>年制定（公害対策基本法（廃止）・自然環境保全法（改定）の体系見直し）</a:t>
            </a:r>
          </a:p>
        </p:txBody>
      </p:sp>
      <p:sp>
        <p:nvSpPr>
          <p:cNvPr id="219170" name="AutoShape 13">
            <a:extLst>
              <a:ext uri="{FF2B5EF4-FFF2-40B4-BE49-F238E27FC236}">
                <a16:creationId xmlns:a16="http://schemas.microsoft.com/office/drawing/2014/main" id="{82ADCFFD-9500-1F28-0900-95FAE3BD9E0B}"/>
              </a:ext>
            </a:extLst>
          </p:cNvPr>
          <p:cNvSpPr>
            <a:spLocks noChangeArrowheads="1"/>
          </p:cNvSpPr>
          <p:nvPr/>
        </p:nvSpPr>
        <p:spPr bwMode="auto">
          <a:xfrm>
            <a:off x="61774" y="4070767"/>
            <a:ext cx="2710026" cy="273050"/>
          </a:xfrm>
          <a:prstGeom prst="roundRect">
            <a:avLst>
              <a:gd name="adj" fmla="val 1665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19171" name="Text Box 58">
            <a:extLst>
              <a:ext uri="{FF2B5EF4-FFF2-40B4-BE49-F238E27FC236}">
                <a16:creationId xmlns:a16="http://schemas.microsoft.com/office/drawing/2014/main" id="{E292C7C8-F964-C7BC-A1E9-4EBD09384AB6}"/>
              </a:ext>
            </a:extLst>
          </p:cNvPr>
          <p:cNvSpPr txBox="1">
            <a:spLocks noChangeArrowheads="1"/>
          </p:cNvSpPr>
          <p:nvPr/>
        </p:nvSpPr>
        <p:spPr bwMode="auto">
          <a:xfrm>
            <a:off x="61774" y="4038015"/>
            <a:ext cx="2776538"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zh-TW" altLang="en-US" sz="1600" dirty="0">
                <a:latin typeface="+mn-ea"/>
                <a:ea typeface="+mn-ea"/>
              </a:rPr>
              <a:t>第</a:t>
            </a:r>
            <a:r>
              <a:rPr lang="en-US" altLang="zh-TW" sz="1600" dirty="0">
                <a:latin typeface="+mn-ea"/>
                <a:ea typeface="+mn-ea"/>
              </a:rPr>
              <a:t>5</a:t>
            </a:r>
            <a:r>
              <a:rPr lang="zh-TW" altLang="en-US" sz="1600" dirty="0">
                <a:latin typeface="+mn-ea"/>
                <a:ea typeface="+mn-ea"/>
              </a:rPr>
              <a:t>次環境基本計画</a:t>
            </a:r>
            <a:r>
              <a:rPr lang="en-US" altLang="zh-TW" sz="1600" dirty="0">
                <a:latin typeface="+mn-ea"/>
                <a:ea typeface="+mn-ea"/>
              </a:rPr>
              <a:t>(2018</a:t>
            </a:r>
            <a:r>
              <a:rPr lang="zh-TW" altLang="en-US" sz="1600" dirty="0">
                <a:latin typeface="+mn-ea"/>
                <a:ea typeface="+mn-ea"/>
              </a:rPr>
              <a:t>年</a:t>
            </a:r>
            <a:r>
              <a:rPr lang="en-US" altLang="zh-TW" sz="1600" dirty="0">
                <a:latin typeface="+mn-ea"/>
                <a:ea typeface="+mn-ea"/>
              </a:rPr>
              <a:t>)</a:t>
            </a:r>
          </a:p>
        </p:txBody>
      </p:sp>
      <p:sp>
        <p:nvSpPr>
          <p:cNvPr id="219173" name="テキスト ボックス 6">
            <a:extLst>
              <a:ext uri="{FF2B5EF4-FFF2-40B4-BE49-F238E27FC236}">
                <a16:creationId xmlns:a16="http://schemas.microsoft.com/office/drawing/2014/main" id="{2307A907-68E2-8041-8601-70F88500DC56}"/>
              </a:ext>
            </a:extLst>
          </p:cNvPr>
          <p:cNvSpPr txBox="1">
            <a:spLocks noChangeArrowheads="1"/>
          </p:cNvSpPr>
          <p:nvPr/>
        </p:nvSpPr>
        <p:spPr bwMode="auto">
          <a:xfrm>
            <a:off x="41275" y="5079526"/>
            <a:ext cx="2808288" cy="3698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800" dirty="0">
                <a:latin typeface="+mn-ea"/>
                <a:ea typeface="+mn-ea"/>
              </a:rPr>
              <a:t>＜６つの重点戦略＞</a:t>
            </a:r>
          </a:p>
        </p:txBody>
      </p:sp>
      <p:sp>
        <p:nvSpPr>
          <p:cNvPr id="23" name="テキスト ボックス 22">
            <a:extLst>
              <a:ext uri="{FF2B5EF4-FFF2-40B4-BE49-F238E27FC236}">
                <a16:creationId xmlns:a16="http://schemas.microsoft.com/office/drawing/2014/main" id="{8849D053-6A2B-CABA-136E-E805F92C28D6}"/>
              </a:ext>
            </a:extLst>
          </p:cNvPr>
          <p:cNvSpPr txBox="1"/>
          <p:nvPr/>
        </p:nvSpPr>
        <p:spPr>
          <a:xfrm>
            <a:off x="41275" y="4296888"/>
            <a:ext cx="8997950" cy="738664"/>
          </a:xfrm>
          <a:prstGeom prst="rect">
            <a:avLst/>
          </a:prstGeom>
          <a:noFill/>
        </p:spPr>
        <p:txBody>
          <a:bodyPr>
            <a:spAutoFit/>
          </a:bodyPr>
          <a:lstStyle/>
          <a:p>
            <a:pPr>
              <a:defRPr/>
            </a:pPr>
            <a:r>
              <a:rPr lang="ja-JP" altLang="en-US" sz="1400" b="0" dirty="0">
                <a:latin typeface="+mn-ea"/>
                <a:ea typeface="+mn-ea"/>
              </a:rPr>
              <a:t>●ＳＤＧｓやパリ協定など世界的な潮流⇒環境、経済、社会の統合的な向上をはかりながら持続可能な社会を目指す。</a:t>
            </a:r>
          </a:p>
          <a:p>
            <a:pPr>
              <a:defRPr/>
            </a:pPr>
            <a:r>
              <a:rPr lang="ja-JP" altLang="en-US" sz="1400" b="0" dirty="0">
                <a:latin typeface="+mn-ea"/>
                <a:ea typeface="+mn-ea"/>
              </a:rPr>
              <a:t>●人口減少時代を迎え、地域資源を活かした自立・循環・共生に基づく</a:t>
            </a:r>
            <a:r>
              <a:rPr lang="ja-JP" altLang="en-US" sz="1400" b="0" dirty="0">
                <a:solidFill>
                  <a:srgbClr val="FF0000"/>
                </a:solidFill>
                <a:latin typeface="+mn-ea"/>
                <a:ea typeface="+mn-ea"/>
              </a:rPr>
              <a:t>地域循環共生圈</a:t>
            </a:r>
            <a:r>
              <a:rPr lang="ja-JP" altLang="en-US" sz="1400" b="0" dirty="0">
                <a:latin typeface="+mn-ea"/>
                <a:ea typeface="+mn-ea"/>
              </a:rPr>
              <a:t>の考え方を提唱。</a:t>
            </a:r>
          </a:p>
          <a:p>
            <a:pPr>
              <a:defRPr/>
            </a:pPr>
            <a:r>
              <a:rPr lang="ja-JP" altLang="en-US" sz="1400" b="0" dirty="0">
                <a:latin typeface="+mn-ea"/>
                <a:ea typeface="+mn-ea"/>
              </a:rPr>
              <a:t>●引き続き東日本大震災からの復興や地域再生にも取り組む。</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5" name="Text Box 6">
            <a:extLst>
              <a:ext uri="{FF2B5EF4-FFF2-40B4-BE49-F238E27FC236}">
                <a16:creationId xmlns:a16="http://schemas.microsoft.com/office/drawing/2014/main" id="{2311EB30-053B-4BFC-316F-FB36E1B48236}"/>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P178</a:t>
            </a:r>
            <a:r>
              <a:rPr lang="ja-JP" altLang="en-US" sz="1200" b="0" dirty="0">
                <a:latin typeface="+mn-ea"/>
                <a:ea typeface="+mn-ea"/>
              </a:rPr>
              <a:t>～</a:t>
            </a:r>
            <a:r>
              <a:rPr lang="en-US" altLang="ja-JP" sz="1200" b="0" dirty="0">
                <a:latin typeface="+mn-ea"/>
                <a:ea typeface="+mn-ea"/>
              </a:rPr>
              <a:t>181</a:t>
            </a:r>
          </a:p>
        </p:txBody>
      </p:sp>
      <p:sp>
        <p:nvSpPr>
          <p:cNvPr id="223236" name="Text Box 7">
            <a:extLst>
              <a:ext uri="{FF2B5EF4-FFF2-40B4-BE49-F238E27FC236}">
                <a16:creationId xmlns:a16="http://schemas.microsoft.com/office/drawing/2014/main" id="{0D99623F-EDCB-C6A5-92B7-7D712885227C}"/>
              </a:ext>
            </a:extLst>
          </p:cNvPr>
          <p:cNvSpPr txBox="1">
            <a:spLocks noChangeArrowheads="1"/>
          </p:cNvSpPr>
          <p:nvPr/>
        </p:nvSpPr>
        <p:spPr bwMode="auto">
          <a:xfrm>
            <a:off x="6111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０２</a:t>
            </a:r>
          </a:p>
        </p:txBody>
      </p:sp>
      <p:sp>
        <p:nvSpPr>
          <p:cNvPr id="223237" name="Text Box 8">
            <a:extLst>
              <a:ext uri="{FF2B5EF4-FFF2-40B4-BE49-F238E27FC236}">
                <a16:creationId xmlns:a16="http://schemas.microsoft.com/office/drawing/2014/main" id="{CE17DC90-F016-E5AE-FA70-DE63E87B3534}"/>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23238" name="Text Box 9">
            <a:extLst>
              <a:ext uri="{FF2B5EF4-FFF2-40B4-BE49-F238E27FC236}">
                <a16:creationId xmlns:a16="http://schemas.microsoft.com/office/drawing/2014/main" id="{26D4D89D-290C-C1C3-6A85-C4FB14EAE7D3}"/>
              </a:ext>
            </a:extLst>
          </p:cNvPr>
          <p:cNvSpPr txBox="1">
            <a:spLocks noChangeArrowheads="1"/>
          </p:cNvSpPr>
          <p:nvPr/>
        </p:nvSpPr>
        <p:spPr bwMode="auto">
          <a:xfrm>
            <a:off x="1187450" y="74613"/>
            <a:ext cx="7345363"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環境保全の取組みにおける基本とすべき原則</a:t>
            </a:r>
          </a:p>
        </p:txBody>
      </p:sp>
      <p:sp>
        <p:nvSpPr>
          <p:cNvPr id="223241" name="AutoShape 12">
            <a:extLst>
              <a:ext uri="{FF2B5EF4-FFF2-40B4-BE49-F238E27FC236}">
                <a16:creationId xmlns:a16="http://schemas.microsoft.com/office/drawing/2014/main" id="{E3D28FE0-B51B-A442-87FB-399105D76A8A}"/>
              </a:ext>
            </a:extLst>
          </p:cNvPr>
          <p:cNvSpPr>
            <a:spLocks noChangeArrowheads="1"/>
          </p:cNvSpPr>
          <p:nvPr/>
        </p:nvSpPr>
        <p:spPr bwMode="auto">
          <a:xfrm>
            <a:off x="0" y="662307"/>
            <a:ext cx="3779912" cy="272415"/>
          </a:xfrm>
          <a:prstGeom prst="roundRect">
            <a:avLst>
              <a:gd name="adj" fmla="val 16639"/>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None/>
              <a:defRPr/>
            </a:pPr>
            <a:endParaRPr lang="ja-JP" altLang="en-US" sz="1000" dirty="0">
              <a:latin typeface="+mn-ea"/>
              <a:ea typeface="+mn-ea"/>
            </a:endParaRPr>
          </a:p>
        </p:txBody>
      </p:sp>
      <p:sp>
        <p:nvSpPr>
          <p:cNvPr id="223242" name="AutoShape 14">
            <a:extLst>
              <a:ext uri="{FF2B5EF4-FFF2-40B4-BE49-F238E27FC236}">
                <a16:creationId xmlns:a16="http://schemas.microsoft.com/office/drawing/2014/main" id="{C3B2F92A-879A-FBA2-652A-BFEACD5EF9A2}"/>
              </a:ext>
            </a:extLst>
          </p:cNvPr>
          <p:cNvSpPr>
            <a:spLocks noChangeArrowheads="1"/>
          </p:cNvSpPr>
          <p:nvPr/>
        </p:nvSpPr>
        <p:spPr bwMode="auto">
          <a:xfrm>
            <a:off x="0" y="2627315"/>
            <a:ext cx="3707904" cy="273050"/>
          </a:xfrm>
          <a:prstGeom prst="roundRect">
            <a:avLst>
              <a:gd name="adj" fmla="val 16694"/>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23243" name="AutoShape 16">
            <a:extLst>
              <a:ext uri="{FF2B5EF4-FFF2-40B4-BE49-F238E27FC236}">
                <a16:creationId xmlns:a16="http://schemas.microsoft.com/office/drawing/2014/main" id="{D6AF4601-82E4-22C9-829F-F11CF531853A}"/>
              </a:ext>
            </a:extLst>
          </p:cNvPr>
          <p:cNvSpPr>
            <a:spLocks noChangeArrowheads="1"/>
          </p:cNvSpPr>
          <p:nvPr/>
        </p:nvSpPr>
        <p:spPr bwMode="auto">
          <a:xfrm>
            <a:off x="0" y="5011018"/>
            <a:ext cx="2915816" cy="273050"/>
          </a:xfrm>
          <a:prstGeom prst="roundRect">
            <a:avLst>
              <a:gd name="adj" fmla="val 16653"/>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a:latin typeface="+mn-ea"/>
              <a:ea typeface="+mn-ea"/>
            </a:endParaRPr>
          </a:p>
        </p:txBody>
      </p:sp>
      <p:sp>
        <p:nvSpPr>
          <p:cNvPr id="223245" name="Text Box 20">
            <a:extLst>
              <a:ext uri="{FF2B5EF4-FFF2-40B4-BE49-F238E27FC236}">
                <a16:creationId xmlns:a16="http://schemas.microsoft.com/office/drawing/2014/main" id="{AD84F0D5-A7BE-FC7E-91BE-B19A73158CBF}"/>
              </a:ext>
            </a:extLst>
          </p:cNvPr>
          <p:cNvSpPr txBox="1">
            <a:spLocks noChangeArrowheads="1"/>
          </p:cNvSpPr>
          <p:nvPr/>
        </p:nvSpPr>
        <p:spPr bwMode="auto">
          <a:xfrm>
            <a:off x="1" y="2581277"/>
            <a:ext cx="3779912"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どのタイミングで対策を実施すべきなのか</a:t>
            </a:r>
          </a:p>
        </p:txBody>
      </p:sp>
      <p:sp>
        <p:nvSpPr>
          <p:cNvPr id="223246" name="Text Box 21">
            <a:extLst>
              <a:ext uri="{FF2B5EF4-FFF2-40B4-BE49-F238E27FC236}">
                <a16:creationId xmlns:a16="http://schemas.microsoft.com/office/drawing/2014/main" id="{B8B7136D-5B67-412F-B5E7-F99B9F64ED24}"/>
              </a:ext>
            </a:extLst>
          </p:cNvPr>
          <p:cNvSpPr txBox="1">
            <a:spLocks noChangeArrowheads="1"/>
          </p:cNvSpPr>
          <p:nvPr/>
        </p:nvSpPr>
        <p:spPr bwMode="auto">
          <a:xfrm>
            <a:off x="0" y="4971377"/>
            <a:ext cx="2987824"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誰が政策を実施するべきなのか</a:t>
            </a:r>
          </a:p>
        </p:txBody>
      </p:sp>
      <p:sp>
        <p:nvSpPr>
          <p:cNvPr id="223248" name="Text Box 27">
            <a:extLst>
              <a:ext uri="{FF2B5EF4-FFF2-40B4-BE49-F238E27FC236}">
                <a16:creationId xmlns:a16="http://schemas.microsoft.com/office/drawing/2014/main" id="{39D09DFE-0DCD-E45D-9A7B-7CE134C01450}"/>
              </a:ext>
            </a:extLst>
          </p:cNvPr>
          <p:cNvSpPr txBox="1">
            <a:spLocks noChangeArrowheads="1"/>
          </p:cNvSpPr>
          <p:nvPr/>
        </p:nvSpPr>
        <p:spPr bwMode="auto">
          <a:xfrm>
            <a:off x="0" y="971550"/>
            <a:ext cx="9036050" cy="1600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a:t>
            </a:r>
            <a:r>
              <a:rPr lang="ja-JP" altLang="en-US" sz="1400" b="0" dirty="0">
                <a:latin typeface="+mn-ea"/>
                <a:ea typeface="+mn-ea"/>
              </a:rPr>
              <a:t>汚染者負担原則（ＰＰＰ）：汚染の防止と除去の費用は汚染者が負担！税金によって賄われるべきではない。</a:t>
            </a:r>
            <a:endParaRPr lang="en-US" altLang="ja-JP" sz="1400" b="0" dirty="0">
              <a:latin typeface="+mn-ea"/>
              <a:ea typeface="+mn-ea"/>
            </a:endParaRPr>
          </a:p>
          <a:p>
            <a:pPr>
              <a:spcBef>
                <a:spcPct val="0"/>
              </a:spcBef>
              <a:buFontTx/>
              <a:buNone/>
              <a:defRPr/>
            </a:pPr>
            <a:r>
              <a:rPr lang="ja-JP" altLang="en-US" sz="1400" b="0" dirty="0">
                <a:latin typeface="+mn-ea"/>
                <a:ea typeface="+mn-ea"/>
              </a:rPr>
              <a:t>　　　　　　　　　　　　　　　　　汚染者負担原則は「汚染者」によって負担された費用が、汚染を引き起こす製品やサービス</a:t>
            </a:r>
            <a:endParaRPr lang="en-US" altLang="ja-JP" sz="1400" b="0" dirty="0">
              <a:latin typeface="+mn-ea"/>
              <a:ea typeface="+mn-ea"/>
            </a:endParaRPr>
          </a:p>
          <a:p>
            <a:pPr>
              <a:spcBef>
                <a:spcPct val="0"/>
              </a:spcBef>
              <a:buFontTx/>
              <a:buNone/>
              <a:defRPr/>
            </a:pPr>
            <a:r>
              <a:rPr lang="ja-JP" altLang="en-US" sz="1400" b="0" dirty="0">
                <a:latin typeface="+mn-ea"/>
                <a:ea typeface="+mn-ea"/>
              </a:rPr>
              <a:t>　　　　　　　　　　　　　　　　　の価格を通じて、消費者に転嫁されることを禁じる趣旨ではない。逆に、汚染の代償が価格</a:t>
            </a:r>
            <a:endParaRPr lang="en-US" altLang="ja-JP" sz="1400" b="0" dirty="0">
              <a:latin typeface="+mn-ea"/>
              <a:ea typeface="+mn-ea"/>
            </a:endParaRPr>
          </a:p>
          <a:p>
            <a:pPr>
              <a:spcBef>
                <a:spcPct val="0"/>
              </a:spcBef>
              <a:buFontTx/>
              <a:buNone/>
              <a:defRPr/>
            </a:pPr>
            <a:r>
              <a:rPr lang="ja-JP" altLang="en-US" sz="1400" b="0" dirty="0">
                <a:latin typeface="+mn-ea"/>
                <a:ea typeface="+mn-ea"/>
              </a:rPr>
              <a:t>　　　　　　　　　　　　　　　　　体系の中に適切に織り込むことを勧めている。</a:t>
            </a:r>
            <a:r>
              <a:rPr lang="ja-JP" altLang="en-US" sz="1400" b="0" dirty="0">
                <a:solidFill>
                  <a:srgbClr val="FF0000"/>
                </a:solidFill>
                <a:latin typeface="+mn-ea"/>
                <a:ea typeface="+mn-ea"/>
              </a:rPr>
              <a:t>（外部不経済の内部化）　　　　　　　　　　　　　　　　　　</a:t>
            </a:r>
          </a:p>
          <a:p>
            <a:pPr>
              <a:spcBef>
                <a:spcPct val="0"/>
              </a:spcBef>
              <a:buFontTx/>
              <a:buNone/>
              <a:defRPr/>
            </a:pPr>
            <a:r>
              <a:rPr lang="ja-JP" altLang="en-US" sz="1400" b="0" dirty="0">
                <a:latin typeface="+mn-ea"/>
                <a:ea typeface="+mn-ea"/>
              </a:rPr>
              <a:t>●拡大生産者責任原則（ＥＰＲ）：製品の生産時のみならず、消費後の環境負荷についても生産者が責任を負う。</a:t>
            </a:r>
            <a:endParaRPr lang="en-US" altLang="ja-JP" sz="1400" b="0" dirty="0">
              <a:latin typeface="+mn-ea"/>
              <a:ea typeface="+mn-ea"/>
            </a:endParaRPr>
          </a:p>
          <a:p>
            <a:pPr>
              <a:spcBef>
                <a:spcPct val="0"/>
              </a:spcBef>
              <a:buFontTx/>
              <a:buNone/>
              <a:defRPr/>
            </a:pPr>
            <a:r>
              <a:rPr lang="ja-JP" altLang="en-US" sz="1400" b="0" dirty="0">
                <a:latin typeface="+mn-ea"/>
                <a:ea typeface="+mn-ea"/>
              </a:rPr>
              <a:t>　　　　　　　　　　　　　　　　　（容器包装リサイクル法・家電リサイクル法・自動車リサイクル法など）</a:t>
            </a:r>
          </a:p>
          <a:p>
            <a:pPr>
              <a:spcBef>
                <a:spcPct val="0"/>
              </a:spcBef>
              <a:buFontTx/>
              <a:buNone/>
              <a:defRPr/>
            </a:pPr>
            <a:r>
              <a:rPr lang="ja-JP" altLang="en-US" sz="1400" b="0" dirty="0">
                <a:latin typeface="+mn-ea"/>
                <a:ea typeface="+mn-ea"/>
              </a:rPr>
              <a:t>●無過失責任原則：公害などについては、加害者に故意・過失がなくとも加害者へ損害賠償を求めることができる。</a:t>
            </a:r>
          </a:p>
        </p:txBody>
      </p:sp>
      <p:sp>
        <p:nvSpPr>
          <p:cNvPr id="223249" name="Text Box 28">
            <a:extLst>
              <a:ext uri="{FF2B5EF4-FFF2-40B4-BE49-F238E27FC236}">
                <a16:creationId xmlns:a16="http://schemas.microsoft.com/office/drawing/2014/main" id="{531E30E5-261D-657D-4DA7-579B94C34D87}"/>
              </a:ext>
            </a:extLst>
          </p:cNvPr>
          <p:cNvSpPr txBox="1">
            <a:spLocks noChangeArrowheads="1"/>
          </p:cNvSpPr>
          <p:nvPr/>
        </p:nvSpPr>
        <p:spPr bwMode="auto">
          <a:xfrm>
            <a:off x="0" y="2844802"/>
            <a:ext cx="8764588" cy="203132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dirty="0">
                <a:latin typeface="+mn-ea"/>
                <a:ea typeface="+mn-ea"/>
              </a:rPr>
              <a:t>●</a:t>
            </a:r>
            <a:r>
              <a:rPr lang="ja-JP" altLang="en-US" sz="1400" dirty="0">
                <a:latin typeface="+mn-ea"/>
                <a:ea typeface="+mn-ea"/>
              </a:rPr>
              <a:t>未然防止原則</a:t>
            </a:r>
            <a:r>
              <a:rPr lang="ja-JP" altLang="en-US" sz="1400" b="0" dirty="0">
                <a:latin typeface="+mn-ea"/>
                <a:ea typeface="+mn-ea"/>
              </a:rPr>
              <a:t>：環境への悪影響は、発生してから対応するのではなく、未然に防止すべきである。</a:t>
            </a:r>
          </a:p>
          <a:p>
            <a:pPr>
              <a:spcBef>
                <a:spcPct val="0"/>
              </a:spcBef>
              <a:buFontTx/>
              <a:buNone/>
              <a:defRPr/>
            </a:pPr>
            <a:endParaRPr lang="en-US" altLang="ja-JP" sz="1400" dirty="0">
              <a:latin typeface="+mn-ea"/>
              <a:ea typeface="+mn-ea"/>
            </a:endParaRPr>
          </a:p>
          <a:p>
            <a:pPr>
              <a:spcBef>
                <a:spcPct val="0"/>
              </a:spcBef>
              <a:buFontTx/>
              <a:buNone/>
              <a:defRPr/>
            </a:pPr>
            <a:endParaRPr lang="en-US" altLang="ja-JP" sz="1400" dirty="0">
              <a:latin typeface="+mn-ea"/>
              <a:ea typeface="+mn-ea"/>
            </a:endParaRPr>
          </a:p>
          <a:p>
            <a:pPr>
              <a:spcBef>
                <a:spcPct val="0"/>
              </a:spcBef>
              <a:buFontTx/>
              <a:buNone/>
              <a:defRPr/>
            </a:pPr>
            <a:endParaRPr lang="en-US" altLang="ja-JP" sz="1400" dirty="0">
              <a:latin typeface="+mn-ea"/>
              <a:ea typeface="+mn-ea"/>
            </a:endParaRPr>
          </a:p>
          <a:p>
            <a:pPr>
              <a:spcBef>
                <a:spcPct val="0"/>
              </a:spcBef>
              <a:buFontTx/>
              <a:buNone/>
              <a:defRPr/>
            </a:pPr>
            <a:r>
              <a:rPr lang="ja-JP" altLang="en-US" sz="1400" dirty="0">
                <a:latin typeface="+mn-ea"/>
                <a:ea typeface="+mn-ea"/>
              </a:rPr>
              <a:t>●予防原則</a:t>
            </a:r>
            <a:r>
              <a:rPr lang="ja-JP" altLang="en-US" sz="1400" b="0" dirty="0">
                <a:latin typeface="+mn-ea"/>
                <a:ea typeface="+mn-ea"/>
              </a:rPr>
              <a:t>　：「科学的に確実でないということを、環境の保全上重大な事態が起こる</a:t>
            </a:r>
            <a:endParaRPr lang="en-US" altLang="ja-JP" sz="1400" b="0" dirty="0">
              <a:latin typeface="+mn-ea"/>
              <a:ea typeface="+mn-ea"/>
            </a:endParaRPr>
          </a:p>
          <a:p>
            <a:pPr>
              <a:spcBef>
                <a:spcPct val="0"/>
              </a:spcBef>
              <a:buFontTx/>
              <a:buNone/>
              <a:defRPr/>
            </a:pPr>
            <a:r>
              <a:rPr lang="ja-JP" altLang="en-US" sz="1400" b="0" dirty="0">
                <a:latin typeface="+mn-ea"/>
                <a:ea typeface="+mn-ea"/>
              </a:rPr>
              <a:t>　　　　　　　　　　ことを防止するための対策の実施を妨げる理由にしてはならない」</a:t>
            </a:r>
            <a:endParaRPr lang="en-US" altLang="ja-JP" sz="1400" b="0" dirty="0">
              <a:latin typeface="+mn-ea"/>
              <a:ea typeface="+mn-ea"/>
            </a:endParaRPr>
          </a:p>
          <a:p>
            <a:pPr>
              <a:spcBef>
                <a:spcPct val="0"/>
              </a:spcBef>
              <a:buFontTx/>
              <a:buNone/>
              <a:defRPr/>
            </a:pPr>
            <a:r>
              <a:rPr lang="ja-JP" altLang="en-US" sz="1400" dirty="0">
                <a:latin typeface="+mn-ea"/>
                <a:ea typeface="+mn-ea"/>
              </a:rPr>
              <a:t>●源流対策原則</a:t>
            </a:r>
            <a:r>
              <a:rPr lang="ja-JP" altLang="en-US" sz="1400" b="0" dirty="0">
                <a:latin typeface="+mn-ea"/>
                <a:ea typeface="+mn-ea"/>
              </a:rPr>
              <a:t>：汚染物質や廃棄物が発生してから対策を講ずるのではなく、　　　　　　　　</a:t>
            </a:r>
            <a:endParaRPr lang="en-US" altLang="ja-JP" sz="1400" b="0" dirty="0">
              <a:latin typeface="+mn-ea"/>
              <a:ea typeface="+mn-ea"/>
            </a:endParaRPr>
          </a:p>
          <a:p>
            <a:pPr>
              <a:spcBef>
                <a:spcPct val="0"/>
              </a:spcBef>
              <a:buFontTx/>
              <a:buNone/>
              <a:defRPr/>
            </a:pPr>
            <a:r>
              <a:rPr lang="ja-JP" altLang="en-US" sz="1400" b="0" dirty="0">
                <a:latin typeface="+mn-ea"/>
                <a:ea typeface="+mn-ea"/>
              </a:rPr>
              <a:t>　　　　　　　　　　　製品の設計や製法の段階</a:t>
            </a:r>
            <a:r>
              <a:rPr lang="en-US" altLang="ja-JP" sz="1400" b="0" dirty="0">
                <a:latin typeface="+mn-ea"/>
                <a:ea typeface="+mn-ea"/>
              </a:rPr>
              <a:t>(</a:t>
            </a:r>
            <a:r>
              <a:rPr lang="ja-JP" altLang="en-US" sz="1400" b="0" dirty="0">
                <a:latin typeface="+mn-ea"/>
                <a:ea typeface="+mn-ea"/>
              </a:rPr>
              <a:t>源流段階）で減らす事を優先すべ</a:t>
            </a:r>
            <a:endParaRPr lang="en-US" altLang="ja-JP" sz="1400" b="0" dirty="0">
              <a:latin typeface="+mn-ea"/>
              <a:ea typeface="+mn-ea"/>
            </a:endParaRPr>
          </a:p>
          <a:p>
            <a:pPr>
              <a:spcBef>
                <a:spcPct val="0"/>
              </a:spcBef>
              <a:buFontTx/>
              <a:buNone/>
              <a:defRPr/>
            </a:pPr>
            <a:r>
              <a:rPr lang="ja-JP" altLang="en-US" sz="1400" b="0" dirty="0">
                <a:latin typeface="+mn-ea"/>
                <a:ea typeface="+mn-ea"/>
              </a:rPr>
              <a:t>　　　　　　　　　　　きである。　３Ｒも源流対策原則の一環として位置づけられる。</a:t>
            </a:r>
          </a:p>
        </p:txBody>
      </p:sp>
      <p:sp>
        <p:nvSpPr>
          <p:cNvPr id="223250" name="Text Box 29">
            <a:extLst>
              <a:ext uri="{FF2B5EF4-FFF2-40B4-BE49-F238E27FC236}">
                <a16:creationId xmlns:a16="http://schemas.microsoft.com/office/drawing/2014/main" id="{D2250490-7FC3-2B2C-5BA9-3D80592F474B}"/>
              </a:ext>
            </a:extLst>
          </p:cNvPr>
          <p:cNvSpPr txBox="1">
            <a:spLocks noChangeArrowheads="1"/>
          </p:cNvSpPr>
          <p:nvPr/>
        </p:nvSpPr>
        <p:spPr bwMode="auto">
          <a:xfrm>
            <a:off x="0" y="5228505"/>
            <a:ext cx="9144000" cy="16004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dirty="0">
                <a:latin typeface="+mn-ea"/>
                <a:ea typeface="+mn-ea"/>
              </a:rPr>
              <a:t>●</a:t>
            </a:r>
            <a:r>
              <a:rPr lang="ja-JP" altLang="en-US" sz="1400" dirty="0">
                <a:latin typeface="+mn-ea"/>
                <a:ea typeface="+mn-ea"/>
              </a:rPr>
              <a:t>対策と政策</a:t>
            </a:r>
            <a:r>
              <a:rPr lang="ja-JP" altLang="en-US" sz="1400" b="0" dirty="0">
                <a:latin typeface="+mn-ea"/>
                <a:ea typeface="+mn-ea"/>
              </a:rPr>
              <a:t>：汚染物質の削減や植林など、環境保全のための具体的な活動が対策。</a:t>
            </a:r>
            <a:endParaRPr lang="en-US" altLang="ja-JP" sz="1400" b="0" dirty="0">
              <a:latin typeface="+mn-ea"/>
              <a:ea typeface="+mn-ea"/>
            </a:endParaRPr>
          </a:p>
          <a:p>
            <a:pPr>
              <a:spcBef>
                <a:spcPct val="0"/>
              </a:spcBef>
              <a:buFontTx/>
              <a:buNone/>
              <a:defRPr/>
            </a:pPr>
            <a:r>
              <a:rPr lang="ja-JP" altLang="en-US" sz="1400" b="0" dirty="0">
                <a:latin typeface="+mn-ea"/>
                <a:ea typeface="+mn-ea"/>
              </a:rPr>
              <a:t>　　　　　　　　　 社会的課題解決のために社会のルールを変更することは政策。</a:t>
            </a:r>
          </a:p>
          <a:p>
            <a:pPr>
              <a:spcBef>
                <a:spcPct val="0"/>
              </a:spcBef>
              <a:buFontTx/>
              <a:buNone/>
              <a:defRPr/>
            </a:pPr>
            <a:r>
              <a:rPr lang="ja-JP" altLang="en-US" sz="1400" dirty="0">
                <a:latin typeface="+mn-ea"/>
                <a:ea typeface="+mn-ea"/>
              </a:rPr>
              <a:t>●協働原則　</a:t>
            </a:r>
            <a:r>
              <a:rPr lang="ja-JP" altLang="en-US" sz="1400" b="0" dirty="0">
                <a:latin typeface="+mn-ea"/>
                <a:ea typeface="+mn-ea"/>
              </a:rPr>
              <a:t>：市民参加の背景となる原則で、公共主体が政策づくりを行う場合には、企画、立案、実行の各段階に　　　　</a:t>
            </a:r>
            <a:endParaRPr lang="en-US" altLang="ja-JP" sz="1400" b="0" dirty="0">
              <a:latin typeface="+mn-ea"/>
              <a:ea typeface="+mn-ea"/>
            </a:endParaRPr>
          </a:p>
          <a:p>
            <a:pPr>
              <a:spcBef>
                <a:spcPct val="0"/>
              </a:spcBef>
              <a:buFontTx/>
              <a:buNone/>
              <a:defRPr/>
            </a:pPr>
            <a:r>
              <a:rPr lang="ja-JP" altLang="en-US" sz="1400" b="0" dirty="0">
                <a:latin typeface="+mn-ea"/>
                <a:ea typeface="+mn-ea"/>
              </a:rPr>
              <a:t>　　　　　　　　　 おいて関連する民間の各主体の参加を得て行わなけれぱならない。</a:t>
            </a:r>
          </a:p>
          <a:p>
            <a:pPr>
              <a:spcBef>
                <a:spcPct val="0"/>
              </a:spcBef>
              <a:buFontTx/>
              <a:buNone/>
              <a:defRPr/>
            </a:pPr>
            <a:r>
              <a:rPr lang="ja-JP" altLang="en-US" sz="1400" dirty="0">
                <a:latin typeface="+mn-ea"/>
                <a:ea typeface="+mn-ea"/>
              </a:rPr>
              <a:t>●補完性原則</a:t>
            </a:r>
            <a:r>
              <a:rPr lang="ja-JP" altLang="en-US" sz="1400" b="0" dirty="0">
                <a:latin typeface="+mn-ea"/>
                <a:ea typeface="+mn-ea"/>
              </a:rPr>
              <a:t>：</a:t>
            </a:r>
            <a:r>
              <a:rPr lang="ja-JP" altLang="en-US" sz="1400" b="0" dirty="0">
                <a:solidFill>
                  <a:srgbClr val="FF0000"/>
                </a:solidFill>
                <a:latin typeface="+mn-ea"/>
                <a:ea typeface="+mn-ea"/>
              </a:rPr>
              <a:t>基礎的な行政単位で処理できる事柄はその行政単位に任せ、そうでない事柄に限ってより広域的な行政</a:t>
            </a:r>
            <a:endParaRPr lang="en-US" altLang="ja-JP" sz="1400" b="0" dirty="0">
              <a:solidFill>
                <a:srgbClr val="FF0000"/>
              </a:solidFill>
              <a:latin typeface="+mn-ea"/>
              <a:ea typeface="+mn-ea"/>
            </a:endParaRPr>
          </a:p>
          <a:p>
            <a:pPr>
              <a:spcBef>
                <a:spcPct val="0"/>
              </a:spcBef>
              <a:buFontTx/>
              <a:buNone/>
              <a:defRPr/>
            </a:pPr>
            <a:r>
              <a:rPr lang="ja-JP" altLang="en-US" sz="1400" b="0" dirty="0">
                <a:solidFill>
                  <a:srgbClr val="FF0000"/>
                </a:solidFill>
                <a:latin typeface="+mn-ea"/>
                <a:ea typeface="+mn-ea"/>
              </a:rPr>
              <a:t>　　　　　　　　　　単位が処理する</a:t>
            </a:r>
            <a:r>
              <a:rPr lang="ja-JP" altLang="en-US" sz="1400" b="0" dirty="0">
                <a:latin typeface="+mn-ea"/>
                <a:ea typeface="+mn-ea"/>
              </a:rPr>
              <a:t>。また、市民で処理できることは市民に任せ、そうでない事柄に限って政府が処理すべき</a:t>
            </a:r>
            <a:endParaRPr lang="en-US" altLang="ja-JP" sz="1400" b="0" dirty="0">
              <a:latin typeface="+mn-ea"/>
              <a:ea typeface="+mn-ea"/>
            </a:endParaRPr>
          </a:p>
          <a:p>
            <a:pPr>
              <a:spcBef>
                <a:spcPct val="0"/>
              </a:spcBef>
              <a:buFontTx/>
              <a:buNone/>
              <a:defRPr/>
            </a:pPr>
            <a:r>
              <a:rPr lang="ja-JP" altLang="en-US" sz="1400" b="0" dirty="0">
                <a:latin typeface="+mn-ea"/>
                <a:ea typeface="+mn-ea"/>
              </a:rPr>
              <a:t>　　　　　　　　　　という、官民の役割分担の考え方として適用できます。</a:t>
            </a:r>
          </a:p>
        </p:txBody>
      </p:sp>
      <p:sp>
        <p:nvSpPr>
          <p:cNvPr id="223253" name="Line 37">
            <a:extLst>
              <a:ext uri="{FF2B5EF4-FFF2-40B4-BE49-F238E27FC236}">
                <a16:creationId xmlns:a16="http://schemas.microsoft.com/office/drawing/2014/main" id="{7951B737-BE06-1D3F-7A13-E937C95CD98E}"/>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01743" name="図 2">
            <a:extLst>
              <a:ext uri="{FF2B5EF4-FFF2-40B4-BE49-F238E27FC236}">
                <a16:creationId xmlns:a16="http://schemas.microsoft.com/office/drawing/2014/main" id="{88DF8275-8A07-DFC7-E290-A798313CD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1773" y="3336347"/>
            <a:ext cx="2732227" cy="1899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54" name="正方形/長方形 36">
            <a:extLst>
              <a:ext uri="{FF2B5EF4-FFF2-40B4-BE49-F238E27FC236}">
                <a16:creationId xmlns:a16="http://schemas.microsoft.com/office/drawing/2014/main" id="{AD58C2C8-D7A8-CDC3-2AA6-0BBCEE9F851F}"/>
              </a:ext>
            </a:extLst>
          </p:cNvPr>
          <p:cNvSpPr>
            <a:spLocks noChangeArrowheads="1"/>
          </p:cNvSpPr>
          <p:nvPr/>
        </p:nvSpPr>
        <p:spPr bwMode="auto">
          <a:xfrm>
            <a:off x="7631112" y="3421642"/>
            <a:ext cx="1362075" cy="214312"/>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800" dirty="0">
                <a:latin typeface="+mn-ea"/>
                <a:ea typeface="+mn-ea"/>
              </a:rPr>
              <a:t>出典：京エコロジーセンター</a:t>
            </a:r>
          </a:p>
        </p:txBody>
      </p:sp>
      <p:sp>
        <p:nvSpPr>
          <p:cNvPr id="2" name="テキスト ボックス 1">
            <a:extLst>
              <a:ext uri="{FF2B5EF4-FFF2-40B4-BE49-F238E27FC236}">
                <a16:creationId xmlns:a16="http://schemas.microsoft.com/office/drawing/2014/main" id="{FC709C6D-B4CF-6988-B208-B4943FA34C69}"/>
              </a:ext>
            </a:extLst>
          </p:cNvPr>
          <p:cNvSpPr txBox="1"/>
          <p:nvPr/>
        </p:nvSpPr>
        <p:spPr>
          <a:xfrm>
            <a:off x="179388" y="1268760"/>
            <a:ext cx="1800324" cy="369332"/>
          </a:xfrm>
          <a:prstGeom prst="rect">
            <a:avLst/>
          </a:prstGeom>
          <a:noFill/>
        </p:spPr>
        <p:txBody>
          <a:bodyPr wrap="square" rtlCol="0">
            <a:spAutoFit/>
          </a:bodyPr>
          <a:lstStyle/>
          <a:p>
            <a:r>
              <a:rPr kumimoji="1" lang="en-US" altLang="ja-JP" sz="900" b="0" dirty="0"/>
              <a:t>Polluter Pays Principle</a:t>
            </a:r>
          </a:p>
          <a:p>
            <a:r>
              <a:rPr lang="en-US" altLang="ja-JP" sz="900" b="0" dirty="0">
                <a:solidFill>
                  <a:srgbClr val="FF0000"/>
                </a:solidFill>
              </a:rPr>
              <a:t>OECD</a:t>
            </a:r>
            <a:r>
              <a:rPr lang="ja-JP" altLang="en-US" sz="900" b="0" dirty="0">
                <a:solidFill>
                  <a:srgbClr val="FF0000"/>
                </a:solidFill>
              </a:rPr>
              <a:t>経済協力開発機構が提唱</a:t>
            </a:r>
            <a:endParaRPr kumimoji="1" lang="ja-JP" altLang="en-US" sz="900" b="0" dirty="0">
              <a:solidFill>
                <a:srgbClr val="FF0000"/>
              </a:solidFill>
            </a:endParaRPr>
          </a:p>
        </p:txBody>
      </p:sp>
      <p:graphicFrame>
        <p:nvGraphicFramePr>
          <p:cNvPr id="4" name="表 3">
            <a:extLst>
              <a:ext uri="{FF2B5EF4-FFF2-40B4-BE49-F238E27FC236}">
                <a16:creationId xmlns:a16="http://schemas.microsoft.com/office/drawing/2014/main" id="{6EB994C4-0140-8D19-C55B-532D3333AC7B}"/>
              </a:ext>
            </a:extLst>
          </p:cNvPr>
          <p:cNvGraphicFramePr>
            <a:graphicFrameLocks noGrp="1"/>
          </p:cNvGraphicFramePr>
          <p:nvPr>
            <p:extLst>
              <p:ext uri="{D42A27DB-BD31-4B8C-83A1-F6EECF244321}">
                <p14:modId xmlns:p14="http://schemas.microsoft.com/office/powerpoint/2010/main" val="283145081"/>
              </p:ext>
            </p:extLst>
          </p:nvPr>
        </p:nvGraphicFramePr>
        <p:xfrm>
          <a:off x="2192135" y="3123816"/>
          <a:ext cx="3238500" cy="635000"/>
        </p:xfrm>
        <a:graphic>
          <a:graphicData uri="http://schemas.openxmlformats.org/drawingml/2006/table">
            <a:tbl>
              <a:tblPr/>
              <a:tblGrid>
                <a:gridCol w="1193800">
                  <a:extLst>
                    <a:ext uri="{9D8B030D-6E8A-4147-A177-3AD203B41FA5}">
                      <a16:colId xmlns:a16="http://schemas.microsoft.com/office/drawing/2014/main" val="69973804"/>
                    </a:ext>
                  </a:extLst>
                </a:gridCol>
                <a:gridCol w="977900">
                  <a:extLst>
                    <a:ext uri="{9D8B030D-6E8A-4147-A177-3AD203B41FA5}">
                      <a16:colId xmlns:a16="http://schemas.microsoft.com/office/drawing/2014/main" val="1883302547"/>
                    </a:ext>
                  </a:extLst>
                </a:gridCol>
                <a:gridCol w="1066800">
                  <a:extLst>
                    <a:ext uri="{9D8B030D-6E8A-4147-A177-3AD203B41FA5}">
                      <a16:colId xmlns:a16="http://schemas.microsoft.com/office/drawing/2014/main" val="944172430"/>
                    </a:ext>
                  </a:extLst>
                </a:gridCol>
              </a:tblGrid>
              <a:tr h="134038">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公害事案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公害被害額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tc>
                  <a:txBody>
                    <a:bodyPr/>
                    <a:lstStyle/>
                    <a:p>
                      <a:pPr algn="ctr" fontAlgn="ctr"/>
                      <a:r>
                        <a:rPr lang="zh-TW" altLang="en-US" sz="1000" b="0" i="0" u="none" strike="noStrike" dirty="0">
                          <a:solidFill>
                            <a:srgbClr val="000000"/>
                          </a:solidFill>
                          <a:effectLst/>
                          <a:latin typeface="游ゴシック" panose="020B0400000000000000" pitchFamily="50" charset="-128"/>
                          <a:ea typeface="游ゴシック" panose="020B0400000000000000" pitchFamily="50" charset="-128"/>
                        </a:rPr>
                        <a:t>未然防止費用</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6FFFF"/>
                    </a:solidFill>
                  </a:tcPr>
                </a:tc>
                <a:extLst>
                  <a:ext uri="{0D108BD9-81ED-4DB2-BD59-A6C34878D82A}">
                    <a16:rowId xmlns:a16="http://schemas.microsoft.com/office/drawing/2014/main" val="1056971067"/>
                  </a:ext>
                </a:extLst>
              </a:tr>
              <a:tr h="134544">
                <a:tc>
                  <a:txBody>
                    <a:bodyPr/>
                    <a:lstStyle/>
                    <a:p>
                      <a:pPr algn="l" fontAlgn="ct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イタイイタイ病</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25.18</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億円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游ゴシック" panose="020B0400000000000000" pitchFamily="50" charset="-128"/>
                          <a:ea typeface="游ゴシック" panose="020B0400000000000000" pitchFamily="50" charset="-128"/>
                        </a:rPr>
                        <a:t>6.02</a:t>
                      </a: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億円</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6450379"/>
                  </a:ext>
                </a:extLst>
              </a:tr>
              <a:tr h="135050">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水俣病</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126.31</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億円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1.23</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億円</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6755926"/>
                  </a:ext>
                </a:extLst>
              </a:tr>
              <a:tr h="100454">
                <a:tc>
                  <a:txBody>
                    <a:bodyPr/>
                    <a:lstStyle/>
                    <a:p>
                      <a:pPr algn="l" fontAlgn="ctr"/>
                      <a:r>
                        <a:rPr lang="ja-JP" altLang="en-US" sz="1000" b="0" i="0" u="none" strike="noStrike">
                          <a:solidFill>
                            <a:srgbClr val="000000"/>
                          </a:solidFill>
                          <a:effectLst/>
                          <a:latin typeface="游ゴシック" panose="020B0400000000000000" pitchFamily="50" charset="-128"/>
                          <a:ea typeface="游ゴシック" panose="020B0400000000000000" pitchFamily="50" charset="-128"/>
                        </a:rPr>
                        <a:t>四日市ぜんそく</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210.07</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億円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游ゴシック" panose="020B0400000000000000" pitchFamily="50" charset="-128"/>
                          <a:ea typeface="游ゴシック" panose="020B0400000000000000" pitchFamily="50" charset="-128"/>
                        </a:rPr>
                        <a:t>147.95</a:t>
                      </a:r>
                      <a:r>
                        <a:rPr lang="ja-JP" altLang="en-US" sz="1000" b="0" i="0" u="none" strike="noStrike" dirty="0">
                          <a:solidFill>
                            <a:srgbClr val="000000"/>
                          </a:solidFill>
                          <a:effectLst/>
                          <a:latin typeface="游ゴシック" panose="020B0400000000000000" pitchFamily="50" charset="-128"/>
                          <a:ea typeface="游ゴシック" panose="020B0400000000000000" pitchFamily="50" charset="-128"/>
                        </a:rPr>
                        <a:t>億円</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5692076"/>
                  </a:ext>
                </a:extLst>
              </a:tr>
            </a:tbl>
          </a:graphicData>
        </a:graphic>
      </p:graphicFrame>
      <p:sp>
        <p:nvSpPr>
          <p:cNvPr id="5" name="テキスト ボックス 4">
            <a:extLst>
              <a:ext uri="{FF2B5EF4-FFF2-40B4-BE49-F238E27FC236}">
                <a16:creationId xmlns:a16="http://schemas.microsoft.com/office/drawing/2014/main" id="{40B43949-1823-E070-3D8A-BCDEA0C9C7A9}"/>
              </a:ext>
            </a:extLst>
          </p:cNvPr>
          <p:cNvSpPr txBox="1"/>
          <p:nvPr/>
        </p:nvSpPr>
        <p:spPr>
          <a:xfrm>
            <a:off x="-56581" y="614554"/>
            <a:ext cx="4021138" cy="338554"/>
          </a:xfrm>
          <a:prstGeom prst="rect">
            <a:avLst/>
          </a:prstGeom>
          <a:noFill/>
        </p:spPr>
        <p:txBody>
          <a:bodyPr wrap="square">
            <a:spAutoFit/>
          </a:bodyPr>
          <a:lstStyle/>
          <a:p>
            <a:pPr>
              <a:spcBef>
                <a:spcPct val="50000"/>
              </a:spcBef>
              <a:buFontTx/>
              <a:buNone/>
              <a:defRPr/>
            </a:pPr>
            <a:r>
              <a:rPr lang="ja-JP" altLang="en-US" sz="1600" dirty="0">
                <a:latin typeface="+mn-ea"/>
                <a:ea typeface="+mn-ea"/>
              </a:rPr>
              <a:t>誰が環境保全責任を引き受けるべきなのか</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3" name="Text Box 6">
            <a:extLst>
              <a:ext uri="{FF2B5EF4-FFF2-40B4-BE49-F238E27FC236}">
                <a16:creationId xmlns:a16="http://schemas.microsoft.com/office/drawing/2014/main" id="{294167D2-B25C-E5D5-64DC-1A4E03371C5E}"/>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P182</a:t>
            </a:r>
            <a:r>
              <a:rPr lang="ja-JP" altLang="en-US" sz="1200" b="0" dirty="0">
                <a:latin typeface="+mn-ea"/>
                <a:ea typeface="+mn-ea"/>
              </a:rPr>
              <a:t>～</a:t>
            </a:r>
            <a:r>
              <a:rPr lang="en-US" altLang="ja-JP" sz="1200" b="0" dirty="0">
                <a:latin typeface="+mn-ea"/>
                <a:ea typeface="+mn-ea"/>
              </a:rPr>
              <a:t>183</a:t>
            </a:r>
          </a:p>
        </p:txBody>
      </p:sp>
      <p:sp>
        <p:nvSpPr>
          <p:cNvPr id="225284" name="Text Box 7">
            <a:extLst>
              <a:ext uri="{FF2B5EF4-FFF2-40B4-BE49-F238E27FC236}">
                <a16:creationId xmlns:a16="http://schemas.microsoft.com/office/drawing/2014/main" id="{08A037DA-8D21-C4ED-75B8-5AA792738739}"/>
              </a:ext>
            </a:extLst>
          </p:cNvPr>
          <p:cNvSpPr txBox="1">
            <a:spLocks noChangeArrowheads="1"/>
          </p:cNvSpPr>
          <p:nvPr/>
        </p:nvSpPr>
        <p:spPr bwMode="auto">
          <a:xfrm>
            <a:off x="6111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en-US" altLang="ja-JP" sz="1600" dirty="0">
                <a:solidFill>
                  <a:schemeClr val="bg1"/>
                </a:solidFill>
                <a:latin typeface="+mn-ea"/>
                <a:ea typeface="+mn-ea"/>
              </a:rPr>
              <a:t>03</a:t>
            </a:r>
          </a:p>
        </p:txBody>
      </p:sp>
      <p:sp>
        <p:nvSpPr>
          <p:cNvPr id="225285" name="Text Box 8">
            <a:extLst>
              <a:ext uri="{FF2B5EF4-FFF2-40B4-BE49-F238E27FC236}">
                <a16:creationId xmlns:a16="http://schemas.microsoft.com/office/drawing/2014/main" id="{0B63AA94-3865-644A-B089-4CB053928E63}"/>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25286" name="Text Box 9">
            <a:extLst>
              <a:ext uri="{FF2B5EF4-FFF2-40B4-BE49-F238E27FC236}">
                <a16:creationId xmlns:a16="http://schemas.microsoft.com/office/drawing/2014/main" id="{EA3FABED-29F7-7697-52B9-5DE3E379C264}"/>
              </a:ext>
            </a:extLst>
          </p:cNvPr>
          <p:cNvSpPr txBox="1">
            <a:spLocks noChangeArrowheads="1"/>
          </p:cNvSpPr>
          <p:nvPr/>
        </p:nvSpPr>
        <p:spPr bwMode="auto">
          <a:xfrm>
            <a:off x="1258888" y="77788"/>
            <a:ext cx="5113337"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環境政策の計画と指標</a:t>
            </a:r>
          </a:p>
        </p:txBody>
      </p:sp>
      <p:graphicFrame>
        <p:nvGraphicFramePr>
          <p:cNvPr id="229612" name="Group 236">
            <a:extLst>
              <a:ext uri="{FF2B5EF4-FFF2-40B4-BE49-F238E27FC236}">
                <a16:creationId xmlns:a16="http://schemas.microsoft.com/office/drawing/2014/main" id="{8D7D936B-6398-8303-B2C1-9607013C37A0}"/>
              </a:ext>
            </a:extLst>
          </p:cNvPr>
          <p:cNvGraphicFramePr>
            <a:graphicFrameLocks noGrp="1"/>
          </p:cNvGraphicFramePr>
          <p:nvPr>
            <p:extLst>
              <p:ext uri="{D42A27DB-BD31-4B8C-83A1-F6EECF244321}">
                <p14:modId xmlns:p14="http://schemas.microsoft.com/office/powerpoint/2010/main" val="432196442"/>
              </p:ext>
            </p:extLst>
          </p:nvPr>
        </p:nvGraphicFramePr>
        <p:xfrm>
          <a:off x="22225" y="1851991"/>
          <a:ext cx="9099550" cy="1717676"/>
        </p:xfrm>
        <a:graphic>
          <a:graphicData uri="http://schemas.openxmlformats.org/drawingml/2006/table">
            <a:tbl>
              <a:tblPr/>
              <a:tblGrid>
                <a:gridCol w="1034148">
                  <a:extLst>
                    <a:ext uri="{9D8B030D-6E8A-4147-A177-3AD203B41FA5}">
                      <a16:colId xmlns:a16="http://schemas.microsoft.com/office/drawing/2014/main" val="20000"/>
                    </a:ext>
                  </a:extLst>
                </a:gridCol>
                <a:gridCol w="8065402">
                  <a:extLst>
                    <a:ext uri="{9D8B030D-6E8A-4147-A177-3AD203B41FA5}">
                      <a16:colId xmlns:a16="http://schemas.microsoft.com/office/drawing/2014/main" val="20001"/>
                    </a:ext>
                  </a:extLst>
                </a:gridCol>
              </a:tblGrid>
              <a:tr h="54796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大気汚染</a:t>
                      </a:r>
                    </a:p>
                  </a:txBody>
                  <a:tcPr marL="91446" marR="91446" marT="45600" marB="456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二酸化硫黄、一酸化炭素、浮遊粒子状物質</a:t>
                      </a:r>
                      <a:r>
                        <a:rPr kumimoji="1" lang="en-US" altLang="ja-JP" sz="1400" b="0" i="0" u="none" strike="noStrike" cap="none" normalizeH="0" baseline="0" dirty="0">
                          <a:ln>
                            <a:noFill/>
                          </a:ln>
                          <a:solidFill>
                            <a:schemeClr val="tx1"/>
                          </a:solidFill>
                          <a:effectLst/>
                          <a:latin typeface="+mn-ea"/>
                          <a:ea typeface="+mn-ea"/>
                        </a:rPr>
                        <a:t>(SPM</a:t>
                      </a: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PM10)</a:t>
                      </a:r>
                      <a:r>
                        <a:rPr kumimoji="1" lang="ja-JP" altLang="en-US" sz="1400" b="0" i="0" u="none" strike="noStrike" cap="none" normalizeH="0" baseline="0" dirty="0">
                          <a:ln>
                            <a:noFill/>
                          </a:ln>
                          <a:solidFill>
                            <a:schemeClr val="tx1"/>
                          </a:solidFill>
                          <a:effectLst/>
                          <a:latin typeface="+mn-ea"/>
                          <a:ea typeface="+mn-ea"/>
                        </a:rPr>
                        <a:t>、微小粒子状物質</a:t>
                      </a:r>
                      <a:r>
                        <a:rPr kumimoji="1" lang="en-US" altLang="ja-JP" sz="1400" b="0" i="0" u="none" strike="noStrike" cap="none" normalizeH="0" baseline="0" dirty="0">
                          <a:ln>
                            <a:noFill/>
                          </a:ln>
                          <a:solidFill>
                            <a:schemeClr val="tx1"/>
                          </a:solidFill>
                          <a:effectLst/>
                          <a:latin typeface="+mn-ea"/>
                          <a:ea typeface="+mn-ea"/>
                        </a:rPr>
                        <a:t>(PM2.5)</a:t>
                      </a:r>
                      <a:r>
                        <a:rPr kumimoji="1" lang="ja-JP" altLang="en-US" sz="1400" b="0" i="0" u="none" strike="noStrike" cap="none" normalizeH="0" baseline="0" dirty="0">
                          <a:ln>
                            <a:noFill/>
                          </a:ln>
                          <a:solidFill>
                            <a:schemeClr val="tx1"/>
                          </a:solidFill>
                          <a:effectLst/>
                          <a:latin typeface="+mn-ea"/>
                          <a:ea typeface="+mn-ea"/>
                        </a:rPr>
                        <a:t>、光化学オキシダント、二酸化窒素、ベンゼン、トリクロロエチレン、テトラクロロエチレン、ジク</a:t>
                      </a:r>
                      <a:r>
                        <a:rPr kumimoji="1" lang="ja-JP" altLang="en-US" sz="1400" b="0" i="0" u="none" strike="noStrike" kern="1200" cap="none" normalizeH="0" baseline="0" dirty="0">
                          <a:ln>
                            <a:noFill/>
                          </a:ln>
                          <a:solidFill>
                            <a:schemeClr val="tx1"/>
                          </a:solidFill>
                          <a:effectLst/>
                          <a:latin typeface="+mn-ea"/>
                          <a:ea typeface="ＭＳ Ｐゴシック" panose="020B0600070205080204" pitchFamily="50" charset="-128"/>
                          <a:cs typeface="+mn-cs"/>
                        </a:rPr>
                        <a:t>ロロ</a:t>
                      </a:r>
                      <a:r>
                        <a:rPr kumimoji="1" lang="ja-JP" altLang="en-US" sz="1400" b="0" i="0" u="none" strike="noStrike" cap="none" normalizeH="0" baseline="0" dirty="0">
                          <a:ln>
                            <a:noFill/>
                          </a:ln>
                          <a:solidFill>
                            <a:schemeClr val="tx1"/>
                          </a:solidFill>
                          <a:effectLst/>
                          <a:latin typeface="+mn-ea"/>
                          <a:ea typeface="+mn-ea"/>
                        </a:rPr>
                        <a:t>メタン、ダイオキシンの</a:t>
                      </a:r>
                      <a:r>
                        <a:rPr kumimoji="1" lang="en-US" altLang="ja-JP" sz="1400" b="0" i="0" u="none" strike="noStrike" cap="none" normalizeH="0" baseline="0" dirty="0">
                          <a:ln>
                            <a:noFill/>
                          </a:ln>
                          <a:solidFill>
                            <a:schemeClr val="tx1"/>
                          </a:solidFill>
                          <a:effectLst/>
                          <a:latin typeface="+mn-ea"/>
                          <a:ea typeface="+mn-ea"/>
                        </a:rPr>
                        <a:t>11</a:t>
                      </a:r>
                      <a:r>
                        <a:rPr kumimoji="1" lang="ja-JP" altLang="en-US" sz="1400" b="0" i="0" u="none" strike="noStrike" cap="none" normalizeH="0" baseline="0" dirty="0">
                          <a:ln>
                            <a:noFill/>
                          </a:ln>
                          <a:solidFill>
                            <a:schemeClr val="tx1"/>
                          </a:solidFill>
                          <a:effectLst/>
                          <a:latin typeface="+mn-ea"/>
                          <a:ea typeface="+mn-ea"/>
                        </a:rPr>
                        <a:t>物質</a:t>
                      </a:r>
                    </a:p>
                  </a:txBody>
                  <a:tcPr marL="91446" marR="91446" marT="45600" marB="456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6059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水質汚濁</a:t>
                      </a:r>
                    </a:p>
                  </a:txBody>
                  <a:tcPr marL="91446" marR="91446" marT="45600" marB="456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人の健康の保護に関する環境基準（健康項目）、生活環境の保全に関する環境基準（生活環境項目）、</a:t>
                      </a:r>
                      <a:endParaRPr kumimoji="1" lang="en-US" altLang="ja-JP" sz="14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地下水の水質汚濁に係る環境基準、水生生物の保護</a:t>
                      </a:r>
                    </a:p>
                  </a:txBody>
                  <a:tcPr marL="91446" marR="91446" marT="45600" marB="456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5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騒音</a:t>
                      </a:r>
                    </a:p>
                  </a:txBody>
                  <a:tcPr marL="91446" marR="91446" marT="45600" marB="456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一般的な環境基準、航空機・新幹線騒音に係る基準</a:t>
                      </a:r>
                    </a:p>
                  </a:txBody>
                  <a:tcPr marL="91446" marR="91446" marT="45600" marB="456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560">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土壌汚染</a:t>
                      </a:r>
                    </a:p>
                  </a:txBody>
                  <a:tcPr marL="91446" marR="91446" marT="45600" marB="456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農用地に係る基準を除き、水質汚濁に係る環境基準のうち、健康項目の基準とほぼ同じ</a:t>
                      </a:r>
                    </a:p>
                  </a:txBody>
                  <a:tcPr marL="91446" marR="91446" marT="45600" marB="456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25360" name="AutoShape 70">
            <a:extLst>
              <a:ext uri="{FF2B5EF4-FFF2-40B4-BE49-F238E27FC236}">
                <a16:creationId xmlns:a16="http://schemas.microsoft.com/office/drawing/2014/main" id="{E52865B5-6B78-7021-F802-F2B7B6C3EF3E}"/>
              </a:ext>
            </a:extLst>
          </p:cNvPr>
          <p:cNvSpPr>
            <a:spLocks noChangeArrowheads="1"/>
          </p:cNvSpPr>
          <p:nvPr/>
        </p:nvSpPr>
        <p:spPr bwMode="auto">
          <a:xfrm>
            <a:off x="47625" y="689530"/>
            <a:ext cx="995983" cy="277251"/>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en-US" sz="900" dirty="0">
              <a:latin typeface="+mn-ea"/>
              <a:ea typeface="+mn-ea"/>
            </a:endParaRPr>
          </a:p>
        </p:txBody>
      </p:sp>
      <p:sp>
        <p:nvSpPr>
          <p:cNvPr id="225386" name="Line 244">
            <a:extLst>
              <a:ext uri="{FF2B5EF4-FFF2-40B4-BE49-F238E27FC236}">
                <a16:creationId xmlns:a16="http://schemas.microsoft.com/office/drawing/2014/main" id="{715F2D24-0D29-15D4-D4DB-E27814ED615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25387" name="正方形/長方形 2">
            <a:extLst>
              <a:ext uri="{FF2B5EF4-FFF2-40B4-BE49-F238E27FC236}">
                <a16:creationId xmlns:a16="http://schemas.microsoft.com/office/drawing/2014/main" id="{186FD665-4F20-F18A-CC48-0B09593C2544}"/>
              </a:ext>
            </a:extLst>
          </p:cNvPr>
          <p:cNvSpPr>
            <a:spLocks noChangeArrowheads="1"/>
          </p:cNvSpPr>
          <p:nvPr/>
        </p:nvSpPr>
        <p:spPr bwMode="auto">
          <a:xfrm>
            <a:off x="-34925" y="903761"/>
            <a:ext cx="9144000" cy="95410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dirty="0">
                <a:latin typeface="+mn-ea"/>
                <a:ea typeface="+mn-ea"/>
              </a:rPr>
              <a:t>●</a:t>
            </a:r>
            <a:r>
              <a:rPr lang="ja-JP" altLang="en-US" sz="1400" b="0" dirty="0">
                <a:latin typeface="+mn-ea"/>
                <a:ea typeface="+mn-ea"/>
              </a:rPr>
              <a:t>人の健康を保護し、生活環境を保全するうえで維持されることが望ましい環境上の条件を政府が定めたもの</a:t>
            </a:r>
            <a:endParaRPr lang="en-US" altLang="ja-JP" sz="1400" b="0" dirty="0">
              <a:latin typeface="+mn-ea"/>
              <a:ea typeface="+mn-ea"/>
            </a:endParaRPr>
          </a:p>
          <a:p>
            <a:pPr>
              <a:spcBef>
                <a:spcPct val="0"/>
              </a:spcBef>
              <a:buFontTx/>
              <a:buNone/>
              <a:defRPr/>
            </a:pPr>
            <a:r>
              <a:rPr lang="ja-JP" altLang="en-US" sz="1400" b="0" dirty="0">
                <a:latin typeface="+mn-ea"/>
                <a:ea typeface="+mn-ea"/>
              </a:rPr>
              <a:t>●</a:t>
            </a:r>
            <a:r>
              <a:rPr lang="ja-JP" altLang="en-US" sz="1400" b="0" dirty="0">
                <a:solidFill>
                  <a:srgbClr val="FF0000"/>
                </a:solidFill>
                <a:latin typeface="+mn-ea"/>
                <a:ea typeface="+mn-ea"/>
              </a:rPr>
              <a:t>行政が公害防止に関する施策を講じていく上での目標。</a:t>
            </a:r>
            <a:r>
              <a:rPr lang="ja-JP" altLang="en-US" sz="1400" b="0" dirty="0">
                <a:latin typeface="+mn-ea"/>
                <a:ea typeface="+mn-ea"/>
              </a:rPr>
              <a:t>事業者などに達成義務を直接課すものではない。</a:t>
            </a:r>
            <a:endParaRPr lang="en-US" altLang="ja-JP" sz="1400" b="0" dirty="0">
              <a:latin typeface="+mn-ea"/>
              <a:ea typeface="+mn-ea"/>
            </a:endParaRPr>
          </a:p>
          <a:p>
            <a:pPr>
              <a:spcBef>
                <a:spcPct val="0"/>
              </a:spcBef>
              <a:buFontTx/>
              <a:buNone/>
              <a:defRPr/>
            </a:pPr>
            <a:r>
              <a:rPr lang="ja-JP" altLang="en-US" sz="1400" b="0" dirty="0">
                <a:latin typeface="+mn-ea"/>
                <a:ea typeface="+mn-ea"/>
              </a:rPr>
              <a:t>●政府が規制や課税などのさまざまな政策手法を採用し、事業者などに対策を講じるように働きかける。</a:t>
            </a:r>
            <a:endParaRPr lang="en-US" altLang="ja-JP" sz="1400" b="0" dirty="0">
              <a:latin typeface="+mn-ea"/>
              <a:ea typeface="+mn-ea"/>
            </a:endParaRPr>
          </a:p>
          <a:p>
            <a:pPr>
              <a:spcBef>
                <a:spcPct val="0"/>
              </a:spcBef>
              <a:buFontTx/>
              <a:buNone/>
              <a:defRPr/>
            </a:pPr>
            <a:r>
              <a:rPr lang="ja-JP" altLang="en-US" sz="1400" b="0" dirty="0">
                <a:latin typeface="+mn-ea"/>
                <a:ea typeface="+mn-ea"/>
              </a:rPr>
              <a:t>●典型７公害のうち、</a:t>
            </a:r>
            <a:r>
              <a:rPr lang="ja-JP" altLang="en-US" sz="1400" dirty="0">
                <a:latin typeface="+mn-ea"/>
                <a:ea typeface="+mn-ea"/>
              </a:rPr>
              <a:t>大気汚染、水質汚濁、騒音、土壌汚染</a:t>
            </a:r>
            <a:r>
              <a:rPr lang="ja-JP" altLang="en-US" sz="1400" b="0" dirty="0">
                <a:latin typeface="+mn-ea"/>
                <a:ea typeface="+mn-ea"/>
              </a:rPr>
              <a:t>の４種について定められている。</a:t>
            </a:r>
          </a:p>
        </p:txBody>
      </p:sp>
      <p:sp>
        <p:nvSpPr>
          <p:cNvPr id="10" name="AutoShape 70">
            <a:extLst>
              <a:ext uri="{FF2B5EF4-FFF2-40B4-BE49-F238E27FC236}">
                <a16:creationId xmlns:a16="http://schemas.microsoft.com/office/drawing/2014/main" id="{4916BAE2-B37C-108C-B100-9AABC3D367DA}"/>
              </a:ext>
            </a:extLst>
          </p:cNvPr>
          <p:cNvSpPr>
            <a:spLocks noChangeArrowheads="1"/>
          </p:cNvSpPr>
          <p:nvPr/>
        </p:nvSpPr>
        <p:spPr bwMode="auto">
          <a:xfrm>
            <a:off x="40583" y="3848835"/>
            <a:ext cx="1016048" cy="214518"/>
          </a:xfrm>
          <a:prstGeom prst="roundRect">
            <a:avLst>
              <a:gd name="adj" fmla="val 16667"/>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en-US" altLang="ja-JP" sz="900" dirty="0">
              <a:latin typeface="+mn-ea"/>
              <a:ea typeface="+mn-ea"/>
            </a:endParaRPr>
          </a:p>
        </p:txBody>
      </p:sp>
      <p:sp>
        <p:nvSpPr>
          <p:cNvPr id="12" name="テキスト ボックス 11">
            <a:extLst>
              <a:ext uri="{FF2B5EF4-FFF2-40B4-BE49-F238E27FC236}">
                <a16:creationId xmlns:a16="http://schemas.microsoft.com/office/drawing/2014/main" id="{7DF853ED-18F3-281E-2EB6-8C49BE0C8B3F}"/>
              </a:ext>
            </a:extLst>
          </p:cNvPr>
          <p:cNvSpPr txBox="1"/>
          <p:nvPr/>
        </p:nvSpPr>
        <p:spPr>
          <a:xfrm>
            <a:off x="-7044" y="4069853"/>
            <a:ext cx="8683499" cy="1169551"/>
          </a:xfrm>
          <a:prstGeom prst="rect">
            <a:avLst/>
          </a:prstGeom>
          <a:noFill/>
        </p:spPr>
        <p:txBody>
          <a:bodyPr wrap="square">
            <a:spAutoFit/>
          </a:bodyPr>
          <a:lstStyle/>
          <a:p>
            <a:pPr>
              <a:defRPr/>
            </a:pPr>
            <a:r>
              <a:rPr lang="ja-JP" altLang="en-US" sz="1400" b="0" dirty="0">
                <a:latin typeface="+mn-ea"/>
                <a:ea typeface="+mn-ea"/>
              </a:rPr>
              <a:t>●環境保全の取り組みの度合いを測る尺度。</a:t>
            </a:r>
          </a:p>
          <a:p>
            <a:pPr>
              <a:defRPr/>
            </a:pPr>
            <a:r>
              <a:rPr lang="ja-JP" altLang="en-US" sz="1400" b="0" dirty="0">
                <a:latin typeface="+mn-ea"/>
                <a:ea typeface="+mn-ea"/>
              </a:rPr>
              <a:t>●環境基本計画</a:t>
            </a:r>
            <a:r>
              <a:rPr lang="en-US" altLang="ja-JP" sz="1400" b="0" dirty="0">
                <a:latin typeface="+mn-ea"/>
                <a:ea typeface="+mn-ea"/>
              </a:rPr>
              <a:t>(1994</a:t>
            </a:r>
            <a:r>
              <a:rPr lang="ja-JP" altLang="en-US" sz="1400" b="0" dirty="0">
                <a:latin typeface="+mn-ea"/>
                <a:ea typeface="+mn-ea"/>
              </a:rPr>
              <a:t>年）をきっかけに、わかりやすい総合的な指標が必要とされた。</a:t>
            </a:r>
          </a:p>
          <a:p>
            <a:pPr>
              <a:defRPr/>
            </a:pPr>
            <a:r>
              <a:rPr lang="ja-JP" altLang="en-US" sz="1400" b="0" dirty="0">
                <a:latin typeface="+mn-ea"/>
                <a:ea typeface="+mn-ea"/>
              </a:rPr>
              <a:t>●循環型社会形成基本計画　①</a:t>
            </a:r>
            <a:r>
              <a:rPr lang="ja-JP" altLang="en-US" sz="1400" dirty="0">
                <a:latin typeface="+mn-ea"/>
                <a:ea typeface="+mn-ea"/>
              </a:rPr>
              <a:t>資源生産性　</a:t>
            </a:r>
            <a:r>
              <a:rPr lang="ja-JP" altLang="en-US" sz="1400" b="0" dirty="0">
                <a:latin typeface="+mn-ea"/>
                <a:ea typeface="+mn-ea"/>
              </a:rPr>
              <a:t>②</a:t>
            </a:r>
            <a:r>
              <a:rPr lang="ja-JP" altLang="en-US" sz="1400" dirty="0">
                <a:solidFill>
                  <a:srgbClr val="FF0000"/>
                </a:solidFill>
                <a:latin typeface="+mn-ea"/>
                <a:ea typeface="+mn-ea"/>
              </a:rPr>
              <a:t>循環利用率　</a:t>
            </a:r>
            <a:r>
              <a:rPr lang="ja-JP" altLang="en-US" sz="1400" b="0" dirty="0">
                <a:latin typeface="+mn-ea"/>
                <a:ea typeface="+mn-ea"/>
              </a:rPr>
              <a:t>③</a:t>
            </a:r>
            <a:r>
              <a:rPr lang="ja-JP" altLang="en-US" sz="1400" dirty="0">
                <a:latin typeface="+mn-ea"/>
                <a:ea typeface="+mn-ea"/>
              </a:rPr>
              <a:t>最終処分量　</a:t>
            </a:r>
            <a:r>
              <a:rPr lang="ja-JP" altLang="en-US" sz="1400" b="0" dirty="0">
                <a:latin typeface="+mn-ea"/>
                <a:ea typeface="+mn-ea"/>
              </a:rPr>
              <a:t>３つの数値目標</a:t>
            </a:r>
          </a:p>
          <a:p>
            <a:pPr>
              <a:defRPr/>
            </a:pPr>
            <a:r>
              <a:rPr lang="ja-JP" altLang="en-US" sz="1400" b="0" dirty="0">
                <a:latin typeface="+mn-ea"/>
                <a:ea typeface="+mn-ea"/>
              </a:rPr>
              <a:t>　　　　　　　　　　　　・入口側（経済社会に投入されるものの全体量のうち循環利用量の占める割合）</a:t>
            </a:r>
          </a:p>
          <a:p>
            <a:pPr>
              <a:defRPr/>
            </a:pPr>
            <a:r>
              <a:rPr lang="ja-JP" altLang="en-US" sz="1400" b="0" dirty="0">
                <a:latin typeface="+mn-ea"/>
                <a:ea typeface="+mn-ea"/>
              </a:rPr>
              <a:t>　　　　　　　　　　　　・出口側（廃棄物等の発生量のうち循環利用量の占める割合</a:t>
            </a:r>
          </a:p>
        </p:txBody>
      </p:sp>
      <p:sp>
        <p:nvSpPr>
          <p:cNvPr id="14" name="テキスト ボックス 13">
            <a:extLst>
              <a:ext uri="{FF2B5EF4-FFF2-40B4-BE49-F238E27FC236}">
                <a16:creationId xmlns:a16="http://schemas.microsoft.com/office/drawing/2014/main" id="{4D24DB04-D12E-BF54-32E8-EE94677C4860}"/>
              </a:ext>
            </a:extLst>
          </p:cNvPr>
          <p:cNvSpPr txBox="1"/>
          <p:nvPr/>
        </p:nvSpPr>
        <p:spPr>
          <a:xfrm>
            <a:off x="-7143" y="5261741"/>
            <a:ext cx="9128918" cy="1384995"/>
          </a:xfrm>
          <a:prstGeom prst="rect">
            <a:avLst/>
          </a:prstGeom>
          <a:noFill/>
        </p:spPr>
        <p:txBody>
          <a:bodyPr wrap="square">
            <a:spAutoFit/>
          </a:bodyPr>
          <a:lstStyle/>
          <a:p>
            <a:pPr>
              <a:defRPr/>
            </a:pPr>
            <a:r>
              <a:rPr lang="ja-JP" altLang="en-US" sz="1400" b="0" dirty="0">
                <a:latin typeface="+mn-ea"/>
                <a:ea typeface="+mn-ea"/>
              </a:rPr>
              <a:t>第５次環境基本計画</a:t>
            </a:r>
            <a:r>
              <a:rPr lang="en-US" altLang="ja-JP" sz="1400" b="0" dirty="0">
                <a:latin typeface="+mn-ea"/>
                <a:ea typeface="+mn-ea"/>
              </a:rPr>
              <a:t>(2018</a:t>
            </a:r>
            <a:r>
              <a:rPr lang="ja-JP" altLang="en-US" sz="1400" b="0" dirty="0">
                <a:latin typeface="+mn-ea"/>
                <a:ea typeface="+mn-ea"/>
              </a:rPr>
              <a:t>年）</a:t>
            </a:r>
          </a:p>
          <a:p>
            <a:pPr>
              <a:defRPr/>
            </a:pPr>
            <a:r>
              <a:rPr lang="ja-JP" altLang="en-US" sz="1400" b="0" dirty="0">
                <a:latin typeface="+mn-ea"/>
                <a:ea typeface="+mn-ea"/>
              </a:rPr>
              <a:t>環境基本計画の実効性の確保に資するため、環境の状況、取り組みの状況等を総体的に表す指標群を活用する。</a:t>
            </a:r>
            <a:endParaRPr lang="en-US" altLang="ja-JP" sz="1400" b="0" dirty="0">
              <a:latin typeface="+mn-ea"/>
              <a:ea typeface="+mn-ea"/>
            </a:endParaRPr>
          </a:p>
          <a:p>
            <a:pPr>
              <a:defRPr/>
            </a:pPr>
            <a:r>
              <a:rPr lang="ja-JP" altLang="en-US" sz="1400" b="0" dirty="0">
                <a:latin typeface="+mn-ea"/>
                <a:ea typeface="+mn-ea"/>
              </a:rPr>
              <a:t>●経済の状態を表す指標は、</a:t>
            </a:r>
            <a:r>
              <a:rPr lang="en-US" altLang="ja-JP" sz="1400" b="0" dirty="0">
                <a:latin typeface="+mn-ea"/>
                <a:ea typeface="+mn-ea"/>
              </a:rPr>
              <a:t>GDP(</a:t>
            </a:r>
            <a:r>
              <a:rPr lang="ja-JP" altLang="en-US" sz="1400" b="0" dirty="0">
                <a:latin typeface="+mn-ea"/>
                <a:ea typeface="+mn-ea"/>
              </a:rPr>
              <a:t>国内総生産</a:t>
            </a:r>
            <a:r>
              <a:rPr lang="en-US" altLang="ja-JP" sz="1400" b="0" dirty="0">
                <a:latin typeface="+mn-ea"/>
                <a:ea typeface="+mn-ea"/>
              </a:rPr>
              <a:t>)</a:t>
            </a:r>
            <a:r>
              <a:rPr lang="ja-JP" altLang="en-US" sz="1400" b="0" dirty="0">
                <a:latin typeface="+mn-ea"/>
                <a:ea typeface="+mn-ea"/>
              </a:rPr>
              <a:t>で各国の経済の状態を比較したり、景気を判断。</a:t>
            </a:r>
          </a:p>
          <a:p>
            <a:pPr>
              <a:defRPr/>
            </a:pPr>
            <a:r>
              <a:rPr lang="ja-JP" altLang="en-US" sz="1400" b="0" dirty="0">
                <a:latin typeface="+mn-ea"/>
                <a:ea typeface="+mn-ea"/>
              </a:rPr>
              <a:t>●環境や持続可能性について、国民が容易に理解し受け入れ、国際的にも共有できる指標の開発と定着が望まれる。</a:t>
            </a:r>
          </a:p>
          <a:p>
            <a:pPr>
              <a:defRPr/>
            </a:pPr>
            <a:r>
              <a:rPr lang="ja-JP" altLang="en-US" sz="1400" b="0" dirty="0">
                <a:latin typeface="+mn-ea"/>
                <a:ea typeface="+mn-ea"/>
              </a:rPr>
              <a:t>●「豊かさ」は、自然環境、文化や伝統、良好な生活環境、人と人とのつながり、精神的な満足感などの要素も重要です。</a:t>
            </a:r>
          </a:p>
          <a:p>
            <a:pPr>
              <a:defRPr/>
            </a:pPr>
            <a:r>
              <a:rPr lang="ja-JP" altLang="en-US" sz="1400" b="0" dirty="0">
                <a:latin typeface="+mn-ea"/>
                <a:ea typeface="+mn-ea"/>
              </a:rPr>
              <a:t>　今後は、これらの要素も取り入れた</a:t>
            </a:r>
            <a:r>
              <a:rPr lang="ja-JP" altLang="en-US" sz="1400" b="0" dirty="0">
                <a:solidFill>
                  <a:srgbClr val="FF0000"/>
                </a:solidFill>
                <a:latin typeface="+mn-ea"/>
                <a:ea typeface="+mn-ea"/>
              </a:rPr>
              <a:t>持続可能性指標の開発</a:t>
            </a:r>
            <a:r>
              <a:rPr lang="ja-JP" altLang="en-US" sz="1400" b="0" dirty="0">
                <a:latin typeface="+mn-ea"/>
                <a:ea typeface="+mn-ea"/>
              </a:rPr>
              <a:t>が大きな課題です。　　</a:t>
            </a:r>
            <a:r>
              <a:rPr lang="en-US" altLang="ja-JP" sz="1100" b="0" dirty="0">
                <a:latin typeface="+mn-ea"/>
                <a:ea typeface="+mn-ea"/>
              </a:rPr>
              <a:t>(P194</a:t>
            </a:r>
            <a:r>
              <a:rPr lang="ja-JP" altLang="en-US" sz="1100" b="0" dirty="0">
                <a:latin typeface="+mn-ea"/>
                <a:ea typeface="+mn-ea"/>
              </a:rPr>
              <a:t>　ＨＤＩ、ＩＷＩ、ｴｺﾛｼﾞｶﾙﾌｯﾄﾌﾟﾘﾝﾄ等</a:t>
            </a:r>
            <a:r>
              <a:rPr lang="en-US" altLang="ja-JP" sz="1100" b="0" dirty="0">
                <a:latin typeface="+mn-ea"/>
                <a:ea typeface="+mn-ea"/>
              </a:rPr>
              <a:t>)</a:t>
            </a:r>
            <a:endParaRPr lang="ja-JP" altLang="en-US" sz="1100" b="0" dirty="0">
              <a:latin typeface="+mn-ea"/>
              <a:ea typeface="+mn-ea"/>
            </a:endParaRPr>
          </a:p>
        </p:txBody>
      </p:sp>
      <p:sp>
        <p:nvSpPr>
          <p:cNvPr id="3" name="テキスト ボックス 2">
            <a:extLst>
              <a:ext uri="{FF2B5EF4-FFF2-40B4-BE49-F238E27FC236}">
                <a16:creationId xmlns:a16="http://schemas.microsoft.com/office/drawing/2014/main" id="{CA4BB38E-C30B-E6B1-45AA-9D15A5C214F7}"/>
              </a:ext>
            </a:extLst>
          </p:cNvPr>
          <p:cNvSpPr txBox="1"/>
          <p:nvPr/>
        </p:nvSpPr>
        <p:spPr>
          <a:xfrm>
            <a:off x="9525" y="645816"/>
            <a:ext cx="1034083" cy="338554"/>
          </a:xfrm>
          <a:prstGeom prst="rect">
            <a:avLst/>
          </a:prstGeom>
          <a:noFill/>
        </p:spPr>
        <p:txBody>
          <a:bodyPr wrap="square">
            <a:spAutoFit/>
          </a:bodyPr>
          <a:lstStyle/>
          <a:p>
            <a:r>
              <a:rPr lang="ja-JP" altLang="en-US" sz="1600" dirty="0"/>
              <a:t>環境基準</a:t>
            </a:r>
          </a:p>
        </p:txBody>
      </p:sp>
      <p:sp>
        <p:nvSpPr>
          <p:cNvPr id="5" name="テキスト ボックス 4">
            <a:extLst>
              <a:ext uri="{FF2B5EF4-FFF2-40B4-BE49-F238E27FC236}">
                <a16:creationId xmlns:a16="http://schemas.microsoft.com/office/drawing/2014/main" id="{0E538D32-F70E-4487-8ECB-B6A3DEFBF0D0}"/>
              </a:ext>
            </a:extLst>
          </p:cNvPr>
          <p:cNvSpPr txBox="1"/>
          <p:nvPr/>
        </p:nvSpPr>
        <p:spPr>
          <a:xfrm>
            <a:off x="34601" y="3790067"/>
            <a:ext cx="1022030" cy="338554"/>
          </a:xfrm>
          <a:prstGeom prst="rect">
            <a:avLst/>
          </a:prstGeom>
          <a:noFill/>
        </p:spPr>
        <p:txBody>
          <a:bodyPr wrap="square">
            <a:spAutoFit/>
          </a:bodyPr>
          <a:lstStyle/>
          <a:p>
            <a:r>
              <a:rPr lang="ja-JP" altLang="en-US" sz="1600" dirty="0"/>
              <a:t>環境指標</a:t>
            </a:r>
          </a:p>
        </p:txBody>
      </p:sp>
      <p:sp>
        <p:nvSpPr>
          <p:cNvPr id="7" name="テキスト ボックス 6">
            <a:extLst>
              <a:ext uri="{FF2B5EF4-FFF2-40B4-BE49-F238E27FC236}">
                <a16:creationId xmlns:a16="http://schemas.microsoft.com/office/drawing/2014/main" id="{FB55BE93-9E50-AB20-7BBD-EF6DC66A9A22}"/>
              </a:ext>
            </a:extLst>
          </p:cNvPr>
          <p:cNvSpPr txBox="1"/>
          <p:nvPr/>
        </p:nvSpPr>
        <p:spPr>
          <a:xfrm>
            <a:off x="-27384" y="3569667"/>
            <a:ext cx="9128918" cy="253916"/>
          </a:xfrm>
          <a:prstGeom prst="rect">
            <a:avLst/>
          </a:prstGeom>
          <a:noFill/>
        </p:spPr>
        <p:txBody>
          <a:bodyPr wrap="square">
            <a:spAutoFit/>
          </a:bodyPr>
          <a:lstStyle/>
          <a:p>
            <a:r>
              <a:rPr lang="ja-JP" altLang="en-US" sz="1050" dirty="0">
                <a:solidFill>
                  <a:srgbClr val="FF0000"/>
                </a:solidFill>
              </a:rPr>
              <a:t>ダイオキシン類対策特別措置法</a:t>
            </a:r>
            <a:r>
              <a:rPr lang="ja-JP" altLang="en-US" sz="1050" dirty="0"/>
              <a:t>第７条:ダイオキシン類による大気の汚染、水質の汚濁、土壌の汚染に関わる環境上の条件について、</a:t>
            </a:r>
            <a:r>
              <a:rPr lang="ja-JP" altLang="en-US" sz="1050" dirty="0">
                <a:solidFill>
                  <a:srgbClr val="FF0000"/>
                </a:solidFill>
              </a:rPr>
              <a:t>政府が環境基準</a:t>
            </a:r>
            <a:r>
              <a:rPr lang="ja-JP" altLang="en-US" sz="1050" dirty="0"/>
              <a:t>を定める</a:t>
            </a:r>
          </a:p>
        </p:txBody>
      </p:sp>
      <p:sp>
        <p:nvSpPr>
          <p:cNvPr id="9" name="テキスト ボックス 8">
            <a:extLst>
              <a:ext uri="{FF2B5EF4-FFF2-40B4-BE49-F238E27FC236}">
                <a16:creationId xmlns:a16="http://schemas.microsoft.com/office/drawing/2014/main" id="{C4F28177-BE5F-C26A-A409-BFAFD18661B3}"/>
              </a:ext>
            </a:extLst>
          </p:cNvPr>
          <p:cNvSpPr txBox="1"/>
          <p:nvPr/>
        </p:nvSpPr>
        <p:spPr>
          <a:xfrm>
            <a:off x="289686" y="4834377"/>
            <a:ext cx="1091556" cy="307777"/>
          </a:xfrm>
          <a:prstGeom prst="rect">
            <a:avLst/>
          </a:prstGeom>
          <a:noFill/>
        </p:spPr>
        <p:txBody>
          <a:bodyPr wrap="square">
            <a:spAutoFit/>
          </a:bodyPr>
          <a:lstStyle/>
          <a:p>
            <a:r>
              <a:rPr lang="ja-JP" altLang="en-US" sz="1400" b="0" dirty="0">
                <a:latin typeface="+mn-ea"/>
                <a:ea typeface="+mn-ea"/>
              </a:rPr>
              <a:t>循環利用率　　 </a:t>
            </a:r>
            <a:endParaRPr lang="ja-JP" altLang="en-US" sz="1400" dirty="0"/>
          </a:p>
        </p:txBody>
      </p:sp>
      <p:sp>
        <p:nvSpPr>
          <p:cNvPr id="11" name="左中かっこ 10">
            <a:extLst>
              <a:ext uri="{FF2B5EF4-FFF2-40B4-BE49-F238E27FC236}">
                <a16:creationId xmlns:a16="http://schemas.microsoft.com/office/drawing/2014/main" id="{AF94FE7A-53B3-46DA-9694-B3DE3BE3347B}"/>
              </a:ext>
            </a:extLst>
          </p:cNvPr>
          <p:cNvSpPr/>
          <p:nvPr/>
        </p:nvSpPr>
        <p:spPr>
          <a:xfrm>
            <a:off x="1258888" y="4834377"/>
            <a:ext cx="216768" cy="307777"/>
          </a:xfrm>
          <a:prstGeom prst="leftBrace">
            <a:avLst>
              <a:gd name="adj1" fmla="val 8333"/>
              <a:gd name="adj2" fmla="val 50000"/>
            </a:avLst>
          </a:prstGeom>
          <a:noFill/>
          <a:ln w="19050" cap="flat" cmpd="sng" algn="ctr">
            <a:solidFill>
              <a:schemeClr val="tx1"/>
            </a:solidFill>
            <a:prstDash val="solid"/>
            <a:round/>
            <a:headEnd type="none" w="med" len="med"/>
            <a:tailEnd type="none" w="med" len="med"/>
          </a:ln>
          <a:effectLst/>
        </p:spPr>
        <p:txBody>
          <a:bodyPr vertOverflow="overflow" horzOverflow="overflow" wrap="square" numCol="1" rtlCol="0" anchor="t" anchorCtr="0" compatLnSpc="1"/>
          <a:lstStyle/>
          <a:p>
            <a:pPr marL="0" marR="0" indent="0" algn="l" defTabSz="914400" rtl="0" eaLnBrk="1" fontAlgn="base" latinLnBrk="0" hangingPunct="1">
              <a:lnSpc>
                <a:spcPct val="100000"/>
              </a:lnSpc>
              <a:spcBef>
                <a:spcPct val="0"/>
              </a:spcBef>
              <a:spcAft>
                <a:spcPct val="0"/>
              </a:spcAft>
            </a:pPr>
            <a:endParaRPr kumimoji="1" lang="ja-JP" altLang="en-US" sz="1800" b="1" i="0" u="none" strike="noStrike" cap="none" normalizeH="0" baseline="0">
              <a:ln>
                <a:noFill/>
              </a:ln>
              <a:solidFill>
                <a:schemeClr val="tx1"/>
              </a:solidFill>
              <a:effectLst/>
              <a:latin typeface="Arial"/>
              <a:ea typeface="ＭＳ Ｐゴシック"/>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7">
            <a:extLst>
              <a:ext uri="{FF2B5EF4-FFF2-40B4-BE49-F238E27FC236}">
                <a16:creationId xmlns:a16="http://schemas.microsoft.com/office/drawing/2014/main" id="{7C7F1EAA-BC49-C567-159E-8FFA4CD00D88}"/>
              </a:ext>
            </a:extLst>
          </p:cNvPr>
          <p:cNvSpPr txBox="1">
            <a:spLocks noChangeArrowheads="1"/>
          </p:cNvSpPr>
          <p:nvPr/>
        </p:nvSpPr>
        <p:spPr bwMode="auto">
          <a:xfrm>
            <a:off x="0" y="981075"/>
            <a:ext cx="88201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b="0">
                <a:latin typeface="ＭＳ Ｐゴシック" panose="020B0600070205080204" pitchFamily="50" charset="-128"/>
              </a:rPr>
              <a:t>環境と開発に関する世界委員会（ＷＣＥＤ）の報告書</a:t>
            </a:r>
            <a:r>
              <a:rPr lang="en-US" altLang="ja-JP" sz="1400" b="0">
                <a:latin typeface="ＭＳ Ｐゴシック" panose="020B0600070205080204" pitchFamily="50" charset="-128"/>
              </a:rPr>
              <a:t>『Our Common Future </a:t>
            </a:r>
            <a:r>
              <a:rPr lang="ja-JP" altLang="en-US" sz="1400" b="0">
                <a:latin typeface="ＭＳ Ｐゴシック" panose="020B0600070205080204" pitchFamily="50" charset="-128"/>
              </a:rPr>
              <a:t>（</a:t>
            </a:r>
            <a:r>
              <a:rPr lang="ja-JP" altLang="en-US" sz="1400">
                <a:solidFill>
                  <a:srgbClr val="FF0000"/>
                </a:solidFill>
                <a:latin typeface="ＭＳ Ｐゴシック" panose="020B0600070205080204" pitchFamily="50" charset="-128"/>
              </a:rPr>
              <a:t>我ら共有の未来</a:t>
            </a:r>
            <a:r>
              <a:rPr lang="ja-JP" altLang="en-US" sz="1400" b="0">
                <a:latin typeface="ＭＳ Ｐゴシック" panose="020B0600070205080204" pitchFamily="50" charset="-128"/>
              </a:rPr>
              <a:t>）</a:t>
            </a:r>
            <a:r>
              <a:rPr lang="en-US" altLang="ja-JP" sz="1400" b="0">
                <a:latin typeface="ＭＳ Ｐゴシック" panose="020B0600070205080204" pitchFamily="50" charset="-128"/>
              </a:rPr>
              <a:t>』</a:t>
            </a:r>
            <a:r>
              <a:rPr lang="ja-JP" altLang="en-US" sz="1400" b="0">
                <a:latin typeface="ＭＳ Ｐゴシック" panose="020B0600070205080204" pitchFamily="50" charset="-128"/>
              </a:rPr>
              <a:t>の公表</a:t>
            </a:r>
            <a:r>
              <a:rPr lang="en-US" altLang="ja-JP" sz="1400" b="0">
                <a:latin typeface="ＭＳ Ｐゴシック" panose="020B0600070205080204" pitchFamily="50" charset="-128"/>
              </a:rPr>
              <a:t>(1987</a:t>
            </a:r>
            <a:r>
              <a:rPr lang="ja-JP" altLang="en-US" sz="1400" b="0">
                <a:latin typeface="ＭＳ Ｐゴシック" panose="020B0600070205080204" pitchFamily="50" charset="-128"/>
              </a:rPr>
              <a:t>年）を契機に、地球環境問題の議論が始まり、地球サミット</a:t>
            </a:r>
            <a:r>
              <a:rPr lang="en-US" altLang="ja-JP" sz="1400" b="0">
                <a:latin typeface="ＭＳ Ｐゴシック" panose="020B0600070205080204" pitchFamily="50" charset="-128"/>
              </a:rPr>
              <a:t>(1992</a:t>
            </a:r>
            <a:r>
              <a:rPr lang="ja-JP" altLang="en-US" sz="1400" b="0">
                <a:latin typeface="ＭＳ Ｐゴシック" panose="020B0600070205080204" pitchFamily="50" charset="-128"/>
              </a:rPr>
              <a:t>年）における世界の首脳による合意を背景に、環境政策の対象領域や視野が広がり、</a:t>
            </a:r>
            <a:r>
              <a:rPr lang="en-US" altLang="ja-JP" sz="1400" b="0">
                <a:latin typeface="ＭＳ Ｐゴシック" panose="020B0600070205080204" pitchFamily="50" charset="-128"/>
              </a:rPr>
              <a:t>1993</a:t>
            </a:r>
            <a:r>
              <a:rPr lang="ja-JP" altLang="en-US" sz="1400" b="0">
                <a:latin typeface="ＭＳ Ｐゴシック" panose="020B0600070205080204" pitchFamily="50" charset="-128"/>
              </a:rPr>
              <a:t>年に環境基本法が成立しました。</a:t>
            </a:r>
            <a:endParaRPr lang="en-US" altLang="ja-JP" sz="1400" b="0">
              <a:latin typeface="ＭＳ Ｐゴシック" panose="020B0600070205080204" pitchFamily="50" charset="-128"/>
            </a:endParaRPr>
          </a:p>
        </p:txBody>
      </p:sp>
      <p:sp>
        <p:nvSpPr>
          <p:cNvPr id="27651" name="Text Box 31">
            <a:extLst>
              <a:ext uri="{FF2B5EF4-FFF2-40B4-BE49-F238E27FC236}">
                <a16:creationId xmlns:a16="http://schemas.microsoft.com/office/drawing/2014/main" id="{D61F3A3D-F985-1AFD-4F4C-DF1B8C5773CF}"/>
              </a:ext>
            </a:extLst>
          </p:cNvPr>
          <p:cNvSpPr txBox="1">
            <a:spLocks noChangeArrowheads="1"/>
          </p:cNvSpPr>
          <p:nvPr/>
        </p:nvSpPr>
        <p:spPr bwMode="auto">
          <a:xfrm>
            <a:off x="42863" y="2547938"/>
            <a:ext cx="5549900"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b="0">
                <a:latin typeface="ＭＳ Ｐゴシック" panose="020B0600070205080204" pitchFamily="50" charset="-128"/>
              </a:rPr>
              <a:t>経済社会のグローバル化に伴い、貧困や格差などが拡大。　環境問題、社会問題、経済問題の同時解決が求められる。</a:t>
            </a:r>
            <a:endParaRPr lang="en-US" altLang="ja-JP" sz="1400" b="0">
              <a:latin typeface="ＭＳ Ｐゴシック" panose="020B0600070205080204" pitchFamily="50" charset="-128"/>
            </a:endParaRPr>
          </a:p>
          <a:p>
            <a:pPr eaLnBrk="1" hangingPunct="1">
              <a:spcBef>
                <a:spcPct val="50000"/>
              </a:spcBef>
              <a:buFontTx/>
              <a:buNone/>
            </a:pPr>
            <a:r>
              <a:rPr lang="en-US" altLang="ja-JP" sz="1400" b="0">
                <a:latin typeface="ＭＳ Ｐゴシック" panose="020B0600070205080204" pitchFamily="50" charset="-128"/>
              </a:rPr>
              <a:t>2018</a:t>
            </a:r>
            <a:r>
              <a:rPr lang="ja-JP" altLang="en-US" sz="1400" b="0">
                <a:latin typeface="ＭＳ Ｐゴシック" panose="020B0600070205080204" pitchFamily="50" charset="-128"/>
              </a:rPr>
              <a:t>年第５次環境基本計画ではＳＤＧｓを地域で実践するためのビジョンとして「地域循環共生圏」の創造を掲げた。</a:t>
            </a:r>
            <a:endParaRPr lang="en-US" altLang="ja-JP" sz="1400" b="0">
              <a:latin typeface="ＭＳ Ｐゴシック" panose="020B0600070205080204" pitchFamily="50" charset="-128"/>
            </a:endParaRPr>
          </a:p>
          <a:p>
            <a:pPr eaLnBrk="1" hangingPunct="1">
              <a:spcBef>
                <a:spcPct val="50000"/>
              </a:spcBef>
              <a:buFontTx/>
              <a:buNone/>
            </a:pPr>
            <a:r>
              <a:rPr lang="en-US" altLang="ja-JP" sz="1400" b="0">
                <a:latin typeface="ＭＳ Ｐゴシック" panose="020B0600070205080204" pitchFamily="50" charset="-128"/>
              </a:rPr>
              <a:t>2019</a:t>
            </a:r>
            <a:r>
              <a:rPr lang="ja-JP" altLang="en-US" sz="1400" b="0">
                <a:latin typeface="ＭＳ Ｐゴシック" panose="020B0600070205080204" pitchFamily="50" charset="-128"/>
              </a:rPr>
              <a:t>年プラスチック資源循環戦略の策定、</a:t>
            </a:r>
            <a:r>
              <a:rPr lang="en-US" altLang="ja-JP" sz="1400" b="0">
                <a:latin typeface="ＭＳ Ｐゴシック" panose="020B0600070205080204" pitchFamily="50" charset="-128"/>
              </a:rPr>
              <a:t>2020</a:t>
            </a:r>
            <a:r>
              <a:rPr lang="ja-JP" altLang="en-US" sz="1400" b="0">
                <a:latin typeface="ＭＳ Ｐゴシック" panose="020B0600070205080204" pitchFamily="50" charset="-128"/>
              </a:rPr>
              <a:t>年７月レジ袋の有料化。</a:t>
            </a:r>
            <a:r>
              <a:rPr lang="ja-JP" altLang="en-US" sz="1400">
                <a:solidFill>
                  <a:srgbClr val="FF0000"/>
                </a:solidFill>
                <a:latin typeface="ＭＳ Ｐゴシック" panose="020B0600070205080204" pitchFamily="50" charset="-128"/>
              </a:rPr>
              <a:t>サーキュラーエコノミー</a:t>
            </a:r>
            <a:r>
              <a:rPr lang="ja-JP" altLang="en-US" sz="1400" b="0">
                <a:latin typeface="ＭＳ Ｐゴシック" panose="020B0600070205080204" pitchFamily="50" charset="-128"/>
              </a:rPr>
              <a:t>（資源循環関連市場）を</a:t>
            </a:r>
            <a:r>
              <a:rPr lang="en-US" altLang="ja-JP" sz="1400" b="0">
                <a:latin typeface="ＭＳ Ｐゴシック" panose="020B0600070205080204" pitchFamily="50" charset="-128"/>
              </a:rPr>
              <a:t>2030</a:t>
            </a:r>
            <a:r>
              <a:rPr lang="ja-JP" altLang="en-US" sz="1400" b="0">
                <a:latin typeface="ＭＳ Ｐゴシック" panose="020B0600070205080204" pitchFamily="50" charset="-128"/>
              </a:rPr>
              <a:t>年に８０兆円へ</a:t>
            </a:r>
            <a:endParaRPr lang="ja-JP" altLang="en-US" sz="1400">
              <a:latin typeface="ＭＳ Ｐゴシック" panose="020B0600070205080204" pitchFamily="50" charset="-128"/>
            </a:endParaRPr>
          </a:p>
        </p:txBody>
      </p:sp>
      <p:sp>
        <p:nvSpPr>
          <p:cNvPr id="27652" name="Text Box 35">
            <a:extLst>
              <a:ext uri="{FF2B5EF4-FFF2-40B4-BE49-F238E27FC236}">
                <a16:creationId xmlns:a16="http://schemas.microsoft.com/office/drawing/2014/main" id="{7B42295C-9CB5-C7D3-40C1-B4E956F8896C}"/>
              </a:ext>
            </a:extLst>
          </p:cNvPr>
          <p:cNvSpPr txBox="1">
            <a:spLocks noChangeArrowheads="1"/>
          </p:cNvSpPr>
          <p:nvPr/>
        </p:nvSpPr>
        <p:spPr bwMode="auto">
          <a:xfrm>
            <a:off x="25400" y="5876925"/>
            <a:ext cx="91074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0">
                <a:latin typeface="ＭＳ Ｐゴシック" panose="020B0600070205080204" pitchFamily="50" charset="-128"/>
              </a:rPr>
              <a:t>●</a:t>
            </a:r>
            <a:r>
              <a:rPr lang="ja-JP" altLang="en-US" sz="1400" b="0">
                <a:latin typeface="ＭＳ Ｐゴシック" panose="020B0600070205080204" pitchFamily="50" charset="-128"/>
              </a:rPr>
              <a:t>福島第一原発事故は、持続可能な社会を作るうえで、安全・安心が基盤と警鐘を鳴らした。</a:t>
            </a:r>
            <a:endParaRPr lang="en-US" altLang="ja-JP" sz="1400" b="0">
              <a:latin typeface="ＭＳ Ｐゴシック" panose="020B0600070205080204" pitchFamily="50" charset="-128"/>
            </a:endParaRPr>
          </a:p>
          <a:p>
            <a:pPr eaLnBrk="1" hangingPunct="1">
              <a:spcBef>
                <a:spcPct val="0"/>
              </a:spcBef>
              <a:buFontTx/>
              <a:buNone/>
            </a:pPr>
            <a:r>
              <a:rPr lang="ja-JP" altLang="en-US" sz="1400" b="0">
                <a:latin typeface="ＭＳ Ｐゴシック" panose="020B0600070205080204" pitchFamily="50" charset="-128"/>
              </a:rPr>
              <a:t>●福島第一原発事故は、エネルギー政策の再考を促す契機になった。⇒　「規制と利用の分離」の観点</a:t>
            </a:r>
          </a:p>
          <a:p>
            <a:pPr eaLnBrk="1" hangingPunct="1">
              <a:spcBef>
                <a:spcPct val="0"/>
              </a:spcBef>
              <a:buFontTx/>
              <a:buNone/>
            </a:pPr>
            <a:r>
              <a:rPr lang="ja-JP" altLang="en-US" sz="1400" b="0">
                <a:latin typeface="ＭＳ Ｐゴシック" panose="020B0600070205080204" pitchFamily="50" charset="-128"/>
              </a:rPr>
              <a:t>　　①原子力安全規制部門を経済産業省から分離。環境省の外局の</a:t>
            </a:r>
            <a:r>
              <a:rPr lang="ja-JP" altLang="en-US" sz="1400">
                <a:solidFill>
                  <a:srgbClr val="FF0000"/>
                </a:solidFill>
                <a:latin typeface="ＭＳ Ｐゴシック" panose="020B0600070205080204" pitchFamily="50" charset="-128"/>
              </a:rPr>
              <a:t>原子力規制庁</a:t>
            </a:r>
            <a:r>
              <a:rPr lang="ja-JP" altLang="en-US" sz="1400" b="0">
                <a:latin typeface="ＭＳ Ｐゴシック" panose="020B0600070205080204" pitchFamily="50" charset="-128"/>
              </a:rPr>
              <a:t>を設置。</a:t>
            </a:r>
          </a:p>
          <a:p>
            <a:pPr eaLnBrk="1" hangingPunct="1">
              <a:spcBef>
                <a:spcPct val="0"/>
              </a:spcBef>
              <a:buFontTx/>
              <a:buNone/>
            </a:pPr>
            <a:r>
              <a:rPr lang="ja-JP" altLang="en-US" sz="1400" b="0">
                <a:latin typeface="ＭＳ Ｐゴシック" panose="020B0600070205080204" pitchFamily="50" charset="-128"/>
              </a:rPr>
              <a:t>　　②環境基本法改正⇒放射性物質による環境汚染対策を環境政策の枠組みで取り組む。</a:t>
            </a:r>
          </a:p>
        </p:txBody>
      </p:sp>
      <p:sp>
        <p:nvSpPr>
          <p:cNvPr id="27653" name="AutoShape 41">
            <a:extLst>
              <a:ext uri="{FF2B5EF4-FFF2-40B4-BE49-F238E27FC236}">
                <a16:creationId xmlns:a16="http://schemas.microsoft.com/office/drawing/2014/main" id="{7B63AADC-0BC6-5843-FB81-A98613D7C05E}"/>
              </a:ext>
            </a:extLst>
          </p:cNvPr>
          <p:cNvSpPr>
            <a:spLocks noChangeArrowheads="1"/>
          </p:cNvSpPr>
          <p:nvPr/>
        </p:nvSpPr>
        <p:spPr bwMode="auto">
          <a:xfrm>
            <a:off x="-15875" y="720725"/>
            <a:ext cx="5435600" cy="309563"/>
          </a:xfrm>
          <a:prstGeom prst="roundRect">
            <a:avLst>
              <a:gd name="adj" fmla="val 1664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000">
              <a:latin typeface="ＭＳ Ｐゴシック" panose="020B0600070205080204" pitchFamily="50" charset="-128"/>
            </a:endParaRPr>
          </a:p>
        </p:txBody>
      </p:sp>
      <p:sp>
        <p:nvSpPr>
          <p:cNvPr id="27654" name="AutoShape 42">
            <a:extLst>
              <a:ext uri="{FF2B5EF4-FFF2-40B4-BE49-F238E27FC236}">
                <a16:creationId xmlns:a16="http://schemas.microsoft.com/office/drawing/2014/main" id="{E4330623-51E8-B025-3B78-E8C714F5251A}"/>
              </a:ext>
            </a:extLst>
          </p:cNvPr>
          <p:cNvSpPr>
            <a:spLocks noChangeArrowheads="1"/>
          </p:cNvSpPr>
          <p:nvPr/>
        </p:nvSpPr>
        <p:spPr bwMode="auto">
          <a:xfrm>
            <a:off x="9525" y="2241550"/>
            <a:ext cx="2987675" cy="322263"/>
          </a:xfrm>
          <a:prstGeom prst="roundRect">
            <a:avLst>
              <a:gd name="adj" fmla="val 1664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000">
              <a:latin typeface="ＭＳ Ｐゴシック" panose="020B0600070205080204" pitchFamily="50" charset="-128"/>
            </a:endParaRPr>
          </a:p>
        </p:txBody>
      </p:sp>
      <p:sp>
        <p:nvSpPr>
          <p:cNvPr id="27655" name="AutoShape 43">
            <a:extLst>
              <a:ext uri="{FF2B5EF4-FFF2-40B4-BE49-F238E27FC236}">
                <a16:creationId xmlns:a16="http://schemas.microsoft.com/office/drawing/2014/main" id="{1B05BDEF-EF45-0922-D5AC-5E72969DD74F}"/>
              </a:ext>
            </a:extLst>
          </p:cNvPr>
          <p:cNvSpPr>
            <a:spLocks noChangeArrowheads="1"/>
          </p:cNvSpPr>
          <p:nvPr/>
        </p:nvSpPr>
        <p:spPr bwMode="auto">
          <a:xfrm>
            <a:off x="0" y="5568950"/>
            <a:ext cx="4716463" cy="307975"/>
          </a:xfrm>
          <a:prstGeom prst="roundRect">
            <a:avLst>
              <a:gd name="adj" fmla="val 1664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000">
              <a:latin typeface="ＭＳ Ｐゴシック" panose="020B0600070205080204" pitchFamily="50" charset="-128"/>
            </a:endParaRPr>
          </a:p>
        </p:txBody>
      </p:sp>
      <p:sp>
        <p:nvSpPr>
          <p:cNvPr id="27656" name="Text Box 23">
            <a:extLst>
              <a:ext uri="{FF2B5EF4-FFF2-40B4-BE49-F238E27FC236}">
                <a16:creationId xmlns:a16="http://schemas.microsoft.com/office/drawing/2014/main" id="{2236C792-BBB6-6942-6AD7-8DDEFFE504A6}"/>
              </a:ext>
            </a:extLst>
          </p:cNvPr>
          <p:cNvSpPr txBox="1">
            <a:spLocks noChangeArrowheads="1"/>
          </p:cNvSpPr>
          <p:nvPr/>
        </p:nvSpPr>
        <p:spPr bwMode="auto">
          <a:xfrm>
            <a:off x="214313" y="168275"/>
            <a:ext cx="647700" cy="36671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solidFill>
                  <a:schemeClr val="bg1"/>
                </a:solidFill>
                <a:latin typeface="ＭＳ Ｐゴシック" panose="020B0600070205080204" pitchFamily="50" charset="-128"/>
              </a:rPr>
              <a:t>０３</a:t>
            </a:r>
          </a:p>
        </p:txBody>
      </p:sp>
      <p:sp>
        <p:nvSpPr>
          <p:cNvPr id="27657" name="Text Box 24">
            <a:extLst>
              <a:ext uri="{FF2B5EF4-FFF2-40B4-BE49-F238E27FC236}">
                <a16:creationId xmlns:a16="http://schemas.microsoft.com/office/drawing/2014/main" id="{0C980607-122E-E3CB-E314-20472C2D8EFB}"/>
              </a:ext>
            </a:extLst>
          </p:cNvPr>
          <p:cNvSpPr txBox="1">
            <a:spLocks noChangeArrowheads="1"/>
          </p:cNvSpPr>
          <p:nvPr/>
        </p:nvSpPr>
        <p:spPr bwMode="auto">
          <a:xfrm>
            <a:off x="971550" y="90488"/>
            <a:ext cx="6661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800">
                <a:latin typeface="ＭＳ Ｐゴシック" panose="020B0600070205080204" pitchFamily="50" charset="-128"/>
              </a:rPr>
              <a:t>環境問題への取組みの歴史</a:t>
            </a:r>
            <a:r>
              <a:rPr lang="en-US" altLang="ja-JP" sz="2800">
                <a:latin typeface="ＭＳ Ｐゴシック" panose="020B0600070205080204" pitchFamily="50" charset="-128"/>
              </a:rPr>
              <a:t>(</a:t>
            </a:r>
            <a:r>
              <a:rPr lang="ja-JP" altLang="en-US" sz="2800">
                <a:latin typeface="ＭＳ Ｐゴシック" panose="020B0600070205080204" pitchFamily="50" charset="-128"/>
              </a:rPr>
              <a:t>日本</a:t>
            </a:r>
            <a:r>
              <a:rPr lang="en-US" altLang="ja-JP" sz="2800">
                <a:latin typeface="ＭＳ Ｐゴシック" panose="020B0600070205080204" pitchFamily="50" charset="-128"/>
              </a:rPr>
              <a:t>)</a:t>
            </a:r>
            <a:r>
              <a:rPr lang="ja-JP" altLang="en-US" sz="2800">
                <a:latin typeface="ＭＳ Ｐゴシック" panose="020B0600070205080204" pitchFamily="50" charset="-128"/>
              </a:rPr>
              <a:t>　</a:t>
            </a:r>
          </a:p>
        </p:txBody>
      </p:sp>
      <p:sp>
        <p:nvSpPr>
          <p:cNvPr id="27658" name="Text Box 25">
            <a:extLst>
              <a:ext uri="{FF2B5EF4-FFF2-40B4-BE49-F238E27FC236}">
                <a16:creationId xmlns:a16="http://schemas.microsoft.com/office/drawing/2014/main" id="{4F49B5BE-6423-35E3-11CF-60F3158625E4}"/>
              </a:ext>
            </a:extLst>
          </p:cNvPr>
          <p:cNvSpPr txBox="1">
            <a:spLocks noChangeArrowheads="1"/>
          </p:cNvSpPr>
          <p:nvPr/>
        </p:nvSpPr>
        <p:spPr bwMode="auto">
          <a:xfrm>
            <a:off x="8278813" y="-26988"/>
            <a:ext cx="9001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en-US" altLang="ja-JP" sz="1200" b="0">
                <a:latin typeface="ＭＳ Ｐゴシック" panose="020B0600070205080204" pitchFamily="50" charset="-128"/>
              </a:rPr>
              <a:t>P18</a:t>
            </a:r>
            <a:r>
              <a:rPr lang="ja-JP" altLang="en-US" sz="1200" b="0">
                <a:latin typeface="ＭＳ Ｐゴシック" panose="020B0600070205080204" pitchFamily="50" charset="-128"/>
              </a:rPr>
              <a:t>～</a:t>
            </a:r>
            <a:r>
              <a:rPr lang="en-US" altLang="ja-JP" sz="1200" b="0">
                <a:latin typeface="ＭＳ Ｐゴシック" panose="020B0600070205080204" pitchFamily="50" charset="-128"/>
              </a:rPr>
              <a:t>p21</a:t>
            </a:r>
          </a:p>
        </p:txBody>
      </p:sp>
      <p:sp>
        <p:nvSpPr>
          <p:cNvPr id="39952" name="Text Box 33">
            <a:extLst>
              <a:ext uri="{FF2B5EF4-FFF2-40B4-BE49-F238E27FC236}">
                <a16:creationId xmlns:a16="http://schemas.microsoft.com/office/drawing/2014/main" id="{EE178909-C952-55D4-4DF7-FE27DE44D04B}"/>
              </a:ext>
            </a:extLst>
          </p:cNvPr>
          <p:cNvSpPr txBox="1">
            <a:spLocks noChangeArrowheads="1"/>
          </p:cNvSpPr>
          <p:nvPr/>
        </p:nvSpPr>
        <p:spPr bwMode="auto">
          <a:xfrm>
            <a:off x="5580063" y="1566863"/>
            <a:ext cx="3446462" cy="4156075"/>
          </a:xfrm>
          <a:prstGeom prst="rect">
            <a:avLst/>
          </a:prstGeom>
          <a:noFill/>
          <a:ln w="9525">
            <a:solidFill>
              <a:srgbClr val="000000"/>
            </a:solidFill>
            <a:miter lim="800000"/>
            <a:headEnd/>
            <a:tailEnd/>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dirty="0">
                <a:solidFill>
                  <a:srgbClr val="FF0000"/>
                </a:solidFill>
                <a:latin typeface="+mn-ea"/>
                <a:ea typeface="+mn-ea"/>
              </a:rPr>
              <a:t>1993</a:t>
            </a:r>
            <a:r>
              <a:rPr lang="ja-JP" altLang="en-US" sz="1200" dirty="0">
                <a:solidFill>
                  <a:srgbClr val="FF0000"/>
                </a:solidFill>
                <a:latin typeface="+mn-ea"/>
                <a:ea typeface="+mn-ea"/>
              </a:rPr>
              <a:t>年　環境基本法制定</a:t>
            </a:r>
            <a:endParaRPr lang="en-US" altLang="ja-JP" sz="1200" b="0" dirty="0">
              <a:solidFill>
                <a:srgbClr val="FF0000"/>
              </a:solidFill>
              <a:latin typeface="+mn-ea"/>
              <a:ea typeface="+mn-ea"/>
            </a:endParaRPr>
          </a:p>
          <a:p>
            <a:pPr eaLnBrk="1" hangingPunct="1">
              <a:spcBef>
                <a:spcPct val="0"/>
              </a:spcBef>
              <a:buFontTx/>
              <a:buNone/>
              <a:defRPr/>
            </a:pPr>
            <a:r>
              <a:rPr lang="en-US" altLang="ja-JP" sz="1200" b="0" dirty="0">
                <a:latin typeface="+mn-ea"/>
                <a:ea typeface="+mn-ea"/>
              </a:rPr>
              <a:t>1994</a:t>
            </a:r>
            <a:r>
              <a:rPr lang="ja-JP" altLang="en-US" sz="1200" b="0" dirty="0">
                <a:latin typeface="+mn-ea"/>
                <a:ea typeface="+mn-ea"/>
              </a:rPr>
              <a:t>年　第</a:t>
            </a:r>
            <a:r>
              <a:rPr lang="en-US" altLang="ja-JP" sz="1200" b="0" dirty="0">
                <a:latin typeface="+mn-ea"/>
                <a:ea typeface="+mn-ea"/>
              </a:rPr>
              <a:t>1</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環境基本計画</a:t>
            </a:r>
            <a:r>
              <a:rPr lang="en-US" altLang="ja-JP" sz="1200" b="0" dirty="0">
                <a:latin typeface="+mn-ea"/>
                <a:ea typeface="+mn-ea"/>
              </a:rPr>
              <a:t>｣(6</a:t>
            </a:r>
            <a:r>
              <a:rPr lang="ja-JP" altLang="en-US" sz="1200" b="0" dirty="0">
                <a:latin typeface="+mn-ea"/>
                <a:ea typeface="+mn-ea"/>
              </a:rPr>
              <a:t>年毎</a:t>
            </a:r>
            <a:r>
              <a:rPr lang="en-US" altLang="ja-JP" sz="1200" b="0" dirty="0">
                <a:latin typeface="+mn-ea"/>
                <a:ea typeface="+mn-ea"/>
              </a:rPr>
              <a:t>)</a:t>
            </a:r>
          </a:p>
          <a:p>
            <a:pPr eaLnBrk="1" hangingPunct="1">
              <a:spcBef>
                <a:spcPct val="0"/>
              </a:spcBef>
              <a:buFontTx/>
              <a:buNone/>
              <a:defRPr/>
            </a:pPr>
            <a:r>
              <a:rPr lang="en-US" altLang="ja-JP" sz="1200" b="0" dirty="0">
                <a:latin typeface="+mn-ea"/>
                <a:ea typeface="+mn-ea"/>
              </a:rPr>
              <a:t>1995</a:t>
            </a:r>
            <a:r>
              <a:rPr lang="ja-JP" altLang="en-US" sz="1200" b="0" dirty="0">
                <a:latin typeface="+mn-ea"/>
                <a:ea typeface="+mn-ea"/>
              </a:rPr>
              <a:t>年　容器包装ﾘｻｲｸﾙ法</a:t>
            </a:r>
            <a:endParaRPr lang="en-US" altLang="ja-JP" sz="1200" b="0" dirty="0">
              <a:latin typeface="+mn-ea"/>
              <a:ea typeface="+mn-ea"/>
            </a:endParaRPr>
          </a:p>
          <a:p>
            <a:pPr eaLnBrk="1" hangingPunct="1">
              <a:spcBef>
                <a:spcPct val="0"/>
              </a:spcBef>
              <a:buFontTx/>
              <a:buNone/>
              <a:defRPr/>
            </a:pPr>
            <a:r>
              <a:rPr lang="en-US" altLang="ja-JP" sz="1200" b="0" dirty="0">
                <a:latin typeface="+mn-ea"/>
                <a:ea typeface="+mn-ea"/>
              </a:rPr>
              <a:t>1997</a:t>
            </a:r>
            <a:r>
              <a:rPr lang="ja-JP" altLang="en-US" sz="1200" b="0" dirty="0">
                <a:latin typeface="+mn-ea"/>
                <a:ea typeface="+mn-ea"/>
              </a:rPr>
              <a:t>年　環境影響評価法</a:t>
            </a:r>
            <a:r>
              <a:rPr lang="en-US" altLang="ja-JP" sz="1200" b="0" dirty="0">
                <a:latin typeface="+mn-ea"/>
                <a:ea typeface="+mn-ea"/>
              </a:rPr>
              <a:t>(</a:t>
            </a:r>
            <a:r>
              <a:rPr lang="ja-JP" altLang="en-US" sz="1200" b="0" dirty="0">
                <a:latin typeface="+mn-ea"/>
                <a:ea typeface="+mn-ea"/>
              </a:rPr>
              <a:t>環境ｱｾｽﾒﾝﾄ</a:t>
            </a:r>
            <a:r>
              <a:rPr lang="en-US" altLang="ja-JP" sz="1200" b="0" dirty="0">
                <a:latin typeface="+mn-ea"/>
                <a:ea typeface="+mn-ea"/>
              </a:rPr>
              <a:t>)</a:t>
            </a:r>
            <a:endParaRPr lang="ja-JP" altLang="en-US" sz="1200" b="0" dirty="0">
              <a:latin typeface="+mn-ea"/>
              <a:ea typeface="+mn-ea"/>
            </a:endParaRPr>
          </a:p>
          <a:p>
            <a:pPr eaLnBrk="1" hangingPunct="1">
              <a:spcBef>
                <a:spcPct val="0"/>
              </a:spcBef>
              <a:buFontTx/>
              <a:buNone/>
              <a:defRPr/>
            </a:pPr>
            <a:r>
              <a:rPr lang="en-US" altLang="ja-JP" sz="1200" b="0" dirty="0">
                <a:latin typeface="+mn-ea"/>
                <a:ea typeface="+mn-ea"/>
              </a:rPr>
              <a:t>1998</a:t>
            </a:r>
            <a:r>
              <a:rPr lang="ja-JP" altLang="en-US" sz="1200" b="0" dirty="0">
                <a:latin typeface="+mn-ea"/>
                <a:ea typeface="+mn-ea"/>
              </a:rPr>
              <a:t>年　家電リサイクル法</a:t>
            </a:r>
          </a:p>
          <a:p>
            <a:pPr eaLnBrk="1" hangingPunct="1">
              <a:spcBef>
                <a:spcPct val="0"/>
              </a:spcBef>
              <a:buFontTx/>
              <a:buNone/>
              <a:defRPr/>
            </a:pPr>
            <a:r>
              <a:rPr lang="en-US" altLang="ja-JP" sz="1200" b="0" dirty="0">
                <a:latin typeface="+mn-ea"/>
                <a:ea typeface="+mn-ea"/>
              </a:rPr>
              <a:t>2000</a:t>
            </a:r>
            <a:r>
              <a:rPr lang="ja-JP" altLang="en-US" sz="1200" b="0" dirty="0">
                <a:latin typeface="+mn-ea"/>
                <a:ea typeface="+mn-ea"/>
              </a:rPr>
              <a:t>年　</a:t>
            </a:r>
            <a:r>
              <a:rPr lang="ja-JP" altLang="en-US" sz="1200" dirty="0">
                <a:solidFill>
                  <a:srgbClr val="FF0000"/>
                </a:solidFill>
                <a:latin typeface="+mn-ea"/>
                <a:ea typeface="+mn-ea"/>
              </a:rPr>
              <a:t>循環型社会形成推進基本法</a:t>
            </a:r>
            <a:endParaRPr lang="en-US" altLang="ja-JP" sz="1200" dirty="0">
              <a:solidFill>
                <a:srgbClr val="FF0000"/>
              </a:solidFill>
              <a:latin typeface="+mn-ea"/>
              <a:ea typeface="+mn-ea"/>
            </a:endParaRPr>
          </a:p>
          <a:p>
            <a:pPr eaLnBrk="1" hangingPunct="1">
              <a:spcBef>
                <a:spcPct val="0"/>
              </a:spcBef>
              <a:buFontTx/>
              <a:buNone/>
              <a:defRPr/>
            </a:pPr>
            <a:r>
              <a:rPr lang="en-US" altLang="ja-JP" sz="1200" b="0" dirty="0">
                <a:latin typeface="+mn-ea"/>
                <a:ea typeface="+mn-ea"/>
              </a:rPr>
              <a:t>2002</a:t>
            </a:r>
            <a:r>
              <a:rPr lang="ja-JP" altLang="en-US" sz="1200" b="0" dirty="0">
                <a:latin typeface="+mn-ea"/>
                <a:ea typeface="+mn-ea"/>
              </a:rPr>
              <a:t>年　第</a:t>
            </a:r>
            <a:r>
              <a:rPr lang="en-US" altLang="ja-JP" sz="1200" b="0" dirty="0">
                <a:latin typeface="+mn-ea"/>
                <a:ea typeface="+mn-ea"/>
              </a:rPr>
              <a:t>1</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ｴﾈﾙｷﾞｰ基本計画」</a:t>
            </a:r>
            <a:endParaRPr lang="en-US" altLang="ja-JP" sz="1200" b="0" dirty="0">
              <a:latin typeface="+mn-ea"/>
              <a:ea typeface="+mn-ea"/>
            </a:endParaRPr>
          </a:p>
          <a:p>
            <a:pPr eaLnBrk="1" hangingPunct="1">
              <a:spcBef>
                <a:spcPct val="0"/>
              </a:spcBef>
              <a:buFontTx/>
              <a:buNone/>
              <a:defRPr/>
            </a:pPr>
            <a:r>
              <a:rPr lang="en-US" altLang="ja-JP" sz="1200" b="0" dirty="0">
                <a:latin typeface="+mn-ea"/>
                <a:ea typeface="+mn-ea"/>
              </a:rPr>
              <a:t>2003</a:t>
            </a:r>
            <a:r>
              <a:rPr lang="ja-JP" altLang="en-US" sz="1200" b="0" dirty="0">
                <a:latin typeface="+mn-ea"/>
                <a:ea typeface="+mn-ea"/>
              </a:rPr>
              <a:t>年　第</a:t>
            </a:r>
            <a:r>
              <a:rPr lang="en-US" altLang="ja-JP" sz="1200" b="0" dirty="0">
                <a:latin typeface="+mn-ea"/>
                <a:ea typeface="+mn-ea"/>
              </a:rPr>
              <a:t>1</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循環型社会形成推進基本計画</a:t>
            </a:r>
            <a:r>
              <a:rPr lang="en-US" altLang="ja-JP" sz="1200" b="0" dirty="0">
                <a:latin typeface="+mn-ea"/>
                <a:ea typeface="+mn-ea"/>
              </a:rPr>
              <a:t>｣</a:t>
            </a:r>
            <a:endParaRPr lang="ja-JP" altLang="en-US" sz="1200" b="0" dirty="0">
              <a:latin typeface="+mn-ea"/>
              <a:ea typeface="+mn-ea"/>
            </a:endParaRPr>
          </a:p>
          <a:p>
            <a:pPr eaLnBrk="1" hangingPunct="1">
              <a:spcBef>
                <a:spcPct val="0"/>
              </a:spcBef>
              <a:buFontTx/>
              <a:buNone/>
              <a:defRPr/>
            </a:pPr>
            <a:r>
              <a:rPr lang="en-US" altLang="ja-JP" sz="1200" b="0" dirty="0">
                <a:latin typeface="+mn-ea"/>
                <a:ea typeface="+mn-ea"/>
              </a:rPr>
              <a:t>2007</a:t>
            </a:r>
            <a:r>
              <a:rPr lang="ja-JP" altLang="en-US" sz="1200" b="0" dirty="0">
                <a:latin typeface="+mn-ea"/>
                <a:ea typeface="+mn-ea"/>
              </a:rPr>
              <a:t>年　</a:t>
            </a:r>
            <a:r>
              <a:rPr lang="en-US" altLang="ja-JP" sz="1200" b="0" dirty="0">
                <a:latin typeface="+mn-ea"/>
                <a:ea typeface="+mn-ea"/>
              </a:rPr>
              <a:t>21</a:t>
            </a:r>
            <a:r>
              <a:rPr lang="ja-JP" altLang="en-US" sz="1200" b="0" dirty="0">
                <a:latin typeface="+mn-ea"/>
                <a:ea typeface="+mn-ea"/>
              </a:rPr>
              <a:t>世紀環境立国戦略</a:t>
            </a:r>
          </a:p>
          <a:p>
            <a:pPr eaLnBrk="1" hangingPunct="1">
              <a:spcBef>
                <a:spcPct val="0"/>
              </a:spcBef>
              <a:buFontTx/>
              <a:buNone/>
              <a:defRPr/>
            </a:pPr>
            <a:r>
              <a:rPr lang="en-US" altLang="ja-JP" sz="1200" b="0" dirty="0">
                <a:latin typeface="+mn-ea"/>
                <a:ea typeface="+mn-ea"/>
              </a:rPr>
              <a:t>2008</a:t>
            </a:r>
            <a:r>
              <a:rPr lang="ja-JP" altLang="en-US" sz="1200" b="0" dirty="0">
                <a:latin typeface="+mn-ea"/>
                <a:ea typeface="+mn-ea"/>
              </a:rPr>
              <a:t>年　生物多様性基本法</a:t>
            </a:r>
            <a:endParaRPr lang="en-US" altLang="ja-JP" sz="1200" b="0" dirty="0">
              <a:latin typeface="+mn-ea"/>
              <a:ea typeface="+mn-ea"/>
            </a:endParaRPr>
          </a:p>
          <a:p>
            <a:pPr eaLnBrk="1" hangingPunct="1">
              <a:spcBef>
                <a:spcPct val="0"/>
              </a:spcBef>
              <a:buFontTx/>
              <a:buNone/>
              <a:defRPr/>
            </a:pPr>
            <a:r>
              <a:rPr lang="en-US" altLang="ja-JP" sz="1200" b="0" dirty="0">
                <a:latin typeface="+mn-ea"/>
                <a:ea typeface="+mn-ea"/>
              </a:rPr>
              <a:t>2011</a:t>
            </a:r>
            <a:r>
              <a:rPr lang="ja-JP" altLang="en-US" sz="1200" b="0" dirty="0">
                <a:latin typeface="+mn-ea"/>
                <a:ea typeface="+mn-ea"/>
              </a:rPr>
              <a:t>年　東日本大震災・福島原発事故</a:t>
            </a:r>
          </a:p>
          <a:p>
            <a:pPr eaLnBrk="1" hangingPunct="1">
              <a:spcBef>
                <a:spcPct val="0"/>
              </a:spcBef>
              <a:buFontTx/>
              <a:buNone/>
              <a:defRPr/>
            </a:pPr>
            <a:r>
              <a:rPr lang="en-US" altLang="ja-JP" sz="1200" b="0" dirty="0">
                <a:latin typeface="+mn-ea"/>
                <a:ea typeface="+mn-ea"/>
              </a:rPr>
              <a:t>2012</a:t>
            </a:r>
            <a:r>
              <a:rPr lang="ja-JP" altLang="en-US" sz="1200" b="0" dirty="0">
                <a:latin typeface="+mn-ea"/>
                <a:ea typeface="+mn-ea"/>
              </a:rPr>
              <a:t>年　</a:t>
            </a:r>
            <a:r>
              <a:rPr lang="en-US" altLang="ja-JP" sz="1200" b="0" dirty="0">
                <a:latin typeface="+mn-ea"/>
                <a:ea typeface="+mn-ea"/>
              </a:rPr>
              <a:t>｢</a:t>
            </a:r>
            <a:r>
              <a:rPr lang="ja-JP" altLang="en-US" sz="1200" b="0" dirty="0">
                <a:latin typeface="+mn-ea"/>
                <a:ea typeface="+mn-ea"/>
              </a:rPr>
              <a:t>再生可能ｴﾈﾙｷﾞｰ固定価格買取制度</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　　　　　　</a:t>
            </a:r>
            <a:r>
              <a:rPr lang="en-US" altLang="ja-JP" sz="1200" b="0" dirty="0">
                <a:latin typeface="+mn-ea"/>
                <a:ea typeface="+mn-ea"/>
              </a:rPr>
              <a:t>｢</a:t>
            </a:r>
            <a:r>
              <a:rPr lang="ja-JP" altLang="en-US" sz="1200" b="0" dirty="0">
                <a:latin typeface="+mn-ea"/>
                <a:ea typeface="+mn-ea"/>
              </a:rPr>
              <a:t>地球温暖化対策税」</a:t>
            </a:r>
            <a:r>
              <a:rPr lang="en-US" altLang="ja-JP" sz="1200" b="0" dirty="0">
                <a:latin typeface="+mn-ea"/>
                <a:ea typeface="+mn-ea"/>
              </a:rPr>
              <a:t>｢</a:t>
            </a:r>
            <a:r>
              <a:rPr lang="ja-JP" altLang="en-US" sz="1200" dirty="0">
                <a:latin typeface="+mn-ea"/>
                <a:ea typeface="+mn-ea"/>
              </a:rPr>
              <a:t>エコまち法</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　　　　　　生物多様性国家戦略</a:t>
            </a:r>
            <a:r>
              <a:rPr lang="en-US" altLang="ja-JP" sz="1200" b="0" dirty="0">
                <a:latin typeface="+mn-ea"/>
                <a:ea typeface="+mn-ea"/>
              </a:rPr>
              <a:t>2012-2020</a:t>
            </a:r>
          </a:p>
          <a:p>
            <a:pPr eaLnBrk="1" hangingPunct="1">
              <a:spcBef>
                <a:spcPct val="0"/>
              </a:spcBef>
              <a:buFontTx/>
              <a:buNone/>
              <a:defRPr/>
            </a:pPr>
            <a:r>
              <a:rPr lang="en-US" altLang="ja-JP" sz="1200" b="0" dirty="0">
                <a:latin typeface="+mn-ea"/>
                <a:ea typeface="+mn-ea"/>
              </a:rPr>
              <a:t>2016</a:t>
            </a:r>
            <a:r>
              <a:rPr lang="ja-JP" altLang="en-US" sz="1200" b="0" dirty="0">
                <a:latin typeface="+mn-ea"/>
                <a:ea typeface="+mn-ea"/>
              </a:rPr>
              <a:t>年　 地球温暖化対策計画 閣議決定</a:t>
            </a:r>
            <a:endParaRPr lang="en-US" altLang="ja-JP" sz="1200" b="0" dirty="0">
              <a:latin typeface="+mn-ea"/>
              <a:ea typeface="+mn-ea"/>
            </a:endParaRPr>
          </a:p>
          <a:p>
            <a:pPr eaLnBrk="1" hangingPunct="1">
              <a:spcBef>
                <a:spcPct val="0"/>
              </a:spcBef>
              <a:buFontTx/>
              <a:buNone/>
              <a:defRPr/>
            </a:pPr>
            <a:r>
              <a:rPr lang="en-US" altLang="ja-JP" sz="1200" b="0" dirty="0">
                <a:latin typeface="+mn-ea"/>
                <a:ea typeface="+mn-ea"/>
              </a:rPr>
              <a:t>2018</a:t>
            </a:r>
            <a:r>
              <a:rPr lang="ja-JP" altLang="en-US" sz="1200" b="0" dirty="0">
                <a:latin typeface="+mn-ea"/>
                <a:ea typeface="+mn-ea"/>
              </a:rPr>
              <a:t>年　 第</a:t>
            </a:r>
            <a:r>
              <a:rPr lang="en-US" altLang="ja-JP" sz="1200" b="0" dirty="0">
                <a:latin typeface="+mn-ea"/>
                <a:ea typeface="+mn-ea"/>
              </a:rPr>
              <a:t>5</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環境基本計画」</a:t>
            </a:r>
            <a:endParaRPr lang="en-US" altLang="ja-JP" sz="1200" b="0" dirty="0">
              <a:latin typeface="+mn-ea"/>
              <a:ea typeface="+mn-ea"/>
            </a:endParaRPr>
          </a:p>
          <a:p>
            <a:pPr eaLnBrk="1" hangingPunct="1">
              <a:spcBef>
                <a:spcPct val="0"/>
              </a:spcBef>
              <a:buFontTx/>
              <a:buNone/>
              <a:defRPr/>
            </a:pPr>
            <a:r>
              <a:rPr lang="ja-JP" altLang="en-US" sz="1200" b="0" dirty="0">
                <a:latin typeface="+mn-ea"/>
                <a:ea typeface="+mn-ea"/>
              </a:rPr>
              <a:t>　　　　　　第</a:t>
            </a:r>
            <a:r>
              <a:rPr lang="en-US" altLang="ja-JP" sz="1200" b="0" dirty="0">
                <a:latin typeface="+mn-ea"/>
                <a:ea typeface="+mn-ea"/>
              </a:rPr>
              <a:t>5</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ｴﾈﾙｷﾞｰ基本計画</a:t>
            </a:r>
            <a:r>
              <a:rPr lang="en-US" altLang="ja-JP" sz="1200" b="0" dirty="0">
                <a:latin typeface="+mn-ea"/>
                <a:ea typeface="+mn-ea"/>
              </a:rPr>
              <a:t>｣</a:t>
            </a:r>
          </a:p>
          <a:p>
            <a:pPr eaLnBrk="1" hangingPunct="1">
              <a:spcBef>
                <a:spcPct val="0"/>
              </a:spcBef>
              <a:buFontTx/>
              <a:buNone/>
              <a:defRPr/>
            </a:pPr>
            <a:r>
              <a:rPr lang="ja-JP" altLang="en-US" sz="1200" b="0" dirty="0">
                <a:latin typeface="+mn-ea"/>
                <a:ea typeface="+mn-ea"/>
              </a:rPr>
              <a:t>　　　　　　第</a:t>
            </a:r>
            <a:r>
              <a:rPr lang="en-US" altLang="ja-JP" sz="1200" b="0" dirty="0">
                <a:latin typeface="+mn-ea"/>
                <a:ea typeface="+mn-ea"/>
              </a:rPr>
              <a:t>4</a:t>
            </a:r>
            <a:r>
              <a:rPr lang="ja-JP" altLang="en-US" sz="1200" b="0" dirty="0">
                <a:latin typeface="+mn-ea"/>
                <a:ea typeface="+mn-ea"/>
              </a:rPr>
              <a:t>次</a:t>
            </a:r>
            <a:r>
              <a:rPr lang="en-US" altLang="ja-JP" sz="1200" b="0" dirty="0">
                <a:latin typeface="+mn-ea"/>
                <a:ea typeface="+mn-ea"/>
              </a:rPr>
              <a:t>｢</a:t>
            </a:r>
            <a:r>
              <a:rPr lang="ja-JP" altLang="en-US" sz="1200" b="0" dirty="0">
                <a:latin typeface="+mn-ea"/>
                <a:ea typeface="+mn-ea"/>
              </a:rPr>
              <a:t>循環型社会形成推進基本計画</a:t>
            </a:r>
            <a:r>
              <a:rPr lang="en-US" altLang="ja-JP" sz="1200" b="0" dirty="0">
                <a:latin typeface="+mn-ea"/>
                <a:ea typeface="+mn-ea"/>
              </a:rPr>
              <a:t>｣</a:t>
            </a:r>
          </a:p>
          <a:p>
            <a:pPr eaLnBrk="1" hangingPunct="1">
              <a:spcBef>
                <a:spcPct val="0"/>
              </a:spcBef>
              <a:buFontTx/>
              <a:buNone/>
              <a:defRPr/>
            </a:pPr>
            <a:r>
              <a:rPr lang="en-US" altLang="ja-JP" sz="1200" b="0" dirty="0">
                <a:latin typeface="+mn-ea"/>
                <a:ea typeface="+mn-ea"/>
              </a:rPr>
              <a:t>2019</a:t>
            </a:r>
            <a:r>
              <a:rPr lang="ja-JP" altLang="en-US" sz="1200" b="0" dirty="0">
                <a:latin typeface="+mn-ea"/>
                <a:ea typeface="+mn-ea"/>
              </a:rPr>
              <a:t>年　プラスチック資源循環戦略</a:t>
            </a:r>
            <a:endParaRPr lang="en-US" altLang="ja-JP" sz="1200" b="0" dirty="0">
              <a:latin typeface="+mn-ea"/>
              <a:ea typeface="+mn-ea"/>
            </a:endParaRPr>
          </a:p>
          <a:p>
            <a:pPr eaLnBrk="1" hangingPunct="1">
              <a:spcBef>
                <a:spcPct val="0"/>
              </a:spcBef>
              <a:buFontTx/>
              <a:buNone/>
              <a:defRPr/>
            </a:pPr>
            <a:r>
              <a:rPr lang="en-US" altLang="ja-JP" sz="1200" b="0" dirty="0">
                <a:latin typeface="+mn-ea"/>
                <a:ea typeface="+mn-ea"/>
              </a:rPr>
              <a:t>2020</a:t>
            </a:r>
            <a:r>
              <a:rPr lang="ja-JP" altLang="en-US" sz="1200" b="0" dirty="0">
                <a:latin typeface="+mn-ea"/>
                <a:ea typeface="+mn-ea"/>
              </a:rPr>
              <a:t>年　レジ袋有料化</a:t>
            </a:r>
            <a:endParaRPr lang="en-US" altLang="ja-JP" sz="1200" b="0" dirty="0">
              <a:latin typeface="+mn-ea"/>
              <a:ea typeface="+mn-ea"/>
            </a:endParaRPr>
          </a:p>
          <a:p>
            <a:pPr eaLnBrk="1" hangingPunct="1">
              <a:spcBef>
                <a:spcPct val="0"/>
              </a:spcBef>
              <a:buFontTx/>
              <a:buNone/>
              <a:defRPr/>
            </a:pPr>
            <a:r>
              <a:rPr lang="en-US" altLang="ja-JP" sz="1200" b="0" dirty="0">
                <a:solidFill>
                  <a:srgbClr val="0000FF"/>
                </a:solidFill>
                <a:latin typeface="+mn-ea"/>
                <a:ea typeface="+mn-ea"/>
              </a:rPr>
              <a:t>2020</a:t>
            </a:r>
            <a:r>
              <a:rPr lang="ja-JP" altLang="en-US" sz="1200" b="0" dirty="0">
                <a:solidFill>
                  <a:srgbClr val="0000FF"/>
                </a:solidFill>
                <a:latin typeface="+mn-ea"/>
                <a:ea typeface="+mn-ea"/>
              </a:rPr>
              <a:t>年　</a:t>
            </a:r>
            <a:r>
              <a:rPr lang="en-US" altLang="ja-JP" sz="1200" b="0" dirty="0">
                <a:solidFill>
                  <a:srgbClr val="0000FF"/>
                </a:solidFill>
                <a:latin typeface="+mn-ea"/>
                <a:ea typeface="+mn-ea"/>
              </a:rPr>
              <a:t>2050</a:t>
            </a:r>
            <a:r>
              <a:rPr lang="ja-JP" altLang="en-US" sz="1200" b="0" dirty="0">
                <a:solidFill>
                  <a:srgbClr val="0000FF"/>
                </a:solidFill>
                <a:latin typeface="+mn-ea"/>
                <a:ea typeface="+mn-ea"/>
              </a:rPr>
              <a:t>年カーボンニュートラル宣言</a:t>
            </a:r>
            <a:endParaRPr lang="en-US" altLang="ja-JP" sz="1200" b="0" dirty="0">
              <a:latin typeface="+mn-ea"/>
              <a:ea typeface="+mn-ea"/>
            </a:endParaRPr>
          </a:p>
          <a:p>
            <a:pPr eaLnBrk="1" hangingPunct="1">
              <a:spcBef>
                <a:spcPct val="0"/>
              </a:spcBef>
              <a:buFontTx/>
              <a:buNone/>
              <a:defRPr/>
            </a:pPr>
            <a:r>
              <a:rPr lang="en-US" altLang="ja-JP" sz="1200" b="0" dirty="0">
                <a:solidFill>
                  <a:srgbClr val="FF0000"/>
                </a:solidFill>
                <a:latin typeface="+mn-ea"/>
                <a:ea typeface="+mn-ea"/>
              </a:rPr>
              <a:t>2022</a:t>
            </a:r>
            <a:r>
              <a:rPr lang="ja-JP" altLang="en-US" sz="1200" b="0" dirty="0">
                <a:solidFill>
                  <a:srgbClr val="FF0000"/>
                </a:solidFill>
                <a:latin typeface="+mn-ea"/>
                <a:ea typeface="+mn-ea"/>
              </a:rPr>
              <a:t>年　プラスチック資源循環促進法</a:t>
            </a:r>
            <a:endParaRPr lang="ja-JP" altLang="en-US" sz="1200" b="0" dirty="0">
              <a:solidFill>
                <a:srgbClr val="FF0000"/>
              </a:solidFill>
              <a:latin typeface="ＭＳ Ｐゴシック" panose="020B0600070205080204" pitchFamily="50" charset="-128"/>
            </a:endParaRPr>
          </a:p>
        </p:txBody>
      </p:sp>
      <p:sp>
        <p:nvSpPr>
          <p:cNvPr id="27660" name="Text Box 38">
            <a:extLst>
              <a:ext uri="{FF2B5EF4-FFF2-40B4-BE49-F238E27FC236}">
                <a16:creationId xmlns:a16="http://schemas.microsoft.com/office/drawing/2014/main" id="{2FDB7D06-BDCB-D7D5-9545-ACC97FB34E52}"/>
              </a:ext>
            </a:extLst>
          </p:cNvPr>
          <p:cNvSpPr txBox="1">
            <a:spLocks noChangeArrowheads="1"/>
          </p:cNvSpPr>
          <p:nvPr/>
        </p:nvSpPr>
        <p:spPr bwMode="auto">
          <a:xfrm>
            <a:off x="0" y="692150"/>
            <a:ext cx="54356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a:latin typeface="ＭＳ Ｐゴシック" panose="020B0600070205080204" pitchFamily="50" charset="-128"/>
              </a:rPr>
              <a:t>地球環境問題への対応と、公害対策から環境政策への進展</a:t>
            </a:r>
          </a:p>
        </p:txBody>
      </p:sp>
      <p:sp>
        <p:nvSpPr>
          <p:cNvPr id="27661" name="Text Box 39">
            <a:extLst>
              <a:ext uri="{FF2B5EF4-FFF2-40B4-BE49-F238E27FC236}">
                <a16:creationId xmlns:a16="http://schemas.microsoft.com/office/drawing/2014/main" id="{B59E87DD-3FBC-BB8F-9447-A44AB8314AFF}"/>
              </a:ext>
            </a:extLst>
          </p:cNvPr>
          <p:cNvSpPr txBox="1">
            <a:spLocks noChangeArrowheads="1"/>
          </p:cNvSpPr>
          <p:nvPr/>
        </p:nvSpPr>
        <p:spPr bwMode="auto">
          <a:xfrm>
            <a:off x="9525" y="2205038"/>
            <a:ext cx="28892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a:latin typeface="ＭＳ Ｐゴシック" panose="020B0600070205080204" pitchFamily="50" charset="-128"/>
              </a:rPr>
              <a:t>持続可能な社会の形成</a:t>
            </a:r>
          </a:p>
        </p:txBody>
      </p:sp>
      <p:sp>
        <p:nvSpPr>
          <p:cNvPr id="27662" name="Text Box 40">
            <a:extLst>
              <a:ext uri="{FF2B5EF4-FFF2-40B4-BE49-F238E27FC236}">
                <a16:creationId xmlns:a16="http://schemas.microsoft.com/office/drawing/2014/main" id="{5C3A80FB-8773-119D-C260-AB552C3773B2}"/>
              </a:ext>
            </a:extLst>
          </p:cNvPr>
          <p:cNvSpPr txBox="1">
            <a:spLocks noChangeArrowheads="1"/>
          </p:cNvSpPr>
          <p:nvPr/>
        </p:nvSpPr>
        <p:spPr bwMode="auto">
          <a:xfrm>
            <a:off x="123825" y="5538788"/>
            <a:ext cx="45608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a:latin typeface="ＭＳ Ｐゴシック" panose="020B0600070205080204" pitchFamily="50" charset="-128"/>
              </a:rPr>
              <a:t>環境行政による原子力の安全･安心への取り組み</a:t>
            </a:r>
          </a:p>
        </p:txBody>
      </p:sp>
      <p:sp>
        <p:nvSpPr>
          <p:cNvPr id="27663" name="Line 44">
            <a:extLst>
              <a:ext uri="{FF2B5EF4-FFF2-40B4-BE49-F238E27FC236}">
                <a16:creationId xmlns:a16="http://schemas.microsoft.com/office/drawing/2014/main" id="{F52F10B1-0297-4CE4-4ED0-4376612DDE6E}"/>
              </a:ext>
            </a:extLst>
          </p:cNvPr>
          <p:cNvSpPr>
            <a:spLocks noChangeShapeType="1"/>
          </p:cNvSpPr>
          <p:nvPr/>
        </p:nvSpPr>
        <p:spPr bwMode="auto">
          <a:xfrm>
            <a:off x="0" y="620713"/>
            <a:ext cx="9144000" cy="0"/>
          </a:xfrm>
          <a:prstGeom prst="line">
            <a:avLst/>
          </a:prstGeom>
          <a:noFill/>
          <a:ln w="53975">
            <a:solidFill>
              <a:srgbClr val="0000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664" name="Text Box 27">
            <a:extLst>
              <a:ext uri="{FF2B5EF4-FFF2-40B4-BE49-F238E27FC236}">
                <a16:creationId xmlns:a16="http://schemas.microsoft.com/office/drawing/2014/main" id="{0603C0EE-8E53-7FCD-87B7-A0206128F9E4}"/>
              </a:ext>
            </a:extLst>
          </p:cNvPr>
          <p:cNvSpPr txBox="1">
            <a:spLocks noChangeArrowheads="1"/>
          </p:cNvSpPr>
          <p:nvPr/>
        </p:nvSpPr>
        <p:spPr bwMode="auto">
          <a:xfrm>
            <a:off x="9525" y="1628775"/>
            <a:ext cx="5549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b="0">
                <a:latin typeface="ＭＳ Ｐゴシック" panose="020B0600070205080204" pitchFamily="50" charset="-128"/>
              </a:rPr>
              <a:t>地域でも</a:t>
            </a:r>
            <a:r>
              <a:rPr lang="ja-JP" altLang="en-US" sz="1400">
                <a:solidFill>
                  <a:srgbClr val="FF0000"/>
                </a:solidFill>
                <a:latin typeface="ＭＳ Ｐゴシック" panose="020B0600070205080204" pitchFamily="50" charset="-128"/>
              </a:rPr>
              <a:t>ローカルアジェンダ</a:t>
            </a:r>
            <a:r>
              <a:rPr lang="ja-JP" altLang="en-US" sz="1400" b="0">
                <a:latin typeface="ＭＳ Ｐゴシック" panose="020B0600070205080204" pitchFamily="50" charset="-128"/>
              </a:rPr>
              <a:t>や環境基本計画が策定され、産業界においても自発的な環境への取り組みが活発化しました。</a:t>
            </a:r>
            <a:endParaRPr lang="en-US" altLang="ja-JP" sz="1400" b="0">
              <a:latin typeface="ＭＳ Ｐゴシック" panose="020B0600070205080204" pitchFamily="50" charset="-128"/>
            </a:endParaRPr>
          </a:p>
        </p:txBody>
      </p:sp>
      <p:sp>
        <p:nvSpPr>
          <p:cNvPr id="27665" name="AutoShape 42">
            <a:extLst>
              <a:ext uri="{FF2B5EF4-FFF2-40B4-BE49-F238E27FC236}">
                <a16:creationId xmlns:a16="http://schemas.microsoft.com/office/drawing/2014/main" id="{E92728CF-0682-B905-B53E-618C4DAD82A0}"/>
              </a:ext>
            </a:extLst>
          </p:cNvPr>
          <p:cNvSpPr>
            <a:spLocks noChangeArrowheads="1"/>
          </p:cNvSpPr>
          <p:nvPr/>
        </p:nvSpPr>
        <p:spPr bwMode="auto">
          <a:xfrm>
            <a:off x="0" y="4154488"/>
            <a:ext cx="2987675" cy="328612"/>
          </a:xfrm>
          <a:prstGeom prst="roundRect">
            <a:avLst>
              <a:gd name="adj" fmla="val 16644"/>
            </a:avLst>
          </a:prstGeom>
          <a:solidFill>
            <a:srgbClr val="FFFF00"/>
          </a:solidFill>
          <a:ln w="9525">
            <a:solidFill>
              <a:srgbClr val="FF9900"/>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000">
              <a:latin typeface="ＭＳ Ｐゴシック" panose="020B0600070205080204" pitchFamily="50" charset="-128"/>
            </a:endParaRPr>
          </a:p>
        </p:txBody>
      </p:sp>
      <p:sp>
        <p:nvSpPr>
          <p:cNvPr id="27666" name="Text Box 39">
            <a:extLst>
              <a:ext uri="{FF2B5EF4-FFF2-40B4-BE49-F238E27FC236}">
                <a16:creationId xmlns:a16="http://schemas.microsoft.com/office/drawing/2014/main" id="{6134886C-64C7-A6C5-9A8F-E2B1771FD853}"/>
              </a:ext>
            </a:extLst>
          </p:cNvPr>
          <p:cNvSpPr txBox="1">
            <a:spLocks noChangeArrowheads="1"/>
          </p:cNvSpPr>
          <p:nvPr/>
        </p:nvSpPr>
        <p:spPr bwMode="auto">
          <a:xfrm>
            <a:off x="0" y="4149725"/>
            <a:ext cx="28892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a:latin typeface="ＭＳ Ｐゴシック" panose="020B0600070205080204" pitchFamily="50" charset="-128"/>
              </a:rPr>
              <a:t>脱炭素社会の実現に向けて</a:t>
            </a:r>
          </a:p>
        </p:txBody>
      </p:sp>
      <p:sp>
        <p:nvSpPr>
          <p:cNvPr id="27667" name="Text Box 27">
            <a:extLst>
              <a:ext uri="{FF2B5EF4-FFF2-40B4-BE49-F238E27FC236}">
                <a16:creationId xmlns:a16="http://schemas.microsoft.com/office/drawing/2014/main" id="{D1968FB0-EACD-2F1A-3312-6576D7472C82}"/>
              </a:ext>
            </a:extLst>
          </p:cNvPr>
          <p:cNvSpPr txBox="1">
            <a:spLocks noChangeArrowheads="1"/>
          </p:cNvSpPr>
          <p:nvPr/>
        </p:nvSpPr>
        <p:spPr bwMode="auto">
          <a:xfrm>
            <a:off x="42863" y="4540250"/>
            <a:ext cx="5568950"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2050</a:t>
            </a:r>
            <a:r>
              <a:rPr lang="ja-JP" altLang="en-US" sz="1400" b="0">
                <a:latin typeface="ＭＳ Ｐゴシック" panose="020B0600070205080204" pitchFamily="50" charset="-128"/>
              </a:rPr>
              <a:t>年カーボンニュートラルを</a:t>
            </a:r>
            <a:r>
              <a:rPr lang="en-US" altLang="ja-JP" sz="1400" b="0">
                <a:latin typeface="ＭＳ Ｐゴシック" panose="020B0600070205080204" pitchFamily="50" charset="-128"/>
              </a:rPr>
              <a:t>2020</a:t>
            </a:r>
            <a:r>
              <a:rPr lang="ja-JP" altLang="en-US" sz="1400" b="0">
                <a:latin typeface="ＭＳ Ｐゴシック" panose="020B0600070205080204" pitchFamily="50" charset="-128"/>
              </a:rPr>
              <a:t>年</a:t>
            </a:r>
            <a:r>
              <a:rPr lang="en-US" altLang="ja-JP" sz="1400" b="0">
                <a:latin typeface="ＭＳ Ｐゴシック" panose="020B0600070205080204" pitchFamily="50" charset="-128"/>
              </a:rPr>
              <a:t>10</a:t>
            </a:r>
            <a:r>
              <a:rPr lang="ja-JP" altLang="en-US" sz="1400" b="0">
                <a:latin typeface="ＭＳ Ｐゴシック" panose="020B0600070205080204" pitchFamily="50" charset="-128"/>
              </a:rPr>
              <a:t>月に宣言。</a:t>
            </a:r>
          </a:p>
          <a:p>
            <a:pPr eaLnBrk="1" hangingPunct="1">
              <a:lnSpc>
                <a:spcPts val="1000"/>
              </a:lnSpc>
              <a:spcBef>
                <a:spcPct val="50000"/>
              </a:spcBef>
              <a:buFontTx/>
              <a:buNone/>
            </a:pPr>
            <a:r>
              <a:rPr lang="ja-JP" altLang="en-US" sz="1400" b="0">
                <a:latin typeface="ＭＳ Ｐゴシック" panose="020B0600070205080204" pitchFamily="50" charset="-128"/>
              </a:rPr>
              <a:t>　　　　　・</a:t>
            </a:r>
            <a:r>
              <a:rPr lang="en-US" altLang="ja-JP" sz="1400" b="0">
                <a:latin typeface="ＭＳ Ｐゴシック" panose="020B0600070205080204" pitchFamily="50" charset="-128"/>
              </a:rPr>
              <a:t>2030</a:t>
            </a:r>
            <a:r>
              <a:rPr lang="ja-JP" altLang="en-US" sz="1400" b="0">
                <a:latin typeface="ＭＳ Ｐゴシック" panose="020B0600070205080204" pitchFamily="50" charset="-128"/>
              </a:rPr>
              <a:t>年までに</a:t>
            </a:r>
            <a:r>
              <a:rPr lang="en-US" altLang="ja-JP" sz="1400" b="0">
                <a:latin typeface="ＭＳ Ｐゴシック" panose="020B0600070205080204" pitchFamily="50" charset="-128"/>
              </a:rPr>
              <a:t>2013</a:t>
            </a:r>
            <a:r>
              <a:rPr lang="ja-JP" altLang="en-US" sz="1400" b="0">
                <a:latin typeface="ＭＳ Ｐゴシック" panose="020B0600070205080204" pitchFamily="50" charset="-128"/>
              </a:rPr>
              <a:t>年比</a:t>
            </a:r>
            <a:r>
              <a:rPr lang="en-US" altLang="ja-JP" sz="1400" b="0">
                <a:latin typeface="ＭＳ Ｐゴシック" panose="020B0600070205080204" pitchFamily="50" charset="-128"/>
              </a:rPr>
              <a:t>46</a:t>
            </a:r>
            <a:r>
              <a:rPr lang="ja-JP" altLang="en-US" sz="1400" b="0">
                <a:latin typeface="ＭＳ Ｐゴシック" panose="020B0600070205080204" pitchFamily="50" charset="-128"/>
              </a:rPr>
              <a:t>％削減を目指す目標を掲げた。</a:t>
            </a:r>
          </a:p>
          <a:p>
            <a:pPr eaLnBrk="1" hangingPunct="1">
              <a:lnSpc>
                <a:spcPts val="1000"/>
              </a:lnSpc>
              <a:spcBef>
                <a:spcPct val="50000"/>
              </a:spcBef>
              <a:buFontTx/>
              <a:buNone/>
            </a:pPr>
            <a:r>
              <a:rPr lang="ja-JP" altLang="en-US" sz="1400" b="0">
                <a:latin typeface="ＭＳ Ｐゴシック" panose="020B0600070205080204" pitchFamily="50" charset="-128"/>
              </a:rPr>
              <a:t>　　　　　・経営戦略に気候変動関連の情報開示を行う「</a:t>
            </a:r>
            <a:r>
              <a:rPr lang="ja-JP" altLang="en-US" sz="1400">
                <a:solidFill>
                  <a:srgbClr val="FF0000"/>
                </a:solidFill>
                <a:latin typeface="ＭＳ Ｐゴシック" panose="020B0600070205080204" pitchFamily="50" charset="-128"/>
              </a:rPr>
              <a:t>ＴＣＦＤ</a:t>
            </a:r>
            <a:r>
              <a:rPr lang="ja-JP" altLang="en-US" sz="1400" b="0">
                <a:latin typeface="ＭＳ Ｐゴシック" panose="020B0600070205080204" pitchFamily="50" charset="-128"/>
              </a:rPr>
              <a:t>」への賛同</a:t>
            </a:r>
          </a:p>
          <a:p>
            <a:pPr eaLnBrk="1" hangingPunct="1">
              <a:lnSpc>
                <a:spcPts val="1000"/>
              </a:lnSpc>
              <a:spcBef>
                <a:spcPct val="50000"/>
              </a:spcBef>
              <a:buFontTx/>
              <a:buNone/>
            </a:pPr>
            <a:r>
              <a:rPr lang="ja-JP" altLang="en-US" sz="1400" b="0">
                <a:latin typeface="ＭＳ Ｐゴシック" panose="020B0600070205080204" pitchFamily="50" charset="-128"/>
              </a:rPr>
              <a:t>　　　　　・使用電力を</a:t>
            </a:r>
            <a:r>
              <a:rPr lang="en-US" altLang="ja-JP" sz="1400" b="0">
                <a:latin typeface="ＭＳ Ｐゴシック" panose="020B0600070205080204" pitchFamily="50" charset="-128"/>
              </a:rPr>
              <a:t>100</a:t>
            </a:r>
            <a:r>
              <a:rPr lang="ja-JP" altLang="en-US" sz="1400" b="0">
                <a:latin typeface="ＭＳ Ｐゴシック" panose="020B0600070205080204" pitchFamily="50" charset="-128"/>
              </a:rPr>
              <a:t>％再エネで賄う「</a:t>
            </a:r>
            <a:r>
              <a:rPr lang="en-US" altLang="ja-JP" sz="1400">
                <a:solidFill>
                  <a:srgbClr val="FF0000"/>
                </a:solidFill>
                <a:latin typeface="ＭＳ Ｐゴシック" panose="020B0600070205080204" pitchFamily="50" charset="-128"/>
              </a:rPr>
              <a:t>RE100</a:t>
            </a:r>
            <a:r>
              <a:rPr lang="ja-JP" altLang="en-US" sz="1400" b="0">
                <a:latin typeface="ＭＳ Ｐゴシック" panose="020B0600070205080204" pitchFamily="50" charset="-128"/>
              </a:rPr>
              <a:t>」への参加</a:t>
            </a:r>
            <a:endParaRPr lang="en-US" altLang="ja-JP" sz="1400" b="0">
              <a:latin typeface="ＭＳ Ｐゴシック" panose="020B0600070205080204" pitchFamily="50" charset="-128"/>
            </a:endParaRPr>
          </a:p>
        </p:txBody>
      </p:sp>
      <p:sp>
        <p:nvSpPr>
          <p:cNvPr id="27668" name="左中かっこ 5">
            <a:extLst>
              <a:ext uri="{FF2B5EF4-FFF2-40B4-BE49-F238E27FC236}">
                <a16:creationId xmlns:a16="http://schemas.microsoft.com/office/drawing/2014/main" id="{52619A78-FD15-7E3D-B32F-F1253C928A7C}"/>
              </a:ext>
            </a:extLst>
          </p:cNvPr>
          <p:cNvSpPr>
            <a:spLocks/>
          </p:cNvSpPr>
          <p:nvPr/>
        </p:nvSpPr>
        <p:spPr bwMode="auto">
          <a:xfrm>
            <a:off x="539750" y="4540250"/>
            <a:ext cx="144463" cy="431800"/>
          </a:xfrm>
          <a:prstGeom prst="leftBrace">
            <a:avLst>
              <a:gd name="adj1" fmla="val 8303"/>
              <a:gd name="adj2" fmla="val 50000"/>
            </a:avLst>
          </a:prstGeom>
          <a:noFill/>
          <a:ln w="12700"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sp>
        <p:nvSpPr>
          <p:cNvPr id="27669" name="左中かっこ 6">
            <a:extLst>
              <a:ext uri="{FF2B5EF4-FFF2-40B4-BE49-F238E27FC236}">
                <a16:creationId xmlns:a16="http://schemas.microsoft.com/office/drawing/2014/main" id="{1732BFE3-6610-578B-ACDB-A6732396F121}"/>
              </a:ext>
            </a:extLst>
          </p:cNvPr>
          <p:cNvSpPr>
            <a:spLocks/>
          </p:cNvSpPr>
          <p:nvPr/>
        </p:nvSpPr>
        <p:spPr bwMode="auto">
          <a:xfrm>
            <a:off x="547688" y="5024438"/>
            <a:ext cx="144462" cy="431800"/>
          </a:xfrm>
          <a:prstGeom prst="leftBrace">
            <a:avLst>
              <a:gd name="adj1" fmla="val 8303"/>
              <a:gd name="adj2" fmla="val 50000"/>
            </a:avLst>
          </a:prstGeom>
          <a:noFill/>
          <a:ln w="12700"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sp>
        <p:nvSpPr>
          <p:cNvPr id="27670" name="Text Box 27">
            <a:extLst>
              <a:ext uri="{FF2B5EF4-FFF2-40B4-BE49-F238E27FC236}">
                <a16:creationId xmlns:a16="http://schemas.microsoft.com/office/drawing/2014/main" id="{F4CDAD81-851E-5BFF-C481-26FA017782CE}"/>
              </a:ext>
            </a:extLst>
          </p:cNvPr>
          <p:cNvSpPr txBox="1">
            <a:spLocks noChangeArrowheads="1"/>
          </p:cNvSpPr>
          <p:nvPr/>
        </p:nvSpPr>
        <p:spPr bwMode="auto">
          <a:xfrm>
            <a:off x="-15875" y="4589463"/>
            <a:ext cx="6524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b="0">
                <a:latin typeface="ＭＳ Ｐゴシック" panose="020B0600070205080204" pitchFamily="50" charset="-128"/>
              </a:rPr>
              <a:t>政府</a:t>
            </a:r>
            <a:endParaRPr lang="en-US" altLang="ja-JP" sz="1400" b="0">
              <a:latin typeface="ＭＳ Ｐゴシック" panose="020B0600070205080204" pitchFamily="50" charset="-128"/>
            </a:endParaRPr>
          </a:p>
        </p:txBody>
      </p:sp>
      <p:sp>
        <p:nvSpPr>
          <p:cNvPr id="27671" name="Text Box 27">
            <a:extLst>
              <a:ext uri="{FF2B5EF4-FFF2-40B4-BE49-F238E27FC236}">
                <a16:creationId xmlns:a16="http://schemas.microsoft.com/office/drawing/2014/main" id="{D25651F7-113D-F53F-91BE-5C5F59A00946}"/>
              </a:ext>
            </a:extLst>
          </p:cNvPr>
          <p:cNvSpPr txBox="1">
            <a:spLocks noChangeArrowheads="1"/>
          </p:cNvSpPr>
          <p:nvPr/>
        </p:nvSpPr>
        <p:spPr bwMode="auto">
          <a:xfrm>
            <a:off x="0" y="5057775"/>
            <a:ext cx="6540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b="0">
                <a:latin typeface="ＭＳ Ｐゴシック" panose="020B0600070205080204" pitchFamily="50" charset="-128"/>
              </a:rPr>
              <a:t>企業</a:t>
            </a:r>
            <a:endParaRPr lang="en-US" altLang="ja-JP" sz="1400" b="0">
              <a:latin typeface="ＭＳ Ｐゴシック" panose="020B0600070205080204" pitchFamily="50" charset="-128"/>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3" name="Text Box 6">
            <a:extLst>
              <a:ext uri="{FF2B5EF4-FFF2-40B4-BE49-F238E27FC236}">
                <a16:creationId xmlns:a16="http://schemas.microsoft.com/office/drawing/2014/main" id="{4BE9E173-A1DB-495E-0490-DEAC2A8E8C10}"/>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P184</a:t>
            </a:r>
            <a:r>
              <a:rPr lang="ja-JP" altLang="en-US" sz="1200" b="0" dirty="0">
                <a:latin typeface="+mn-ea"/>
                <a:ea typeface="+mn-ea"/>
              </a:rPr>
              <a:t>～</a:t>
            </a:r>
            <a:r>
              <a:rPr lang="en-US" altLang="ja-JP" sz="1200" b="0" dirty="0">
                <a:latin typeface="+mn-ea"/>
                <a:ea typeface="+mn-ea"/>
              </a:rPr>
              <a:t>187</a:t>
            </a:r>
          </a:p>
        </p:txBody>
      </p:sp>
      <p:sp>
        <p:nvSpPr>
          <p:cNvPr id="225284" name="Text Box 7">
            <a:extLst>
              <a:ext uri="{FF2B5EF4-FFF2-40B4-BE49-F238E27FC236}">
                <a16:creationId xmlns:a16="http://schemas.microsoft.com/office/drawing/2014/main" id="{E4EB110E-3906-E27F-7D46-4ECE60882E40}"/>
              </a:ext>
            </a:extLst>
          </p:cNvPr>
          <p:cNvSpPr txBox="1">
            <a:spLocks noChangeArrowheads="1"/>
          </p:cNvSpPr>
          <p:nvPr/>
        </p:nvSpPr>
        <p:spPr bwMode="auto">
          <a:xfrm>
            <a:off x="611188" y="188913"/>
            <a:ext cx="7921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en-US" altLang="ja-JP" sz="1600">
                <a:solidFill>
                  <a:schemeClr val="bg1"/>
                </a:solidFill>
                <a:latin typeface="+mn-ea"/>
                <a:ea typeface="+mn-ea"/>
              </a:rPr>
              <a:t>03</a:t>
            </a:r>
            <a:r>
              <a:rPr lang="ja-JP" altLang="en-US" sz="1600">
                <a:solidFill>
                  <a:schemeClr val="bg1"/>
                </a:solidFill>
                <a:latin typeface="+mn-ea"/>
                <a:ea typeface="+mn-ea"/>
              </a:rPr>
              <a:t>・</a:t>
            </a:r>
            <a:r>
              <a:rPr lang="en-US" altLang="ja-JP" sz="1600">
                <a:solidFill>
                  <a:schemeClr val="bg1"/>
                </a:solidFill>
                <a:latin typeface="+mn-ea"/>
                <a:ea typeface="+mn-ea"/>
              </a:rPr>
              <a:t>04</a:t>
            </a:r>
          </a:p>
        </p:txBody>
      </p:sp>
      <p:sp>
        <p:nvSpPr>
          <p:cNvPr id="225285" name="Text Box 8">
            <a:extLst>
              <a:ext uri="{FF2B5EF4-FFF2-40B4-BE49-F238E27FC236}">
                <a16:creationId xmlns:a16="http://schemas.microsoft.com/office/drawing/2014/main" id="{25DAA49F-9E88-AAA7-B8AD-D6DBAB18AE39}"/>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25287" name="Text Box 10">
            <a:extLst>
              <a:ext uri="{FF2B5EF4-FFF2-40B4-BE49-F238E27FC236}">
                <a16:creationId xmlns:a16="http://schemas.microsoft.com/office/drawing/2014/main" id="{5549FFE5-F51C-5F2D-F7E4-2EEF25F9E122}"/>
              </a:ext>
            </a:extLst>
          </p:cNvPr>
          <p:cNvSpPr txBox="1">
            <a:spLocks noChangeArrowheads="1"/>
          </p:cNvSpPr>
          <p:nvPr/>
        </p:nvSpPr>
        <p:spPr bwMode="auto">
          <a:xfrm>
            <a:off x="1511300" y="76200"/>
            <a:ext cx="62626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環境保全のためのさまざまな手法</a:t>
            </a:r>
          </a:p>
        </p:txBody>
      </p:sp>
      <p:graphicFrame>
        <p:nvGraphicFramePr>
          <p:cNvPr id="229616" name="Group 240">
            <a:extLst>
              <a:ext uri="{FF2B5EF4-FFF2-40B4-BE49-F238E27FC236}">
                <a16:creationId xmlns:a16="http://schemas.microsoft.com/office/drawing/2014/main" id="{FC4BBFFE-8056-A359-D678-EDF8B45CEFDC}"/>
              </a:ext>
            </a:extLst>
          </p:cNvPr>
          <p:cNvGraphicFramePr>
            <a:graphicFrameLocks noGrp="1"/>
          </p:cNvGraphicFramePr>
          <p:nvPr>
            <p:extLst>
              <p:ext uri="{D42A27DB-BD31-4B8C-83A1-F6EECF244321}">
                <p14:modId xmlns:p14="http://schemas.microsoft.com/office/powerpoint/2010/main" val="593572241"/>
              </p:ext>
            </p:extLst>
          </p:nvPr>
        </p:nvGraphicFramePr>
        <p:xfrm>
          <a:off x="107950" y="908050"/>
          <a:ext cx="8928100" cy="3956050"/>
        </p:xfrm>
        <a:graphic>
          <a:graphicData uri="http://schemas.openxmlformats.org/drawingml/2006/table">
            <a:tbl>
              <a:tblPr/>
              <a:tblGrid>
                <a:gridCol w="271463">
                  <a:extLst>
                    <a:ext uri="{9D8B030D-6E8A-4147-A177-3AD203B41FA5}">
                      <a16:colId xmlns:a16="http://schemas.microsoft.com/office/drawing/2014/main" val="20000"/>
                    </a:ext>
                  </a:extLst>
                </a:gridCol>
                <a:gridCol w="754062">
                  <a:extLst>
                    <a:ext uri="{9D8B030D-6E8A-4147-A177-3AD203B41FA5}">
                      <a16:colId xmlns:a16="http://schemas.microsoft.com/office/drawing/2014/main" val="20001"/>
                    </a:ext>
                  </a:extLst>
                </a:gridCol>
                <a:gridCol w="4006850">
                  <a:extLst>
                    <a:ext uri="{9D8B030D-6E8A-4147-A177-3AD203B41FA5}">
                      <a16:colId xmlns:a16="http://schemas.microsoft.com/office/drawing/2014/main" val="20002"/>
                    </a:ext>
                  </a:extLst>
                </a:gridCol>
                <a:gridCol w="3895725">
                  <a:extLst>
                    <a:ext uri="{9D8B030D-6E8A-4147-A177-3AD203B41FA5}">
                      <a16:colId xmlns:a16="http://schemas.microsoft.com/office/drawing/2014/main" val="20003"/>
                    </a:ext>
                  </a:extLst>
                </a:gridCol>
              </a:tblGrid>
              <a:tr h="259056">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手法の分類</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h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定義</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具体例</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259056">
                <a:tc rowSpan="9">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100" b="0" i="0" u="none" strike="noStrike" cap="none" normalizeH="0" baseline="0">
                        <a:ln>
                          <a:noFill/>
                        </a:ln>
                        <a:solidFill>
                          <a:schemeClr val="tx1"/>
                        </a:solidFill>
                        <a:effectLst/>
                        <a:latin typeface="+mn-ea"/>
                        <a:ea typeface="+mn-ea"/>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各主体を動かす手法</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規制的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罰則などの法的制裁措置をもって一定の行動を各主体に義務付ける手法</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00"/>
                    </a:solidFill>
                  </a:tcPr>
                </a:tc>
                <a:tc hMerge="1">
                  <a:txBody>
                    <a:bodyPr/>
                    <a:lstStyle/>
                    <a:p>
                      <a:endParaRPr kumimoji="1" lang="ja-JP" altLang="en-US"/>
                    </a:p>
                  </a:txBody>
                  <a:tcPr/>
                </a:tc>
                <a:extLst>
                  <a:ext uri="{0D108BD9-81ED-4DB2-BD59-A6C34878D82A}">
                    <a16:rowId xmlns:a16="http://schemas.microsoft.com/office/drawing/2014/main" val="10001"/>
                  </a:ext>
                </a:extLst>
              </a:tr>
              <a:tr h="460226">
                <a:tc vMerge="1">
                  <a:txBody>
                    <a:bodyPr/>
                    <a:lstStyle/>
                    <a:p>
                      <a:endParaRPr kumimoji="1" lang="ja-JP" altLang="en-US"/>
                    </a:p>
                  </a:txBody>
                  <a:tcPr/>
                </a:tc>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ea"/>
                          <a:ea typeface="+mn-ea"/>
                        </a:rPr>
                        <a:t>①</a:t>
                      </a:r>
                      <a:r>
                        <a:rPr kumimoji="1" lang="ja-JP" altLang="en-US" sz="1100" b="0" i="0" u="none" strike="noStrike" cap="none" normalizeH="0" baseline="0" dirty="0">
                          <a:ln>
                            <a:noFill/>
                          </a:ln>
                          <a:solidFill>
                            <a:schemeClr val="tx1"/>
                          </a:solidFill>
                          <a:effectLst/>
                          <a:latin typeface="+mn-ea"/>
                          <a:ea typeface="+mn-ea"/>
                        </a:rPr>
                        <a:t>行為規制：環境に影響を及ぼす行為を禁止する。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②パフォーマンス規制：一定の環境パフォーマンスの確保</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自然公園の特別地域における無許可開発の禁止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自動車排ガス規制　・　トップランナー制度</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59056">
                <a:tc vMerge="1">
                  <a:txBody>
                    <a:bodyPr/>
                    <a:lstStyle/>
                    <a:p>
                      <a:endParaRPr kumimoji="1" lang="ja-JP" altLang="en-US"/>
                    </a:p>
                  </a:txBody>
                  <a:tcPr/>
                </a:tc>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100" b="0" i="0" u="none" strike="noStrike" cap="none" normalizeH="0" baseline="0">
                        <a:ln>
                          <a:noFill/>
                        </a:ln>
                        <a:solidFill>
                          <a:schemeClr val="tx1"/>
                        </a:solidFill>
                        <a:effectLst/>
                        <a:latin typeface="+mn-ea"/>
                        <a:ea typeface="+mn-ea"/>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経済的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経済的インセンティブの付与を介して各主体の経済合理性に沿った行動を誘導する手法</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extLst>
                  <a:ext uri="{0D108BD9-81ED-4DB2-BD59-A6C34878D82A}">
                    <a16:rowId xmlns:a16="http://schemas.microsoft.com/office/drawing/2014/main" val="10003"/>
                  </a:ext>
                </a:extLst>
              </a:tr>
              <a:tr h="460226">
                <a:tc vMerge="1">
                  <a:txBody>
                    <a:bodyPr/>
                    <a:lstStyle/>
                    <a:p>
                      <a:endParaRPr kumimoji="1" lang="ja-JP" altLang="en-US"/>
                    </a:p>
                  </a:txBody>
                  <a:tcPr/>
                </a:tc>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③経済的</a:t>
                      </a:r>
                      <a:r>
                        <a:rPr kumimoji="1" lang="ja-JP" altLang="en-US" sz="1100" b="0" i="0" u="none" strike="noStrike" cap="none" normalizeH="0" baseline="0" dirty="0">
                          <a:ln>
                            <a:noFill/>
                          </a:ln>
                          <a:solidFill>
                            <a:srgbClr val="FF0000"/>
                          </a:solidFill>
                          <a:effectLst/>
                          <a:latin typeface="+mn-ea"/>
                          <a:ea typeface="+mn-ea"/>
                        </a:rPr>
                        <a:t>負担</a:t>
                      </a:r>
                      <a:r>
                        <a:rPr kumimoji="1" lang="ja-JP" altLang="en-US" sz="1100" b="0" i="0" u="none" strike="noStrike" cap="none" normalizeH="0" baseline="0" dirty="0">
                          <a:ln>
                            <a:noFill/>
                          </a:ln>
                          <a:solidFill>
                            <a:schemeClr val="tx1"/>
                          </a:solidFill>
                          <a:effectLst/>
                          <a:latin typeface="+mn-ea"/>
                          <a:ea typeface="+mn-ea"/>
                        </a:rPr>
                        <a:t>措置：</a:t>
                      </a:r>
                      <a:r>
                        <a:rPr kumimoji="1" lang="ja-JP" altLang="en-US" sz="1100" b="0" i="0" u="none" strike="noStrike" kern="1200" cap="none" normalizeH="0" baseline="0" dirty="0">
                          <a:ln>
                            <a:noFill/>
                          </a:ln>
                          <a:solidFill>
                            <a:schemeClr val="tx1"/>
                          </a:solidFill>
                          <a:effectLst/>
                          <a:latin typeface="+mn-ea"/>
                          <a:ea typeface="ＭＳ Ｐゴシック" panose="020B0600070205080204" pitchFamily="50" charset="-128"/>
                          <a:cs typeface="+mn-cs"/>
                        </a:rPr>
                        <a:t>環境負荷行為に課金。（</a:t>
                      </a:r>
                      <a:r>
                        <a:rPr kumimoji="1" lang="ja-JP" altLang="en-US" sz="1100" b="0" i="0" u="none" strike="noStrike" cap="none" normalizeH="0" baseline="0" dirty="0">
                          <a:ln>
                            <a:noFill/>
                          </a:ln>
                          <a:solidFill>
                            <a:schemeClr val="tx1"/>
                          </a:solidFill>
                          <a:effectLst/>
                          <a:latin typeface="+mn-ea"/>
                          <a:ea typeface="+mn-ea"/>
                        </a:rPr>
                        <a:t>環境税や課徴金）</a:t>
                      </a:r>
                      <a:endParaRPr kumimoji="1" lang="en-US" altLang="ja-JP" sz="1100" b="0" i="0" u="none" strike="noStrike" cap="none" normalizeH="0" baseline="0" dirty="0">
                        <a:ln>
                          <a:noFill/>
                        </a:ln>
                        <a:solidFill>
                          <a:schemeClr val="tx1"/>
                        </a:solidFill>
                        <a:effectLst/>
                        <a:latin typeface="+mn-ea"/>
                        <a:ea typeface="+mn-ea"/>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④経済的</a:t>
                      </a:r>
                      <a:r>
                        <a:rPr kumimoji="1" lang="ja-JP" altLang="en-US" sz="1100" b="0" i="0" u="none" strike="noStrike" cap="none" normalizeH="0" baseline="0" dirty="0">
                          <a:ln>
                            <a:noFill/>
                          </a:ln>
                          <a:solidFill>
                            <a:srgbClr val="FF0000"/>
                          </a:solidFill>
                          <a:effectLst/>
                          <a:latin typeface="+mn-ea"/>
                          <a:ea typeface="+mn-ea"/>
                        </a:rPr>
                        <a:t>助成</a:t>
                      </a:r>
                      <a:r>
                        <a:rPr kumimoji="1" lang="ja-JP" altLang="en-US" sz="1100" b="0" i="0" u="none" strike="noStrike" cap="none" normalizeH="0" baseline="0" dirty="0">
                          <a:ln>
                            <a:noFill/>
                          </a:ln>
                          <a:solidFill>
                            <a:schemeClr val="tx1"/>
                          </a:solidFill>
                          <a:effectLst/>
                          <a:latin typeface="+mn-ea"/>
                          <a:ea typeface="+mn-ea"/>
                        </a:rPr>
                        <a:t>措置：環境負荷の少ない行為に対し助成を行う。</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地球温暖化対策税、　デポジット制度、 　　排出量取引制度</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補助金　・　税制優遇　・　環境融資</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59056">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情報的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環境情報を公開させ、社会的プレッシャーのかかる状態を作る。</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環境報告書・環境情報の公開、環境ラベル等製品への表示</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59056">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合意的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spc="-100" normalizeH="0" baseline="0" dirty="0">
                          <a:ln>
                            <a:noFill/>
                          </a:ln>
                          <a:solidFill>
                            <a:schemeClr val="tx1"/>
                          </a:solidFill>
                          <a:effectLst/>
                          <a:latin typeface="+mn-ea"/>
                          <a:ea typeface="+mn-ea"/>
                        </a:rPr>
                        <a:t>どのような行動を行うのか事前に合意することで、その実行を求める。</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公害防止協定、環境マネジメント規格の取得</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59056">
                <a:tc vMerge="1">
                  <a:txBody>
                    <a:bodyPr/>
                    <a:lstStyle/>
                    <a:p>
                      <a:endParaRPr kumimoji="1" lang="ja-JP" alt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自主的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自主的に努力目標を設け、環境保全の取組みを行う手法。</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企業・団体等の環境に関わる自主行動計画</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59056">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手続規制</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spc="-100" normalizeH="0" baseline="0" dirty="0">
                          <a:ln>
                            <a:noFill/>
                          </a:ln>
                          <a:solidFill>
                            <a:schemeClr val="tx1"/>
                          </a:solidFill>
                          <a:effectLst/>
                          <a:latin typeface="+mn-ea"/>
                          <a:ea typeface="+mn-ea"/>
                        </a:rPr>
                        <a:t>意思決定の場で環境配慮のための判断基準とその手続きを組込む</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環境影響評価法（環境アセスメント）、　　　　　ＰＲＴＲ制度</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60226">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教育的</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支援的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各主体が、一定の行動を自発的に行うよう、教育・学習機会を提供し、支援する手法</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環境教育・学習、指導者や環境団体の育成、</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環境情報提供、環境活動支援</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426697">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自ら行う</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事業的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環境保全事業を行う、あるいは環境保全に関する財・サービスを購入することで、事業を通じて環境保全を行う。</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グリーン公共事業、グリーン調達</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35283">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n-ea"/>
                          <a:ea typeface="+mn-ea"/>
                        </a:rPr>
                        <a:t>調整的</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問題が発生した時に、事後的に対応する手法</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rPr>
                        <a:t>被害救済、裁判前の紛争処理</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bl>
          </a:graphicData>
        </a:graphic>
      </p:graphicFrame>
      <p:sp>
        <p:nvSpPr>
          <p:cNvPr id="225362" name="AutoShape 176">
            <a:extLst>
              <a:ext uri="{FF2B5EF4-FFF2-40B4-BE49-F238E27FC236}">
                <a16:creationId xmlns:a16="http://schemas.microsoft.com/office/drawing/2014/main" id="{667E2C2F-F607-D5EB-D7BD-1AB3ED965BF5}"/>
              </a:ext>
            </a:extLst>
          </p:cNvPr>
          <p:cNvSpPr>
            <a:spLocks noChangeArrowheads="1"/>
          </p:cNvSpPr>
          <p:nvPr/>
        </p:nvSpPr>
        <p:spPr bwMode="auto">
          <a:xfrm>
            <a:off x="34925" y="673099"/>
            <a:ext cx="1223963" cy="269859"/>
          </a:xfrm>
          <a:prstGeom prst="roundRect">
            <a:avLst>
              <a:gd name="adj" fmla="val 16681"/>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800">
              <a:latin typeface="+mn-ea"/>
              <a:ea typeface="+mn-ea"/>
            </a:endParaRPr>
          </a:p>
        </p:txBody>
      </p:sp>
      <p:sp>
        <p:nvSpPr>
          <p:cNvPr id="225363" name="Text Box 177">
            <a:extLst>
              <a:ext uri="{FF2B5EF4-FFF2-40B4-BE49-F238E27FC236}">
                <a16:creationId xmlns:a16="http://schemas.microsoft.com/office/drawing/2014/main" id="{24217DD6-A323-665D-A256-E34960B6FD17}"/>
              </a:ext>
            </a:extLst>
          </p:cNvPr>
          <p:cNvSpPr txBox="1">
            <a:spLocks noChangeArrowheads="1"/>
          </p:cNvSpPr>
          <p:nvPr/>
        </p:nvSpPr>
        <p:spPr bwMode="auto">
          <a:xfrm>
            <a:off x="0" y="641470"/>
            <a:ext cx="1295401" cy="30480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環境政策手法</a:t>
            </a:r>
          </a:p>
        </p:txBody>
      </p:sp>
      <p:graphicFrame>
        <p:nvGraphicFramePr>
          <p:cNvPr id="229608" name="Group 232">
            <a:extLst>
              <a:ext uri="{FF2B5EF4-FFF2-40B4-BE49-F238E27FC236}">
                <a16:creationId xmlns:a16="http://schemas.microsoft.com/office/drawing/2014/main" id="{FE93667C-FBD4-AA31-C55D-665FED29E921}"/>
              </a:ext>
            </a:extLst>
          </p:cNvPr>
          <p:cNvGraphicFramePr>
            <a:graphicFrameLocks noGrp="1"/>
          </p:cNvGraphicFramePr>
          <p:nvPr>
            <p:extLst>
              <p:ext uri="{D42A27DB-BD31-4B8C-83A1-F6EECF244321}">
                <p14:modId xmlns:p14="http://schemas.microsoft.com/office/powerpoint/2010/main" val="2725172530"/>
              </p:ext>
            </p:extLst>
          </p:nvPr>
        </p:nvGraphicFramePr>
        <p:xfrm>
          <a:off x="4860032" y="5678351"/>
          <a:ext cx="4249043" cy="1158162"/>
        </p:xfrm>
        <a:graphic>
          <a:graphicData uri="http://schemas.openxmlformats.org/drawingml/2006/table">
            <a:tbl>
              <a:tblPr/>
              <a:tblGrid>
                <a:gridCol w="288032">
                  <a:extLst>
                    <a:ext uri="{9D8B030D-6E8A-4147-A177-3AD203B41FA5}">
                      <a16:colId xmlns:a16="http://schemas.microsoft.com/office/drawing/2014/main" val="20000"/>
                    </a:ext>
                  </a:extLst>
                </a:gridCol>
                <a:gridCol w="655659">
                  <a:extLst>
                    <a:ext uri="{9D8B030D-6E8A-4147-A177-3AD203B41FA5}">
                      <a16:colId xmlns:a16="http://schemas.microsoft.com/office/drawing/2014/main" val="4082860875"/>
                    </a:ext>
                  </a:extLst>
                </a:gridCol>
                <a:gridCol w="3305352">
                  <a:extLst>
                    <a:ext uri="{9D8B030D-6E8A-4147-A177-3AD203B41FA5}">
                      <a16:colId xmlns:a16="http://schemas.microsoft.com/office/drawing/2014/main" val="20001"/>
                    </a:ext>
                  </a:extLst>
                </a:gridCol>
              </a:tblGrid>
              <a:tr h="274241">
                <a:tc rowSpan="4">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游ゴシック" panose="020B0400000000000000" pitchFamily="50" charset="-128"/>
                          <a:ea typeface="游ゴシック" panose="020B0400000000000000" pitchFamily="50" charset="-128"/>
                        </a:rPr>
                        <a:t>パフォ</a:t>
                      </a:r>
                      <a:r>
                        <a:rPr kumimoji="1" lang="en-US" altLang="ja-JP" sz="1000" b="0" i="0" u="none" strike="noStrike" cap="none" normalizeH="0" baseline="0" dirty="0">
                          <a:ln>
                            <a:noFill/>
                          </a:ln>
                          <a:solidFill>
                            <a:schemeClr val="tx1"/>
                          </a:solidFill>
                          <a:effectLst/>
                          <a:latin typeface="游ゴシック" panose="020B0400000000000000" pitchFamily="50" charset="-128"/>
                          <a:ea typeface="游ゴシック" panose="020B0400000000000000" pitchFamily="50" charset="-128"/>
                        </a:rPr>
                        <a:t>Ⅰ</a:t>
                      </a:r>
                      <a:r>
                        <a:rPr kumimoji="1" lang="ja-JP" altLang="en-US" sz="1000" b="0" i="0" u="none" strike="noStrike" cap="none" normalizeH="0" baseline="0" dirty="0">
                          <a:ln>
                            <a:noFill/>
                          </a:ln>
                          <a:solidFill>
                            <a:schemeClr val="tx1"/>
                          </a:solidFill>
                          <a:effectLst/>
                          <a:latin typeface="游ゴシック" panose="020B0400000000000000" pitchFamily="50" charset="-128"/>
                          <a:ea typeface="游ゴシック" panose="020B0400000000000000" pitchFamily="50" charset="-128"/>
                        </a:rPr>
                        <a:t>マンス</a:t>
                      </a:r>
                    </a:p>
                  </a:txBody>
                  <a:tcPr marL="91444" marR="91444"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大気</a:t>
                      </a:r>
                    </a:p>
                  </a:txBody>
                  <a:tcPr marL="91444" marR="91444" marT="45681" marB="4568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大気汚染物質排出基準、自動車排ガス規制</a:t>
                      </a:r>
                    </a:p>
                  </a:txBody>
                  <a:tcPr marL="91444" marR="91444"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74241">
                <a:tc v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a:t>
                      </a:r>
                    </a:p>
                  </a:txBody>
                  <a:tcPr marL="91444" marR="91444"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a:t>
                      </a:r>
                    </a:p>
                  </a:txBody>
                  <a:tcPr marL="91444" marR="91444" marT="45681" marB="4568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水質汚濁物質排水基準、総量規制基準</a:t>
                      </a:r>
                    </a:p>
                  </a:txBody>
                  <a:tcPr marL="91444" marR="91444"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241">
                <a:tc v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生活</a:t>
                      </a:r>
                    </a:p>
                  </a:txBody>
                  <a:tcPr marL="91444" marR="91444"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生活</a:t>
                      </a:r>
                    </a:p>
                  </a:txBody>
                  <a:tcPr marL="91444" marR="91444" marT="45681" marB="4568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各種騒音規制、臭気濃度規制</a:t>
                      </a:r>
                    </a:p>
                  </a:txBody>
                  <a:tcPr marL="91444" marR="91444"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241">
                <a:tc v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廃棄物</a:t>
                      </a:r>
                    </a:p>
                  </a:txBody>
                  <a:tcPr marL="91444" marR="91444" marT="45681" marB="4568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廃棄物</a:t>
                      </a:r>
                    </a:p>
                  </a:txBody>
                  <a:tcPr marL="91444" marR="91444" marT="45681" marB="4568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廃棄物処理基準、保管基準</a:t>
                      </a:r>
                    </a:p>
                  </a:txBody>
                  <a:tcPr marL="91444" marR="91444" marT="45681" marB="4568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25384" name="AutoShape 241">
            <a:extLst>
              <a:ext uri="{FF2B5EF4-FFF2-40B4-BE49-F238E27FC236}">
                <a16:creationId xmlns:a16="http://schemas.microsoft.com/office/drawing/2014/main" id="{A262C5EE-9272-4139-11D1-D3604949870F}"/>
              </a:ext>
            </a:extLst>
          </p:cNvPr>
          <p:cNvSpPr>
            <a:spLocks noChangeArrowheads="1"/>
          </p:cNvSpPr>
          <p:nvPr/>
        </p:nvSpPr>
        <p:spPr bwMode="auto">
          <a:xfrm>
            <a:off x="107950" y="4911720"/>
            <a:ext cx="1079674" cy="269875"/>
          </a:xfrm>
          <a:prstGeom prst="roundRect">
            <a:avLst>
              <a:gd name="adj" fmla="val 16671"/>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800">
              <a:latin typeface="+mn-ea"/>
              <a:ea typeface="+mn-ea"/>
            </a:endParaRPr>
          </a:p>
        </p:txBody>
      </p:sp>
      <p:sp>
        <p:nvSpPr>
          <p:cNvPr id="225385" name="Text Box 242">
            <a:extLst>
              <a:ext uri="{FF2B5EF4-FFF2-40B4-BE49-F238E27FC236}">
                <a16:creationId xmlns:a16="http://schemas.microsoft.com/office/drawing/2014/main" id="{0461AD6E-83D2-59C2-CFE1-081FE3302911}"/>
              </a:ext>
            </a:extLst>
          </p:cNvPr>
          <p:cNvSpPr txBox="1">
            <a:spLocks noChangeArrowheads="1"/>
          </p:cNvSpPr>
          <p:nvPr/>
        </p:nvSpPr>
        <p:spPr bwMode="auto">
          <a:xfrm>
            <a:off x="107950" y="4873620"/>
            <a:ext cx="1150938"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規制的手法</a:t>
            </a:r>
          </a:p>
        </p:txBody>
      </p:sp>
      <p:sp>
        <p:nvSpPr>
          <p:cNvPr id="225386" name="Line 244">
            <a:extLst>
              <a:ext uri="{FF2B5EF4-FFF2-40B4-BE49-F238E27FC236}">
                <a16:creationId xmlns:a16="http://schemas.microsoft.com/office/drawing/2014/main" id="{F4E49C5A-8858-DC8E-BD4F-931D84D62459}"/>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05907" name="テキスト ボックス 22">
            <a:extLst>
              <a:ext uri="{FF2B5EF4-FFF2-40B4-BE49-F238E27FC236}">
                <a16:creationId xmlns:a16="http://schemas.microsoft.com/office/drawing/2014/main" id="{A3D5295F-2C4B-BFF6-EEB8-E7B14693F33D}"/>
              </a:ext>
            </a:extLst>
          </p:cNvPr>
          <p:cNvSpPr txBox="1">
            <a:spLocks noChangeArrowheads="1"/>
          </p:cNvSpPr>
          <p:nvPr/>
        </p:nvSpPr>
        <p:spPr bwMode="auto">
          <a:xfrm>
            <a:off x="34925" y="5162139"/>
            <a:ext cx="842550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0" dirty="0"/>
              <a:t>①行為規制</a:t>
            </a:r>
            <a:endParaRPr lang="en-US" altLang="ja-JP" sz="1200" b="0" dirty="0"/>
          </a:p>
          <a:p>
            <a:pPr>
              <a:spcBef>
                <a:spcPct val="0"/>
              </a:spcBef>
              <a:buFontTx/>
              <a:buNone/>
            </a:pPr>
            <a:r>
              <a:rPr lang="ja-JP" altLang="en-US" sz="1200" b="0" dirty="0"/>
              <a:t>環境に影響を及ぼすおそれのある行為について、具体的な行為の内容を指定して遵守させる方法です。</a:t>
            </a:r>
          </a:p>
          <a:p>
            <a:pPr>
              <a:spcBef>
                <a:spcPct val="0"/>
              </a:spcBef>
              <a:buFontTx/>
              <a:buNone/>
            </a:pPr>
            <a:r>
              <a:rPr lang="ja-JP" altLang="en-US" sz="1200" b="0" dirty="0"/>
              <a:t>自然公園法で国立公園特別地域の土地形状変更などは許可が必要。</a:t>
            </a:r>
            <a:endParaRPr lang="en-US" altLang="ja-JP" sz="1200" b="0" dirty="0"/>
          </a:p>
          <a:p>
            <a:pPr>
              <a:spcBef>
                <a:spcPct val="0"/>
              </a:spcBef>
              <a:buFontTx/>
              <a:buNone/>
            </a:pPr>
            <a:r>
              <a:rPr lang="ja-JP" altLang="en-US" sz="1200" b="0" dirty="0"/>
              <a:t>②パフォーマンス規制</a:t>
            </a:r>
            <a:endParaRPr lang="en-US" altLang="ja-JP" sz="1200" b="0" dirty="0"/>
          </a:p>
          <a:p>
            <a:pPr>
              <a:spcBef>
                <a:spcPct val="0"/>
              </a:spcBef>
              <a:buFontTx/>
              <a:buNone/>
            </a:pPr>
            <a:r>
              <a:rPr lang="ja-JP" altLang="en-US" sz="1200" b="0" dirty="0"/>
              <a:t>定められた環境影響のレベルを確保することを求める方法です。</a:t>
            </a:r>
          </a:p>
          <a:p>
            <a:pPr>
              <a:spcBef>
                <a:spcPct val="0"/>
              </a:spcBef>
              <a:buFontTx/>
              <a:buNone/>
            </a:pPr>
            <a:r>
              <a:rPr lang="ja-JP" altLang="en-US" sz="1200" b="0" dirty="0"/>
              <a:t>・環境影響の大きさを定める方法</a:t>
            </a:r>
          </a:p>
          <a:p>
            <a:pPr>
              <a:spcBef>
                <a:spcPct val="0"/>
              </a:spcBef>
              <a:buFontTx/>
              <a:buNone/>
            </a:pPr>
            <a:r>
              <a:rPr lang="ja-JP" altLang="en-US" sz="1200" b="0" dirty="0"/>
              <a:t>・環境改善の程度を定める方法</a:t>
            </a:r>
            <a:endParaRPr lang="en-US" altLang="ja-JP" sz="1200" b="0" dirty="0"/>
          </a:p>
          <a:p>
            <a:pPr>
              <a:spcBef>
                <a:spcPct val="0"/>
              </a:spcBef>
              <a:buFontTx/>
              <a:buNone/>
            </a:pPr>
            <a:r>
              <a:rPr lang="ja-JP" altLang="en-US" sz="1200" b="0" dirty="0"/>
              <a:t>　</a:t>
            </a:r>
            <a:r>
              <a:rPr lang="en-US" altLang="ja-JP" sz="1200" b="0" dirty="0"/>
              <a:t>※</a:t>
            </a:r>
            <a:r>
              <a:rPr lang="ja-JP" altLang="en-US" sz="1200" b="0" dirty="0"/>
              <a:t>規制基準を随時引き上げていく</a:t>
            </a:r>
            <a:r>
              <a:rPr lang="ja-JP" altLang="en-US" sz="1200" b="0" dirty="0">
                <a:solidFill>
                  <a:srgbClr val="FF0000"/>
                </a:solidFill>
              </a:rPr>
              <a:t>トップランナー制度</a:t>
            </a:r>
            <a:r>
              <a:rPr lang="ja-JP" altLang="en-US" sz="1200" b="0" dirty="0"/>
              <a:t>の採用</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1CC75B87-7A57-E281-F4B6-B1CB874084F1}"/>
              </a:ext>
            </a:extLst>
          </p:cNvPr>
          <p:cNvSpPr txBox="1"/>
          <p:nvPr/>
        </p:nvSpPr>
        <p:spPr>
          <a:xfrm>
            <a:off x="0" y="5490488"/>
            <a:ext cx="7055094" cy="1384995"/>
          </a:xfrm>
          <a:prstGeom prst="rect">
            <a:avLst/>
          </a:prstGeom>
          <a:noFill/>
        </p:spPr>
        <p:txBody>
          <a:bodyPr wrap="square">
            <a:spAutoFit/>
          </a:bodyPr>
          <a:lstStyle/>
          <a:p>
            <a:r>
              <a:rPr lang="ja-JP" altLang="en-US" sz="1400" b="0" dirty="0"/>
              <a:t>●合意的手法</a:t>
            </a:r>
          </a:p>
          <a:p>
            <a:r>
              <a:rPr lang="ja-JP" altLang="en-US" sz="1400" b="0" dirty="0"/>
              <a:t>どのような行動を行うかについて、行政や住民側と対象者とが事前に合意すること。</a:t>
            </a:r>
          </a:p>
          <a:p>
            <a:r>
              <a:rPr lang="ja-JP" altLang="en-US" sz="1400" b="0" dirty="0"/>
              <a:t>　・公害防止協定　　　：地方公共団体と企業の問で交わした公害防止に関する約束。</a:t>
            </a:r>
          </a:p>
          <a:p>
            <a:r>
              <a:rPr lang="ja-JP" altLang="en-US" sz="1400" b="0" dirty="0"/>
              <a:t>　・地球環境保全協定：公害防止のみならす､温暖化など地球環境保全対策を含んだ</a:t>
            </a:r>
            <a:endParaRPr lang="en-US" altLang="ja-JP" sz="1400" b="0" dirty="0"/>
          </a:p>
          <a:p>
            <a:r>
              <a:rPr lang="ja-JP" altLang="en-US" sz="1400" b="0" dirty="0"/>
              <a:t>　　　　　　　　　　　　　　  取り組みに関する協定。</a:t>
            </a:r>
          </a:p>
          <a:p>
            <a:r>
              <a:rPr lang="ja-JP" altLang="en-US" sz="1400" b="0" dirty="0"/>
              <a:t>　・緑地協定　　　　　　：土地所有者等の、緑地の保全や緑化に関する協定。</a:t>
            </a:r>
          </a:p>
        </p:txBody>
      </p:sp>
      <p:sp>
        <p:nvSpPr>
          <p:cNvPr id="225283" name="Text Box 6">
            <a:extLst>
              <a:ext uri="{FF2B5EF4-FFF2-40B4-BE49-F238E27FC236}">
                <a16:creationId xmlns:a16="http://schemas.microsoft.com/office/drawing/2014/main" id="{4C3A5C08-98D5-7328-651C-A3873FBB42FD}"/>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P184</a:t>
            </a:r>
            <a:r>
              <a:rPr lang="ja-JP" altLang="en-US" sz="1200" b="0" dirty="0">
                <a:latin typeface="+mn-ea"/>
                <a:ea typeface="+mn-ea"/>
              </a:rPr>
              <a:t>～</a:t>
            </a:r>
            <a:r>
              <a:rPr lang="en-US" altLang="ja-JP" sz="1200" b="0" dirty="0">
                <a:latin typeface="+mn-ea"/>
                <a:ea typeface="+mn-ea"/>
              </a:rPr>
              <a:t>187</a:t>
            </a:r>
          </a:p>
        </p:txBody>
      </p:sp>
      <p:sp>
        <p:nvSpPr>
          <p:cNvPr id="225284" name="Text Box 7">
            <a:extLst>
              <a:ext uri="{FF2B5EF4-FFF2-40B4-BE49-F238E27FC236}">
                <a16:creationId xmlns:a16="http://schemas.microsoft.com/office/drawing/2014/main" id="{F309B32F-F317-D703-CBE2-A6A3CDDFEE1B}"/>
              </a:ext>
            </a:extLst>
          </p:cNvPr>
          <p:cNvSpPr txBox="1">
            <a:spLocks noChangeArrowheads="1"/>
          </p:cNvSpPr>
          <p:nvPr/>
        </p:nvSpPr>
        <p:spPr bwMode="auto">
          <a:xfrm>
            <a:off x="611188" y="188913"/>
            <a:ext cx="7921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en-US" altLang="ja-JP" sz="1600">
                <a:solidFill>
                  <a:schemeClr val="bg1"/>
                </a:solidFill>
                <a:latin typeface="+mn-ea"/>
                <a:ea typeface="+mn-ea"/>
              </a:rPr>
              <a:t>03</a:t>
            </a:r>
            <a:r>
              <a:rPr lang="ja-JP" altLang="en-US" sz="1600">
                <a:solidFill>
                  <a:schemeClr val="bg1"/>
                </a:solidFill>
                <a:latin typeface="+mn-ea"/>
                <a:ea typeface="+mn-ea"/>
              </a:rPr>
              <a:t>・</a:t>
            </a:r>
            <a:r>
              <a:rPr lang="en-US" altLang="ja-JP" sz="1600">
                <a:solidFill>
                  <a:schemeClr val="bg1"/>
                </a:solidFill>
                <a:latin typeface="+mn-ea"/>
                <a:ea typeface="+mn-ea"/>
              </a:rPr>
              <a:t>04</a:t>
            </a:r>
          </a:p>
        </p:txBody>
      </p:sp>
      <p:sp>
        <p:nvSpPr>
          <p:cNvPr id="225285" name="Text Box 8">
            <a:extLst>
              <a:ext uri="{FF2B5EF4-FFF2-40B4-BE49-F238E27FC236}">
                <a16:creationId xmlns:a16="http://schemas.microsoft.com/office/drawing/2014/main" id="{AAC23621-270B-96E2-8FFF-F1356E07796C}"/>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25287" name="Text Box 10">
            <a:extLst>
              <a:ext uri="{FF2B5EF4-FFF2-40B4-BE49-F238E27FC236}">
                <a16:creationId xmlns:a16="http://schemas.microsoft.com/office/drawing/2014/main" id="{85902DDB-0935-A5A9-67C2-E2E858577F09}"/>
              </a:ext>
            </a:extLst>
          </p:cNvPr>
          <p:cNvSpPr txBox="1">
            <a:spLocks noChangeArrowheads="1"/>
          </p:cNvSpPr>
          <p:nvPr/>
        </p:nvSpPr>
        <p:spPr bwMode="auto">
          <a:xfrm>
            <a:off x="1511300" y="76200"/>
            <a:ext cx="6262688"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環境保全のためのさまざまな手法</a:t>
            </a:r>
          </a:p>
        </p:txBody>
      </p:sp>
      <p:sp>
        <p:nvSpPr>
          <p:cNvPr id="225386" name="Line 244">
            <a:extLst>
              <a:ext uri="{FF2B5EF4-FFF2-40B4-BE49-F238E27FC236}">
                <a16:creationId xmlns:a16="http://schemas.microsoft.com/office/drawing/2014/main" id="{C7453CDF-C996-681D-8A63-1C64B2B64545}"/>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18" name="AutoShape 241">
            <a:extLst>
              <a:ext uri="{FF2B5EF4-FFF2-40B4-BE49-F238E27FC236}">
                <a16:creationId xmlns:a16="http://schemas.microsoft.com/office/drawing/2014/main" id="{CD0C3194-61A3-3A9D-9A4C-D76F5FF551D0}"/>
              </a:ext>
            </a:extLst>
          </p:cNvPr>
          <p:cNvSpPr>
            <a:spLocks noChangeArrowheads="1"/>
          </p:cNvSpPr>
          <p:nvPr/>
        </p:nvSpPr>
        <p:spPr bwMode="auto">
          <a:xfrm>
            <a:off x="77788" y="706438"/>
            <a:ext cx="1181100" cy="260350"/>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800">
              <a:latin typeface="+mn-ea"/>
              <a:ea typeface="+mn-ea"/>
            </a:endParaRPr>
          </a:p>
        </p:txBody>
      </p:sp>
      <p:sp>
        <p:nvSpPr>
          <p:cNvPr id="19" name="Text Box 242">
            <a:extLst>
              <a:ext uri="{FF2B5EF4-FFF2-40B4-BE49-F238E27FC236}">
                <a16:creationId xmlns:a16="http://schemas.microsoft.com/office/drawing/2014/main" id="{81E98A3B-3E37-B6F8-A8DC-347CE6B24952}"/>
              </a:ext>
            </a:extLst>
          </p:cNvPr>
          <p:cNvSpPr txBox="1">
            <a:spLocks noChangeArrowheads="1"/>
          </p:cNvSpPr>
          <p:nvPr/>
        </p:nvSpPr>
        <p:spPr bwMode="auto">
          <a:xfrm>
            <a:off x="77788" y="668338"/>
            <a:ext cx="1254125" cy="3063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経済的手法</a:t>
            </a:r>
          </a:p>
        </p:txBody>
      </p:sp>
      <p:sp>
        <p:nvSpPr>
          <p:cNvPr id="21" name="テキスト ボックス 20">
            <a:extLst>
              <a:ext uri="{FF2B5EF4-FFF2-40B4-BE49-F238E27FC236}">
                <a16:creationId xmlns:a16="http://schemas.microsoft.com/office/drawing/2014/main" id="{1DEEF9E4-5C67-A6B0-C883-E8251B006DF6}"/>
              </a:ext>
            </a:extLst>
          </p:cNvPr>
          <p:cNvSpPr txBox="1"/>
          <p:nvPr/>
        </p:nvSpPr>
        <p:spPr>
          <a:xfrm>
            <a:off x="0" y="946150"/>
            <a:ext cx="9144000" cy="2893100"/>
          </a:xfrm>
          <a:prstGeom prst="rect">
            <a:avLst/>
          </a:prstGeom>
          <a:noFill/>
        </p:spPr>
        <p:txBody>
          <a:bodyPr>
            <a:spAutoFit/>
          </a:bodyPr>
          <a:lstStyle/>
          <a:p>
            <a:pPr>
              <a:defRPr/>
            </a:pPr>
            <a:r>
              <a:rPr lang="ja-JP" altLang="en-US" sz="1400" b="0" dirty="0">
                <a:latin typeface="+mn-ea"/>
                <a:ea typeface="+mn-ea"/>
              </a:rPr>
              <a:t>規制的手法が困難な主体を、幅広く誘導する。炭素税や排出量取引などの</a:t>
            </a:r>
            <a:r>
              <a:rPr lang="ja-JP" altLang="en-US" sz="1400" b="0" dirty="0">
                <a:solidFill>
                  <a:srgbClr val="FF0000"/>
                </a:solidFill>
                <a:latin typeface="+mn-ea"/>
                <a:ea typeface="+mn-ea"/>
              </a:rPr>
              <a:t>カーボンプライシング</a:t>
            </a:r>
            <a:r>
              <a:rPr lang="ja-JP" altLang="en-US" sz="1400" b="0" dirty="0">
                <a:latin typeface="+mn-ea"/>
                <a:ea typeface="+mn-ea"/>
              </a:rPr>
              <a:t>が注目されています。</a:t>
            </a:r>
            <a:endParaRPr lang="en-US" altLang="ja-JP" sz="1400" b="0" dirty="0">
              <a:latin typeface="+mn-ea"/>
              <a:ea typeface="+mn-ea"/>
            </a:endParaRPr>
          </a:p>
          <a:p>
            <a:pPr>
              <a:defRPr/>
            </a:pPr>
            <a:r>
              <a:rPr lang="ja-JP" altLang="en-US" sz="1400" b="0" dirty="0">
                <a:latin typeface="+mn-ea"/>
                <a:ea typeface="+mn-ea"/>
              </a:rPr>
              <a:t>③経済的負担措置</a:t>
            </a:r>
            <a:endParaRPr lang="en-US" altLang="ja-JP" sz="1400" b="0" dirty="0">
              <a:latin typeface="+mn-ea"/>
              <a:ea typeface="+mn-ea"/>
            </a:endParaRPr>
          </a:p>
          <a:p>
            <a:pPr>
              <a:defRPr/>
            </a:pPr>
            <a:r>
              <a:rPr lang="ja-JP" altLang="en-US" sz="1400" b="0" dirty="0">
                <a:latin typeface="+mn-ea"/>
                <a:ea typeface="+mn-ea"/>
              </a:rPr>
              <a:t>　</a:t>
            </a:r>
            <a:r>
              <a:rPr lang="ja-JP" altLang="en-US" sz="1400" b="0" dirty="0">
                <a:solidFill>
                  <a:srgbClr val="FF0000"/>
                </a:solidFill>
                <a:latin typeface="+mn-ea"/>
                <a:ea typeface="+mn-ea"/>
              </a:rPr>
              <a:t>環境税、炭素税、水源税</a:t>
            </a:r>
            <a:r>
              <a:rPr lang="ja-JP" altLang="en-US" sz="1400" b="0" dirty="0">
                <a:latin typeface="+mn-ea"/>
                <a:ea typeface="+mn-ea"/>
              </a:rPr>
              <a:t>などの課徴金のほか、ごみ有料化など公的サービス、</a:t>
            </a:r>
          </a:p>
          <a:p>
            <a:pPr>
              <a:defRPr/>
            </a:pPr>
            <a:r>
              <a:rPr lang="ja-JP" altLang="en-US" sz="1400" b="0" dirty="0">
                <a:latin typeface="+mn-ea"/>
                <a:ea typeface="+mn-ea"/>
              </a:rPr>
              <a:t>　自然保護のための入山料、大気汚染防止のためのロードプライシングなどがあります。</a:t>
            </a:r>
          </a:p>
          <a:p>
            <a:pPr>
              <a:defRPr/>
            </a:pPr>
            <a:r>
              <a:rPr lang="ja-JP" altLang="en-US" sz="1400" b="0" dirty="0">
                <a:latin typeface="+mn-ea"/>
                <a:ea typeface="+mn-ea"/>
              </a:rPr>
              <a:t>④経済的助成措置</a:t>
            </a:r>
            <a:endParaRPr lang="en-US" altLang="ja-JP" sz="1400" b="0" dirty="0">
              <a:latin typeface="+mn-ea"/>
              <a:ea typeface="+mn-ea"/>
            </a:endParaRPr>
          </a:p>
          <a:p>
            <a:pPr>
              <a:defRPr/>
            </a:pPr>
            <a:r>
              <a:rPr lang="ja-JP" altLang="en-US" sz="1400" b="0" dirty="0">
                <a:latin typeface="+mn-ea"/>
                <a:ea typeface="+mn-ea"/>
              </a:rPr>
              <a:t>　各種補助金、税制優遇、低利融資、公的債務保証、</a:t>
            </a:r>
            <a:r>
              <a:rPr lang="ja-JP" altLang="en-US" sz="1400" b="0" dirty="0">
                <a:solidFill>
                  <a:srgbClr val="FF0000"/>
                </a:solidFill>
                <a:latin typeface="+mn-ea"/>
                <a:ea typeface="+mn-ea"/>
              </a:rPr>
              <a:t>再生可能エネルギー固定価格買取制度</a:t>
            </a:r>
            <a:r>
              <a:rPr lang="ja-JP" altLang="en-US" sz="1400" b="0" dirty="0">
                <a:latin typeface="+mn-ea"/>
                <a:ea typeface="+mn-ea"/>
              </a:rPr>
              <a:t>など。</a:t>
            </a:r>
          </a:p>
          <a:p>
            <a:pPr>
              <a:defRPr/>
            </a:pPr>
            <a:r>
              <a:rPr lang="ja-JP" altLang="en-US" sz="1400" b="0" dirty="0">
                <a:latin typeface="+mn-ea"/>
                <a:ea typeface="+mn-ea"/>
              </a:rPr>
              <a:t>　経済的助成措置を講じる際には、汚染者負担原則の例外に合致しているかどうかを確認が必要。</a:t>
            </a:r>
            <a:endParaRPr lang="en-US" altLang="ja-JP" sz="1400" b="0" dirty="0">
              <a:latin typeface="+mn-ea"/>
              <a:ea typeface="+mn-ea"/>
            </a:endParaRPr>
          </a:p>
          <a:p>
            <a:pPr>
              <a:defRPr/>
            </a:pPr>
            <a:r>
              <a:rPr lang="ja-JP" altLang="en-US" sz="1400" b="0" dirty="0">
                <a:latin typeface="+mn-ea"/>
                <a:ea typeface="+mn-ea"/>
              </a:rPr>
              <a:t>●デポジット制度</a:t>
            </a:r>
            <a:endParaRPr lang="en-US" altLang="ja-JP" sz="1400" b="0" dirty="0">
              <a:latin typeface="+mn-ea"/>
              <a:ea typeface="+mn-ea"/>
            </a:endParaRPr>
          </a:p>
          <a:p>
            <a:pPr>
              <a:defRPr/>
            </a:pPr>
            <a:r>
              <a:rPr lang="ja-JP" altLang="en-US" sz="1400" b="0" dirty="0">
                <a:latin typeface="+mn-ea"/>
                <a:ea typeface="+mn-ea"/>
              </a:rPr>
              <a:t>　製品を購入時、代金に加えて預り金を徴収し、容器など指定の場所に戻した際に</a:t>
            </a:r>
            <a:r>
              <a:rPr lang="ja-JP" altLang="en-US" sz="1400" b="0" dirty="0">
                <a:solidFill>
                  <a:srgbClr val="FF0000"/>
                </a:solidFill>
                <a:latin typeface="+mn-ea"/>
                <a:ea typeface="+mn-ea"/>
              </a:rPr>
              <a:t>預り金を返却</a:t>
            </a:r>
            <a:r>
              <a:rPr lang="ja-JP" altLang="en-US" sz="1400" b="0" dirty="0">
                <a:latin typeface="+mn-ea"/>
                <a:ea typeface="+mn-ea"/>
              </a:rPr>
              <a:t>すること。</a:t>
            </a:r>
            <a:endParaRPr lang="en-US" altLang="ja-JP" sz="1400" b="0" dirty="0">
              <a:latin typeface="+mn-ea"/>
              <a:ea typeface="+mn-ea"/>
            </a:endParaRPr>
          </a:p>
          <a:p>
            <a:pPr>
              <a:defRPr/>
            </a:pPr>
            <a:r>
              <a:rPr lang="ja-JP" altLang="en-US" sz="1400" b="0" dirty="0">
                <a:latin typeface="+mn-ea"/>
                <a:ea typeface="+mn-ea"/>
              </a:rPr>
              <a:t>●排出量取引制度</a:t>
            </a:r>
            <a:endParaRPr lang="en-US" altLang="ja-JP" sz="1400" b="0" dirty="0">
              <a:latin typeface="+mn-ea"/>
              <a:ea typeface="+mn-ea"/>
            </a:endParaRPr>
          </a:p>
          <a:p>
            <a:pPr>
              <a:defRPr/>
            </a:pPr>
            <a:r>
              <a:rPr lang="ja-JP" altLang="en-US" sz="1400" b="0" dirty="0">
                <a:latin typeface="+mn-ea"/>
                <a:ea typeface="+mn-ea"/>
              </a:rPr>
              <a:t>　汚染物質を排出する権利を設定し、その売買を認める制度。</a:t>
            </a:r>
          </a:p>
          <a:p>
            <a:pPr>
              <a:defRPr/>
            </a:pPr>
            <a:r>
              <a:rPr lang="ja-JP" altLang="en-US" sz="1400" b="0" dirty="0">
                <a:latin typeface="+mn-ea"/>
                <a:ea typeface="+mn-ea"/>
              </a:rPr>
              <a:t>・制度全体の排出許容総量（＝クレジット総量）を定め、それを制度参加者に配分する</a:t>
            </a:r>
            <a:r>
              <a:rPr lang="ja-JP" altLang="en-US" sz="1400" b="0" dirty="0">
                <a:solidFill>
                  <a:srgbClr val="FF0000"/>
                </a:solidFill>
                <a:latin typeface="+mn-ea"/>
                <a:ea typeface="+mn-ea"/>
              </a:rPr>
              <a:t>キヤツプアンドトレード制度</a:t>
            </a:r>
            <a:endParaRPr lang="en-US" altLang="ja-JP" sz="1400" b="0" dirty="0">
              <a:solidFill>
                <a:srgbClr val="FF0000"/>
              </a:solidFill>
              <a:latin typeface="+mn-ea"/>
              <a:ea typeface="+mn-ea"/>
            </a:endParaRPr>
          </a:p>
          <a:p>
            <a:pPr>
              <a:defRPr/>
            </a:pPr>
            <a:r>
              <a:rPr lang="ja-JP" altLang="en-US" sz="1400" b="0" dirty="0">
                <a:latin typeface="+mn-ea"/>
                <a:ea typeface="+mn-ea"/>
              </a:rPr>
              <a:t>・制度参加者が一定の条件を満たした場合にクレジットが与えられる</a:t>
            </a:r>
            <a:r>
              <a:rPr lang="ja-JP" altLang="en-US" sz="1400" b="0" dirty="0">
                <a:solidFill>
                  <a:srgbClr val="FF0000"/>
                </a:solidFill>
                <a:latin typeface="+mn-ea"/>
                <a:ea typeface="+mn-ea"/>
              </a:rPr>
              <a:t>ベースラインアンドクレジット制度</a:t>
            </a:r>
          </a:p>
        </p:txBody>
      </p:sp>
      <p:sp>
        <p:nvSpPr>
          <p:cNvPr id="16" name="AutoShape 241">
            <a:extLst>
              <a:ext uri="{FF2B5EF4-FFF2-40B4-BE49-F238E27FC236}">
                <a16:creationId xmlns:a16="http://schemas.microsoft.com/office/drawing/2014/main" id="{5630F86A-E31B-CAB5-A2D7-EC6BA5E325A7}"/>
              </a:ext>
            </a:extLst>
          </p:cNvPr>
          <p:cNvSpPr>
            <a:spLocks noChangeArrowheads="1"/>
          </p:cNvSpPr>
          <p:nvPr/>
        </p:nvSpPr>
        <p:spPr bwMode="auto">
          <a:xfrm>
            <a:off x="63500" y="3856038"/>
            <a:ext cx="1181100" cy="261937"/>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800">
              <a:latin typeface="+mn-ea"/>
              <a:ea typeface="+mn-ea"/>
            </a:endParaRPr>
          </a:p>
        </p:txBody>
      </p:sp>
      <p:sp>
        <p:nvSpPr>
          <p:cNvPr id="17" name="Text Box 242">
            <a:extLst>
              <a:ext uri="{FF2B5EF4-FFF2-40B4-BE49-F238E27FC236}">
                <a16:creationId xmlns:a16="http://schemas.microsoft.com/office/drawing/2014/main" id="{CA2A19DF-BFDC-27CB-8893-1A7A7AC0FC63}"/>
              </a:ext>
            </a:extLst>
          </p:cNvPr>
          <p:cNvSpPr txBox="1">
            <a:spLocks noChangeArrowheads="1"/>
          </p:cNvSpPr>
          <p:nvPr/>
        </p:nvSpPr>
        <p:spPr bwMode="auto">
          <a:xfrm>
            <a:off x="63500" y="3817938"/>
            <a:ext cx="12541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情報的手法</a:t>
            </a:r>
          </a:p>
        </p:txBody>
      </p:sp>
      <p:sp>
        <p:nvSpPr>
          <p:cNvPr id="20" name="テキスト ボックス 19">
            <a:extLst>
              <a:ext uri="{FF2B5EF4-FFF2-40B4-BE49-F238E27FC236}">
                <a16:creationId xmlns:a16="http://schemas.microsoft.com/office/drawing/2014/main" id="{475366F9-A82A-0C0C-7DDC-8CBCB26B8FE5}"/>
              </a:ext>
            </a:extLst>
          </p:cNvPr>
          <p:cNvSpPr txBox="1"/>
          <p:nvPr/>
        </p:nvSpPr>
        <p:spPr>
          <a:xfrm>
            <a:off x="36513" y="4079875"/>
            <a:ext cx="9107487" cy="1169988"/>
          </a:xfrm>
          <a:prstGeom prst="rect">
            <a:avLst/>
          </a:prstGeom>
          <a:noFill/>
        </p:spPr>
        <p:txBody>
          <a:bodyPr>
            <a:spAutoFit/>
          </a:bodyPr>
          <a:lstStyle/>
          <a:p>
            <a:pPr>
              <a:defRPr/>
            </a:pPr>
            <a:r>
              <a:rPr lang="ja-JP" altLang="en-US" sz="1400" b="0" dirty="0">
                <a:latin typeface="+mn-ea"/>
                <a:ea typeface="+mn-ea"/>
              </a:rPr>
              <a:t>主体に環境情報に関する説明責任を求め、社会的プレッシャーをかけ、環境保全上望ましい行動に誘導する手法です。</a:t>
            </a:r>
          </a:p>
          <a:p>
            <a:pPr>
              <a:defRPr/>
            </a:pPr>
            <a:r>
              <a:rPr lang="ja-JP" altLang="en-US" sz="1400" b="0" dirty="0">
                <a:latin typeface="+mn-ea"/>
                <a:ea typeface="+mn-ea"/>
              </a:rPr>
              <a:t>●事業活動に関する環境情報</a:t>
            </a:r>
          </a:p>
          <a:p>
            <a:pPr>
              <a:defRPr/>
            </a:pPr>
            <a:r>
              <a:rPr lang="ja-JP" altLang="en-US" sz="1400" b="0" dirty="0">
                <a:latin typeface="+mn-ea"/>
                <a:ea typeface="+mn-ea"/>
              </a:rPr>
              <a:t>　化管法（ＰＲＴＲ制度）では、一定量以上の化学物質の環境中への排出や廃棄物としての移動を公表する。</a:t>
            </a:r>
          </a:p>
          <a:p>
            <a:pPr>
              <a:defRPr/>
            </a:pPr>
            <a:r>
              <a:rPr lang="ja-JP" altLang="en-US" sz="1400" b="0" dirty="0">
                <a:latin typeface="+mn-ea"/>
                <a:ea typeface="+mn-ea"/>
              </a:rPr>
              <a:t>●製品に関する環境情報</a:t>
            </a:r>
          </a:p>
          <a:p>
            <a:pPr>
              <a:defRPr/>
            </a:pPr>
            <a:r>
              <a:rPr lang="ja-JP" altLang="en-US" sz="1400" b="0" dirty="0">
                <a:latin typeface="+mn-ea"/>
                <a:ea typeface="+mn-ea"/>
              </a:rPr>
              <a:t>　一定の化学物質について</a:t>
            </a:r>
            <a:r>
              <a:rPr lang="ja-JP" altLang="en-US" sz="1400" dirty="0">
                <a:solidFill>
                  <a:srgbClr val="FF0000"/>
                </a:solidFill>
                <a:latin typeface="+mn-ea"/>
                <a:ea typeface="+mn-ea"/>
              </a:rPr>
              <a:t>ＳＤＳ（安全データシート）</a:t>
            </a:r>
            <a:r>
              <a:rPr lang="ja-JP" altLang="en-US" sz="1400" b="0" dirty="0">
                <a:latin typeface="+mn-ea"/>
                <a:ea typeface="+mn-ea"/>
              </a:rPr>
              <a:t>の交付義務。</a:t>
            </a:r>
            <a:r>
              <a:rPr lang="ja-JP" altLang="en-US" sz="1400" b="0" dirty="0">
                <a:solidFill>
                  <a:srgbClr val="FF0000"/>
                </a:solidFill>
                <a:latin typeface="+mn-ea"/>
                <a:ea typeface="+mn-ea"/>
              </a:rPr>
              <a:t>エコマーク制度</a:t>
            </a:r>
            <a:r>
              <a:rPr lang="ja-JP" altLang="en-US" sz="1400" b="0" dirty="0">
                <a:latin typeface="+mn-ea"/>
                <a:ea typeface="+mn-ea"/>
              </a:rPr>
              <a:t>をはじめとする環境ラベル。</a:t>
            </a:r>
          </a:p>
        </p:txBody>
      </p:sp>
      <p:sp>
        <p:nvSpPr>
          <p:cNvPr id="24" name="AutoShape 55">
            <a:extLst>
              <a:ext uri="{FF2B5EF4-FFF2-40B4-BE49-F238E27FC236}">
                <a16:creationId xmlns:a16="http://schemas.microsoft.com/office/drawing/2014/main" id="{A3DE6E25-2DB7-C97C-0CFD-FA65165DA2F2}"/>
              </a:ext>
            </a:extLst>
          </p:cNvPr>
          <p:cNvSpPr>
            <a:spLocks noChangeArrowheads="1"/>
          </p:cNvSpPr>
          <p:nvPr/>
        </p:nvSpPr>
        <p:spPr bwMode="auto">
          <a:xfrm>
            <a:off x="6855117" y="5543324"/>
            <a:ext cx="2203803" cy="1253331"/>
          </a:xfrm>
          <a:prstGeom prst="roundRect">
            <a:avLst>
              <a:gd name="adj" fmla="val 7676"/>
            </a:avLst>
          </a:prstGeom>
          <a:solidFill>
            <a:srgbClr val="FFCCFF"/>
          </a:solidFill>
          <a:ln>
            <a:noFill/>
          </a:ln>
          <a:effectLst>
            <a:outerShdw dist="381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200" b="0" dirty="0">
              <a:latin typeface="+mn-ea"/>
              <a:ea typeface="+mn-ea"/>
            </a:endParaRPr>
          </a:p>
        </p:txBody>
      </p:sp>
      <p:sp>
        <p:nvSpPr>
          <p:cNvPr id="25" name="AutoShape 56">
            <a:extLst>
              <a:ext uri="{FF2B5EF4-FFF2-40B4-BE49-F238E27FC236}">
                <a16:creationId xmlns:a16="http://schemas.microsoft.com/office/drawing/2014/main" id="{7D1B7A42-DE3F-E44C-19F5-B7B1A8DC3FE8}"/>
              </a:ext>
            </a:extLst>
          </p:cNvPr>
          <p:cNvSpPr>
            <a:spLocks noChangeArrowheads="1"/>
          </p:cNvSpPr>
          <p:nvPr/>
        </p:nvSpPr>
        <p:spPr bwMode="auto">
          <a:xfrm>
            <a:off x="7098105" y="5315823"/>
            <a:ext cx="1608101" cy="272415"/>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dirty="0">
              <a:solidFill>
                <a:schemeClr val="bg1"/>
              </a:solidFill>
              <a:latin typeface="+mn-ea"/>
              <a:ea typeface="+mn-ea"/>
            </a:endParaRPr>
          </a:p>
        </p:txBody>
      </p:sp>
      <p:sp>
        <p:nvSpPr>
          <p:cNvPr id="3" name="テキスト ボックス 2">
            <a:extLst>
              <a:ext uri="{FF2B5EF4-FFF2-40B4-BE49-F238E27FC236}">
                <a16:creationId xmlns:a16="http://schemas.microsoft.com/office/drawing/2014/main" id="{159B833F-3F09-CBA8-A69B-2234DB752E9B}"/>
              </a:ext>
            </a:extLst>
          </p:cNvPr>
          <p:cNvSpPr txBox="1"/>
          <p:nvPr/>
        </p:nvSpPr>
        <p:spPr>
          <a:xfrm>
            <a:off x="6855117" y="5596327"/>
            <a:ext cx="2199025" cy="1200329"/>
          </a:xfrm>
          <a:prstGeom prst="rect">
            <a:avLst/>
          </a:prstGeom>
          <a:noFill/>
        </p:spPr>
        <p:txBody>
          <a:bodyPr wrap="square">
            <a:spAutoFit/>
          </a:bodyPr>
          <a:lstStyle/>
          <a:p>
            <a:pPr>
              <a:spcBef>
                <a:spcPct val="0"/>
              </a:spcBef>
              <a:buFontTx/>
              <a:buNone/>
              <a:defRPr/>
            </a:pPr>
            <a:r>
              <a:rPr lang="en-US" altLang="ja-JP" sz="1200" b="0" dirty="0">
                <a:latin typeface="+mn-ea"/>
                <a:ea typeface="+mn-ea"/>
              </a:rPr>
              <a:t>1989</a:t>
            </a:r>
            <a:r>
              <a:rPr lang="ja-JP" altLang="en-US" sz="1200" b="0" dirty="0">
                <a:latin typeface="+mn-ea"/>
                <a:ea typeface="+mn-ea"/>
              </a:rPr>
              <a:t>年開始の環境ラベル制度</a:t>
            </a:r>
          </a:p>
          <a:p>
            <a:pPr>
              <a:spcBef>
                <a:spcPct val="0"/>
              </a:spcBef>
              <a:buFontTx/>
              <a:buNone/>
              <a:defRPr/>
            </a:pPr>
            <a:r>
              <a:rPr lang="en-US" altLang="ja-JP" sz="1200" b="0" dirty="0">
                <a:latin typeface="+mn-ea"/>
                <a:ea typeface="+mn-ea"/>
              </a:rPr>
              <a:t>｢</a:t>
            </a:r>
            <a:r>
              <a:rPr lang="ja-JP" altLang="en-US" sz="1200" b="0" dirty="0">
                <a:latin typeface="+mn-ea"/>
                <a:ea typeface="+mn-ea"/>
              </a:rPr>
              <a:t>生産</a:t>
            </a:r>
            <a:r>
              <a:rPr lang="en-US" altLang="ja-JP" sz="1200" b="0" dirty="0">
                <a:latin typeface="+mn-ea"/>
                <a:ea typeface="+mn-ea"/>
              </a:rPr>
              <a:t>｣</a:t>
            </a:r>
            <a:r>
              <a:rPr lang="ja-JP" altLang="en-US" sz="1200" b="0" dirty="0">
                <a:latin typeface="+mn-ea"/>
                <a:ea typeface="+mn-ea"/>
              </a:rPr>
              <a:t>から</a:t>
            </a:r>
            <a:r>
              <a:rPr lang="en-US" altLang="ja-JP" sz="1200" b="0" dirty="0">
                <a:latin typeface="+mn-ea"/>
                <a:ea typeface="+mn-ea"/>
              </a:rPr>
              <a:t>｢</a:t>
            </a:r>
            <a:r>
              <a:rPr lang="ja-JP" altLang="en-US" sz="1200" b="0" dirty="0">
                <a:latin typeface="+mn-ea"/>
                <a:ea typeface="+mn-ea"/>
              </a:rPr>
              <a:t>廃棄</a:t>
            </a:r>
            <a:r>
              <a:rPr lang="en-US" altLang="ja-JP" sz="1200" b="0" dirty="0">
                <a:latin typeface="+mn-ea"/>
                <a:ea typeface="+mn-ea"/>
              </a:rPr>
              <a:t>｣</a:t>
            </a:r>
            <a:r>
              <a:rPr lang="ja-JP" altLang="en-US" sz="1200" b="0" dirty="0">
                <a:latin typeface="+mn-ea"/>
                <a:ea typeface="+mn-ea"/>
              </a:rPr>
              <a:t>にわたるライフサイクル全体を通して環境への負荷が少なく、環境保全に役立つと認められた商品にエコマークがつけられている。</a:t>
            </a:r>
            <a:endParaRPr lang="ja-JP" altLang="ja-JP" sz="1200" b="0" dirty="0">
              <a:latin typeface="+mn-ea"/>
              <a:ea typeface="+mn-ea"/>
            </a:endParaRPr>
          </a:p>
        </p:txBody>
      </p:sp>
      <p:sp>
        <p:nvSpPr>
          <p:cNvPr id="5" name="テキスト ボックス 4">
            <a:extLst>
              <a:ext uri="{FF2B5EF4-FFF2-40B4-BE49-F238E27FC236}">
                <a16:creationId xmlns:a16="http://schemas.microsoft.com/office/drawing/2014/main" id="{3CE51E10-EF8E-9EF2-6B5C-62D523EC71F8}"/>
              </a:ext>
            </a:extLst>
          </p:cNvPr>
          <p:cNvSpPr txBox="1"/>
          <p:nvPr/>
        </p:nvSpPr>
        <p:spPr>
          <a:xfrm>
            <a:off x="7093326" y="5257772"/>
            <a:ext cx="1612880" cy="338554"/>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ＭＳ Ｐゴシック"/>
                <a:ea typeface="ＭＳ Ｐゴシック"/>
                <a:cs typeface="+mn-cs"/>
              </a:rPr>
              <a:t>エコマーク制度</a:t>
            </a:r>
            <a:endParaRPr kumimoji="1" lang="ja-JP" altLang="ja-JP" sz="1600" b="1"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6" name="AutoShape 241">
            <a:extLst>
              <a:ext uri="{FF2B5EF4-FFF2-40B4-BE49-F238E27FC236}">
                <a16:creationId xmlns:a16="http://schemas.microsoft.com/office/drawing/2014/main" id="{D808ECEA-C991-9F58-9CC9-D95734D4AF20}"/>
              </a:ext>
            </a:extLst>
          </p:cNvPr>
          <p:cNvSpPr>
            <a:spLocks noChangeArrowheads="1"/>
          </p:cNvSpPr>
          <p:nvPr/>
        </p:nvSpPr>
        <p:spPr bwMode="auto">
          <a:xfrm>
            <a:off x="57193" y="5287455"/>
            <a:ext cx="1181100" cy="261937"/>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800">
              <a:latin typeface="+mn-ea"/>
              <a:ea typeface="+mn-ea"/>
            </a:endParaRPr>
          </a:p>
        </p:txBody>
      </p:sp>
      <p:sp>
        <p:nvSpPr>
          <p:cNvPr id="7" name="Text Box 242">
            <a:extLst>
              <a:ext uri="{FF2B5EF4-FFF2-40B4-BE49-F238E27FC236}">
                <a16:creationId xmlns:a16="http://schemas.microsoft.com/office/drawing/2014/main" id="{28BDCA50-F71F-EE4D-F720-0A59F9699448}"/>
              </a:ext>
            </a:extLst>
          </p:cNvPr>
          <p:cNvSpPr txBox="1">
            <a:spLocks noChangeArrowheads="1"/>
          </p:cNvSpPr>
          <p:nvPr/>
        </p:nvSpPr>
        <p:spPr bwMode="auto">
          <a:xfrm>
            <a:off x="57193" y="5249355"/>
            <a:ext cx="1254125" cy="3079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400" dirty="0">
                <a:latin typeface="+mn-ea"/>
                <a:ea typeface="+mn-ea"/>
              </a:rPr>
              <a:t>その他の手法</a:t>
            </a:r>
          </a:p>
        </p:txBody>
      </p:sp>
      <p:pic>
        <p:nvPicPr>
          <p:cNvPr id="207885" name="図 3">
            <a:extLst>
              <a:ext uri="{FF2B5EF4-FFF2-40B4-BE49-F238E27FC236}">
                <a16:creationId xmlns:a16="http://schemas.microsoft.com/office/drawing/2014/main" id="{39DD8EDC-C402-CFF8-D18B-6CADF616469D}"/>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16416" y="4555199"/>
            <a:ext cx="678948" cy="65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1" name="Text Box 6">
            <a:extLst>
              <a:ext uri="{FF2B5EF4-FFF2-40B4-BE49-F238E27FC236}">
                <a16:creationId xmlns:a16="http://schemas.microsoft.com/office/drawing/2014/main" id="{46FEDAAA-6222-1CBF-F91B-49033AA65DFD}"/>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P188</a:t>
            </a:r>
            <a:r>
              <a:rPr lang="ja-JP" altLang="en-US" sz="1200" b="0" dirty="0">
                <a:latin typeface="+mn-ea"/>
                <a:ea typeface="+mn-ea"/>
              </a:rPr>
              <a:t>～</a:t>
            </a:r>
            <a:r>
              <a:rPr lang="en-US" altLang="ja-JP" sz="1200" b="0" dirty="0">
                <a:latin typeface="+mn-ea"/>
                <a:ea typeface="+mn-ea"/>
              </a:rPr>
              <a:t>P189</a:t>
            </a:r>
          </a:p>
        </p:txBody>
      </p:sp>
      <p:sp>
        <p:nvSpPr>
          <p:cNvPr id="227332" name="Text Box 7">
            <a:extLst>
              <a:ext uri="{FF2B5EF4-FFF2-40B4-BE49-F238E27FC236}">
                <a16:creationId xmlns:a16="http://schemas.microsoft.com/office/drawing/2014/main" id="{B46E6784-5CE3-DFFC-6583-3F654FCB39E3}"/>
              </a:ext>
            </a:extLst>
          </p:cNvPr>
          <p:cNvSpPr txBox="1">
            <a:spLocks noChangeArrowheads="1"/>
          </p:cNvSpPr>
          <p:nvPr/>
        </p:nvSpPr>
        <p:spPr bwMode="auto">
          <a:xfrm>
            <a:off x="6111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０５</a:t>
            </a:r>
          </a:p>
        </p:txBody>
      </p:sp>
      <p:sp>
        <p:nvSpPr>
          <p:cNvPr id="227333" name="Text Box 8">
            <a:extLst>
              <a:ext uri="{FF2B5EF4-FFF2-40B4-BE49-F238E27FC236}">
                <a16:creationId xmlns:a16="http://schemas.microsoft.com/office/drawing/2014/main" id="{3B13CC77-1624-A649-5C84-FA0AFBCA287E}"/>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27334" name="Text Box 9">
            <a:extLst>
              <a:ext uri="{FF2B5EF4-FFF2-40B4-BE49-F238E27FC236}">
                <a16:creationId xmlns:a16="http://schemas.microsoft.com/office/drawing/2014/main" id="{4897DA91-47E6-8FA7-363B-83E761A4D282}"/>
              </a:ext>
            </a:extLst>
          </p:cNvPr>
          <p:cNvSpPr txBox="1">
            <a:spLocks noChangeArrowheads="1"/>
          </p:cNvSpPr>
          <p:nvPr/>
        </p:nvSpPr>
        <p:spPr bwMode="auto">
          <a:xfrm>
            <a:off x="1187450" y="115888"/>
            <a:ext cx="4105275" cy="4572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400">
                <a:latin typeface="+mn-ea"/>
                <a:ea typeface="+mn-ea"/>
              </a:rPr>
              <a:t>環境教育・環境学習</a:t>
            </a:r>
          </a:p>
        </p:txBody>
      </p:sp>
      <p:sp>
        <p:nvSpPr>
          <p:cNvPr id="227335" name="AutoShape 10">
            <a:extLst>
              <a:ext uri="{FF2B5EF4-FFF2-40B4-BE49-F238E27FC236}">
                <a16:creationId xmlns:a16="http://schemas.microsoft.com/office/drawing/2014/main" id="{130664A3-7916-A9C3-74C4-873D04D964DA}"/>
              </a:ext>
            </a:extLst>
          </p:cNvPr>
          <p:cNvSpPr>
            <a:spLocks noChangeArrowheads="1"/>
          </p:cNvSpPr>
          <p:nvPr/>
        </p:nvSpPr>
        <p:spPr bwMode="auto">
          <a:xfrm>
            <a:off x="36513" y="713261"/>
            <a:ext cx="3311351" cy="229677"/>
          </a:xfrm>
          <a:prstGeom prst="roundRect">
            <a:avLst>
              <a:gd name="adj" fmla="val 16639"/>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900">
              <a:latin typeface="+mn-ea"/>
              <a:ea typeface="+mn-ea"/>
            </a:endParaRPr>
          </a:p>
        </p:txBody>
      </p:sp>
      <p:graphicFrame>
        <p:nvGraphicFramePr>
          <p:cNvPr id="231508" name="Group 84">
            <a:extLst>
              <a:ext uri="{FF2B5EF4-FFF2-40B4-BE49-F238E27FC236}">
                <a16:creationId xmlns:a16="http://schemas.microsoft.com/office/drawing/2014/main" id="{20F60EC9-19C1-A8F5-42D5-B8866B1B568A}"/>
              </a:ext>
            </a:extLst>
          </p:cNvPr>
          <p:cNvGraphicFramePr>
            <a:graphicFrameLocks noGrp="1"/>
          </p:cNvGraphicFramePr>
          <p:nvPr>
            <p:extLst>
              <p:ext uri="{D42A27DB-BD31-4B8C-83A1-F6EECF244321}">
                <p14:modId xmlns:p14="http://schemas.microsoft.com/office/powerpoint/2010/main" val="2380257420"/>
              </p:ext>
            </p:extLst>
          </p:nvPr>
        </p:nvGraphicFramePr>
        <p:xfrm>
          <a:off x="107950" y="2059892"/>
          <a:ext cx="8928100" cy="3565562"/>
        </p:xfrm>
        <a:graphic>
          <a:graphicData uri="http://schemas.openxmlformats.org/drawingml/2006/table">
            <a:tbl>
              <a:tblPr/>
              <a:tblGrid>
                <a:gridCol w="576263">
                  <a:extLst>
                    <a:ext uri="{9D8B030D-6E8A-4147-A177-3AD203B41FA5}">
                      <a16:colId xmlns:a16="http://schemas.microsoft.com/office/drawing/2014/main" val="20000"/>
                    </a:ext>
                  </a:extLst>
                </a:gridCol>
                <a:gridCol w="8351837">
                  <a:extLst>
                    <a:ext uri="{9D8B030D-6E8A-4147-A177-3AD203B41FA5}">
                      <a16:colId xmlns:a16="http://schemas.microsoft.com/office/drawing/2014/main" val="20001"/>
                    </a:ext>
                  </a:extLst>
                </a:gridCol>
              </a:tblGrid>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主な動き</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1972</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ストックホルム人間環境宣言で取り上げられ、国際的な関心が高まる</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1975</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ベオグラード憲章</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で環境教育の目的と内容が明確化される。</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1977</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環境教育政府間会議トビリシ　</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グルジア</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 </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トビリシ宣言・トビリシ勧告</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1992</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アジェンダ２１で「持続可能な開発を推進するために環境教育を推進」する事が強調される。</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1997</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アジェンダ２１の考え方を受け</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持続可能な開発のための環境教育（ＥＳＤ）</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の概念を盛り込んだテサロニキ宣言が採択される。</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2002</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ヨハネスブルグ･サミットで、</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日本政府と市民団体が共同で「持続可能な開発のための教育</a:t>
                      </a:r>
                      <a:r>
                        <a:rPr kumimoji="1" lang="en-US" altLang="ja-JP"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ＥＳＤ</a:t>
                      </a:r>
                      <a:r>
                        <a:rPr kumimoji="1" lang="en-US" altLang="ja-JP"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の</a:t>
                      </a:r>
                      <a:r>
                        <a:rPr kumimoji="1" lang="en-US" altLang="ja-JP"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10</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年」</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を提案</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採択される</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2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2003</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環境教育推進法</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（旧法）が成立。　環境教育の指導者の育成に関する認定登録制度が設けられた。</a:t>
                      </a:r>
                      <a:endPar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2011</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環境教育等促進法</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が成立。　幅広い実践的な人材づくりや活用、協働取組の推進などが目的で旧法を全面改正</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2012</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リオ</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２０で採択された「</a:t>
                      </a:r>
                      <a:r>
                        <a:rPr kumimoji="1" lang="ja-JP" altLang="en-US" sz="12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我々が望む未来</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で重要性が再確認される</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2014</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ＥＳＤ</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国連持続可能な開発のための教育の１０年</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の世界大会が日本で開催。　⇒　</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2015</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年からの行動プログラム（ＧＡＰ）</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2018</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環境教育等促進法</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の基本方針変更⇒体験活動の意義などの捉え直しと、「体験の機会の場」の位置づけ</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74271">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2020</a:t>
                      </a: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ＳＤＧｓ達成に向けて、社会の変容と個人の変容を連関させ、技術革新にも対応した「</a:t>
                      </a:r>
                      <a:r>
                        <a:rPr kumimoji="1" lang="en-US" altLang="ja-JP"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ESD for 2030</a:t>
                      </a:r>
                      <a:r>
                        <a:rPr kumimoji="1" lang="ja-JP" altLang="en-US" sz="12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」が策定された。</a:t>
                      </a: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27380" name="AutoShape 53">
            <a:extLst>
              <a:ext uri="{FF2B5EF4-FFF2-40B4-BE49-F238E27FC236}">
                <a16:creationId xmlns:a16="http://schemas.microsoft.com/office/drawing/2014/main" id="{196BDEDD-DEAB-D680-7B3A-A5C0C6A08E13}"/>
              </a:ext>
            </a:extLst>
          </p:cNvPr>
          <p:cNvSpPr>
            <a:spLocks noChangeArrowheads="1"/>
          </p:cNvSpPr>
          <p:nvPr/>
        </p:nvSpPr>
        <p:spPr bwMode="auto">
          <a:xfrm>
            <a:off x="36513" y="1707455"/>
            <a:ext cx="3959423" cy="302283"/>
          </a:xfrm>
          <a:prstGeom prst="roundRect">
            <a:avLst>
              <a:gd name="adj" fmla="val 16639"/>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900">
              <a:latin typeface="+mn-ea"/>
              <a:ea typeface="+mn-ea"/>
            </a:endParaRPr>
          </a:p>
        </p:txBody>
      </p:sp>
      <p:sp>
        <p:nvSpPr>
          <p:cNvPr id="227385" name="Text Box 58">
            <a:extLst>
              <a:ext uri="{FF2B5EF4-FFF2-40B4-BE49-F238E27FC236}">
                <a16:creationId xmlns:a16="http://schemas.microsoft.com/office/drawing/2014/main" id="{9E58F68D-83B3-2686-DE97-8C2D0456490A}"/>
              </a:ext>
            </a:extLst>
          </p:cNvPr>
          <p:cNvSpPr txBox="1">
            <a:spLocks noChangeArrowheads="1"/>
          </p:cNvSpPr>
          <p:nvPr/>
        </p:nvSpPr>
        <p:spPr bwMode="auto">
          <a:xfrm>
            <a:off x="-1" y="644526"/>
            <a:ext cx="3887415"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環境教育・環境学習の役割と担い手</a:t>
            </a:r>
          </a:p>
        </p:txBody>
      </p:sp>
      <p:sp>
        <p:nvSpPr>
          <p:cNvPr id="227386" name="Text Box 59">
            <a:extLst>
              <a:ext uri="{FF2B5EF4-FFF2-40B4-BE49-F238E27FC236}">
                <a16:creationId xmlns:a16="http://schemas.microsoft.com/office/drawing/2014/main" id="{E39C0C26-C75A-FD5F-C3C5-91FE8234B498}"/>
              </a:ext>
            </a:extLst>
          </p:cNvPr>
          <p:cNvSpPr txBox="1">
            <a:spLocks noChangeArrowheads="1"/>
          </p:cNvSpPr>
          <p:nvPr/>
        </p:nvSpPr>
        <p:spPr bwMode="auto">
          <a:xfrm>
            <a:off x="12885" y="1672752"/>
            <a:ext cx="4021872"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環境教育の推進に関する世界と日本の流れ</a:t>
            </a:r>
          </a:p>
        </p:txBody>
      </p:sp>
      <p:sp>
        <p:nvSpPr>
          <p:cNvPr id="227389" name="Text Box 65">
            <a:extLst>
              <a:ext uri="{FF2B5EF4-FFF2-40B4-BE49-F238E27FC236}">
                <a16:creationId xmlns:a16="http://schemas.microsoft.com/office/drawing/2014/main" id="{F8D4B747-7D92-4DD2-396B-C2A1F6F6DD8F}"/>
              </a:ext>
            </a:extLst>
          </p:cNvPr>
          <p:cNvSpPr txBox="1">
            <a:spLocks noChangeArrowheads="1"/>
          </p:cNvSpPr>
          <p:nvPr/>
        </p:nvSpPr>
        <p:spPr bwMode="auto">
          <a:xfrm>
            <a:off x="36513" y="908050"/>
            <a:ext cx="5724525" cy="73818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①</a:t>
            </a:r>
            <a:r>
              <a:rPr lang="ja-JP" altLang="en-US" sz="1400" b="0" dirty="0">
                <a:latin typeface="+mn-ea"/>
                <a:ea typeface="+mn-ea"/>
              </a:rPr>
              <a:t>環境問題に関心をもち、</a:t>
            </a:r>
          </a:p>
          <a:p>
            <a:pPr>
              <a:spcBef>
                <a:spcPct val="0"/>
              </a:spcBef>
              <a:buFontTx/>
              <a:buNone/>
              <a:defRPr/>
            </a:pPr>
            <a:r>
              <a:rPr lang="ja-JP" altLang="en-US" sz="1400" b="0" dirty="0">
                <a:latin typeface="+mn-ea"/>
                <a:ea typeface="+mn-ea"/>
              </a:rPr>
              <a:t>②環境に対する人間の責任と役割を理解し</a:t>
            </a:r>
          </a:p>
          <a:p>
            <a:pPr>
              <a:spcBef>
                <a:spcPct val="0"/>
              </a:spcBef>
              <a:buFontTx/>
              <a:buNone/>
              <a:defRPr/>
            </a:pPr>
            <a:r>
              <a:rPr lang="ja-JP" altLang="en-US" sz="1400" b="0" dirty="0">
                <a:latin typeface="+mn-ea"/>
                <a:ea typeface="+mn-ea"/>
              </a:rPr>
              <a:t>③環境保全に参加する態度と環境問題解決のための能力を育成する。</a:t>
            </a:r>
          </a:p>
        </p:txBody>
      </p:sp>
      <p:sp>
        <p:nvSpPr>
          <p:cNvPr id="227392" name="Line 90">
            <a:extLst>
              <a:ext uri="{FF2B5EF4-FFF2-40B4-BE49-F238E27FC236}">
                <a16:creationId xmlns:a16="http://schemas.microsoft.com/office/drawing/2014/main" id="{F4BBA749-EE6F-068C-6383-558B99182D1D}"/>
              </a:ext>
            </a:extLst>
          </p:cNvPr>
          <p:cNvSpPr>
            <a:spLocks noChangeShapeType="1"/>
          </p:cNvSpPr>
          <p:nvPr/>
        </p:nvSpPr>
        <p:spPr bwMode="auto">
          <a:xfrm>
            <a:off x="-36513" y="620713"/>
            <a:ext cx="9144001"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 name="矢印: U ターン 1">
            <a:extLst>
              <a:ext uri="{FF2B5EF4-FFF2-40B4-BE49-F238E27FC236}">
                <a16:creationId xmlns:a16="http://schemas.microsoft.com/office/drawing/2014/main" id="{6D3DDDB6-A76A-3601-C9D8-371F8D79C086}"/>
              </a:ext>
            </a:extLst>
          </p:cNvPr>
          <p:cNvSpPr/>
          <p:nvPr/>
        </p:nvSpPr>
        <p:spPr>
          <a:xfrm rot="5400000">
            <a:off x="8064487" y="4079055"/>
            <a:ext cx="431849" cy="360040"/>
          </a:xfrm>
          <a:prstGeom prst="uturnArrow">
            <a:avLst>
              <a:gd name="adj1" fmla="val 25000"/>
              <a:gd name="adj2" fmla="val 25000"/>
              <a:gd name="adj3" fmla="val 25000"/>
              <a:gd name="adj4" fmla="val 43756"/>
              <a:gd name="adj5" fmla="val 75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ja-JP" altLang="en-US">
              <a:latin typeface="Arial"/>
              <a:ea typeface="ＭＳ Ｐゴシック"/>
            </a:endParaRPr>
          </a:p>
        </p:txBody>
      </p:sp>
      <p:sp>
        <p:nvSpPr>
          <p:cNvPr id="22" name="AutoShape 55">
            <a:extLst>
              <a:ext uri="{FF2B5EF4-FFF2-40B4-BE49-F238E27FC236}">
                <a16:creationId xmlns:a16="http://schemas.microsoft.com/office/drawing/2014/main" id="{54622D21-E391-DBC7-4800-EEE3314D9009}"/>
              </a:ext>
            </a:extLst>
          </p:cNvPr>
          <p:cNvSpPr>
            <a:spLocks noChangeArrowheads="1"/>
          </p:cNvSpPr>
          <p:nvPr/>
        </p:nvSpPr>
        <p:spPr bwMode="auto">
          <a:xfrm>
            <a:off x="29948" y="5871326"/>
            <a:ext cx="9036050" cy="901700"/>
          </a:xfrm>
          <a:prstGeom prst="roundRect">
            <a:avLst>
              <a:gd name="adj" fmla="val 8418"/>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en-US" sz="1200" b="0" dirty="0">
              <a:latin typeface="+mn-ea"/>
              <a:ea typeface="+mn-ea"/>
            </a:endParaRPr>
          </a:p>
        </p:txBody>
      </p:sp>
      <p:sp>
        <p:nvSpPr>
          <p:cNvPr id="23" name="AutoShape 56">
            <a:extLst>
              <a:ext uri="{FF2B5EF4-FFF2-40B4-BE49-F238E27FC236}">
                <a16:creationId xmlns:a16="http://schemas.microsoft.com/office/drawing/2014/main" id="{267DE23D-3094-0587-054B-E2BD45C414AE}"/>
              </a:ext>
            </a:extLst>
          </p:cNvPr>
          <p:cNvSpPr>
            <a:spLocks noChangeArrowheads="1"/>
          </p:cNvSpPr>
          <p:nvPr/>
        </p:nvSpPr>
        <p:spPr bwMode="auto">
          <a:xfrm>
            <a:off x="3271045" y="5667008"/>
            <a:ext cx="1588987" cy="230517"/>
          </a:xfrm>
          <a:prstGeom prst="roundRect">
            <a:avLst>
              <a:gd name="adj" fmla="val 16671"/>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900" dirty="0">
              <a:solidFill>
                <a:schemeClr val="bg1"/>
              </a:solidFill>
              <a:latin typeface="+mn-ea"/>
              <a:ea typeface="+mn-ea"/>
            </a:endParaRPr>
          </a:p>
        </p:txBody>
      </p:sp>
      <p:sp>
        <p:nvSpPr>
          <p:cNvPr id="16" name="矢印: U ターン 15">
            <a:extLst>
              <a:ext uri="{FF2B5EF4-FFF2-40B4-BE49-F238E27FC236}">
                <a16:creationId xmlns:a16="http://schemas.microsoft.com/office/drawing/2014/main" id="{213CD33C-6F39-D517-433B-EDB4B348CFAD}"/>
              </a:ext>
            </a:extLst>
          </p:cNvPr>
          <p:cNvSpPr/>
          <p:nvPr/>
        </p:nvSpPr>
        <p:spPr>
          <a:xfrm rot="5400000">
            <a:off x="8366484" y="4272176"/>
            <a:ext cx="1193442" cy="288566"/>
          </a:xfrm>
          <a:prstGeom prst="uturnArrow">
            <a:avLst>
              <a:gd name="adj1" fmla="val 25000"/>
              <a:gd name="adj2" fmla="val 21245"/>
              <a:gd name="adj3" fmla="val 25000"/>
              <a:gd name="adj4" fmla="val 50000"/>
              <a:gd name="adj5" fmla="val 75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ja-JP" altLang="en-US">
              <a:latin typeface="Arial"/>
              <a:ea typeface="ＭＳ Ｐゴシック"/>
            </a:endParaRPr>
          </a:p>
        </p:txBody>
      </p:sp>
      <p:sp>
        <p:nvSpPr>
          <p:cNvPr id="3" name="矢印: U ターン 2">
            <a:extLst>
              <a:ext uri="{FF2B5EF4-FFF2-40B4-BE49-F238E27FC236}">
                <a16:creationId xmlns:a16="http://schemas.microsoft.com/office/drawing/2014/main" id="{10D336AD-38C4-DD28-2F5D-CDAD9A717EEA}"/>
              </a:ext>
            </a:extLst>
          </p:cNvPr>
          <p:cNvSpPr/>
          <p:nvPr/>
        </p:nvSpPr>
        <p:spPr>
          <a:xfrm rot="5400000">
            <a:off x="8322543" y="5077373"/>
            <a:ext cx="707292" cy="288566"/>
          </a:xfrm>
          <a:prstGeom prst="uturn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ja-JP" altLang="en-US">
              <a:latin typeface="Arial"/>
              <a:ea typeface="ＭＳ Ｐゴシック"/>
            </a:endParaRPr>
          </a:p>
        </p:txBody>
      </p:sp>
      <p:sp>
        <p:nvSpPr>
          <p:cNvPr id="5" name="テキスト ボックス 4">
            <a:extLst>
              <a:ext uri="{FF2B5EF4-FFF2-40B4-BE49-F238E27FC236}">
                <a16:creationId xmlns:a16="http://schemas.microsoft.com/office/drawing/2014/main" id="{2EAFD274-4D1E-493C-807C-B1EF486B46A9}"/>
              </a:ext>
            </a:extLst>
          </p:cNvPr>
          <p:cNvSpPr txBox="1"/>
          <p:nvPr/>
        </p:nvSpPr>
        <p:spPr>
          <a:xfrm>
            <a:off x="3254949" y="5611396"/>
            <a:ext cx="1655385" cy="338554"/>
          </a:xfrm>
          <a:prstGeom prst="rect">
            <a:avLst/>
          </a:prstGeom>
          <a:noFill/>
        </p:spPr>
        <p:txBody>
          <a:bodyPr wrap="square">
            <a:spAutoFit/>
          </a:bodyPr>
          <a:lstStyle/>
          <a:p>
            <a:pPr algn="ctr">
              <a:spcBef>
                <a:spcPct val="0"/>
              </a:spcBef>
              <a:buFontTx/>
              <a:buNone/>
              <a:defRPr/>
            </a:pPr>
            <a:r>
              <a:rPr lang="ja-JP" altLang="en-US" sz="1600" dirty="0">
                <a:solidFill>
                  <a:schemeClr val="bg1"/>
                </a:solidFill>
                <a:latin typeface="+mn-ea"/>
                <a:ea typeface="+mn-ea"/>
              </a:rPr>
              <a:t>ＥＳＤの進展</a:t>
            </a:r>
            <a:endParaRPr lang="ja-JP" altLang="ja-JP" sz="1600" dirty="0">
              <a:solidFill>
                <a:schemeClr val="bg1"/>
              </a:solidFill>
              <a:latin typeface="+mn-ea"/>
              <a:ea typeface="+mn-ea"/>
            </a:endParaRPr>
          </a:p>
        </p:txBody>
      </p:sp>
      <p:sp>
        <p:nvSpPr>
          <p:cNvPr id="6" name="テキスト ボックス 5">
            <a:extLst>
              <a:ext uri="{FF2B5EF4-FFF2-40B4-BE49-F238E27FC236}">
                <a16:creationId xmlns:a16="http://schemas.microsoft.com/office/drawing/2014/main" id="{0F77B361-5440-D47D-B531-9FD83BBB14BB}"/>
              </a:ext>
            </a:extLst>
          </p:cNvPr>
          <p:cNvSpPr txBox="1"/>
          <p:nvPr/>
        </p:nvSpPr>
        <p:spPr>
          <a:xfrm>
            <a:off x="-36512" y="5919231"/>
            <a:ext cx="9180512" cy="83099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rPr>
              <a:t>ESD</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の</a:t>
            </a:r>
            <a:r>
              <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rPr>
              <a:t>10</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年」開始後は環境教育・環境学習を中心とする</a:t>
            </a:r>
            <a:r>
              <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rPr>
              <a:t>ESD</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の推進が図られ、</a:t>
            </a:r>
            <a:r>
              <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rPr>
              <a:t>ESD</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推進の拠点としてのユネスコスクールも飛躍的に増えた。</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また、大学においても学際的な学部・学科が誕生し、その多くが、持続可能な社会づくりに向けた人材育成に取り組んでいる。</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社会教育においては、自治体や公民館や博物館などを中心とした環境教育・</a:t>
            </a:r>
            <a:r>
              <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rPr>
              <a:t>ESD</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が進められているほか、ＮＰＯ・ＮＧＯによる自然体験教育や</a:t>
            </a:r>
            <a:endParaRPr kumimoji="1" lang="en-US" altLang="ja-JP" sz="12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n-cs"/>
              </a:rPr>
              <a:t>環境人材育成分野での活動も活発に行われている。</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AutoShape 60">
            <a:extLst>
              <a:ext uri="{FF2B5EF4-FFF2-40B4-BE49-F238E27FC236}">
                <a16:creationId xmlns:a16="http://schemas.microsoft.com/office/drawing/2014/main" id="{5D6DFD40-6E0D-49E2-5A51-A5A30FC243F6}"/>
              </a:ext>
            </a:extLst>
          </p:cNvPr>
          <p:cNvSpPr>
            <a:spLocks noChangeArrowheads="1"/>
          </p:cNvSpPr>
          <p:nvPr/>
        </p:nvSpPr>
        <p:spPr bwMode="auto">
          <a:xfrm>
            <a:off x="0" y="692150"/>
            <a:ext cx="3419475" cy="269875"/>
          </a:xfrm>
          <a:prstGeom prst="roundRect">
            <a:avLst>
              <a:gd name="adj" fmla="val 16657"/>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211971" name="AutoShape 61">
            <a:extLst>
              <a:ext uri="{FF2B5EF4-FFF2-40B4-BE49-F238E27FC236}">
                <a16:creationId xmlns:a16="http://schemas.microsoft.com/office/drawing/2014/main" id="{B4F273D9-A102-E3C5-406E-7B6FCC95462B}"/>
              </a:ext>
            </a:extLst>
          </p:cNvPr>
          <p:cNvSpPr>
            <a:spLocks noChangeArrowheads="1"/>
          </p:cNvSpPr>
          <p:nvPr/>
        </p:nvSpPr>
        <p:spPr bwMode="auto">
          <a:xfrm>
            <a:off x="0" y="4795838"/>
            <a:ext cx="2581275" cy="273050"/>
          </a:xfrm>
          <a:prstGeom prst="roundRect">
            <a:avLst>
              <a:gd name="adj" fmla="val 16648"/>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211972" name="AutoShape 62">
            <a:extLst>
              <a:ext uri="{FF2B5EF4-FFF2-40B4-BE49-F238E27FC236}">
                <a16:creationId xmlns:a16="http://schemas.microsoft.com/office/drawing/2014/main" id="{F2E9A832-F0AD-B222-A3ED-AA5C2EB0752C}"/>
              </a:ext>
            </a:extLst>
          </p:cNvPr>
          <p:cNvSpPr>
            <a:spLocks noChangeArrowheads="1"/>
          </p:cNvSpPr>
          <p:nvPr/>
        </p:nvSpPr>
        <p:spPr bwMode="auto">
          <a:xfrm>
            <a:off x="0" y="2254250"/>
            <a:ext cx="2222500" cy="269875"/>
          </a:xfrm>
          <a:prstGeom prst="roundRect">
            <a:avLst>
              <a:gd name="adj" fmla="val 16662"/>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endParaRPr lang="ja-JP" altLang="ja-JP" sz="1000">
              <a:latin typeface="Times New Roman" panose="02020603050405020304" pitchFamily="18" charset="0"/>
            </a:endParaRPr>
          </a:p>
        </p:txBody>
      </p:sp>
      <p:sp>
        <p:nvSpPr>
          <p:cNvPr id="211973" name="Text Box 6">
            <a:extLst>
              <a:ext uri="{FF2B5EF4-FFF2-40B4-BE49-F238E27FC236}">
                <a16:creationId xmlns:a16="http://schemas.microsoft.com/office/drawing/2014/main" id="{72D9CAD9-C2B6-D818-68F3-618D233025A8}"/>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P190</a:t>
            </a:r>
            <a:r>
              <a:rPr lang="ja-JP" altLang="en-US" sz="1200" b="0"/>
              <a:t>～</a:t>
            </a:r>
            <a:r>
              <a:rPr lang="en-US" altLang="ja-JP" sz="1200" b="0"/>
              <a:t>191</a:t>
            </a:r>
          </a:p>
        </p:txBody>
      </p:sp>
      <p:sp>
        <p:nvSpPr>
          <p:cNvPr id="211974" name="Text Box 7">
            <a:extLst>
              <a:ext uri="{FF2B5EF4-FFF2-40B4-BE49-F238E27FC236}">
                <a16:creationId xmlns:a16="http://schemas.microsoft.com/office/drawing/2014/main" id="{6766C2A8-35C3-CD7B-94CA-7408B8327ECC}"/>
              </a:ext>
            </a:extLst>
          </p:cNvPr>
          <p:cNvSpPr txBox="1">
            <a:spLocks noChangeArrowheads="1"/>
          </p:cNvSpPr>
          <p:nvPr/>
        </p:nvSpPr>
        <p:spPr bwMode="auto">
          <a:xfrm>
            <a:off x="611188" y="188913"/>
            <a:ext cx="576262"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600">
                <a:solidFill>
                  <a:schemeClr val="bg1"/>
                </a:solidFill>
              </a:rPr>
              <a:t>０６</a:t>
            </a:r>
          </a:p>
        </p:txBody>
      </p:sp>
      <p:sp>
        <p:nvSpPr>
          <p:cNvPr id="211975" name="Text Box 8">
            <a:extLst>
              <a:ext uri="{FF2B5EF4-FFF2-40B4-BE49-F238E27FC236}">
                <a16:creationId xmlns:a16="http://schemas.microsoft.com/office/drawing/2014/main" id="{53AC8DFC-903C-98F0-904F-FC7694144993}"/>
              </a:ext>
            </a:extLst>
          </p:cNvPr>
          <p:cNvSpPr txBox="1">
            <a:spLocks noChangeArrowheads="1"/>
          </p:cNvSpPr>
          <p:nvPr/>
        </p:nvSpPr>
        <p:spPr bwMode="auto">
          <a:xfrm>
            <a:off x="179388" y="188913"/>
            <a:ext cx="431800" cy="33655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600">
                <a:solidFill>
                  <a:schemeClr val="bg1"/>
                </a:solidFill>
              </a:rPr>
              <a:t>４</a:t>
            </a:r>
          </a:p>
        </p:txBody>
      </p:sp>
      <p:sp>
        <p:nvSpPr>
          <p:cNvPr id="211976" name="Text Box 9">
            <a:extLst>
              <a:ext uri="{FF2B5EF4-FFF2-40B4-BE49-F238E27FC236}">
                <a16:creationId xmlns:a16="http://schemas.microsoft.com/office/drawing/2014/main" id="{A09CEAB1-92E4-E375-CE37-3856A28A1F85}"/>
              </a:ext>
            </a:extLst>
          </p:cNvPr>
          <p:cNvSpPr txBox="1">
            <a:spLocks noChangeArrowheads="1"/>
          </p:cNvSpPr>
          <p:nvPr/>
        </p:nvSpPr>
        <p:spPr bwMode="auto">
          <a:xfrm>
            <a:off x="1258888" y="103188"/>
            <a:ext cx="5905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2800"/>
              <a:t>環境アセスメント（環境影響評価）</a:t>
            </a:r>
          </a:p>
        </p:txBody>
      </p:sp>
      <p:sp>
        <p:nvSpPr>
          <p:cNvPr id="211977" name="Text Box 18">
            <a:extLst>
              <a:ext uri="{FF2B5EF4-FFF2-40B4-BE49-F238E27FC236}">
                <a16:creationId xmlns:a16="http://schemas.microsoft.com/office/drawing/2014/main" id="{B438088E-A448-0544-1636-55E9CD60C210}"/>
              </a:ext>
            </a:extLst>
          </p:cNvPr>
          <p:cNvSpPr txBox="1">
            <a:spLocks noChangeArrowheads="1"/>
          </p:cNvSpPr>
          <p:nvPr/>
        </p:nvSpPr>
        <p:spPr bwMode="auto">
          <a:xfrm>
            <a:off x="0" y="644525"/>
            <a:ext cx="3527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a:t>環境アセスメント</a:t>
            </a:r>
            <a:r>
              <a:rPr lang="en-US" altLang="ja-JP" sz="1600"/>
              <a:t>(</a:t>
            </a:r>
            <a:r>
              <a:rPr lang="ja-JP" altLang="en-US" sz="1600"/>
              <a:t>環境影響評価）とは</a:t>
            </a:r>
          </a:p>
        </p:txBody>
      </p:sp>
      <p:sp>
        <p:nvSpPr>
          <p:cNvPr id="211978" name="Text Box 19">
            <a:extLst>
              <a:ext uri="{FF2B5EF4-FFF2-40B4-BE49-F238E27FC236}">
                <a16:creationId xmlns:a16="http://schemas.microsoft.com/office/drawing/2014/main" id="{D37099BC-4FED-EA29-789D-BBAA71FEFA40}"/>
              </a:ext>
            </a:extLst>
          </p:cNvPr>
          <p:cNvSpPr txBox="1">
            <a:spLocks noChangeArrowheads="1"/>
          </p:cNvSpPr>
          <p:nvPr/>
        </p:nvSpPr>
        <p:spPr bwMode="auto">
          <a:xfrm>
            <a:off x="0" y="2205038"/>
            <a:ext cx="2592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600"/>
              <a:t>環境アセスメントのしくみ</a:t>
            </a:r>
          </a:p>
        </p:txBody>
      </p:sp>
      <p:sp>
        <p:nvSpPr>
          <p:cNvPr id="211979" name="Text Box 20">
            <a:extLst>
              <a:ext uri="{FF2B5EF4-FFF2-40B4-BE49-F238E27FC236}">
                <a16:creationId xmlns:a16="http://schemas.microsoft.com/office/drawing/2014/main" id="{85AA96D6-87D8-BA22-6A10-6121A0380960}"/>
              </a:ext>
            </a:extLst>
          </p:cNvPr>
          <p:cNvSpPr txBox="1">
            <a:spLocks noChangeArrowheads="1"/>
          </p:cNvSpPr>
          <p:nvPr/>
        </p:nvSpPr>
        <p:spPr bwMode="auto">
          <a:xfrm>
            <a:off x="0" y="4797425"/>
            <a:ext cx="27003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dirty="0">
                <a:solidFill>
                  <a:srgbClr val="FF0000"/>
                </a:solidFill>
              </a:rPr>
              <a:t>戦略的環境アセスメント（ＳＥＡ）</a:t>
            </a:r>
          </a:p>
        </p:txBody>
      </p:sp>
      <p:graphicFrame>
        <p:nvGraphicFramePr>
          <p:cNvPr id="233546" name="Group 74">
            <a:extLst>
              <a:ext uri="{FF2B5EF4-FFF2-40B4-BE49-F238E27FC236}">
                <a16:creationId xmlns:a16="http://schemas.microsoft.com/office/drawing/2014/main" id="{CACD337E-D4E5-AD04-2283-0337AF9167D6}"/>
              </a:ext>
            </a:extLst>
          </p:cNvPr>
          <p:cNvGraphicFramePr>
            <a:graphicFrameLocks noGrp="1"/>
          </p:cNvGraphicFramePr>
          <p:nvPr>
            <p:extLst>
              <p:ext uri="{D42A27DB-BD31-4B8C-83A1-F6EECF244321}">
                <p14:modId xmlns:p14="http://schemas.microsoft.com/office/powerpoint/2010/main" val="763245526"/>
              </p:ext>
            </p:extLst>
          </p:nvPr>
        </p:nvGraphicFramePr>
        <p:xfrm>
          <a:off x="4932363" y="836613"/>
          <a:ext cx="4032250" cy="1524000"/>
        </p:xfrm>
        <a:graphic>
          <a:graphicData uri="http://schemas.openxmlformats.org/drawingml/2006/table">
            <a:tbl>
              <a:tblPr/>
              <a:tblGrid>
                <a:gridCol w="1944687">
                  <a:extLst>
                    <a:ext uri="{9D8B030D-6E8A-4147-A177-3AD203B41FA5}">
                      <a16:colId xmlns:a16="http://schemas.microsoft.com/office/drawing/2014/main" val="20000"/>
                    </a:ext>
                  </a:extLst>
                </a:gridCol>
                <a:gridCol w="2087563">
                  <a:extLst>
                    <a:ext uri="{9D8B030D-6E8A-4147-A177-3AD203B41FA5}">
                      <a16:colId xmlns:a16="http://schemas.microsoft.com/office/drawing/2014/main" val="20001"/>
                    </a:ext>
                  </a:extLst>
                </a:gridCol>
              </a:tblGrid>
              <a:tr h="1476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環境要素</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内訳</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val="10000"/>
                  </a:ext>
                </a:extLst>
              </a:tr>
              <a:tr h="14922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環境の自然的構成要素の良好な状態の保持</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大気環境、水環境、土壌環境、その他の環境</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922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生物の多様性の確保及び自然環境の体系的保全</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000" b="0" i="0" u="none" strike="noStrike" cap="none" normalizeH="0" baseline="0" dirty="0">
                          <a:ln>
                            <a:noFill/>
                          </a:ln>
                          <a:solidFill>
                            <a:schemeClr val="tx1"/>
                          </a:solidFill>
                          <a:effectLst/>
                          <a:latin typeface="Arial" panose="020B0604020202020204" pitchFamily="34" charset="0"/>
                          <a:ea typeface="PMingLiU" panose="020B0604030504040204" pitchFamily="18" charset="-120"/>
                        </a:rPr>
                        <a:t>植物、動物、生態系</a:t>
                      </a:r>
                      <a:endParaRPr kumimoji="1" lang="ja-JP" altLang="en-US" sz="1000" b="0" i="0" u="none" strike="noStrike" cap="none" normalizeH="0" baseline="0" dirty="0">
                        <a:ln>
                          <a:noFill/>
                        </a:ln>
                        <a:solidFill>
                          <a:schemeClr val="tx1"/>
                        </a:solidFill>
                        <a:effectLst/>
                        <a:latin typeface="Arial" panose="020B0604020202020204" pitchFamily="34" charset="0"/>
                        <a:ea typeface="PMingLiU" panose="020B0604030504040204" pitchFamily="18" charset="-12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097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人と自然との豊かな触れ合い</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景観、ふれあい活動の場</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638">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Arial" panose="020B0604020202020204" pitchFamily="34" charset="0"/>
                          <a:ea typeface="ＭＳ Ｐゴシック" panose="020B0600070205080204" pitchFamily="50" charset="-128"/>
                        </a:rPr>
                        <a:t>環境への負荷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廃棄物等、温室効果ガス等</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12000" name="Text Box 63">
            <a:extLst>
              <a:ext uri="{FF2B5EF4-FFF2-40B4-BE49-F238E27FC236}">
                <a16:creationId xmlns:a16="http://schemas.microsoft.com/office/drawing/2014/main" id="{4BAA5C76-E60C-3A3C-0F63-F568BCCE5101}"/>
              </a:ext>
            </a:extLst>
          </p:cNvPr>
          <p:cNvSpPr txBox="1">
            <a:spLocks noChangeArrowheads="1"/>
          </p:cNvSpPr>
          <p:nvPr/>
        </p:nvSpPr>
        <p:spPr bwMode="auto">
          <a:xfrm>
            <a:off x="0" y="981075"/>
            <a:ext cx="4859338"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400" b="0"/>
              <a:t>1997</a:t>
            </a:r>
            <a:r>
              <a:rPr lang="ja-JP" altLang="en-US" sz="1400" b="0"/>
              <a:t>年「環境影響評価法」成立。（</a:t>
            </a:r>
            <a:r>
              <a:rPr lang="en-US" altLang="ja-JP" sz="1400" b="0"/>
              <a:t>1999</a:t>
            </a:r>
            <a:r>
              <a:rPr lang="ja-JP" altLang="en-US" sz="1400" b="0"/>
              <a:t>年施行）</a:t>
            </a:r>
          </a:p>
          <a:p>
            <a:pPr>
              <a:spcBef>
                <a:spcPct val="0"/>
              </a:spcBef>
              <a:buFontTx/>
              <a:buNone/>
            </a:pPr>
            <a:r>
              <a:rPr lang="ja-JP" altLang="en-US" sz="1400" b="0"/>
              <a:t>道路</a:t>
            </a:r>
            <a:r>
              <a:rPr lang="en-US" altLang="ja-JP" sz="1400" b="0"/>
              <a:t>､</a:t>
            </a:r>
            <a:r>
              <a:rPr lang="ja-JP" altLang="en-US" sz="1400" b="0"/>
              <a:t>ダム</a:t>
            </a:r>
            <a:r>
              <a:rPr lang="en-US" altLang="ja-JP" sz="1400" b="0"/>
              <a:t>､</a:t>
            </a:r>
            <a:r>
              <a:rPr lang="ja-JP" altLang="en-US" sz="1400" b="0"/>
              <a:t>鉄道</a:t>
            </a:r>
            <a:r>
              <a:rPr lang="en-US" altLang="ja-JP" sz="1400" b="0"/>
              <a:t>､</a:t>
            </a:r>
            <a:r>
              <a:rPr lang="ja-JP" altLang="en-US" sz="1400" b="0"/>
              <a:t>飛行場</a:t>
            </a:r>
            <a:r>
              <a:rPr lang="en-US" altLang="ja-JP" sz="1400" b="0"/>
              <a:t>､</a:t>
            </a:r>
            <a:r>
              <a:rPr lang="ja-JP" altLang="en-US" sz="1400" b="0"/>
              <a:t>発電所</a:t>
            </a:r>
            <a:r>
              <a:rPr lang="en-US" altLang="ja-JP" sz="1400" b="0"/>
              <a:t>､</a:t>
            </a:r>
            <a:r>
              <a:rPr lang="ja-JP" altLang="en-US" sz="1400" b="0"/>
              <a:t>埋立</a:t>
            </a:r>
            <a:r>
              <a:rPr lang="en-US" altLang="ja-JP" sz="1400" b="0"/>
              <a:t>､</a:t>
            </a:r>
            <a:r>
              <a:rPr lang="ja-JP" altLang="en-US" sz="1400" b="0"/>
              <a:t>干拓</a:t>
            </a:r>
            <a:r>
              <a:rPr lang="en-US" altLang="ja-JP" sz="1400" b="0"/>
              <a:t>､</a:t>
            </a:r>
            <a:r>
              <a:rPr lang="ja-JP" altLang="en-US" sz="1400" b="0"/>
              <a:t>などの大規模１３種類の事業、及び港湾計画、交付金事業を行う際、実施する前に環境への影響を事業者が調査・予測・評価し、自治体や住民の意見を参考にしつつ、事業の環境負荷を抑える仕組み。</a:t>
            </a:r>
          </a:p>
        </p:txBody>
      </p:sp>
      <p:sp>
        <p:nvSpPr>
          <p:cNvPr id="212001" name="Text Box 76">
            <a:extLst>
              <a:ext uri="{FF2B5EF4-FFF2-40B4-BE49-F238E27FC236}">
                <a16:creationId xmlns:a16="http://schemas.microsoft.com/office/drawing/2014/main" id="{EA3C0893-4CCB-0067-F21D-949B0AE87F74}"/>
              </a:ext>
            </a:extLst>
          </p:cNvPr>
          <p:cNvSpPr txBox="1">
            <a:spLocks noChangeArrowheads="1"/>
          </p:cNvSpPr>
          <p:nvPr/>
        </p:nvSpPr>
        <p:spPr bwMode="auto">
          <a:xfrm>
            <a:off x="4932363" y="620713"/>
            <a:ext cx="2663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000" b="0"/>
              <a:t>アセスメントの対象となる環境要素の範囲</a:t>
            </a:r>
          </a:p>
        </p:txBody>
      </p:sp>
      <p:sp>
        <p:nvSpPr>
          <p:cNvPr id="212002" name="Text Box 77">
            <a:extLst>
              <a:ext uri="{FF2B5EF4-FFF2-40B4-BE49-F238E27FC236}">
                <a16:creationId xmlns:a16="http://schemas.microsoft.com/office/drawing/2014/main" id="{53FEF69E-92BD-0DBA-0B38-D00E187AEBAF}"/>
              </a:ext>
            </a:extLst>
          </p:cNvPr>
          <p:cNvSpPr txBox="1">
            <a:spLocks noChangeArrowheads="1"/>
          </p:cNvSpPr>
          <p:nvPr/>
        </p:nvSpPr>
        <p:spPr bwMode="auto">
          <a:xfrm>
            <a:off x="0" y="2551113"/>
            <a:ext cx="5003800" cy="200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400" b="0"/>
              <a:t>●</a:t>
            </a:r>
            <a:r>
              <a:rPr lang="ja-JP" altLang="en-US" sz="1400" b="0"/>
              <a:t>環境影響の大きい事業 ⇒ 「第一種事業」</a:t>
            </a:r>
          </a:p>
          <a:p>
            <a:pPr>
              <a:spcBef>
                <a:spcPct val="0"/>
              </a:spcBef>
              <a:buFontTx/>
              <a:buNone/>
            </a:pPr>
            <a:r>
              <a:rPr lang="ja-JP" altLang="en-US" sz="1400" b="0"/>
              <a:t>　 ⇒ 計画段階と実施段階の両方で環境アセスメントを行う。</a:t>
            </a:r>
          </a:p>
          <a:p>
            <a:pPr>
              <a:spcBef>
                <a:spcPct val="0"/>
              </a:spcBef>
              <a:buFontTx/>
              <a:buNone/>
            </a:pPr>
            <a:r>
              <a:rPr lang="ja-JP" altLang="en-US" sz="1400" b="0"/>
              <a:t>●「第一種事業」に準ずる ⇒ 「第二種事業」</a:t>
            </a:r>
          </a:p>
          <a:p>
            <a:pPr>
              <a:spcBef>
                <a:spcPct val="0"/>
              </a:spcBef>
              <a:buFontTx/>
              <a:buNone/>
            </a:pPr>
            <a:r>
              <a:rPr lang="ja-JP" altLang="en-US" sz="1400" b="0"/>
              <a:t>　 ⇒ スクリーニング手続きで、アセスメントを行うか否かを</a:t>
            </a:r>
          </a:p>
          <a:p>
            <a:pPr>
              <a:spcBef>
                <a:spcPct val="0"/>
              </a:spcBef>
              <a:buFontTx/>
              <a:buNone/>
            </a:pPr>
            <a:r>
              <a:rPr lang="ja-JP" altLang="en-US" sz="1400" b="0"/>
              <a:t>　　　判断する。</a:t>
            </a:r>
          </a:p>
          <a:p>
            <a:pPr>
              <a:spcBef>
                <a:spcPct val="0"/>
              </a:spcBef>
              <a:buFontTx/>
              <a:buNone/>
            </a:pPr>
            <a:r>
              <a:rPr lang="ja-JP" altLang="en-US" sz="1400" b="0"/>
              <a:t>●スコーピング </a:t>
            </a:r>
          </a:p>
          <a:p>
            <a:pPr>
              <a:spcBef>
                <a:spcPct val="0"/>
              </a:spcBef>
              <a:buFontTx/>
              <a:buNone/>
            </a:pPr>
            <a:r>
              <a:rPr lang="ja-JP" altLang="en-US" sz="1400" b="0"/>
              <a:t>　⇒ 事業者が作成した実施計画書である「方法書」を、事前</a:t>
            </a:r>
          </a:p>
          <a:p>
            <a:pPr>
              <a:spcBef>
                <a:spcPct val="0"/>
              </a:spcBef>
              <a:buFontTx/>
              <a:buNone/>
            </a:pPr>
            <a:r>
              <a:rPr lang="ja-JP" altLang="en-US" sz="1400" b="0"/>
              <a:t>　　　に専門家や住民、関係行政機関などから意見を募り</a:t>
            </a:r>
          </a:p>
          <a:p>
            <a:pPr>
              <a:spcBef>
                <a:spcPct val="0"/>
              </a:spcBef>
              <a:buFontTx/>
              <a:buNone/>
            </a:pPr>
            <a:r>
              <a:rPr lang="ja-JP" altLang="en-US" sz="1400" b="0"/>
              <a:t>　　　アセスメントの項目を絞り込みます。</a:t>
            </a:r>
          </a:p>
        </p:txBody>
      </p:sp>
      <p:sp>
        <p:nvSpPr>
          <p:cNvPr id="212003" name="Text Box 78">
            <a:extLst>
              <a:ext uri="{FF2B5EF4-FFF2-40B4-BE49-F238E27FC236}">
                <a16:creationId xmlns:a16="http://schemas.microsoft.com/office/drawing/2014/main" id="{33585FA3-8AC0-9613-FECC-455E83F68174}"/>
              </a:ext>
            </a:extLst>
          </p:cNvPr>
          <p:cNvSpPr txBox="1">
            <a:spLocks noChangeArrowheads="1"/>
          </p:cNvSpPr>
          <p:nvPr/>
        </p:nvSpPr>
        <p:spPr bwMode="auto">
          <a:xfrm>
            <a:off x="0" y="5084763"/>
            <a:ext cx="4932363"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b="0"/>
              <a:t>２０１１年導入：従来は開発事業の大枠が決まってからのアセスメントで環境配慮の幅が限られていたが</a:t>
            </a:r>
            <a:r>
              <a:rPr lang="en-US" altLang="ja-JP" sz="1400" b="0"/>
              <a:t>､</a:t>
            </a:r>
            <a:r>
              <a:rPr lang="ja-JP" altLang="en-US" sz="1400" b="0"/>
              <a:t>事業の計画段階において環境の保全のために配慮すべき事項の検討を求める</a:t>
            </a:r>
            <a:r>
              <a:rPr lang="ja-JP" altLang="en-US" sz="1400" b="0">
                <a:solidFill>
                  <a:srgbClr val="FF0000"/>
                </a:solidFill>
              </a:rPr>
              <a:t>配慮書手続き</a:t>
            </a:r>
            <a:r>
              <a:rPr lang="ja-JP" altLang="en-US" sz="1400" b="0"/>
              <a:t>が規定され、より上位の開発計画あるいは政策の段階で行うことで</a:t>
            </a:r>
            <a:r>
              <a:rPr lang="en-US" altLang="ja-JP" sz="1400" b="0"/>
              <a:t>､</a:t>
            </a:r>
            <a:r>
              <a:rPr lang="ja-JP" altLang="en-US" sz="1400" b="0"/>
              <a:t>環境への影響をより未然に防ぐことが出きる。</a:t>
            </a:r>
          </a:p>
          <a:p>
            <a:pPr>
              <a:spcBef>
                <a:spcPct val="0"/>
              </a:spcBef>
              <a:buFontTx/>
              <a:buNone/>
            </a:pPr>
            <a:r>
              <a:rPr lang="ja-JP" altLang="en-US" sz="1400" b="0"/>
              <a:t>国より自治体が先行して実施していた。</a:t>
            </a:r>
            <a:r>
              <a:rPr lang="en-US" altLang="ja-JP" sz="1400" b="0"/>
              <a:t>(2002</a:t>
            </a:r>
            <a:r>
              <a:rPr lang="ja-JP" altLang="en-US" sz="1400" b="0"/>
              <a:t>年埼玉県を先駆けとして東京都、広島市、京都市でも制度化）</a:t>
            </a:r>
          </a:p>
        </p:txBody>
      </p:sp>
      <p:sp>
        <p:nvSpPr>
          <p:cNvPr id="212004" name="Line 80">
            <a:extLst>
              <a:ext uri="{FF2B5EF4-FFF2-40B4-BE49-F238E27FC236}">
                <a16:creationId xmlns:a16="http://schemas.microsoft.com/office/drawing/2014/main" id="{23FDA7E3-EA69-6F69-C0F8-B12690B4D66D}"/>
              </a:ext>
            </a:extLst>
          </p:cNvPr>
          <p:cNvSpPr>
            <a:spLocks noChangeShapeType="1"/>
          </p:cNvSpPr>
          <p:nvPr/>
        </p:nvSpPr>
        <p:spPr bwMode="auto">
          <a:xfrm>
            <a:off x="0" y="620713"/>
            <a:ext cx="9144000" cy="0"/>
          </a:xfrm>
          <a:prstGeom prst="line">
            <a:avLst/>
          </a:prstGeom>
          <a:noFill/>
          <a:ln w="53975">
            <a:solidFill>
              <a:srgbClr val="0000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2005" name="正方形/長方形 2">
            <a:extLst>
              <a:ext uri="{FF2B5EF4-FFF2-40B4-BE49-F238E27FC236}">
                <a16:creationId xmlns:a16="http://schemas.microsoft.com/office/drawing/2014/main" id="{E6E40CDB-7C38-05A0-E48E-C480CE19C398}"/>
              </a:ext>
            </a:extLst>
          </p:cNvPr>
          <p:cNvSpPr>
            <a:spLocks noChangeArrowheads="1"/>
          </p:cNvSpPr>
          <p:nvPr/>
        </p:nvSpPr>
        <p:spPr bwMode="auto">
          <a:xfrm>
            <a:off x="6007100" y="2373313"/>
            <a:ext cx="22399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600"/>
              <a:t>環境アセスメントの手続</a:t>
            </a:r>
          </a:p>
        </p:txBody>
      </p:sp>
      <p:sp>
        <p:nvSpPr>
          <p:cNvPr id="212006" name="正方形/長方形 3">
            <a:extLst>
              <a:ext uri="{FF2B5EF4-FFF2-40B4-BE49-F238E27FC236}">
                <a16:creationId xmlns:a16="http://schemas.microsoft.com/office/drawing/2014/main" id="{FAA986ED-816C-3E40-EF97-4A030D4F6406}"/>
              </a:ext>
            </a:extLst>
          </p:cNvPr>
          <p:cNvSpPr>
            <a:spLocks noChangeArrowheads="1"/>
          </p:cNvSpPr>
          <p:nvPr/>
        </p:nvSpPr>
        <p:spPr bwMode="auto">
          <a:xfrm>
            <a:off x="7361238" y="6672263"/>
            <a:ext cx="17700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800"/>
              <a:t>出典:環境省『平成25年版環境白書』</a:t>
            </a:r>
          </a:p>
        </p:txBody>
      </p:sp>
      <p:pic>
        <p:nvPicPr>
          <p:cNvPr id="212007" name="図 2">
            <a:extLst>
              <a:ext uri="{FF2B5EF4-FFF2-40B4-BE49-F238E27FC236}">
                <a16:creationId xmlns:a16="http://schemas.microsoft.com/office/drawing/2014/main" id="{1708366F-1E57-9484-8DAD-5EF5B7D621ED}"/>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59350" y="2570163"/>
            <a:ext cx="4113213"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008" name="四角形: 角を丸くする 3">
            <a:extLst>
              <a:ext uri="{FF2B5EF4-FFF2-40B4-BE49-F238E27FC236}">
                <a16:creationId xmlns:a16="http://schemas.microsoft.com/office/drawing/2014/main" id="{62101835-C1A5-DBC6-1D85-A6B6776F205F}"/>
              </a:ext>
            </a:extLst>
          </p:cNvPr>
          <p:cNvSpPr>
            <a:spLocks noChangeArrowheads="1"/>
          </p:cNvSpPr>
          <p:nvPr/>
        </p:nvSpPr>
        <p:spPr bwMode="auto">
          <a:xfrm>
            <a:off x="5795963" y="2636838"/>
            <a:ext cx="1655762" cy="504825"/>
          </a:xfrm>
          <a:prstGeom prst="roundRect">
            <a:avLst>
              <a:gd name="adj" fmla="val 16667"/>
            </a:avLst>
          </a:prstGeom>
          <a:solidFill>
            <a:srgbClr val="FF0000">
              <a:alpha val="5098"/>
            </a:srgbClr>
          </a:solidFill>
          <a:ln w="19050" algn="ctr">
            <a:solidFill>
              <a:srgbClr val="FF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F8A5F482-8CC9-7AB9-B331-23D8DC6ACC0E}"/>
              </a:ext>
            </a:extLst>
          </p:cNvPr>
          <p:cNvPicPr>
            <a:picLocks noChangeAspect="1"/>
          </p:cNvPicPr>
          <p:nvPr/>
        </p:nvPicPr>
        <p:blipFill>
          <a:blip r:embed="rId3"/>
          <a:stretch>
            <a:fillRect/>
          </a:stretch>
        </p:blipFill>
        <p:spPr>
          <a:xfrm>
            <a:off x="34924" y="4444277"/>
            <a:ext cx="4753099" cy="2376060"/>
          </a:xfrm>
          <a:prstGeom prst="rect">
            <a:avLst/>
          </a:prstGeom>
        </p:spPr>
      </p:pic>
      <p:sp>
        <p:nvSpPr>
          <p:cNvPr id="214019" name="Text Box 7">
            <a:extLst>
              <a:ext uri="{FF2B5EF4-FFF2-40B4-BE49-F238E27FC236}">
                <a16:creationId xmlns:a16="http://schemas.microsoft.com/office/drawing/2014/main" id="{B606D05D-7E73-51F1-0D2B-CCED8184112F}"/>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P192</a:t>
            </a:r>
            <a:r>
              <a:rPr lang="ja-JP" altLang="en-US" sz="1200" b="0"/>
              <a:t>～</a:t>
            </a:r>
            <a:r>
              <a:rPr lang="en-US" altLang="ja-JP" sz="1200" b="0"/>
              <a:t>193</a:t>
            </a:r>
          </a:p>
        </p:txBody>
      </p:sp>
      <p:sp>
        <p:nvSpPr>
          <p:cNvPr id="231428" name="Text Box 8">
            <a:extLst>
              <a:ext uri="{FF2B5EF4-FFF2-40B4-BE49-F238E27FC236}">
                <a16:creationId xmlns:a16="http://schemas.microsoft.com/office/drawing/2014/main" id="{47DA69DE-2FBF-329D-440C-F6EBE66EF5CB}"/>
              </a:ext>
            </a:extLst>
          </p:cNvPr>
          <p:cNvSpPr txBox="1">
            <a:spLocks noChangeArrowheads="1"/>
          </p:cNvSpPr>
          <p:nvPr/>
        </p:nvSpPr>
        <p:spPr bwMode="auto">
          <a:xfrm>
            <a:off x="6111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０７</a:t>
            </a:r>
          </a:p>
        </p:txBody>
      </p:sp>
      <p:sp>
        <p:nvSpPr>
          <p:cNvPr id="231429" name="Text Box 9">
            <a:extLst>
              <a:ext uri="{FF2B5EF4-FFF2-40B4-BE49-F238E27FC236}">
                <a16:creationId xmlns:a16="http://schemas.microsoft.com/office/drawing/2014/main" id="{4E2EE7E1-AE28-9C47-80B5-215FF6D1EC40}"/>
              </a:ext>
            </a:extLst>
          </p:cNvPr>
          <p:cNvSpPr txBox="1">
            <a:spLocks noChangeArrowheads="1"/>
          </p:cNvSpPr>
          <p:nvPr/>
        </p:nvSpPr>
        <p:spPr bwMode="auto">
          <a:xfrm>
            <a:off x="179388" y="188913"/>
            <a:ext cx="4318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４</a:t>
            </a:r>
          </a:p>
        </p:txBody>
      </p:sp>
      <p:sp>
        <p:nvSpPr>
          <p:cNvPr id="231430" name="AutoShape 11">
            <a:extLst>
              <a:ext uri="{FF2B5EF4-FFF2-40B4-BE49-F238E27FC236}">
                <a16:creationId xmlns:a16="http://schemas.microsoft.com/office/drawing/2014/main" id="{D3BDC70E-8F96-4570-F223-7B412ED5F834}"/>
              </a:ext>
            </a:extLst>
          </p:cNvPr>
          <p:cNvSpPr>
            <a:spLocks noChangeArrowheads="1"/>
          </p:cNvSpPr>
          <p:nvPr/>
        </p:nvSpPr>
        <p:spPr bwMode="auto">
          <a:xfrm>
            <a:off x="15815" y="657240"/>
            <a:ext cx="3491880" cy="218181"/>
          </a:xfrm>
          <a:prstGeom prst="roundRect">
            <a:avLst>
              <a:gd name="adj" fmla="val 16639"/>
            </a:avLst>
          </a:prstGeom>
          <a:solidFill>
            <a:srgbClr val="FFFF00"/>
          </a:solidFill>
          <a:ln w="9525">
            <a:solidFill>
              <a:srgbClr val="FF9900"/>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900">
              <a:latin typeface="+mn-ea"/>
              <a:ea typeface="+mn-ea"/>
            </a:endParaRPr>
          </a:p>
        </p:txBody>
      </p:sp>
      <p:sp>
        <p:nvSpPr>
          <p:cNvPr id="231431" name="AutoShape 13">
            <a:extLst>
              <a:ext uri="{FF2B5EF4-FFF2-40B4-BE49-F238E27FC236}">
                <a16:creationId xmlns:a16="http://schemas.microsoft.com/office/drawing/2014/main" id="{1A0C0041-B72F-BCE7-103B-49FB6A5D4019}"/>
              </a:ext>
            </a:extLst>
          </p:cNvPr>
          <p:cNvSpPr>
            <a:spLocks noChangeArrowheads="1"/>
          </p:cNvSpPr>
          <p:nvPr/>
        </p:nvSpPr>
        <p:spPr bwMode="auto">
          <a:xfrm>
            <a:off x="50739" y="1463381"/>
            <a:ext cx="3148013" cy="255389"/>
          </a:xfrm>
          <a:prstGeom prst="roundRect">
            <a:avLst>
              <a:gd name="adj" fmla="val 16685"/>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900">
              <a:latin typeface="+mn-ea"/>
              <a:ea typeface="+mn-ea"/>
            </a:endParaRPr>
          </a:p>
        </p:txBody>
      </p:sp>
      <p:sp>
        <p:nvSpPr>
          <p:cNvPr id="231432" name="AutoShape 15">
            <a:extLst>
              <a:ext uri="{FF2B5EF4-FFF2-40B4-BE49-F238E27FC236}">
                <a16:creationId xmlns:a16="http://schemas.microsoft.com/office/drawing/2014/main" id="{886552BF-496A-A41B-DD73-F3C8593E47D4}"/>
              </a:ext>
            </a:extLst>
          </p:cNvPr>
          <p:cNvSpPr>
            <a:spLocks noChangeArrowheads="1"/>
          </p:cNvSpPr>
          <p:nvPr/>
        </p:nvSpPr>
        <p:spPr bwMode="auto">
          <a:xfrm>
            <a:off x="5076825" y="4764088"/>
            <a:ext cx="3816350" cy="1841500"/>
          </a:xfrm>
          <a:prstGeom prst="roundRect">
            <a:avLst>
              <a:gd name="adj" fmla="val 12621"/>
            </a:avLst>
          </a:prstGeom>
          <a:solidFill>
            <a:srgbClr val="FFCCFF"/>
          </a:solidFill>
          <a:ln>
            <a:noFill/>
          </a:ln>
          <a:effectLst>
            <a:outerShdw dist="50800" dir="2700000"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a:latin typeface="+mn-ea"/>
              <a:ea typeface="+mn-ea"/>
            </a:endParaRPr>
          </a:p>
        </p:txBody>
      </p:sp>
      <p:sp>
        <p:nvSpPr>
          <p:cNvPr id="231433" name="AutoShape 16">
            <a:extLst>
              <a:ext uri="{FF2B5EF4-FFF2-40B4-BE49-F238E27FC236}">
                <a16:creationId xmlns:a16="http://schemas.microsoft.com/office/drawing/2014/main" id="{3FAC2773-6440-AF65-3229-F4B207227F7C}"/>
              </a:ext>
            </a:extLst>
          </p:cNvPr>
          <p:cNvSpPr>
            <a:spLocks noChangeArrowheads="1"/>
          </p:cNvSpPr>
          <p:nvPr/>
        </p:nvSpPr>
        <p:spPr bwMode="auto">
          <a:xfrm>
            <a:off x="5797550" y="4611688"/>
            <a:ext cx="2520950" cy="288925"/>
          </a:xfrm>
          <a:prstGeom prst="roundRect">
            <a:avLst>
              <a:gd name="adj" fmla="val 16681"/>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100">
              <a:solidFill>
                <a:schemeClr val="bg1"/>
              </a:solidFill>
              <a:latin typeface="+mn-ea"/>
              <a:ea typeface="+mn-ea"/>
            </a:endParaRPr>
          </a:p>
        </p:txBody>
      </p:sp>
      <p:sp>
        <p:nvSpPr>
          <p:cNvPr id="231434" name="AutoShape 17">
            <a:extLst>
              <a:ext uri="{FF2B5EF4-FFF2-40B4-BE49-F238E27FC236}">
                <a16:creationId xmlns:a16="http://schemas.microsoft.com/office/drawing/2014/main" id="{1929902D-8F0C-0EA0-9635-C8E942DD7C05}"/>
              </a:ext>
            </a:extLst>
          </p:cNvPr>
          <p:cNvSpPr>
            <a:spLocks noChangeArrowheads="1"/>
          </p:cNvSpPr>
          <p:nvPr/>
        </p:nvSpPr>
        <p:spPr bwMode="auto">
          <a:xfrm>
            <a:off x="10262" y="3210867"/>
            <a:ext cx="1979613" cy="255389"/>
          </a:xfrm>
          <a:prstGeom prst="roundRect">
            <a:avLst>
              <a:gd name="adj" fmla="val 16671"/>
            </a:avLst>
          </a:prstGeom>
          <a:solidFill>
            <a:srgbClr val="FFFF00"/>
          </a:solidFill>
          <a:ln w="9525">
            <a:solidFill>
              <a:srgbClr val="FF9900"/>
            </a:solidFill>
            <a:round/>
            <a:headEnd/>
            <a:tailEnd/>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900">
              <a:latin typeface="+mn-ea"/>
              <a:ea typeface="+mn-ea"/>
            </a:endParaRPr>
          </a:p>
        </p:txBody>
      </p:sp>
      <p:sp>
        <p:nvSpPr>
          <p:cNvPr id="231435" name="Text Box 21">
            <a:extLst>
              <a:ext uri="{FF2B5EF4-FFF2-40B4-BE49-F238E27FC236}">
                <a16:creationId xmlns:a16="http://schemas.microsoft.com/office/drawing/2014/main" id="{57CCD294-1867-7EF9-B115-B154859E4354}"/>
              </a:ext>
            </a:extLst>
          </p:cNvPr>
          <p:cNvSpPr txBox="1">
            <a:spLocks noChangeArrowheads="1"/>
          </p:cNvSpPr>
          <p:nvPr/>
        </p:nvSpPr>
        <p:spPr bwMode="auto">
          <a:xfrm>
            <a:off x="-20699" y="1411688"/>
            <a:ext cx="3178231"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b="0" dirty="0">
                <a:latin typeface="+mn-ea"/>
                <a:ea typeface="+mn-ea"/>
              </a:rPr>
              <a:t>国際社会で日本が果たすべき役割</a:t>
            </a:r>
          </a:p>
        </p:txBody>
      </p:sp>
      <p:sp>
        <p:nvSpPr>
          <p:cNvPr id="231436" name="Text Box 22">
            <a:extLst>
              <a:ext uri="{FF2B5EF4-FFF2-40B4-BE49-F238E27FC236}">
                <a16:creationId xmlns:a16="http://schemas.microsoft.com/office/drawing/2014/main" id="{62F754A6-B70C-99A2-56D5-4CD3F9E527F3}"/>
              </a:ext>
            </a:extLst>
          </p:cNvPr>
          <p:cNvSpPr txBox="1">
            <a:spLocks noChangeArrowheads="1"/>
          </p:cNvSpPr>
          <p:nvPr/>
        </p:nvSpPr>
        <p:spPr bwMode="auto">
          <a:xfrm>
            <a:off x="-26251" y="3157587"/>
            <a:ext cx="219551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b="0">
                <a:latin typeface="+mn-ea"/>
                <a:ea typeface="+mn-ea"/>
              </a:rPr>
              <a:t>開発途上国への支援</a:t>
            </a:r>
          </a:p>
        </p:txBody>
      </p:sp>
      <p:sp>
        <p:nvSpPr>
          <p:cNvPr id="231437" name="Text Box 23">
            <a:extLst>
              <a:ext uri="{FF2B5EF4-FFF2-40B4-BE49-F238E27FC236}">
                <a16:creationId xmlns:a16="http://schemas.microsoft.com/office/drawing/2014/main" id="{06D94B72-E582-7A25-8ACC-1C75DE707758}"/>
              </a:ext>
            </a:extLst>
          </p:cNvPr>
          <p:cNvSpPr txBox="1">
            <a:spLocks noChangeArrowheads="1"/>
          </p:cNvSpPr>
          <p:nvPr/>
        </p:nvSpPr>
        <p:spPr bwMode="auto">
          <a:xfrm>
            <a:off x="5653088" y="4581525"/>
            <a:ext cx="2808287"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r>
              <a:rPr lang="ja-JP" altLang="en-US" sz="1800">
                <a:solidFill>
                  <a:schemeClr val="bg1"/>
                </a:solidFill>
                <a:latin typeface="+mn-ea"/>
                <a:ea typeface="+mn-ea"/>
              </a:rPr>
              <a:t>ＯＤＡ（政府開発援助）</a:t>
            </a:r>
          </a:p>
        </p:txBody>
      </p:sp>
      <p:sp>
        <p:nvSpPr>
          <p:cNvPr id="231438" name="Text Box 24">
            <a:extLst>
              <a:ext uri="{FF2B5EF4-FFF2-40B4-BE49-F238E27FC236}">
                <a16:creationId xmlns:a16="http://schemas.microsoft.com/office/drawing/2014/main" id="{03E2D942-07FD-DDEA-4544-D72FE5C9E267}"/>
              </a:ext>
            </a:extLst>
          </p:cNvPr>
          <p:cNvSpPr txBox="1">
            <a:spLocks noChangeArrowheads="1"/>
          </p:cNvSpPr>
          <p:nvPr/>
        </p:nvSpPr>
        <p:spPr bwMode="auto">
          <a:xfrm>
            <a:off x="1258888" y="87313"/>
            <a:ext cx="5259387" cy="5222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国際社会の中の日本の役割</a:t>
            </a:r>
          </a:p>
        </p:txBody>
      </p:sp>
      <p:sp>
        <p:nvSpPr>
          <p:cNvPr id="231439" name="Text Box 25">
            <a:extLst>
              <a:ext uri="{FF2B5EF4-FFF2-40B4-BE49-F238E27FC236}">
                <a16:creationId xmlns:a16="http://schemas.microsoft.com/office/drawing/2014/main" id="{41BD1337-27C4-CDE7-364B-D0F94CA4DD91}"/>
              </a:ext>
            </a:extLst>
          </p:cNvPr>
          <p:cNvSpPr txBox="1">
            <a:spLocks noChangeArrowheads="1"/>
          </p:cNvSpPr>
          <p:nvPr/>
        </p:nvSpPr>
        <p:spPr bwMode="auto">
          <a:xfrm>
            <a:off x="-55624" y="596022"/>
            <a:ext cx="363537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b="0" dirty="0">
                <a:latin typeface="+mn-ea"/>
                <a:ea typeface="+mn-ea"/>
              </a:rPr>
              <a:t>世界の共通課題</a:t>
            </a:r>
            <a:r>
              <a:rPr lang="en-US" altLang="ja-JP" sz="1600" b="0" dirty="0">
                <a:latin typeface="+mn-ea"/>
                <a:ea typeface="+mn-ea"/>
              </a:rPr>
              <a:t>:</a:t>
            </a:r>
            <a:r>
              <a:rPr lang="ja-JP" altLang="en-US" sz="1600" b="0" dirty="0">
                <a:latin typeface="+mn-ea"/>
                <a:ea typeface="+mn-ea"/>
              </a:rPr>
              <a:t>持続可能な社会づくり</a:t>
            </a:r>
          </a:p>
        </p:txBody>
      </p:sp>
      <p:sp>
        <p:nvSpPr>
          <p:cNvPr id="231441" name="Text Box 30">
            <a:extLst>
              <a:ext uri="{FF2B5EF4-FFF2-40B4-BE49-F238E27FC236}">
                <a16:creationId xmlns:a16="http://schemas.microsoft.com/office/drawing/2014/main" id="{34BA1C70-C025-3A57-E617-1B383FC599A0}"/>
              </a:ext>
            </a:extLst>
          </p:cNvPr>
          <p:cNvSpPr txBox="1">
            <a:spLocks noChangeArrowheads="1"/>
          </p:cNvSpPr>
          <p:nvPr/>
        </p:nvSpPr>
        <p:spPr bwMode="auto">
          <a:xfrm>
            <a:off x="-26251" y="824433"/>
            <a:ext cx="8064501" cy="64633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●開発途上国では経済発展に伴う負の側面を抑制しながら持続可能な社会への移行が課題</a:t>
            </a:r>
          </a:p>
          <a:p>
            <a:pPr>
              <a:spcBef>
                <a:spcPct val="0"/>
              </a:spcBef>
              <a:buFontTx/>
              <a:buNone/>
              <a:defRPr/>
            </a:pPr>
            <a:r>
              <a:rPr lang="ja-JP" altLang="en-US" sz="1200" b="0" dirty="0">
                <a:latin typeface="+mn-ea"/>
                <a:ea typeface="+mn-ea"/>
              </a:rPr>
              <a:t>●気候変動、水問題、感染症、エネルギー等の地球規模課題は、国際社会全体に大きな影響を及ぼす。</a:t>
            </a:r>
          </a:p>
          <a:p>
            <a:pPr>
              <a:spcBef>
                <a:spcPct val="0"/>
              </a:spcBef>
              <a:buFontTx/>
              <a:buNone/>
              <a:defRPr/>
            </a:pPr>
            <a:r>
              <a:rPr lang="ja-JP" altLang="en-US" sz="1200" b="0" dirty="0">
                <a:latin typeface="+mn-ea"/>
                <a:ea typeface="+mn-ea"/>
              </a:rPr>
              <a:t>●こうした課題は一国のみでは解決出来ない。国際社会が団結して取り組む必要がある。 </a:t>
            </a:r>
          </a:p>
        </p:txBody>
      </p:sp>
      <p:sp>
        <p:nvSpPr>
          <p:cNvPr id="231442" name="Text Box 31">
            <a:extLst>
              <a:ext uri="{FF2B5EF4-FFF2-40B4-BE49-F238E27FC236}">
                <a16:creationId xmlns:a16="http://schemas.microsoft.com/office/drawing/2014/main" id="{C7EBBF6A-AA5B-7385-AC24-0EF6E20BE710}"/>
              </a:ext>
            </a:extLst>
          </p:cNvPr>
          <p:cNvSpPr txBox="1">
            <a:spLocks noChangeArrowheads="1"/>
          </p:cNvSpPr>
          <p:nvPr/>
        </p:nvSpPr>
        <p:spPr bwMode="auto">
          <a:xfrm>
            <a:off x="-15630" y="2783591"/>
            <a:ext cx="4465067" cy="46166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・条約など国際的な政策の枠組みづくりの取組みへの参加と貢献</a:t>
            </a:r>
          </a:p>
          <a:p>
            <a:pPr>
              <a:spcBef>
                <a:spcPct val="0"/>
              </a:spcBef>
              <a:buFontTx/>
              <a:buNone/>
              <a:defRPr/>
            </a:pPr>
            <a:r>
              <a:rPr lang="ja-JP" altLang="en-US" sz="1200" b="0" dirty="0">
                <a:latin typeface="+mn-ea"/>
                <a:ea typeface="+mn-ea"/>
              </a:rPr>
              <a:t>・開発途上国に対する援助と</a:t>
            </a:r>
            <a:r>
              <a:rPr lang="en-US" altLang="ja-JP" sz="1200" b="0" dirty="0">
                <a:latin typeface="+mn-ea"/>
                <a:ea typeface="+mn-ea"/>
              </a:rPr>
              <a:t>ODA</a:t>
            </a:r>
            <a:r>
              <a:rPr lang="ja-JP" altLang="en-US" sz="1200" b="0" dirty="0">
                <a:latin typeface="+mn-ea"/>
                <a:ea typeface="+mn-ea"/>
              </a:rPr>
              <a:t>の実施における環境配慮の徹底</a:t>
            </a:r>
          </a:p>
        </p:txBody>
      </p:sp>
      <p:sp>
        <p:nvSpPr>
          <p:cNvPr id="231443" name="Text Box 32">
            <a:extLst>
              <a:ext uri="{FF2B5EF4-FFF2-40B4-BE49-F238E27FC236}">
                <a16:creationId xmlns:a16="http://schemas.microsoft.com/office/drawing/2014/main" id="{9109BA76-5DA8-73AF-570F-9AD1DD94FCEB}"/>
              </a:ext>
            </a:extLst>
          </p:cNvPr>
          <p:cNvSpPr txBox="1">
            <a:spLocks noChangeArrowheads="1"/>
          </p:cNvSpPr>
          <p:nvPr/>
        </p:nvSpPr>
        <p:spPr bwMode="auto">
          <a:xfrm>
            <a:off x="45187" y="3421112"/>
            <a:ext cx="9072563" cy="101600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dirty="0">
                <a:latin typeface="+mn-ea"/>
                <a:ea typeface="+mn-ea"/>
              </a:rPr>
              <a:t>(1)</a:t>
            </a:r>
            <a:r>
              <a:rPr lang="ja-JP" altLang="en-US" sz="1200" b="0" dirty="0">
                <a:latin typeface="+mn-ea"/>
                <a:ea typeface="+mn-ea"/>
              </a:rPr>
              <a:t>政府開発援助</a:t>
            </a:r>
            <a:r>
              <a:rPr lang="en-US" altLang="ja-JP" sz="1200" b="0" dirty="0">
                <a:latin typeface="+mn-ea"/>
                <a:ea typeface="+mn-ea"/>
              </a:rPr>
              <a:t>(</a:t>
            </a:r>
            <a:r>
              <a:rPr lang="ja-JP" altLang="en-US" sz="1200" b="0" dirty="0">
                <a:latin typeface="+mn-ea"/>
                <a:ea typeface="+mn-ea"/>
              </a:rPr>
              <a:t>ＯＤＡ</a:t>
            </a:r>
            <a:r>
              <a:rPr lang="en-US" altLang="ja-JP" sz="1200" b="0" dirty="0">
                <a:latin typeface="+mn-ea"/>
                <a:ea typeface="+mn-ea"/>
              </a:rPr>
              <a:t>)</a:t>
            </a:r>
            <a:r>
              <a:rPr lang="ja-JP" altLang="en-US" sz="1200" b="0" dirty="0">
                <a:latin typeface="+mn-ea"/>
                <a:ea typeface="+mn-ea"/>
              </a:rPr>
              <a:t>　　　　　  ⇒　日本の</a:t>
            </a:r>
            <a:r>
              <a:rPr lang="en-US" altLang="ja-JP" sz="1200" b="0" dirty="0">
                <a:latin typeface="+mn-ea"/>
                <a:ea typeface="+mn-ea"/>
              </a:rPr>
              <a:t>ODA(</a:t>
            </a:r>
            <a:r>
              <a:rPr lang="ja-JP" altLang="en-US" sz="1200" b="0" dirty="0">
                <a:latin typeface="+mn-ea"/>
                <a:ea typeface="+mn-ea"/>
              </a:rPr>
              <a:t>政府開発援助</a:t>
            </a:r>
            <a:r>
              <a:rPr lang="en-US" altLang="ja-JP" sz="1200" b="0" dirty="0">
                <a:latin typeface="+mn-ea"/>
                <a:ea typeface="+mn-ea"/>
              </a:rPr>
              <a:t>)</a:t>
            </a:r>
            <a:r>
              <a:rPr lang="ja-JP" altLang="en-US" sz="1200" b="0" dirty="0">
                <a:latin typeface="+mn-ea"/>
                <a:ea typeface="+mn-ea"/>
              </a:rPr>
              <a:t>の</a:t>
            </a:r>
            <a:r>
              <a:rPr lang="en-US" altLang="ja-JP" sz="1200" b="0" dirty="0">
                <a:latin typeface="+mn-ea"/>
                <a:ea typeface="+mn-ea"/>
              </a:rPr>
              <a:t>2020</a:t>
            </a:r>
            <a:r>
              <a:rPr lang="ja-JP" altLang="en-US" sz="1200" b="0" dirty="0">
                <a:latin typeface="+mn-ea"/>
                <a:ea typeface="+mn-ea"/>
              </a:rPr>
              <a:t>年の実績は約</a:t>
            </a:r>
            <a:r>
              <a:rPr lang="en-US" altLang="ja-JP" sz="1200" b="0" dirty="0">
                <a:latin typeface="+mn-ea"/>
                <a:ea typeface="+mn-ea"/>
              </a:rPr>
              <a:t>162.6</a:t>
            </a:r>
            <a:r>
              <a:rPr lang="ja-JP" altLang="en-US" sz="1200" b="0" dirty="0">
                <a:latin typeface="+mn-ea"/>
                <a:ea typeface="+mn-ea"/>
              </a:rPr>
              <a:t>億ドル</a:t>
            </a:r>
            <a:r>
              <a:rPr lang="en-US" altLang="ja-JP" sz="1200" b="0" dirty="0">
                <a:latin typeface="+mn-ea"/>
                <a:ea typeface="+mn-ea"/>
              </a:rPr>
              <a:t>(</a:t>
            </a:r>
            <a:r>
              <a:rPr lang="ja-JP" altLang="en-US" sz="1200" b="0" dirty="0">
                <a:latin typeface="+mn-ea"/>
                <a:ea typeface="+mn-ea"/>
              </a:rPr>
              <a:t>贈与相当額ベース</a:t>
            </a:r>
            <a:r>
              <a:rPr lang="en-US" altLang="ja-JP" sz="1200" b="0" dirty="0">
                <a:latin typeface="+mn-ea"/>
                <a:ea typeface="+mn-ea"/>
              </a:rPr>
              <a:t>)</a:t>
            </a:r>
            <a:r>
              <a:rPr lang="ja-JP" altLang="en-US" sz="1200" b="0" dirty="0">
                <a:latin typeface="+mn-ea"/>
                <a:ea typeface="+mn-ea"/>
              </a:rPr>
              <a:t>で、世界第</a:t>
            </a:r>
            <a:r>
              <a:rPr lang="en-US" altLang="ja-JP" sz="1200" b="0" dirty="0">
                <a:latin typeface="+mn-ea"/>
                <a:ea typeface="+mn-ea"/>
              </a:rPr>
              <a:t>4</a:t>
            </a:r>
            <a:r>
              <a:rPr lang="ja-JP" altLang="en-US" sz="1200" b="0" dirty="0">
                <a:latin typeface="+mn-ea"/>
                <a:ea typeface="+mn-ea"/>
              </a:rPr>
              <a:t>位。</a:t>
            </a:r>
          </a:p>
          <a:p>
            <a:pPr>
              <a:spcBef>
                <a:spcPct val="0"/>
              </a:spcBef>
              <a:buFontTx/>
              <a:buNone/>
              <a:defRPr/>
            </a:pPr>
            <a:r>
              <a:rPr lang="ja-JP" altLang="en-US" sz="1200" b="0" dirty="0">
                <a:latin typeface="+mn-ea"/>
                <a:ea typeface="+mn-ea"/>
              </a:rPr>
              <a:t>　　　　　　　　　　　　　　　　　　　　　　 　環境を主目的とした</a:t>
            </a:r>
            <a:r>
              <a:rPr lang="en-US" altLang="ja-JP" sz="1200" b="0" dirty="0">
                <a:latin typeface="+mn-ea"/>
                <a:ea typeface="+mn-ea"/>
              </a:rPr>
              <a:t>ODA</a:t>
            </a:r>
            <a:r>
              <a:rPr lang="ja-JP" altLang="en-US" sz="1200" b="0" dirty="0">
                <a:latin typeface="+mn-ea"/>
                <a:ea typeface="+mn-ea"/>
              </a:rPr>
              <a:t>の日本の実績は</a:t>
            </a:r>
            <a:r>
              <a:rPr lang="en-US" altLang="ja-JP" sz="1200" b="0" dirty="0">
                <a:latin typeface="+mn-ea"/>
                <a:ea typeface="+mn-ea"/>
              </a:rPr>
              <a:t>2016</a:t>
            </a:r>
            <a:r>
              <a:rPr lang="ja-JP" altLang="en-US" sz="1200" b="0" dirty="0">
                <a:latin typeface="+mn-ea"/>
                <a:ea typeface="+mn-ea"/>
              </a:rPr>
              <a:t>～</a:t>
            </a:r>
            <a:r>
              <a:rPr lang="en-US" altLang="ja-JP" sz="1200" b="0" dirty="0">
                <a:latin typeface="+mn-ea"/>
                <a:ea typeface="+mn-ea"/>
              </a:rPr>
              <a:t>2017</a:t>
            </a:r>
            <a:r>
              <a:rPr lang="ja-JP" altLang="en-US" sz="1200" b="0" dirty="0">
                <a:latin typeface="+mn-ea"/>
                <a:ea typeface="+mn-ea"/>
              </a:rPr>
              <a:t>年平均で約</a:t>
            </a:r>
            <a:r>
              <a:rPr lang="en-US" altLang="ja-JP" sz="1200" b="0" dirty="0">
                <a:latin typeface="+mn-ea"/>
                <a:ea typeface="+mn-ea"/>
              </a:rPr>
              <a:t>83</a:t>
            </a:r>
            <a:r>
              <a:rPr lang="ja-JP" altLang="en-US" sz="1200" b="0" dirty="0">
                <a:latin typeface="+mn-ea"/>
                <a:ea typeface="+mn-ea"/>
              </a:rPr>
              <a:t>億ドル（世界第</a:t>
            </a:r>
            <a:r>
              <a:rPr lang="en-US" altLang="ja-JP" sz="1200" b="0" dirty="0">
                <a:latin typeface="+mn-ea"/>
                <a:ea typeface="+mn-ea"/>
              </a:rPr>
              <a:t>1</a:t>
            </a:r>
            <a:r>
              <a:rPr lang="ja-JP" altLang="en-US" sz="1200" b="0" dirty="0">
                <a:latin typeface="+mn-ea"/>
                <a:ea typeface="+mn-ea"/>
              </a:rPr>
              <a:t>位）</a:t>
            </a:r>
          </a:p>
          <a:p>
            <a:pPr>
              <a:spcBef>
                <a:spcPct val="0"/>
              </a:spcBef>
              <a:buFontTx/>
              <a:buNone/>
              <a:defRPr/>
            </a:pPr>
            <a:r>
              <a:rPr lang="en-US" altLang="ja-JP" sz="1200" b="0" dirty="0">
                <a:latin typeface="+mn-ea"/>
                <a:ea typeface="+mn-ea"/>
              </a:rPr>
              <a:t>(2)</a:t>
            </a:r>
            <a:r>
              <a:rPr lang="ja-JP" altLang="en-US" sz="1200" b="0" dirty="0">
                <a:latin typeface="+mn-ea"/>
                <a:ea typeface="+mn-ea"/>
              </a:rPr>
              <a:t>ＯＤＡにおける環境社会配慮　⇒　ＯＤＡは道路やダムの建設など大規模なものが多く環境アセスメントの実施が重要。</a:t>
            </a:r>
          </a:p>
          <a:p>
            <a:pPr>
              <a:spcBef>
                <a:spcPct val="0"/>
              </a:spcBef>
              <a:buFontTx/>
              <a:buNone/>
              <a:defRPr/>
            </a:pPr>
            <a:r>
              <a:rPr lang="ja-JP" altLang="en-US" sz="1200" b="0" dirty="0">
                <a:latin typeface="+mn-ea"/>
                <a:ea typeface="+mn-ea"/>
              </a:rPr>
              <a:t>　　　　　　　　　　　　　　　　　　　　　</a:t>
            </a:r>
            <a:r>
              <a:rPr lang="en-US" altLang="ja-JP" sz="1200" b="0" dirty="0">
                <a:latin typeface="+mn-ea"/>
                <a:ea typeface="+mn-ea"/>
              </a:rPr>
              <a:t>     </a:t>
            </a:r>
            <a:r>
              <a:rPr lang="ja-JP" altLang="en-US" sz="1200" b="0" dirty="0">
                <a:latin typeface="+mn-ea"/>
                <a:ea typeface="+mn-ea"/>
              </a:rPr>
              <a:t>「環境社会配慮ガイドライン」に基づき、環境社会配慮支援・確認を適切に実施しています。</a:t>
            </a:r>
          </a:p>
          <a:p>
            <a:pPr>
              <a:spcBef>
                <a:spcPct val="0"/>
              </a:spcBef>
              <a:buFontTx/>
              <a:buNone/>
              <a:defRPr/>
            </a:pPr>
            <a:r>
              <a:rPr lang="en-US" altLang="ja-JP" sz="1200" b="0" dirty="0">
                <a:latin typeface="+mn-ea"/>
                <a:ea typeface="+mn-ea"/>
              </a:rPr>
              <a:t>(3)</a:t>
            </a:r>
            <a:r>
              <a:rPr lang="ja-JP" altLang="en-US" sz="1200" b="0" dirty="0">
                <a:latin typeface="+mn-ea"/>
                <a:ea typeface="+mn-ea"/>
              </a:rPr>
              <a:t>地方自治体や市民団体       　⇒　地方自治体や市民団体も、経験を生かし国際環境協力を行い、地球環境基金も設けています。</a:t>
            </a:r>
          </a:p>
        </p:txBody>
      </p:sp>
      <p:sp>
        <p:nvSpPr>
          <p:cNvPr id="231444" name="Text Box 33">
            <a:extLst>
              <a:ext uri="{FF2B5EF4-FFF2-40B4-BE49-F238E27FC236}">
                <a16:creationId xmlns:a16="http://schemas.microsoft.com/office/drawing/2014/main" id="{0F3123CB-4B9A-1BBF-71BF-E1CEAA3A1CDD}"/>
              </a:ext>
            </a:extLst>
          </p:cNvPr>
          <p:cNvSpPr txBox="1">
            <a:spLocks noChangeArrowheads="1"/>
          </p:cNvSpPr>
          <p:nvPr/>
        </p:nvSpPr>
        <p:spPr bwMode="auto">
          <a:xfrm>
            <a:off x="5149850" y="4849813"/>
            <a:ext cx="3816350" cy="17557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200" b="0">
                <a:latin typeface="+mn-ea"/>
                <a:ea typeface="+mn-ea"/>
              </a:rPr>
              <a:t>Official Development Assistance</a:t>
            </a:r>
          </a:p>
          <a:p>
            <a:pPr>
              <a:spcBef>
                <a:spcPct val="0"/>
              </a:spcBef>
              <a:buFontTx/>
              <a:buNone/>
              <a:defRPr/>
            </a:pPr>
            <a:r>
              <a:rPr lang="en-US" altLang="ja-JP" sz="1200" b="0">
                <a:latin typeface="+mn-ea"/>
                <a:ea typeface="+mn-ea"/>
              </a:rPr>
              <a:t>OECD(</a:t>
            </a:r>
            <a:r>
              <a:rPr lang="ja-JP" altLang="en-US" sz="1200" b="0">
                <a:latin typeface="+mn-ea"/>
                <a:ea typeface="+mn-ea"/>
              </a:rPr>
              <a:t>経済協力開発機構</a:t>
            </a:r>
            <a:r>
              <a:rPr lang="en-US" altLang="ja-JP" sz="1200" b="0">
                <a:latin typeface="+mn-ea"/>
                <a:ea typeface="+mn-ea"/>
              </a:rPr>
              <a:t>)</a:t>
            </a:r>
            <a:r>
              <a:rPr lang="ja-JP" altLang="en-US" sz="1200" b="0">
                <a:latin typeface="+mn-ea"/>
                <a:ea typeface="+mn-ea"/>
              </a:rPr>
              <a:t>の開発援助委員会は、</a:t>
            </a:r>
            <a:r>
              <a:rPr lang="en-US" altLang="ja-JP" sz="1200" b="0">
                <a:latin typeface="+mn-ea"/>
                <a:ea typeface="+mn-ea"/>
              </a:rPr>
              <a:t>ODA</a:t>
            </a:r>
            <a:r>
              <a:rPr lang="ja-JP" altLang="en-US" sz="1200" b="0">
                <a:latin typeface="+mn-ea"/>
                <a:ea typeface="+mn-ea"/>
              </a:rPr>
              <a:t>について次の</a:t>
            </a:r>
            <a:r>
              <a:rPr lang="en-US" altLang="ja-JP" sz="1200" b="0">
                <a:latin typeface="+mn-ea"/>
                <a:ea typeface="+mn-ea"/>
              </a:rPr>
              <a:t>3</a:t>
            </a:r>
            <a:r>
              <a:rPr lang="ja-JP" altLang="en-US" sz="1200" b="0">
                <a:latin typeface="+mn-ea"/>
                <a:ea typeface="+mn-ea"/>
              </a:rPr>
              <a:t>つの要件を満たすように求めている。</a:t>
            </a:r>
          </a:p>
          <a:p>
            <a:pPr>
              <a:spcBef>
                <a:spcPct val="0"/>
              </a:spcBef>
              <a:buFontTx/>
              <a:buNone/>
              <a:defRPr/>
            </a:pPr>
            <a:r>
              <a:rPr lang="ja-JP" altLang="en-US" sz="1200" b="0">
                <a:latin typeface="+mn-ea"/>
                <a:ea typeface="+mn-ea"/>
              </a:rPr>
              <a:t>①政府または政府の実施機関によって供与されること。</a:t>
            </a:r>
            <a:endParaRPr lang="en-US" altLang="ja-JP" sz="1200" b="0">
              <a:latin typeface="+mn-ea"/>
              <a:ea typeface="+mn-ea"/>
            </a:endParaRPr>
          </a:p>
          <a:p>
            <a:pPr>
              <a:spcBef>
                <a:spcPct val="0"/>
              </a:spcBef>
              <a:buFontTx/>
              <a:buNone/>
              <a:defRPr/>
            </a:pPr>
            <a:r>
              <a:rPr lang="ja-JP" altLang="en-US" sz="1200" b="0">
                <a:latin typeface="+mn-ea"/>
                <a:ea typeface="+mn-ea"/>
              </a:rPr>
              <a:t>　　　日本⇒</a:t>
            </a:r>
            <a:r>
              <a:rPr lang="ja-JP" altLang="en-US" sz="1200" b="0">
                <a:solidFill>
                  <a:srgbClr val="FF0000"/>
                </a:solidFill>
                <a:latin typeface="+mn-ea"/>
                <a:ea typeface="+mn-ea"/>
              </a:rPr>
              <a:t>独立行政法人国際協力機構</a:t>
            </a:r>
            <a:r>
              <a:rPr lang="en-US" altLang="ja-JP" sz="1200" b="0">
                <a:solidFill>
                  <a:srgbClr val="FF0000"/>
                </a:solidFill>
                <a:latin typeface="+mn-ea"/>
                <a:ea typeface="+mn-ea"/>
              </a:rPr>
              <a:t>(JICA)</a:t>
            </a:r>
            <a:endParaRPr lang="ja-JP" altLang="en-US" sz="1200" b="0">
              <a:solidFill>
                <a:srgbClr val="FF0000"/>
              </a:solidFill>
              <a:latin typeface="+mn-ea"/>
              <a:ea typeface="+mn-ea"/>
            </a:endParaRPr>
          </a:p>
          <a:p>
            <a:pPr>
              <a:spcBef>
                <a:spcPct val="0"/>
              </a:spcBef>
              <a:buFontTx/>
              <a:buNone/>
              <a:defRPr/>
            </a:pPr>
            <a:r>
              <a:rPr lang="ja-JP" altLang="en-US" sz="1200" b="0">
                <a:latin typeface="+mn-ea"/>
                <a:ea typeface="+mn-ea"/>
              </a:rPr>
              <a:t>②開発途上国の経済発展や福祉の向上に寄与することを主目的とすること。</a:t>
            </a:r>
          </a:p>
          <a:p>
            <a:pPr>
              <a:spcBef>
                <a:spcPct val="0"/>
              </a:spcBef>
              <a:buFontTx/>
              <a:buNone/>
              <a:defRPr/>
            </a:pPr>
            <a:r>
              <a:rPr lang="ja-JP" altLang="en-US" sz="1200" b="0">
                <a:latin typeface="+mn-ea"/>
                <a:ea typeface="+mn-ea"/>
              </a:rPr>
              <a:t>③資金協力については、その供与条件が開発途上国にとって重い負担とならないこと。</a:t>
            </a:r>
          </a:p>
        </p:txBody>
      </p:sp>
      <p:sp>
        <p:nvSpPr>
          <p:cNvPr id="231445" name="Line 42">
            <a:extLst>
              <a:ext uri="{FF2B5EF4-FFF2-40B4-BE49-F238E27FC236}">
                <a16:creationId xmlns:a16="http://schemas.microsoft.com/office/drawing/2014/main" id="{4E04D635-8A9E-C6FD-D8D3-9DDFE1A71A4D}"/>
              </a:ext>
            </a:extLst>
          </p:cNvPr>
          <p:cNvSpPr>
            <a:spLocks noChangeShapeType="1"/>
          </p:cNvSpPr>
          <p:nvPr/>
        </p:nvSpPr>
        <p:spPr bwMode="auto">
          <a:xfrm>
            <a:off x="15814" y="599198"/>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31447" name="正方形/長方形 2">
            <a:extLst>
              <a:ext uri="{FF2B5EF4-FFF2-40B4-BE49-F238E27FC236}">
                <a16:creationId xmlns:a16="http://schemas.microsoft.com/office/drawing/2014/main" id="{4CDA8B9F-A818-92E4-3BB1-C57833AEF4D1}"/>
              </a:ext>
            </a:extLst>
          </p:cNvPr>
          <p:cNvSpPr>
            <a:spLocks noChangeArrowheads="1"/>
          </p:cNvSpPr>
          <p:nvPr/>
        </p:nvSpPr>
        <p:spPr bwMode="auto">
          <a:xfrm>
            <a:off x="334195" y="4764190"/>
            <a:ext cx="2436813" cy="339725"/>
          </a:xfrm>
          <a:prstGeom prst="rect">
            <a:avLst/>
          </a:prstGeom>
          <a:noFill/>
          <a:ln>
            <a:noFill/>
          </a:ln>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dirty="0">
                <a:latin typeface="+mn-ea"/>
                <a:ea typeface="+mn-ea"/>
              </a:rPr>
              <a:t>主要国における</a:t>
            </a:r>
            <a:r>
              <a:rPr lang="en-US" altLang="ja-JP" sz="1600" dirty="0">
                <a:latin typeface="+mn-ea"/>
                <a:ea typeface="+mn-ea"/>
              </a:rPr>
              <a:t>ODA</a:t>
            </a:r>
            <a:r>
              <a:rPr lang="ja-JP" altLang="en-US" sz="1600" dirty="0">
                <a:latin typeface="+mn-ea"/>
                <a:ea typeface="+mn-ea"/>
              </a:rPr>
              <a:t>実績</a:t>
            </a:r>
          </a:p>
        </p:txBody>
      </p:sp>
      <p:sp>
        <p:nvSpPr>
          <p:cNvPr id="6" name="テキスト ボックス 5">
            <a:extLst>
              <a:ext uri="{FF2B5EF4-FFF2-40B4-BE49-F238E27FC236}">
                <a16:creationId xmlns:a16="http://schemas.microsoft.com/office/drawing/2014/main" id="{A7BBF44E-F747-657B-4E57-E55D0AB69384}"/>
              </a:ext>
            </a:extLst>
          </p:cNvPr>
          <p:cNvSpPr txBox="1"/>
          <p:nvPr/>
        </p:nvSpPr>
        <p:spPr>
          <a:xfrm>
            <a:off x="3980492" y="6530634"/>
            <a:ext cx="937890" cy="230832"/>
          </a:xfrm>
          <a:prstGeom prst="rect">
            <a:avLst/>
          </a:prstGeom>
          <a:noFill/>
        </p:spPr>
        <p:txBody>
          <a:bodyPr wrap="square" rtlCol="0">
            <a:spAutoFit/>
          </a:bodyPr>
          <a:lstStyle/>
          <a:p>
            <a:r>
              <a:rPr kumimoji="1" lang="ja-JP" altLang="en-US" sz="900" b="0" dirty="0"/>
              <a:t>出典：外務省</a:t>
            </a:r>
          </a:p>
        </p:txBody>
      </p:sp>
      <p:sp>
        <p:nvSpPr>
          <p:cNvPr id="7" name="Text Box 31">
            <a:extLst>
              <a:ext uri="{FF2B5EF4-FFF2-40B4-BE49-F238E27FC236}">
                <a16:creationId xmlns:a16="http://schemas.microsoft.com/office/drawing/2014/main" id="{4E9750F1-D457-DA2C-AF3F-D5D6821B630A}"/>
              </a:ext>
            </a:extLst>
          </p:cNvPr>
          <p:cNvSpPr txBox="1">
            <a:spLocks noChangeArrowheads="1"/>
          </p:cNvSpPr>
          <p:nvPr/>
        </p:nvSpPr>
        <p:spPr bwMode="auto">
          <a:xfrm>
            <a:off x="4537051" y="2778377"/>
            <a:ext cx="4465067" cy="46166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・調査研究・観測及び科学技術開発面での国際貢献の推進</a:t>
            </a:r>
          </a:p>
          <a:p>
            <a:pPr>
              <a:spcBef>
                <a:spcPct val="0"/>
              </a:spcBef>
              <a:buFontTx/>
              <a:buNone/>
              <a:defRPr/>
            </a:pPr>
            <a:r>
              <a:rPr lang="ja-JP" altLang="en-US" sz="1200" b="0" dirty="0">
                <a:latin typeface="+mn-ea"/>
                <a:ea typeface="+mn-ea"/>
              </a:rPr>
              <a:t>・日本自らの、環境負荷の小さい持続可能な社会経済の実現</a:t>
            </a:r>
          </a:p>
        </p:txBody>
      </p:sp>
      <p:sp>
        <p:nvSpPr>
          <p:cNvPr id="8" name="Text Box 30">
            <a:extLst>
              <a:ext uri="{FF2B5EF4-FFF2-40B4-BE49-F238E27FC236}">
                <a16:creationId xmlns:a16="http://schemas.microsoft.com/office/drawing/2014/main" id="{1678E118-F6D8-5F54-909E-2D783D3ABCDA}"/>
              </a:ext>
            </a:extLst>
          </p:cNvPr>
          <p:cNvSpPr txBox="1">
            <a:spLocks noChangeArrowheads="1"/>
          </p:cNvSpPr>
          <p:nvPr/>
        </p:nvSpPr>
        <p:spPr bwMode="auto">
          <a:xfrm>
            <a:off x="-68444" y="1679703"/>
            <a:ext cx="9006942" cy="1200329"/>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b="0" dirty="0">
                <a:latin typeface="+mn-ea"/>
                <a:ea typeface="+mn-ea"/>
              </a:rPr>
              <a:t>●地球環境に対する影響</a:t>
            </a:r>
          </a:p>
          <a:p>
            <a:pPr>
              <a:spcBef>
                <a:spcPct val="0"/>
              </a:spcBef>
              <a:buFontTx/>
              <a:buNone/>
              <a:defRPr/>
            </a:pPr>
            <a:r>
              <a:rPr lang="ja-JP" altLang="en-US" sz="1200" b="0" dirty="0">
                <a:latin typeface="+mn-ea"/>
                <a:ea typeface="+mn-ea"/>
              </a:rPr>
              <a:t>　日本の人口は、世界人口の</a:t>
            </a:r>
            <a:r>
              <a:rPr lang="en-US" altLang="ja-JP" sz="1200" b="0" dirty="0">
                <a:latin typeface="+mn-ea"/>
                <a:ea typeface="+mn-ea"/>
              </a:rPr>
              <a:t>1.6%</a:t>
            </a:r>
            <a:r>
              <a:rPr lang="ja-JP" altLang="en-US" sz="1200" b="0" dirty="0">
                <a:latin typeface="+mn-ea"/>
                <a:ea typeface="+mn-ea"/>
              </a:rPr>
              <a:t>に過ぎないが、世界の</a:t>
            </a:r>
            <a:r>
              <a:rPr lang="en-US" altLang="ja-JP" sz="1200" b="0" dirty="0">
                <a:latin typeface="+mn-ea"/>
                <a:ea typeface="+mn-ea"/>
              </a:rPr>
              <a:t>GDP</a:t>
            </a:r>
            <a:r>
              <a:rPr lang="ja-JP" altLang="en-US" sz="1200" b="0" dirty="0">
                <a:latin typeface="+mn-ea"/>
                <a:ea typeface="+mn-ea"/>
              </a:rPr>
              <a:t>の</a:t>
            </a:r>
            <a:r>
              <a:rPr lang="en-US" altLang="ja-JP" sz="1200" b="0" dirty="0">
                <a:latin typeface="+mn-ea"/>
                <a:ea typeface="+mn-ea"/>
              </a:rPr>
              <a:t>4.7%</a:t>
            </a:r>
            <a:r>
              <a:rPr lang="ja-JP" altLang="en-US" sz="1200" b="0" dirty="0">
                <a:latin typeface="+mn-ea"/>
                <a:ea typeface="+mn-ea"/>
              </a:rPr>
              <a:t>を占める。地球環境に相応の影響を及ぼしています。</a:t>
            </a:r>
          </a:p>
          <a:p>
            <a:pPr>
              <a:spcBef>
                <a:spcPct val="0"/>
              </a:spcBef>
              <a:buFontTx/>
              <a:buNone/>
              <a:defRPr/>
            </a:pPr>
            <a:r>
              <a:rPr lang="ja-JP" altLang="en-US" sz="1200" b="0" dirty="0">
                <a:latin typeface="+mn-ea"/>
                <a:ea typeface="+mn-ea"/>
              </a:rPr>
              <a:t>●地球の環境からの恩恵の享受</a:t>
            </a:r>
          </a:p>
          <a:p>
            <a:pPr>
              <a:spcBef>
                <a:spcPct val="0"/>
              </a:spcBef>
              <a:buFontTx/>
              <a:buNone/>
              <a:defRPr/>
            </a:pPr>
            <a:r>
              <a:rPr lang="ja-JP" altLang="en-US" sz="1200" b="0" dirty="0">
                <a:latin typeface="+mn-ea"/>
                <a:ea typeface="+mn-ea"/>
              </a:rPr>
              <a:t>　日本はエネルギー資源と食料の大半を海外に依存。経済社会活動を営むには地球が健全な状態でなければならない。</a:t>
            </a:r>
          </a:p>
          <a:p>
            <a:pPr>
              <a:spcBef>
                <a:spcPct val="0"/>
              </a:spcBef>
              <a:buFontTx/>
              <a:buNone/>
              <a:defRPr/>
            </a:pPr>
            <a:r>
              <a:rPr lang="ja-JP" altLang="en-US" sz="1200" b="0" dirty="0">
                <a:latin typeface="+mn-ea"/>
                <a:ea typeface="+mn-ea"/>
              </a:rPr>
              <a:t>●地球環境保全のための能力</a:t>
            </a:r>
          </a:p>
          <a:p>
            <a:pPr>
              <a:spcBef>
                <a:spcPct val="0"/>
              </a:spcBef>
              <a:buFontTx/>
              <a:buNone/>
              <a:defRPr/>
            </a:pPr>
            <a:r>
              <a:rPr lang="ja-JP" altLang="en-US" sz="1200" b="0" dirty="0">
                <a:latin typeface="+mn-ea"/>
                <a:ea typeface="+mn-ea"/>
              </a:rPr>
              <a:t>　日本は深刻な公害問題を克服した技術と経験を活かし、次のような点を取り組んでいくことが求められます。</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WordArt 6">
            <a:extLst>
              <a:ext uri="{FF2B5EF4-FFF2-40B4-BE49-F238E27FC236}">
                <a16:creationId xmlns:a16="http://schemas.microsoft.com/office/drawing/2014/main" id="{4802480A-8F0C-7D60-9A40-26EC2A2198B6}"/>
              </a:ext>
            </a:extLst>
          </p:cNvPr>
          <p:cNvSpPr>
            <a:spLocks noChangeArrowheads="1" noChangeShapeType="1" noTextEdit="1"/>
          </p:cNvSpPr>
          <p:nvPr/>
        </p:nvSpPr>
        <p:spPr>
          <a:xfrm>
            <a:off x="899592" y="11587"/>
            <a:ext cx="7128346" cy="404664"/>
          </a:xfrm>
          <a:prstGeom prst="rect">
            <a:avLst/>
          </a:prstGeom>
        </p:spPr>
        <p:txBody>
          <a:bodyPr wrap="none" fromWordArt="1">
            <a:prstTxWarp prst="textPlain">
              <a:avLst>
                <a:gd name="adj" fmla="val 50000"/>
              </a:avLst>
            </a:prstTxWarp>
          </a:bodyPr>
          <a:lstStyle/>
          <a:p>
            <a:pPr algn="ctr">
              <a:defRPr/>
            </a:pPr>
            <a:r>
              <a:rPr lang="en-US" altLang="ja-JP" sz="3600" kern="10" dirty="0">
                <a:effectLst>
                  <a:outerShdw dist="35921" dir="2700000" algn="ctr" rotWithShape="0">
                    <a:srgbClr val="C0C0C0">
                      <a:alpha val="80000"/>
                    </a:srgbClr>
                  </a:outerShdw>
                </a:effectLst>
                <a:latin typeface="+mn-ea"/>
                <a:ea typeface="+mn-ea"/>
              </a:rPr>
              <a:t>〈</a:t>
            </a:r>
            <a:r>
              <a:rPr lang="ja-JP" altLang="en-US" sz="3600" kern="10" dirty="0">
                <a:effectLst>
                  <a:outerShdw dist="35921" dir="2700000" algn="ctr" rotWithShape="0">
                    <a:srgbClr val="C0C0C0">
                      <a:alpha val="80000"/>
                    </a:srgbClr>
                  </a:outerShdw>
                </a:effectLst>
                <a:latin typeface="+mn-ea"/>
                <a:ea typeface="+mn-ea"/>
              </a:rPr>
              <a:t>持続可能性を測るさまざまな指標</a:t>
            </a:r>
            <a:r>
              <a:rPr lang="en-US" altLang="ja-JP" sz="3600" kern="10" dirty="0">
                <a:effectLst>
                  <a:outerShdw dist="35921" dir="2700000" algn="ctr" rotWithShape="0">
                    <a:srgbClr val="C0C0C0">
                      <a:alpha val="80000"/>
                    </a:srgbClr>
                  </a:outerShdw>
                </a:effectLst>
                <a:latin typeface="+mn-ea"/>
                <a:ea typeface="+mn-ea"/>
              </a:rPr>
              <a:t>〉</a:t>
            </a:r>
            <a:endParaRPr lang="ja-JP" altLang="en-US" sz="3600" kern="10" dirty="0">
              <a:effectLst>
                <a:outerShdw dist="35921" dir="2700000" algn="ctr" rotWithShape="0">
                  <a:srgbClr val="C0C0C0">
                    <a:alpha val="80000"/>
                  </a:srgbClr>
                </a:outerShdw>
              </a:effectLst>
              <a:latin typeface="+mn-ea"/>
              <a:ea typeface="+mn-ea"/>
            </a:endParaRPr>
          </a:p>
        </p:txBody>
      </p:sp>
      <p:sp>
        <p:nvSpPr>
          <p:cNvPr id="233476" name="Text Box 8">
            <a:extLst>
              <a:ext uri="{FF2B5EF4-FFF2-40B4-BE49-F238E27FC236}">
                <a16:creationId xmlns:a16="http://schemas.microsoft.com/office/drawing/2014/main" id="{40372E59-F2E7-83CD-57C7-F6BCD6DBA270}"/>
              </a:ext>
            </a:extLst>
          </p:cNvPr>
          <p:cNvSpPr txBox="1">
            <a:spLocks noChangeArrowheads="1"/>
          </p:cNvSpPr>
          <p:nvPr/>
        </p:nvSpPr>
        <p:spPr bwMode="auto">
          <a:xfrm>
            <a:off x="0" y="415925"/>
            <a:ext cx="9144000" cy="209232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100" b="0" dirty="0">
                <a:latin typeface="+mn-ea"/>
                <a:ea typeface="+mn-ea"/>
              </a:rPr>
              <a:t>地球社会が持続可能な社会に近づいているかどうかの評価指標</a:t>
            </a:r>
          </a:p>
          <a:p>
            <a:pPr>
              <a:spcBef>
                <a:spcPct val="0"/>
              </a:spcBef>
              <a:buFontTx/>
              <a:buNone/>
              <a:defRPr/>
            </a:pPr>
            <a:r>
              <a:rPr lang="ja-JP" altLang="en-US" sz="1100" b="0" dirty="0">
                <a:latin typeface="+mn-ea"/>
                <a:ea typeface="+mn-ea"/>
              </a:rPr>
              <a:t>●国際連合が策定した</a:t>
            </a:r>
            <a:r>
              <a:rPr lang="en-US" altLang="ja-JP" sz="1100" b="0" dirty="0">
                <a:latin typeface="+mn-ea"/>
                <a:ea typeface="+mn-ea"/>
              </a:rPr>
              <a:t>SDGs</a:t>
            </a:r>
            <a:r>
              <a:rPr lang="ja-JP" altLang="en-US" sz="1100" b="0" dirty="0">
                <a:latin typeface="+mn-ea"/>
                <a:ea typeface="+mn-ea"/>
              </a:rPr>
              <a:t>を測るための</a:t>
            </a:r>
            <a:r>
              <a:rPr lang="en-US" altLang="ja-JP" sz="1100" b="0" dirty="0">
                <a:latin typeface="+mn-ea"/>
                <a:ea typeface="+mn-ea"/>
              </a:rPr>
              <a:t>232</a:t>
            </a:r>
            <a:r>
              <a:rPr lang="ja-JP" altLang="en-US" sz="1100" b="0" dirty="0">
                <a:latin typeface="+mn-ea"/>
                <a:ea typeface="+mn-ea"/>
              </a:rPr>
              <a:t>の指標群</a:t>
            </a:r>
          </a:p>
          <a:p>
            <a:pPr>
              <a:spcBef>
                <a:spcPct val="0"/>
              </a:spcBef>
              <a:buFontTx/>
              <a:buNone/>
              <a:defRPr/>
            </a:pPr>
            <a:r>
              <a:rPr lang="ja-JP" altLang="en-US" sz="1100" b="0" dirty="0">
                <a:latin typeface="+mn-ea"/>
                <a:ea typeface="+mn-ea"/>
              </a:rPr>
              <a:t>●国連開発計画</a:t>
            </a:r>
            <a:r>
              <a:rPr lang="en-US" altLang="ja-JP" sz="1100" b="0" dirty="0">
                <a:latin typeface="+mn-ea"/>
                <a:ea typeface="+mn-ea"/>
              </a:rPr>
              <a:t>(UNDP)</a:t>
            </a:r>
            <a:r>
              <a:rPr lang="ja-JP" altLang="en-US" sz="1100" b="0" dirty="0">
                <a:latin typeface="+mn-ea"/>
                <a:ea typeface="+mn-ea"/>
              </a:rPr>
              <a:t>人間開発指数</a:t>
            </a:r>
            <a:r>
              <a:rPr lang="en-US" altLang="ja-JP" sz="1100" b="0" dirty="0">
                <a:latin typeface="+mn-ea"/>
                <a:ea typeface="+mn-ea"/>
              </a:rPr>
              <a:t>(</a:t>
            </a:r>
            <a:r>
              <a:rPr lang="en-US" altLang="ja-JP" sz="1100" b="0" dirty="0" err="1">
                <a:latin typeface="+mn-ea"/>
                <a:ea typeface="+mn-ea"/>
              </a:rPr>
              <a:t>HDl:Human</a:t>
            </a:r>
            <a:r>
              <a:rPr lang="en-US" altLang="ja-JP" sz="1100" b="0" dirty="0">
                <a:latin typeface="+mn-ea"/>
                <a:ea typeface="+mn-ea"/>
              </a:rPr>
              <a:t> </a:t>
            </a:r>
            <a:r>
              <a:rPr lang="en-US" altLang="ja-JP" sz="1100" b="0" dirty="0" err="1">
                <a:latin typeface="+mn-ea"/>
                <a:ea typeface="+mn-ea"/>
              </a:rPr>
              <a:t>Devebpment</a:t>
            </a:r>
            <a:r>
              <a:rPr lang="en-US" altLang="ja-JP" sz="1100" b="0" dirty="0">
                <a:latin typeface="+mn-ea"/>
                <a:ea typeface="+mn-ea"/>
              </a:rPr>
              <a:t> </a:t>
            </a:r>
            <a:r>
              <a:rPr lang="en-US" altLang="ja-JP" sz="1100" b="0" dirty="0" err="1">
                <a:latin typeface="+mn-ea"/>
                <a:ea typeface="+mn-ea"/>
              </a:rPr>
              <a:t>lndex</a:t>
            </a:r>
            <a:r>
              <a:rPr lang="en-US" altLang="ja-JP" sz="1100" b="0" dirty="0">
                <a:latin typeface="+mn-ea"/>
                <a:ea typeface="+mn-ea"/>
              </a:rPr>
              <a:t>)</a:t>
            </a:r>
          </a:p>
          <a:p>
            <a:pPr>
              <a:spcBef>
                <a:spcPct val="0"/>
              </a:spcBef>
              <a:buFontTx/>
              <a:buNone/>
              <a:defRPr/>
            </a:pPr>
            <a:r>
              <a:rPr lang="en-US" altLang="ja-JP" sz="1100" b="0" dirty="0">
                <a:latin typeface="+mn-ea"/>
                <a:ea typeface="+mn-ea"/>
              </a:rPr>
              <a:t>●</a:t>
            </a:r>
            <a:r>
              <a:rPr lang="ja-JP" altLang="en-US" sz="1100" b="0" dirty="0">
                <a:latin typeface="+mn-ea"/>
                <a:ea typeface="+mn-ea"/>
              </a:rPr>
              <a:t>国際研究計画</a:t>
            </a:r>
            <a:r>
              <a:rPr lang="en-US" altLang="ja-JP" sz="1100" b="0" dirty="0">
                <a:latin typeface="+mn-ea"/>
                <a:ea typeface="+mn-ea"/>
              </a:rPr>
              <a:t>(UNUIHDP)</a:t>
            </a:r>
            <a:r>
              <a:rPr lang="ja-JP" altLang="en-US" sz="1100" b="0" dirty="0">
                <a:latin typeface="+mn-ea"/>
                <a:ea typeface="+mn-ea"/>
              </a:rPr>
              <a:t>による包括的富指標</a:t>
            </a:r>
            <a:r>
              <a:rPr lang="en-US" altLang="ja-JP" sz="1100" b="0" dirty="0">
                <a:latin typeface="+mn-ea"/>
                <a:ea typeface="+mn-ea"/>
              </a:rPr>
              <a:t>(</a:t>
            </a:r>
            <a:r>
              <a:rPr lang="en-US" altLang="ja-JP" sz="1100" b="0" dirty="0" err="1">
                <a:latin typeface="+mn-ea"/>
                <a:ea typeface="+mn-ea"/>
              </a:rPr>
              <a:t>IWI:Inclusive</a:t>
            </a:r>
            <a:r>
              <a:rPr lang="en-US" altLang="ja-JP" sz="1100" b="0" dirty="0">
                <a:latin typeface="+mn-ea"/>
                <a:ea typeface="+mn-ea"/>
              </a:rPr>
              <a:t> Wealth Index)</a:t>
            </a:r>
          </a:p>
          <a:p>
            <a:pPr>
              <a:spcBef>
                <a:spcPct val="0"/>
              </a:spcBef>
              <a:buFontTx/>
              <a:buNone/>
              <a:defRPr/>
            </a:pPr>
            <a:r>
              <a:rPr lang="en-US" altLang="ja-JP" sz="1100" b="0" dirty="0">
                <a:latin typeface="+mn-ea"/>
                <a:ea typeface="+mn-ea"/>
              </a:rPr>
              <a:t>●</a:t>
            </a:r>
            <a:r>
              <a:rPr lang="ja-JP" altLang="en-US" sz="1100" b="0" dirty="0">
                <a:latin typeface="+mn-ea"/>
                <a:ea typeface="+mn-ea"/>
              </a:rPr>
              <a:t>経済協力開発機構</a:t>
            </a:r>
            <a:r>
              <a:rPr lang="en-US" altLang="ja-JP" sz="1100" b="0" dirty="0">
                <a:latin typeface="+mn-ea"/>
                <a:ea typeface="+mn-ea"/>
              </a:rPr>
              <a:t>(OECD)</a:t>
            </a:r>
            <a:r>
              <a:rPr lang="ja-JP" altLang="en-US" sz="1100" b="0" dirty="0">
                <a:latin typeface="+mn-ea"/>
                <a:ea typeface="+mn-ea"/>
              </a:rPr>
              <a:t>によるグリーン成長を測る指標</a:t>
            </a:r>
          </a:p>
          <a:p>
            <a:pPr>
              <a:spcBef>
                <a:spcPct val="0"/>
              </a:spcBef>
              <a:buFontTx/>
              <a:buNone/>
              <a:defRPr/>
            </a:pPr>
            <a:r>
              <a:rPr lang="ja-JP" altLang="en-US" sz="1100" b="0" dirty="0">
                <a:latin typeface="+mn-ea"/>
                <a:ea typeface="+mn-ea"/>
              </a:rPr>
              <a:t>●国連環境計画</a:t>
            </a:r>
            <a:r>
              <a:rPr lang="en-US" altLang="ja-JP" sz="1100" b="0" dirty="0">
                <a:latin typeface="+mn-ea"/>
                <a:ea typeface="+mn-ea"/>
              </a:rPr>
              <a:t>(UNEP)</a:t>
            </a:r>
            <a:r>
              <a:rPr lang="ja-JP" altLang="en-US" sz="1100" b="0" dirty="0">
                <a:latin typeface="+mn-ea"/>
                <a:ea typeface="+mn-ea"/>
              </a:rPr>
              <a:t>によるグリーン経済を測る指標</a:t>
            </a:r>
          </a:p>
          <a:p>
            <a:pPr>
              <a:spcBef>
                <a:spcPct val="0"/>
              </a:spcBef>
              <a:buFontTx/>
              <a:buNone/>
              <a:defRPr/>
            </a:pPr>
            <a:r>
              <a:rPr lang="ja-JP" altLang="en-US" sz="1100" b="0" dirty="0">
                <a:latin typeface="+mn-ea"/>
                <a:ea typeface="+mn-ea"/>
              </a:rPr>
              <a:t>複数分野を横断的に測り、端的に環境の状況を把握する</a:t>
            </a:r>
            <a:r>
              <a:rPr lang="ja-JP" altLang="en-US" sz="1400" b="0" dirty="0">
                <a:latin typeface="+mn-ea"/>
                <a:ea typeface="+mn-ea"/>
              </a:rPr>
              <a:t>統合指標が</a:t>
            </a:r>
            <a:r>
              <a:rPr lang="ja-JP" altLang="en-US" sz="1400" b="0" dirty="0">
                <a:solidFill>
                  <a:srgbClr val="FF0000"/>
                </a:solidFill>
                <a:latin typeface="+mn-ea"/>
                <a:ea typeface="+mn-ea"/>
              </a:rPr>
              <a:t>エコロジカ ルフットプリント</a:t>
            </a:r>
            <a:r>
              <a:rPr lang="en-US" altLang="ja-JP" sz="1100" b="0" dirty="0">
                <a:latin typeface="+mn-ea"/>
                <a:ea typeface="+mn-ea"/>
              </a:rPr>
              <a:t>(Ecological Footprint)</a:t>
            </a:r>
            <a:r>
              <a:rPr lang="ja-JP" altLang="en-US" sz="1100" b="0" dirty="0">
                <a:latin typeface="+mn-ea"/>
                <a:ea typeface="+mn-ea"/>
              </a:rPr>
              <a:t>　⇒人間の活動がどれほど自然環境に負荷を与えているかを面積で表す。人間活動により消費する資源の再生産と発生させる</a:t>
            </a:r>
            <a:r>
              <a:rPr lang="en-US" altLang="ja-JP" sz="1100" b="0" dirty="0">
                <a:latin typeface="+mn-ea"/>
                <a:ea typeface="+mn-ea"/>
              </a:rPr>
              <a:t>CO2</a:t>
            </a:r>
            <a:r>
              <a:rPr lang="ja-JP" altLang="en-US" sz="1100" b="0" dirty="0">
                <a:latin typeface="+mn-ea"/>
                <a:ea typeface="+mn-ea"/>
              </a:rPr>
              <a:t>の吸収に必要な生態学的資本を、陸域と水域の面積で表されます。現在、世界の</a:t>
            </a:r>
            <a:r>
              <a:rPr lang="ja-JP" altLang="en-US" sz="1100" b="0" dirty="0">
                <a:solidFill>
                  <a:srgbClr val="FF0000"/>
                </a:solidFill>
                <a:latin typeface="+mn-ea"/>
                <a:ea typeface="+mn-ea"/>
              </a:rPr>
              <a:t>エコロジカルフットプリント</a:t>
            </a:r>
            <a:r>
              <a:rPr lang="en-US" altLang="ja-JP" sz="1100" b="0" dirty="0">
                <a:latin typeface="+mn-ea"/>
                <a:ea typeface="+mn-ea"/>
              </a:rPr>
              <a:t>(</a:t>
            </a:r>
            <a:r>
              <a:rPr lang="ja-JP" altLang="en-US" sz="1100" b="0" dirty="0">
                <a:latin typeface="+mn-ea"/>
                <a:ea typeface="+mn-ea"/>
              </a:rPr>
              <a:t>需要</a:t>
            </a:r>
            <a:r>
              <a:rPr lang="en-US" altLang="ja-JP" sz="1100" b="0" dirty="0">
                <a:latin typeface="+mn-ea"/>
                <a:ea typeface="+mn-ea"/>
              </a:rPr>
              <a:t>)</a:t>
            </a:r>
            <a:r>
              <a:rPr lang="ja-JP" altLang="en-US" sz="1100" b="0" dirty="0">
                <a:latin typeface="+mn-ea"/>
                <a:ea typeface="+mn-ea"/>
              </a:rPr>
              <a:t>は、地球の生物生産力</a:t>
            </a:r>
            <a:r>
              <a:rPr lang="en-US" altLang="ja-JP" sz="1100" b="0" dirty="0">
                <a:latin typeface="+mn-ea"/>
                <a:ea typeface="+mn-ea"/>
              </a:rPr>
              <a:t>(</a:t>
            </a:r>
            <a:r>
              <a:rPr lang="ja-JP" altLang="en-US" sz="1100" b="0" dirty="0">
                <a:latin typeface="+mn-ea"/>
                <a:ea typeface="+mn-ea"/>
              </a:rPr>
              <a:t>供給</a:t>
            </a:r>
            <a:r>
              <a:rPr lang="en-US" altLang="ja-JP" sz="1100" b="0" dirty="0">
                <a:latin typeface="+mn-ea"/>
                <a:ea typeface="+mn-ea"/>
              </a:rPr>
              <a:t>)</a:t>
            </a:r>
            <a:r>
              <a:rPr lang="ja-JP" altLang="en-US" sz="1100" b="0" dirty="0">
                <a:latin typeface="+mn-ea"/>
                <a:ea typeface="+mn-ea"/>
              </a:rPr>
              <a:t>を超えており、私たちの生活を支えるには</a:t>
            </a:r>
            <a:r>
              <a:rPr lang="ja-JP" altLang="en-US" sz="1100" b="0" dirty="0">
                <a:solidFill>
                  <a:srgbClr val="FF0000"/>
                </a:solidFill>
                <a:latin typeface="+mn-ea"/>
                <a:ea typeface="+mn-ea"/>
              </a:rPr>
              <a:t>地球</a:t>
            </a:r>
            <a:r>
              <a:rPr lang="en-US" altLang="ja-JP" sz="1100" b="0" dirty="0">
                <a:solidFill>
                  <a:srgbClr val="FF0000"/>
                </a:solidFill>
                <a:latin typeface="+mn-ea"/>
                <a:ea typeface="+mn-ea"/>
              </a:rPr>
              <a:t>1.6</a:t>
            </a:r>
            <a:r>
              <a:rPr lang="ja-JP" altLang="en-US" sz="1100" b="0" dirty="0">
                <a:solidFill>
                  <a:srgbClr val="FF0000"/>
                </a:solidFill>
                <a:latin typeface="+mn-ea"/>
                <a:ea typeface="+mn-ea"/>
              </a:rPr>
              <a:t>個分</a:t>
            </a:r>
            <a:r>
              <a:rPr lang="ja-JP" altLang="en-US" sz="1100" b="0" dirty="0">
                <a:latin typeface="+mn-ea"/>
                <a:ea typeface="+mn-ea"/>
              </a:rPr>
              <a:t>が必要と算定されています</a:t>
            </a:r>
            <a:r>
              <a:rPr lang="en-US" altLang="ja-JP" sz="1100" b="0" dirty="0">
                <a:latin typeface="+mn-ea"/>
                <a:ea typeface="+mn-ea"/>
              </a:rPr>
              <a:t>(2013</a:t>
            </a:r>
            <a:r>
              <a:rPr lang="ja-JP" altLang="en-US" sz="1100" b="0" dirty="0">
                <a:latin typeface="+mn-ea"/>
                <a:ea typeface="+mn-ea"/>
              </a:rPr>
              <a:t>年時点</a:t>
            </a:r>
            <a:r>
              <a:rPr lang="en-US" altLang="ja-JP" sz="1100" b="0" dirty="0">
                <a:latin typeface="+mn-ea"/>
                <a:ea typeface="+mn-ea"/>
              </a:rPr>
              <a:t>)</a:t>
            </a:r>
            <a:r>
              <a:rPr lang="ja-JP" altLang="en-US" sz="1100" b="0" dirty="0">
                <a:latin typeface="+mn-ea"/>
                <a:ea typeface="+mn-ea"/>
              </a:rPr>
              <a:t>。同年の日本のエコロジカルフットプリントは</a:t>
            </a:r>
            <a:r>
              <a:rPr lang="en-US" altLang="ja-JP" sz="1100" b="0" dirty="0">
                <a:solidFill>
                  <a:srgbClr val="FF0000"/>
                </a:solidFill>
                <a:latin typeface="+mn-ea"/>
                <a:ea typeface="+mn-ea"/>
              </a:rPr>
              <a:t>4.6</a:t>
            </a:r>
            <a:r>
              <a:rPr lang="en-US" altLang="ja-JP" sz="1100" b="0" dirty="0">
                <a:latin typeface="+mn-ea"/>
                <a:ea typeface="+mn-ea"/>
              </a:rPr>
              <a:t>gha</a:t>
            </a:r>
            <a:r>
              <a:rPr lang="ja-JP" altLang="en-US" sz="1100" b="0" dirty="0">
                <a:latin typeface="+mn-ea"/>
                <a:ea typeface="+mn-ea"/>
              </a:rPr>
              <a:t>。</a:t>
            </a:r>
            <a:r>
              <a:rPr lang="en-US" altLang="ja-JP" sz="1100" b="0" dirty="0">
                <a:latin typeface="+mn-ea"/>
                <a:ea typeface="+mn-ea"/>
              </a:rPr>
              <a:t>G7</a:t>
            </a:r>
            <a:r>
              <a:rPr lang="ja-JP" altLang="en-US" sz="1100" b="0" dirty="0">
                <a:latin typeface="+mn-ea"/>
                <a:ea typeface="+mn-ea"/>
              </a:rPr>
              <a:t>の中では最も低いものの、世界平均</a:t>
            </a:r>
            <a:r>
              <a:rPr lang="en-US" altLang="ja-JP" sz="1100" b="0" dirty="0">
                <a:latin typeface="+mn-ea"/>
                <a:ea typeface="+mn-ea"/>
              </a:rPr>
              <a:t>2.8gha</a:t>
            </a:r>
            <a:r>
              <a:rPr lang="ja-JP" altLang="en-US" sz="1100" b="0" dirty="0">
                <a:latin typeface="+mn-ea"/>
                <a:ea typeface="+mn-ea"/>
              </a:rPr>
              <a:t>の約</a:t>
            </a:r>
            <a:r>
              <a:rPr lang="en-US" altLang="ja-JP" sz="1100" b="0" dirty="0">
                <a:latin typeface="+mn-ea"/>
                <a:ea typeface="+mn-ea"/>
              </a:rPr>
              <a:t>1.6</a:t>
            </a:r>
            <a:r>
              <a:rPr lang="ja-JP" altLang="en-US" sz="1100" b="0" dirty="0">
                <a:latin typeface="+mn-ea"/>
                <a:ea typeface="+mn-ea"/>
              </a:rPr>
              <a:t>倍です。</a:t>
            </a:r>
            <a:r>
              <a:rPr lang="ja-JP" altLang="en-US" sz="1400" b="0" dirty="0">
                <a:latin typeface="+mn-ea"/>
                <a:ea typeface="+mn-ea"/>
              </a:rPr>
              <a:t>世界中の人が日本と同じ生活をすると、</a:t>
            </a:r>
            <a:r>
              <a:rPr lang="en-US" altLang="ja-JP" sz="1400" b="0" dirty="0">
                <a:solidFill>
                  <a:srgbClr val="FF0000"/>
                </a:solidFill>
                <a:latin typeface="+mn-ea"/>
                <a:ea typeface="+mn-ea"/>
              </a:rPr>
              <a:t>2.9</a:t>
            </a:r>
            <a:r>
              <a:rPr lang="ja-JP" altLang="en-US" sz="1400" b="0" dirty="0">
                <a:latin typeface="+mn-ea"/>
                <a:ea typeface="+mn-ea"/>
              </a:rPr>
              <a:t>個分の地球が必要</a:t>
            </a:r>
            <a:r>
              <a:rPr lang="ja-JP" altLang="en-US" sz="1100" b="0" dirty="0">
                <a:latin typeface="+mn-ea"/>
                <a:ea typeface="+mn-ea"/>
              </a:rPr>
              <a:t>。</a:t>
            </a:r>
          </a:p>
        </p:txBody>
      </p:sp>
      <p:sp>
        <p:nvSpPr>
          <p:cNvPr id="233478" name="テキスト ボックス 2">
            <a:extLst>
              <a:ext uri="{FF2B5EF4-FFF2-40B4-BE49-F238E27FC236}">
                <a16:creationId xmlns:a16="http://schemas.microsoft.com/office/drawing/2014/main" id="{D4DFD824-7230-1FD3-E5B6-5057FD96B28A}"/>
              </a:ext>
            </a:extLst>
          </p:cNvPr>
          <p:cNvSpPr txBox="1">
            <a:spLocks noChangeArrowheads="1"/>
          </p:cNvSpPr>
          <p:nvPr/>
        </p:nvSpPr>
        <p:spPr bwMode="auto">
          <a:xfrm>
            <a:off x="5796136" y="605804"/>
            <a:ext cx="2808485" cy="584775"/>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600" b="0" dirty="0">
                <a:latin typeface="+mn-ea"/>
                <a:ea typeface="+mn-ea"/>
              </a:rPr>
              <a:t>各分野を代表的に表す指標を組み合わせることが一般的</a:t>
            </a:r>
          </a:p>
        </p:txBody>
      </p:sp>
      <p:sp>
        <p:nvSpPr>
          <p:cNvPr id="233479" name="右中かっこ 3">
            <a:extLst>
              <a:ext uri="{FF2B5EF4-FFF2-40B4-BE49-F238E27FC236}">
                <a16:creationId xmlns:a16="http://schemas.microsoft.com/office/drawing/2014/main" id="{F1D91F38-C848-47F0-CA32-FB13BB1F9E7F}"/>
              </a:ext>
            </a:extLst>
          </p:cNvPr>
          <p:cNvSpPr>
            <a:spLocks/>
          </p:cNvSpPr>
          <p:nvPr/>
        </p:nvSpPr>
        <p:spPr bwMode="auto">
          <a:xfrm>
            <a:off x="5003800" y="584200"/>
            <a:ext cx="504825" cy="830263"/>
          </a:xfrm>
          <a:prstGeom prst="rightBrace">
            <a:avLst>
              <a:gd name="adj1" fmla="val 8315"/>
              <a:gd name="adj2" fmla="val 50000"/>
            </a:avLst>
          </a:prstGeom>
          <a:noFill/>
          <a:ln w="28575" algn="ctr">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en-US" sz="1800">
              <a:latin typeface="+mn-ea"/>
              <a:ea typeface="+mn-ea"/>
            </a:endParaRPr>
          </a:p>
        </p:txBody>
      </p:sp>
      <p:pic>
        <p:nvPicPr>
          <p:cNvPr id="3" name="図 2">
            <a:extLst>
              <a:ext uri="{FF2B5EF4-FFF2-40B4-BE49-F238E27FC236}">
                <a16:creationId xmlns:a16="http://schemas.microsoft.com/office/drawing/2014/main" id="{87D9BBBC-2518-2C71-245A-BD7E479828BA}"/>
              </a:ext>
            </a:extLst>
          </p:cNvPr>
          <p:cNvPicPr>
            <a:picLocks noChangeAspect="1"/>
          </p:cNvPicPr>
          <p:nvPr/>
        </p:nvPicPr>
        <p:blipFill>
          <a:blip r:embed="rId3"/>
          <a:stretch>
            <a:fillRect/>
          </a:stretch>
        </p:blipFill>
        <p:spPr>
          <a:xfrm>
            <a:off x="395536" y="2624265"/>
            <a:ext cx="8442684" cy="4204251"/>
          </a:xfrm>
          <a:prstGeom prst="rect">
            <a:avLst/>
          </a:prstGeom>
        </p:spPr>
      </p:pic>
      <p:sp>
        <p:nvSpPr>
          <p:cNvPr id="5" name="テキスト ボックス 4">
            <a:extLst>
              <a:ext uri="{FF2B5EF4-FFF2-40B4-BE49-F238E27FC236}">
                <a16:creationId xmlns:a16="http://schemas.microsoft.com/office/drawing/2014/main" id="{AB3DBEEB-B763-17D5-BC26-05E8A05CE82A}"/>
              </a:ext>
            </a:extLst>
          </p:cNvPr>
          <p:cNvSpPr txBox="1"/>
          <p:nvPr/>
        </p:nvSpPr>
        <p:spPr>
          <a:xfrm>
            <a:off x="2267744" y="2405711"/>
            <a:ext cx="3884768" cy="307777"/>
          </a:xfrm>
          <a:prstGeom prst="rect">
            <a:avLst/>
          </a:prstGeom>
          <a:noFill/>
        </p:spPr>
        <p:txBody>
          <a:bodyPr wrap="square">
            <a:spAutoFit/>
          </a:bodyPr>
          <a:lstStyle/>
          <a:p>
            <a:r>
              <a:rPr lang="ja-JP" altLang="en-US" sz="1400" dirty="0"/>
              <a:t>国別・１人当たり別のエコロジカル・フットプリント</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0162" name="Group 3">
            <a:extLst>
              <a:ext uri="{FF2B5EF4-FFF2-40B4-BE49-F238E27FC236}">
                <a16:creationId xmlns:a16="http://schemas.microsoft.com/office/drawing/2014/main" id="{D0D62B67-0714-F6CD-A167-469315B0488D}"/>
              </a:ext>
            </a:extLst>
          </p:cNvPr>
          <p:cNvGrpSpPr>
            <a:grpSpLocks/>
          </p:cNvGrpSpPr>
          <p:nvPr/>
        </p:nvGrpSpPr>
        <p:grpSpPr bwMode="auto">
          <a:xfrm>
            <a:off x="250825" y="19050"/>
            <a:ext cx="6049963" cy="457200"/>
            <a:chOff x="3696" y="210"/>
            <a:chExt cx="1951" cy="195"/>
          </a:xfrm>
        </p:grpSpPr>
        <p:sp>
          <p:nvSpPr>
            <p:cNvPr id="220207" name="Text Box 4">
              <a:extLst>
                <a:ext uri="{FF2B5EF4-FFF2-40B4-BE49-F238E27FC236}">
                  <a16:creationId xmlns:a16="http://schemas.microsoft.com/office/drawing/2014/main" id="{7C7186AE-B093-72C8-646F-A73054E6EA1A}"/>
                </a:ext>
              </a:extLst>
            </p:cNvPr>
            <p:cNvSpPr txBox="1">
              <a:spLocks noChangeArrowheads="1"/>
            </p:cNvSpPr>
            <p:nvPr/>
          </p:nvSpPr>
          <p:spPr bwMode="auto">
            <a:xfrm>
              <a:off x="3696" y="210"/>
              <a:ext cx="500" cy="195"/>
            </a:xfrm>
            <a:prstGeom prst="rect">
              <a:avLst/>
            </a:prstGeom>
            <a:solidFill>
              <a:srgbClr val="008000">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en-US" altLang="ja-JP" sz="2400"/>
                <a:t> </a:t>
              </a:r>
            </a:p>
          </p:txBody>
        </p:sp>
        <p:sp>
          <p:nvSpPr>
            <p:cNvPr id="220208" name="Text Box 5">
              <a:extLst>
                <a:ext uri="{FF2B5EF4-FFF2-40B4-BE49-F238E27FC236}">
                  <a16:creationId xmlns:a16="http://schemas.microsoft.com/office/drawing/2014/main" id="{EEF7353A-AD50-7205-4030-1198818B1885}"/>
                </a:ext>
              </a:extLst>
            </p:cNvPr>
            <p:cNvSpPr txBox="1">
              <a:spLocks noChangeArrowheads="1"/>
            </p:cNvSpPr>
            <p:nvPr/>
          </p:nvSpPr>
          <p:spPr bwMode="auto">
            <a:xfrm>
              <a:off x="4195" y="210"/>
              <a:ext cx="1452" cy="1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2400" b="0"/>
                <a:t>各主体の役割・活動</a:t>
              </a:r>
            </a:p>
          </p:txBody>
        </p:sp>
      </p:grpSp>
      <p:sp>
        <p:nvSpPr>
          <p:cNvPr id="239619" name="Text Box 6">
            <a:extLst>
              <a:ext uri="{FF2B5EF4-FFF2-40B4-BE49-F238E27FC236}">
                <a16:creationId xmlns:a16="http://schemas.microsoft.com/office/drawing/2014/main" id="{EE1A6EC4-14F5-C7A7-B70E-D7D190F65A6C}"/>
              </a:ext>
            </a:extLst>
          </p:cNvPr>
          <p:cNvSpPr txBox="1">
            <a:spLocks noChangeArrowheads="1"/>
          </p:cNvSpPr>
          <p:nvPr/>
        </p:nvSpPr>
        <p:spPr bwMode="auto">
          <a:xfrm>
            <a:off x="1476375" y="90805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各主体の役割・分担と参加</a:t>
            </a:r>
          </a:p>
        </p:txBody>
      </p:sp>
      <p:sp>
        <p:nvSpPr>
          <p:cNvPr id="239621" name="Text Box 8">
            <a:extLst>
              <a:ext uri="{FF2B5EF4-FFF2-40B4-BE49-F238E27FC236}">
                <a16:creationId xmlns:a16="http://schemas.microsoft.com/office/drawing/2014/main" id="{1A6E5681-3B54-8247-6436-9309D33645B4}"/>
              </a:ext>
            </a:extLst>
          </p:cNvPr>
          <p:cNvSpPr txBox="1">
            <a:spLocks noChangeArrowheads="1"/>
          </p:cNvSpPr>
          <p:nvPr/>
        </p:nvSpPr>
        <p:spPr bwMode="auto">
          <a:xfrm>
            <a:off x="179388" y="542925"/>
            <a:ext cx="863600" cy="366713"/>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39622" name="Text Box 9">
            <a:extLst>
              <a:ext uri="{FF2B5EF4-FFF2-40B4-BE49-F238E27FC236}">
                <a16:creationId xmlns:a16="http://schemas.microsoft.com/office/drawing/2014/main" id="{D1903EDB-A5CF-2DAC-9277-B26A4EC8ACA8}"/>
              </a:ext>
            </a:extLst>
          </p:cNvPr>
          <p:cNvSpPr txBox="1">
            <a:spLocks noChangeArrowheads="1"/>
          </p:cNvSpPr>
          <p:nvPr/>
        </p:nvSpPr>
        <p:spPr bwMode="auto">
          <a:xfrm>
            <a:off x="1042988" y="530225"/>
            <a:ext cx="7777162" cy="366713"/>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800">
              <a:solidFill>
                <a:schemeClr val="bg1"/>
              </a:solidFill>
              <a:latin typeface="+mn-ea"/>
              <a:ea typeface="+mn-ea"/>
            </a:endParaRPr>
          </a:p>
        </p:txBody>
      </p:sp>
      <p:sp>
        <p:nvSpPr>
          <p:cNvPr id="239623" name="Text Box 10">
            <a:extLst>
              <a:ext uri="{FF2B5EF4-FFF2-40B4-BE49-F238E27FC236}">
                <a16:creationId xmlns:a16="http://schemas.microsoft.com/office/drawing/2014/main" id="{88E13824-8D5A-69EF-2399-49BA4223D0AE}"/>
              </a:ext>
            </a:extLst>
          </p:cNvPr>
          <p:cNvSpPr txBox="1">
            <a:spLocks noChangeArrowheads="1"/>
          </p:cNvSpPr>
          <p:nvPr/>
        </p:nvSpPr>
        <p:spPr bwMode="auto">
          <a:xfrm>
            <a:off x="1476375" y="137953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国際社会の取組み</a:t>
            </a:r>
          </a:p>
        </p:txBody>
      </p:sp>
      <p:sp>
        <p:nvSpPr>
          <p:cNvPr id="239624" name="Text Box 11">
            <a:extLst>
              <a:ext uri="{FF2B5EF4-FFF2-40B4-BE49-F238E27FC236}">
                <a16:creationId xmlns:a16="http://schemas.microsoft.com/office/drawing/2014/main" id="{8E1ED44D-7AB4-380C-D567-1934BFF2ACCE}"/>
              </a:ext>
            </a:extLst>
          </p:cNvPr>
          <p:cNvSpPr txBox="1">
            <a:spLocks noChangeArrowheads="1"/>
          </p:cNvSpPr>
          <p:nvPr/>
        </p:nvSpPr>
        <p:spPr bwMode="auto">
          <a:xfrm>
            <a:off x="1474788" y="1876425"/>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国による取組み</a:t>
            </a:r>
          </a:p>
        </p:txBody>
      </p:sp>
      <p:sp>
        <p:nvSpPr>
          <p:cNvPr id="239625" name="Text Box 12">
            <a:extLst>
              <a:ext uri="{FF2B5EF4-FFF2-40B4-BE49-F238E27FC236}">
                <a16:creationId xmlns:a16="http://schemas.microsoft.com/office/drawing/2014/main" id="{A7B8C23E-E932-0C22-F2AD-8C93587F73F4}"/>
              </a:ext>
            </a:extLst>
          </p:cNvPr>
          <p:cNvSpPr txBox="1">
            <a:spLocks noChangeArrowheads="1"/>
          </p:cNvSpPr>
          <p:nvPr/>
        </p:nvSpPr>
        <p:spPr bwMode="auto">
          <a:xfrm>
            <a:off x="1474788" y="236220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地方自治体による取組み</a:t>
            </a:r>
          </a:p>
        </p:txBody>
      </p:sp>
      <p:sp>
        <p:nvSpPr>
          <p:cNvPr id="239628" name="Text Box 32">
            <a:extLst>
              <a:ext uri="{FF2B5EF4-FFF2-40B4-BE49-F238E27FC236}">
                <a16:creationId xmlns:a16="http://schemas.microsoft.com/office/drawing/2014/main" id="{8C0E8399-AFF8-DB75-FED2-EAC80205519A}"/>
              </a:ext>
            </a:extLst>
          </p:cNvPr>
          <p:cNvSpPr txBox="1">
            <a:spLocks noChangeArrowheads="1"/>
          </p:cNvSpPr>
          <p:nvPr/>
        </p:nvSpPr>
        <p:spPr bwMode="auto">
          <a:xfrm>
            <a:off x="684213" y="243840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30" name="Text Box 34">
            <a:extLst>
              <a:ext uri="{FF2B5EF4-FFF2-40B4-BE49-F238E27FC236}">
                <a16:creationId xmlns:a16="http://schemas.microsoft.com/office/drawing/2014/main" id="{83DEE0E3-DE75-1D7B-76EF-EB21C26F40D3}"/>
              </a:ext>
            </a:extLst>
          </p:cNvPr>
          <p:cNvSpPr txBox="1">
            <a:spLocks noChangeArrowheads="1"/>
          </p:cNvSpPr>
          <p:nvPr/>
        </p:nvSpPr>
        <p:spPr bwMode="auto">
          <a:xfrm>
            <a:off x="684213" y="193198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31" name="Text Box 35">
            <a:extLst>
              <a:ext uri="{FF2B5EF4-FFF2-40B4-BE49-F238E27FC236}">
                <a16:creationId xmlns:a16="http://schemas.microsoft.com/office/drawing/2014/main" id="{71D2571D-5509-3334-2D91-8517E07DBDA1}"/>
              </a:ext>
            </a:extLst>
          </p:cNvPr>
          <p:cNvSpPr txBox="1">
            <a:spLocks noChangeArrowheads="1"/>
          </p:cNvSpPr>
          <p:nvPr/>
        </p:nvSpPr>
        <p:spPr bwMode="auto">
          <a:xfrm>
            <a:off x="755650" y="2444750"/>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solidFill>
                  <a:schemeClr val="bg1"/>
                </a:solidFill>
                <a:latin typeface="+mn-ea"/>
                <a:ea typeface="+mn-ea"/>
              </a:rPr>
              <a:t>０４</a:t>
            </a:r>
          </a:p>
        </p:txBody>
      </p:sp>
      <p:sp>
        <p:nvSpPr>
          <p:cNvPr id="239633" name="Text Box 37">
            <a:extLst>
              <a:ext uri="{FF2B5EF4-FFF2-40B4-BE49-F238E27FC236}">
                <a16:creationId xmlns:a16="http://schemas.microsoft.com/office/drawing/2014/main" id="{A51E6118-932C-EC36-8828-08B35FB505CC}"/>
              </a:ext>
            </a:extLst>
          </p:cNvPr>
          <p:cNvSpPr txBox="1">
            <a:spLocks noChangeArrowheads="1"/>
          </p:cNvSpPr>
          <p:nvPr/>
        </p:nvSpPr>
        <p:spPr bwMode="auto">
          <a:xfrm>
            <a:off x="755650" y="1939925"/>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０３</a:t>
            </a:r>
          </a:p>
        </p:txBody>
      </p:sp>
      <p:sp>
        <p:nvSpPr>
          <p:cNvPr id="239634" name="Text Box 38">
            <a:extLst>
              <a:ext uri="{FF2B5EF4-FFF2-40B4-BE49-F238E27FC236}">
                <a16:creationId xmlns:a16="http://schemas.microsoft.com/office/drawing/2014/main" id="{3A81F415-9B33-1BC5-FF40-FE042C12B307}"/>
              </a:ext>
            </a:extLst>
          </p:cNvPr>
          <p:cNvSpPr txBox="1">
            <a:spLocks noChangeArrowheads="1"/>
          </p:cNvSpPr>
          <p:nvPr/>
        </p:nvSpPr>
        <p:spPr bwMode="auto">
          <a:xfrm>
            <a:off x="684213" y="9207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35" name="Text Box 39">
            <a:extLst>
              <a:ext uri="{FF2B5EF4-FFF2-40B4-BE49-F238E27FC236}">
                <a16:creationId xmlns:a16="http://schemas.microsoft.com/office/drawing/2014/main" id="{FCFA443B-0ADF-0A47-73AD-E66E52A830D3}"/>
              </a:ext>
            </a:extLst>
          </p:cNvPr>
          <p:cNvSpPr txBox="1">
            <a:spLocks noChangeArrowheads="1"/>
          </p:cNvSpPr>
          <p:nvPr/>
        </p:nvSpPr>
        <p:spPr bwMode="auto">
          <a:xfrm>
            <a:off x="684213" y="142398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36" name="Text Box 40">
            <a:extLst>
              <a:ext uri="{FF2B5EF4-FFF2-40B4-BE49-F238E27FC236}">
                <a16:creationId xmlns:a16="http://schemas.microsoft.com/office/drawing/2014/main" id="{264008A6-16C4-4573-8A70-988A7BAF5CAE}"/>
              </a:ext>
            </a:extLst>
          </p:cNvPr>
          <p:cNvSpPr txBox="1">
            <a:spLocks noChangeArrowheads="1"/>
          </p:cNvSpPr>
          <p:nvPr/>
        </p:nvSpPr>
        <p:spPr bwMode="auto">
          <a:xfrm>
            <a:off x="755650" y="927100"/>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０１</a:t>
            </a:r>
          </a:p>
        </p:txBody>
      </p:sp>
      <p:sp>
        <p:nvSpPr>
          <p:cNvPr id="239637" name="Text Box 41">
            <a:extLst>
              <a:ext uri="{FF2B5EF4-FFF2-40B4-BE49-F238E27FC236}">
                <a16:creationId xmlns:a16="http://schemas.microsoft.com/office/drawing/2014/main" id="{7B74ADC5-4C05-D0D5-50CF-C829643D942A}"/>
              </a:ext>
            </a:extLst>
          </p:cNvPr>
          <p:cNvSpPr txBox="1">
            <a:spLocks noChangeArrowheads="1"/>
          </p:cNvSpPr>
          <p:nvPr/>
        </p:nvSpPr>
        <p:spPr bwMode="auto">
          <a:xfrm>
            <a:off x="755650" y="1438275"/>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
        <p:nvSpPr>
          <p:cNvPr id="239638" name="Text Box 42">
            <a:extLst>
              <a:ext uri="{FF2B5EF4-FFF2-40B4-BE49-F238E27FC236}">
                <a16:creationId xmlns:a16="http://schemas.microsoft.com/office/drawing/2014/main" id="{72F22622-5A5B-C3AA-7490-3510E84846E8}"/>
              </a:ext>
            </a:extLst>
          </p:cNvPr>
          <p:cNvSpPr txBox="1">
            <a:spLocks noChangeArrowheads="1"/>
          </p:cNvSpPr>
          <p:nvPr/>
        </p:nvSpPr>
        <p:spPr bwMode="auto">
          <a:xfrm>
            <a:off x="1042988" y="542925"/>
            <a:ext cx="6913562"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各主体の役割・活動とパブリックセクター</a:t>
            </a:r>
          </a:p>
        </p:txBody>
      </p:sp>
      <p:sp>
        <p:nvSpPr>
          <p:cNvPr id="239640" name="Text Box 45">
            <a:extLst>
              <a:ext uri="{FF2B5EF4-FFF2-40B4-BE49-F238E27FC236}">
                <a16:creationId xmlns:a16="http://schemas.microsoft.com/office/drawing/2014/main" id="{4790DF0D-D173-D977-FC3B-0E6F58703460}"/>
              </a:ext>
            </a:extLst>
          </p:cNvPr>
          <p:cNvSpPr txBox="1">
            <a:spLocks noChangeArrowheads="1"/>
          </p:cNvSpPr>
          <p:nvPr/>
        </p:nvSpPr>
        <p:spPr bwMode="auto">
          <a:xfrm>
            <a:off x="250825" y="542925"/>
            <a:ext cx="936625"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５－１</a:t>
            </a:r>
          </a:p>
        </p:txBody>
      </p:sp>
      <p:sp>
        <p:nvSpPr>
          <p:cNvPr id="220179" name="Text Box 48">
            <a:extLst>
              <a:ext uri="{FF2B5EF4-FFF2-40B4-BE49-F238E27FC236}">
                <a16:creationId xmlns:a16="http://schemas.microsoft.com/office/drawing/2014/main" id="{AC9D85C8-B4CE-D460-3E9D-38DF7FA7F9E7}"/>
              </a:ext>
            </a:extLst>
          </p:cNvPr>
          <p:cNvSpPr txBox="1">
            <a:spLocks noChangeArrowheads="1"/>
          </p:cNvSpPr>
          <p:nvPr/>
        </p:nvSpPr>
        <p:spPr bwMode="auto">
          <a:xfrm>
            <a:off x="468313" y="0"/>
            <a:ext cx="2016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2400"/>
              <a:t>第５章</a:t>
            </a:r>
          </a:p>
        </p:txBody>
      </p:sp>
      <p:sp>
        <p:nvSpPr>
          <p:cNvPr id="239643" name="Text Box 41">
            <a:extLst>
              <a:ext uri="{FF2B5EF4-FFF2-40B4-BE49-F238E27FC236}">
                <a16:creationId xmlns:a16="http://schemas.microsoft.com/office/drawing/2014/main" id="{A80D953F-7B08-9C6C-0539-62BC6E961F10}"/>
              </a:ext>
            </a:extLst>
          </p:cNvPr>
          <p:cNvSpPr txBox="1">
            <a:spLocks noChangeArrowheads="1"/>
          </p:cNvSpPr>
          <p:nvPr/>
        </p:nvSpPr>
        <p:spPr bwMode="auto">
          <a:xfrm>
            <a:off x="1476375" y="3925888"/>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企業の社会的責任（ＣＳＲ）</a:t>
            </a:r>
          </a:p>
        </p:txBody>
      </p:sp>
      <p:sp>
        <p:nvSpPr>
          <p:cNvPr id="239644" name="Text Box 42">
            <a:extLst>
              <a:ext uri="{FF2B5EF4-FFF2-40B4-BE49-F238E27FC236}">
                <a16:creationId xmlns:a16="http://schemas.microsoft.com/office/drawing/2014/main" id="{F81FB377-0516-5A57-7E73-D8FD79BA3F95}"/>
              </a:ext>
            </a:extLst>
          </p:cNvPr>
          <p:cNvSpPr txBox="1">
            <a:spLocks noChangeArrowheads="1"/>
          </p:cNvSpPr>
          <p:nvPr/>
        </p:nvSpPr>
        <p:spPr bwMode="auto">
          <a:xfrm>
            <a:off x="1476375" y="429260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環境マネジメントシステム（ＥＭＳ）</a:t>
            </a:r>
          </a:p>
        </p:txBody>
      </p:sp>
      <p:sp>
        <p:nvSpPr>
          <p:cNvPr id="239645" name="Text Box 43">
            <a:extLst>
              <a:ext uri="{FF2B5EF4-FFF2-40B4-BE49-F238E27FC236}">
                <a16:creationId xmlns:a16="http://schemas.microsoft.com/office/drawing/2014/main" id="{8DDB3148-9D56-D9EC-2760-9A1FF2E24C7F}"/>
              </a:ext>
            </a:extLst>
          </p:cNvPr>
          <p:cNvSpPr txBox="1">
            <a:spLocks noChangeArrowheads="1"/>
          </p:cNvSpPr>
          <p:nvPr/>
        </p:nvSpPr>
        <p:spPr bwMode="auto">
          <a:xfrm>
            <a:off x="1476375" y="5137150"/>
            <a:ext cx="4895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環境コミュニケーションとそのツール</a:t>
            </a:r>
          </a:p>
        </p:txBody>
      </p:sp>
      <p:sp>
        <p:nvSpPr>
          <p:cNvPr id="239646" name="Text Box 44">
            <a:extLst>
              <a:ext uri="{FF2B5EF4-FFF2-40B4-BE49-F238E27FC236}">
                <a16:creationId xmlns:a16="http://schemas.microsoft.com/office/drawing/2014/main" id="{15808F6E-4BCA-2138-0DD3-3A8458FB9B3A}"/>
              </a:ext>
            </a:extLst>
          </p:cNvPr>
          <p:cNvSpPr txBox="1">
            <a:spLocks noChangeArrowheads="1"/>
          </p:cNvSpPr>
          <p:nvPr/>
        </p:nvSpPr>
        <p:spPr bwMode="auto">
          <a:xfrm>
            <a:off x="179388" y="3500438"/>
            <a:ext cx="863600" cy="366712"/>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800">
              <a:solidFill>
                <a:schemeClr val="bg1"/>
              </a:solidFill>
              <a:latin typeface="+mn-ea"/>
              <a:ea typeface="+mn-ea"/>
            </a:endParaRPr>
          </a:p>
        </p:txBody>
      </p:sp>
      <p:sp>
        <p:nvSpPr>
          <p:cNvPr id="239647" name="Text Box 45">
            <a:extLst>
              <a:ext uri="{FF2B5EF4-FFF2-40B4-BE49-F238E27FC236}">
                <a16:creationId xmlns:a16="http://schemas.microsoft.com/office/drawing/2014/main" id="{0F394996-9846-0283-B213-8650F2EE47D8}"/>
              </a:ext>
            </a:extLst>
          </p:cNvPr>
          <p:cNvSpPr txBox="1">
            <a:spLocks noChangeArrowheads="1"/>
          </p:cNvSpPr>
          <p:nvPr/>
        </p:nvSpPr>
        <p:spPr bwMode="auto">
          <a:xfrm>
            <a:off x="1042988" y="3500438"/>
            <a:ext cx="7777162" cy="366712"/>
          </a:xfrm>
          <a:prstGeom prst="rect">
            <a:avLst/>
          </a:prstGeom>
          <a:solidFill>
            <a:srgbClr val="0033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800">
              <a:solidFill>
                <a:schemeClr val="bg1"/>
              </a:solidFill>
              <a:latin typeface="+mn-ea"/>
              <a:ea typeface="+mn-ea"/>
            </a:endParaRPr>
          </a:p>
        </p:txBody>
      </p:sp>
      <p:sp>
        <p:nvSpPr>
          <p:cNvPr id="239648" name="Text Box 46">
            <a:extLst>
              <a:ext uri="{FF2B5EF4-FFF2-40B4-BE49-F238E27FC236}">
                <a16:creationId xmlns:a16="http://schemas.microsoft.com/office/drawing/2014/main" id="{7BF587A6-50E8-3158-FC9F-CFD1A82ED2FF}"/>
              </a:ext>
            </a:extLst>
          </p:cNvPr>
          <p:cNvSpPr txBox="1">
            <a:spLocks noChangeArrowheads="1"/>
          </p:cNvSpPr>
          <p:nvPr/>
        </p:nvSpPr>
        <p:spPr bwMode="auto">
          <a:xfrm>
            <a:off x="1476375" y="551021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a:latin typeface="+mn-ea"/>
                <a:ea typeface="+mn-ea"/>
              </a:rPr>
              <a:t>製品の環境配慮</a:t>
            </a:r>
          </a:p>
        </p:txBody>
      </p:sp>
      <p:sp>
        <p:nvSpPr>
          <p:cNvPr id="239649" name="Text Box 47">
            <a:extLst>
              <a:ext uri="{FF2B5EF4-FFF2-40B4-BE49-F238E27FC236}">
                <a16:creationId xmlns:a16="http://schemas.microsoft.com/office/drawing/2014/main" id="{4A5F8E8C-1366-7E7A-A286-D68BC3D7DA42}"/>
              </a:ext>
            </a:extLst>
          </p:cNvPr>
          <p:cNvSpPr txBox="1">
            <a:spLocks noChangeArrowheads="1"/>
          </p:cNvSpPr>
          <p:nvPr/>
        </p:nvSpPr>
        <p:spPr bwMode="auto">
          <a:xfrm>
            <a:off x="1476375" y="594201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企業の環境活動</a:t>
            </a:r>
          </a:p>
        </p:txBody>
      </p:sp>
      <p:sp>
        <p:nvSpPr>
          <p:cNvPr id="239650" name="Text Box 48">
            <a:extLst>
              <a:ext uri="{FF2B5EF4-FFF2-40B4-BE49-F238E27FC236}">
                <a16:creationId xmlns:a16="http://schemas.microsoft.com/office/drawing/2014/main" id="{E17DED41-7507-F1E0-6AD5-78343313E2E4}"/>
              </a:ext>
            </a:extLst>
          </p:cNvPr>
          <p:cNvSpPr txBox="1">
            <a:spLocks noChangeArrowheads="1"/>
          </p:cNvSpPr>
          <p:nvPr/>
        </p:nvSpPr>
        <p:spPr bwMode="auto">
          <a:xfrm>
            <a:off x="684213" y="394017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51" name="Text Box 49">
            <a:extLst>
              <a:ext uri="{FF2B5EF4-FFF2-40B4-BE49-F238E27FC236}">
                <a16:creationId xmlns:a16="http://schemas.microsoft.com/office/drawing/2014/main" id="{F64E970F-E076-F9D1-F2B0-1B634324AA65}"/>
              </a:ext>
            </a:extLst>
          </p:cNvPr>
          <p:cNvSpPr txBox="1">
            <a:spLocks noChangeArrowheads="1"/>
          </p:cNvSpPr>
          <p:nvPr/>
        </p:nvSpPr>
        <p:spPr bwMode="auto">
          <a:xfrm>
            <a:off x="684213" y="43259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52" name="Text Box 50">
            <a:extLst>
              <a:ext uri="{FF2B5EF4-FFF2-40B4-BE49-F238E27FC236}">
                <a16:creationId xmlns:a16="http://schemas.microsoft.com/office/drawing/2014/main" id="{55F0C6E4-D8EC-9727-3CED-03B6B6C408A7}"/>
              </a:ext>
            </a:extLst>
          </p:cNvPr>
          <p:cNvSpPr txBox="1">
            <a:spLocks noChangeArrowheads="1"/>
          </p:cNvSpPr>
          <p:nvPr/>
        </p:nvSpPr>
        <p:spPr bwMode="auto">
          <a:xfrm>
            <a:off x="684213" y="474503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53" name="Text Box 51">
            <a:extLst>
              <a:ext uri="{FF2B5EF4-FFF2-40B4-BE49-F238E27FC236}">
                <a16:creationId xmlns:a16="http://schemas.microsoft.com/office/drawing/2014/main" id="{4D8CBFB3-8880-F4B1-CEE2-F273BEF0BBB7}"/>
              </a:ext>
            </a:extLst>
          </p:cNvPr>
          <p:cNvSpPr txBox="1">
            <a:spLocks noChangeArrowheads="1"/>
          </p:cNvSpPr>
          <p:nvPr/>
        </p:nvSpPr>
        <p:spPr bwMode="auto">
          <a:xfrm>
            <a:off x="684213" y="5157788"/>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54" name="Text Box 52">
            <a:extLst>
              <a:ext uri="{FF2B5EF4-FFF2-40B4-BE49-F238E27FC236}">
                <a16:creationId xmlns:a16="http://schemas.microsoft.com/office/drawing/2014/main" id="{4A4E72C6-3CB5-4491-1A92-B815D8FB95BA}"/>
              </a:ext>
            </a:extLst>
          </p:cNvPr>
          <p:cNvSpPr txBox="1">
            <a:spLocks noChangeArrowheads="1"/>
          </p:cNvSpPr>
          <p:nvPr/>
        </p:nvSpPr>
        <p:spPr bwMode="auto">
          <a:xfrm>
            <a:off x="684213" y="5534025"/>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55" name="Text Box 53">
            <a:extLst>
              <a:ext uri="{FF2B5EF4-FFF2-40B4-BE49-F238E27FC236}">
                <a16:creationId xmlns:a16="http://schemas.microsoft.com/office/drawing/2014/main" id="{F4F769B5-2AED-C257-780B-3C7493C146DE}"/>
              </a:ext>
            </a:extLst>
          </p:cNvPr>
          <p:cNvSpPr txBox="1">
            <a:spLocks noChangeArrowheads="1"/>
          </p:cNvSpPr>
          <p:nvPr/>
        </p:nvSpPr>
        <p:spPr bwMode="auto">
          <a:xfrm>
            <a:off x="755650" y="3946525"/>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０１</a:t>
            </a:r>
          </a:p>
        </p:txBody>
      </p:sp>
      <p:sp>
        <p:nvSpPr>
          <p:cNvPr id="239656" name="Text Box 54">
            <a:extLst>
              <a:ext uri="{FF2B5EF4-FFF2-40B4-BE49-F238E27FC236}">
                <a16:creationId xmlns:a16="http://schemas.microsoft.com/office/drawing/2014/main" id="{8CBA84DC-0230-D153-8329-86DB8123D25A}"/>
              </a:ext>
            </a:extLst>
          </p:cNvPr>
          <p:cNvSpPr txBox="1">
            <a:spLocks noChangeArrowheads="1"/>
          </p:cNvSpPr>
          <p:nvPr/>
        </p:nvSpPr>
        <p:spPr bwMode="auto">
          <a:xfrm>
            <a:off x="755650" y="4340225"/>
            <a:ext cx="720725"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０２</a:t>
            </a:r>
          </a:p>
        </p:txBody>
      </p:sp>
      <p:sp>
        <p:nvSpPr>
          <p:cNvPr id="239657" name="Text Box 55">
            <a:extLst>
              <a:ext uri="{FF2B5EF4-FFF2-40B4-BE49-F238E27FC236}">
                <a16:creationId xmlns:a16="http://schemas.microsoft.com/office/drawing/2014/main" id="{C83773A8-DED9-22E5-CEFF-8E00FE4D9254}"/>
              </a:ext>
            </a:extLst>
          </p:cNvPr>
          <p:cNvSpPr txBox="1">
            <a:spLocks noChangeArrowheads="1"/>
          </p:cNvSpPr>
          <p:nvPr/>
        </p:nvSpPr>
        <p:spPr bwMode="auto">
          <a:xfrm>
            <a:off x="755650" y="4752975"/>
            <a:ext cx="647700"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０３</a:t>
            </a:r>
          </a:p>
        </p:txBody>
      </p:sp>
      <p:sp>
        <p:nvSpPr>
          <p:cNvPr id="239658" name="Text Box 56">
            <a:extLst>
              <a:ext uri="{FF2B5EF4-FFF2-40B4-BE49-F238E27FC236}">
                <a16:creationId xmlns:a16="http://schemas.microsoft.com/office/drawing/2014/main" id="{B4B12B65-C1B1-4222-88E9-7B24B950932D}"/>
              </a:ext>
            </a:extLst>
          </p:cNvPr>
          <p:cNvSpPr txBox="1">
            <a:spLocks noChangeArrowheads="1"/>
          </p:cNvSpPr>
          <p:nvPr/>
        </p:nvSpPr>
        <p:spPr bwMode="auto">
          <a:xfrm>
            <a:off x="755650" y="5529263"/>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０５</a:t>
            </a:r>
          </a:p>
        </p:txBody>
      </p:sp>
      <p:sp>
        <p:nvSpPr>
          <p:cNvPr id="239659" name="Text Box 57">
            <a:extLst>
              <a:ext uri="{FF2B5EF4-FFF2-40B4-BE49-F238E27FC236}">
                <a16:creationId xmlns:a16="http://schemas.microsoft.com/office/drawing/2014/main" id="{39CD3442-63A3-D51A-DD1D-6FFE90F0293E}"/>
              </a:ext>
            </a:extLst>
          </p:cNvPr>
          <p:cNvSpPr txBox="1">
            <a:spLocks noChangeArrowheads="1"/>
          </p:cNvSpPr>
          <p:nvPr/>
        </p:nvSpPr>
        <p:spPr bwMode="auto">
          <a:xfrm>
            <a:off x="755650" y="5159375"/>
            <a:ext cx="6492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０４</a:t>
            </a:r>
          </a:p>
        </p:txBody>
      </p:sp>
      <p:sp>
        <p:nvSpPr>
          <p:cNvPr id="239660" name="Text Box 58">
            <a:extLst>
              <a:ext uri="{FF2B5EF4-FFF2-40B4-BE49-F238E27FC236}">
                <a16:creationId xmlns:a16="http://schemas.microsoft.com/office/drawing/2014/main" id="{B5F78267-A3CA-23A7-DDA5-0528916B00E1}"/>
              </a:ext>
            </a:extLst>
          </p:cNvPr>
          <p:cNvSpPr txBox="1">
            <a:spLocks noChangeArrowheads="1"/>
          </p:cNvSpPr>
          <p:nvPr/>
        </p:nvSpPr>
        <p:spPr bwMode="auto">
          <a:xfrm>
            <a:off x="1116013" y="3500438"/>
            <a:ext cx="3455987"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a:solidFill>
                  <a:schemeClr val="bg1"/>
                </a:solidFill>
                <a:latin typeface="+mn-ea"/>
                <a:ea typeface="+mn-ea"/>
              </a:rPr>
              <a:t>企業の環境への取組み</a:t>
            </a:r>
          </a:p>
        </p:txBody>
      </p:sp>
      <p:sp>
        <p:nvSpPr>
          <p:cNvPr id="239661" name="Text Box 59">
            <a:extLst>
              <a:ext uri="{FF2B5EF4-FFF2-40B4-BE49-F238E27FC236}">
                <a16:creationId xmlns:a16="http://schemas.microsoft.com/office/drawing/2014/main" id="{7D95FF96-4A59-6191-9E89-91EFDD6736D4}"/>
              </a:ext>
            </a:extLst>
          </p:cNvPr>
          <p:cNvSpPr txBox="1">
            <a:spLocks noChangeArrowheads="1"/>
          </p:cNvSpPr>
          <p:nvPr/>
        </p:nvSpPr>
        <p:spPr bwMode="auto">
          <a:xfrm>
            <a:off x="250825" y="3500438"/>
            <a:ext cx="1008063"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solidFill>
                  <a:schemeClr val="bg1"/>
                </a:solidFill>
                <a:latin typeface="+mn-ea"/>
                <a:ea typeface="+mn-ea"/>
              </a:rPr>
              <a:t>５－２</a:t>
            </a:r>
          </a:p>
        </p:txBody>
      </p:sp>
      <p:sp>
        <p:nvSpPr>
          <p:cNvPr id="239662" name="Text Box 51">
            <a:extLst>
              <a:ext uri="{FF2B5EF4-FFF2-40B4-BE49-F238E27FC236}">
                <a16:creationId xmlns:a16="http://schemas.microsoft.com/office/drawing/2014/main" id="{E0D8F0E0-40C5-C3BA-C457-9308A01C0CA1}"/>
              </a:ext>
            </a:extLst>
          </p:cNvPr>
          <p:cNvSpPr txBox="1">
            <a:spLocks noChangeArrowheads="1"/>
          </p:cNvSpPr>
          <p:nvPr/>
        </p:nvSpPr>
        <p:spPr bwMode="auto">
          <a:xfrm>
            <a:off x="684213" y="59499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63" name="Text Box 52">
            <a:extLst>
              <a:ext uri="{FF2B5EF4-FFF2-40B4-BE49-F238E27FC236}">
                <a16:creationId xmlns:a16="http://schemas.microsoft.com/office/drawing/2014/main" id="{1E78B3DB-DE87-0973-238E-499FE3BC431B}"/>
              </a:ext>
            </a:extLst>
          </p:cNvPr>
          <p:cNvSpPr txBox="1">
            <a:spLocks noChangeArrowheads="1"/>
          </p:cNvSpPr>
          <p:nvPr/>
        </p:nvSpPr>
        <p:spPr bwMode="auto">
          <a:xfrm>
            <a:off x="684213" y="6369050"/>
            <a:ext cx="647700"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endParaRPr lang="ja-JP" altLang="ja-JP" sz="1600">
              <a:solidFill>
                <a:schemeClr val="bg1"/>
              </a:solidFill>
              <a:latin typeface="+mn-ea"/>
              <a:ea typeface="+mn-ea"/>
            </a:endParaRPr>
          </a:p>
        </p:txBody>
      </p:sp>
      <p:sp>
        <p:nvSpPr>
          <p:cNvPr id="239664" name="Text Box 56">
            <a:extLst>
              <a:ext uri="{FF2B5EF4-FFF2-40B4-BE49-F238E27FC236}">
                <a16:creationId xmlns:a16="http://schemas.microsoft.com/office/drawing/2014/main" id="{C49E3D70-6B65-C344-4B24-529A507F21CB}"/>
              </a:ext>
            </a:extLst>
          </p:cNvPr>
          <p:cNvSpPr txBox="1">
            <a:spLocks noChangeArrowheads="1"/>
          </p:cNvSpPr>
          <p:nvPr/>
        </p:nvSpPr>
        <p:spPr bwMode="auto">
          <a:xfrm>
            <a:off x="755650" y="6364288"/>
            <a:ext cx="576263"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０７</a:t>
            </a:r>
          </a:p>
        </p:txBody>
      </p:sp>
      <p:sp>
        <p:nvSpPr>
          <p:cNvPr id="239665" name="Text Box 57">
            <a:extLst>
              <a:ext uri="{FF2B5EF4-FFF2-40B4-BE49-F238E27FC236}">
                <a16:creationId xmlns:a16="http://schemas.microsoft.com/office/drawing/2014/main" id="{59645791-438B-D2A6-DB66-71F474CD107C}"/>
              </a:ext>
            </a:extLst>
          </p:cNvPr>
          <p:cNvSpPr txBox="1">
            <a:spLocks noChangeArrowheads="1"/>
          </p:cNvSpPr>
          <p:nvPr/>
        </p:nvSpPr>
        <p:spPr bwMode="auto">
          <a:xfrm>
            <a:off x="755650" y="5951538"/>
            <a:ext cx="649288" cy="3365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solidFill>
                  <a:schemeClr val="bg1"/>
                </a:solidFill>
                <a:latin typeface="+mn-ea"/>
                <a:ea typeface="+mn-ea"/>
              </a:rPr>
              <a:t>０６</a:t>
            </a:r>
          </a:p>
        </p:txBody>
      </p:sp>
      <p:sp>
        <p:nvSpPr>
          <p:cNvPr id="239666" name="Text Box 47">
            <a:extLst>
              <a:ext uri="{FF2B5EF4-FFF2-40B4-BE49-F238E27FC236}">
                <a16:creationId xmlns:a16="http://schemas.microsoft.com/office/drawing/2014/main" id="{91336D40-836A-A7F3-0B54-C406962112B7}"/>
              </a:ext>
            </a:extLst>
          </p:cNvPr>
          <p:cNvSpPr txBox="1">
            <a:spLocks noChangeArrowheads="1"/>
          </p:cNvSpPr>
          <p:nvPr/>
        </p:nvSpPr>
        <p:spPr bwMode="auto">
          <a:xfrm>
            <a:off x="1474788" y="6354763"/>
            <a:ext cx="4895850" cy="366712"/>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dirty="0">
                <a:latin typeface="+mn-ea"/>
                <a:ea typeface="+mn-ea"/>
              </a:rPr>
              <a:t>第一次産業と環境活動</a:t>
            </a:r>
          </a:p>
        </p:txBody>
      </p:sp>
      <p:sp>
        <p:nvSpPr>
          <p:cNvPr id="54" name="テキスト ボックス 40">
            <a:extLst>
              <a:ext uri="{FF2B5EF4-FFF2-40B4-BE49-F238E27FC236}">
                <a16:creationId xmlns:a16="http://schemas.microsoft.com/office/drawing/2014/main" id="{CA2F6C29-568C-F71B-D006-35E5378157E2}"/>
              </a:ext>
            </a:extLst>
          </p:cNvPr>
          <p:cNvSpPr txBox="1">
            <a:spLocks noChangeArrowheads="1"/>
          </p:cNvSpPr>
          <p:nvPr/>
        </p:nvSpPr>
        <p:spPr bwMode="auto">
          <a:xfrm>
            <a:off x="6372225" y="6483350"/>
            <a:ext cx="2736850"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0"/>
              </a:spcBef>
              <a:buFontTx/>
              <a:buNone/>
              <a:defRPr/>
            </a:pPr>
            <a:r>
              <a:rPr lang="ja-JP" altLang="en-US" sz="1800" dirty="0">
                <a:latin typeface="+mn-ea"/>
                <a:ea typeface="+mn-ea"/>
              </a:rPr>
              <a:t>https://japan-clp.jp/</a:t>
            </a:r>
          </a:p>
        </p:txBody>
      </p:sp>
      <p:sp>
        <p:nvSpPr>
          <p:cNvPr id="2" name="Text Box 42">
            <a:extLst>
              <a:ext uri="{FF2B5EF4-FFF2-40B4-BE49-F238E27FC236}">
                <a16:creationId xmlns:a16="http://schemas.microsoft.com/office/drawing/2014/main" id="{890B5EB0-575A-20F1-BFF1-FE5A87322A40}"/>
              </a:ext>
            </a:extLst>
          </p:cNvPr>
          <p:cNvSpPr txBox="1">
            <a:spLocks noChangeArrowheads="1"/>
          </p:cNvSpPr>
          <p:nvPr/>
        </p:nvSpPr>
        <p:spPr bwMode="auto">
          <a:xfrm>
            <a:off x="1474788" y="4711700"/>
            <a:ext cx="3529012" cy="366713"/>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800" b="0" dirty="0">
                <a:latin typeface="+mn-ea"/>
                <a:ea typeface="+mn-ea"/>
              </a:rPr>
              <a:t>拡大するＥＳＧ投資への対応</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AutoShape 2">
            <a:extLst>
              <a:ext uri="{FF2B5EF4-FFF2-40B4-BE49-F238E27FC236}">
                <a16:creationId xmlns:a16="http://schemas.microsoft.com/office/drawing/2014/main" id="{AB1F2B03-AB69-35B3-AC09-7CE0E0B592F6}"/>
              </a:ext>
            </a:extLst>
          </p:cNvPr>
          <p:cNvSpPr>
            <a:spLocks noChangeArrowheads="1"/>
          </p:cNvSpPr>
          <p:nvPr/>
        </p:nvSpPr>
        <p:spPr bwMode="auto">
          <a:xfrm>
            <a:off x="34925" y="5834063"/>
            <a:ext cx="9036050" cy="908050"/>
          </a:xfrm>
          <a:prstGeom prst="roundRect">
            <a:avLst>
              <a:gd name="adj" fmla="val 9963"/>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endParaRPr lang="ja-JP" altLang="ja-JP" sz="1400" b="0">
              <a:latin typeface="+mn-ea"/>
              <a:ea typeface="+mn-ea"/>
            </a:endParaRPr>
          </a:p>
        </p:txBody>
      </p:sp>
      <p:sp>
        <p:nvSpPr>
          <p:cNvPr id="241669" name="Text Box 6">
            <a:extLst>
              <a:ext uri="{FF2B5EF4-FFF2-40B4-BE49-F238E27FC236}">
                <a16:creationId xmlns:a16="http://schemas.microsoft.com/office/drawing/2014/main" id="{63087C6C-CF9E-DCA6-9508-80EAB1D3F049}"/>
              </a:ext>
            </a:extLst>
          </p:cNvPr>
          <p:cNvSpPr txBox="1">
            <a:spLocks noChangeArrowheads="1"/>
          </p:cNvSpPr>
          <p:nvPr/>
        </p:nvSpPr>
        <p:spPr bwMode="auto">
          <a:xfrm>
            <a:off x="8027988" y="0"/>
            <a:ext cx="1116012" cy="274638"/>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defRPr/>
            </a:pPr>
            <a:r>
              <a:rPr lang="en-US" altLang="ja-JP" sz="1200" b="0" dirty="0">
                <a:latin typeface="+mn-ea"/>
                <a:ea typeface="+mn-ea"/>
              </a:rPr>
              <a:t>P196</a:t>
            </a:r>
            <a:r>
              <a:rPr lang="ja-JP" altLang="en-US" sz="1200" b="0" dirty="0">
                <a:latin typeface="+mn-ea"/>
                <a:ea typeface="+mn-ea"/>
              </a:rPr>
              <a:t>～</a:t>
            </a:r>
            <a:r>
              <a:rPr lang="en-US" altLang="ja-JP" sz="1200" b="0" dirty="0">
                <a:latin typeface="+mn-ea"/>
                <a:ea typeface="+mn-ea"/>
              </a:rPr>
              <a:t>P197</a:t>
            </a:r>
          </a:p>
        </p:txBody>
      </p:sp>
      <p:sp>
        <p:nvSpPr>
          <p:cNvPr id="241670" name="Text Box 7">
            <a:extLst>
              <a:ext uri="{FF2B5EF4-FFF2-40B4-BE49-F238E27FC236}">
                <a16:creationId xmlns:a16="http://schemas.microsoft.com/office/drawing/2014/main" id="{BA0BD475-6994-236E-1ECD-D7E450777DD3}"/>
              </a:ext>
            </a:extLst>
          </p:cNvPr>
          <p:cNvSpPr txBox="1">
            <a:spLocks noChangeArrowheads="1"/>
          </p:cNvSpPr>
          <p:nvPr/>
        </p:nvSpPr>
        <p:spPr bwMode="auto">
          <a:xfrm>
            <a:off x="755650" y="188913"/>
            <a:ext cx="511175"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０１</a:t>
            </a:r>
            <a:endParaRPr lang="en-US" altLang="ja-JP" sz="1600" dirty="0">
              <a:solidFill>
                <a:schemeClr val="bg1"/>
              </a:solidFill>
              <a:latin typeface="+mn-ea"/>
              <a:ea typeface="+mn-ea"/>
            </a:endParaRPr>
          </a:p>
        </p:txBody>
      </p:sp>
      <p:sp>
        <p:nvSpPr>
          <p:cNvPr id="241671" name="Text Box 8">
            <a:extLst>
              <a:ext uri="{FF2B5EF4-FFF2-40B4-BE49-F238E27FC236}">
                <a16:creationId xmlns:a16="http://schemas.microsoft.com/office/drawing/2014/main" id="{99F1CA2F-654E-48DE-D4BE-62F25834B399}"/>
              </a:ext>
            </a:extLst>
          </p:cNvPr>
          <p:cNvSpPr txBox="1">
            <a:spLocks noChangeArrowheads="1"/>
          </p:cNvSpPr>
          <p:nvPr/>
        </p:nvSpPr>
        <p:spPr bwMode="auto">
          <a:xfrm>
            <a:off x="107950"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a:solidFill>
                  <a:schemeClr val="bg1"/>
                </a:solidFill>
                <a:latin typeface="+mn-ea"/>
                <a:ea typeface="+mn-ea"/>
              </a:rPr>
              <a:t>５</a:t>
            </a:r>
            <a:r>
              <a:rPr lang="en-US" altLang="ja-JP" sz="1600">
                <a:solidFill>
                  <a:schemeClr val="bg1"/>
                </a:solidFill>
                <a:latin typeface="+mn-ea"/>
                <a:ea typeface="+mn-ea"/>
              </a:rPr>
              <a:t>-</a:t>
            </a:r>
            <a:r>
              <a:rPr lang="ja-JP" altLang="en-US" sz="1600">
                <a:solidFill>
                  <a:schemeClr val="bg1"/>
                </a:solidFill>
                <a:latin typeface="+mn-ea"/>
                <a:ea typeface="+mn-ea"/>
              </a:rPr>
              <a:t>１</a:t>
            </a:r>
          </a:p>
        </p:txBody>
      </p:sp>
      <p:sp>
        <p:nvSpPr>
          <p:cNvPr id="241672" name="Text Box 9">
            <a:extLst>
              <a:ext uri="{FF2B5EF4-FFF2-40B4-BE49-F238E27FC236}">
                <a16:creationId xmlns:a16="http://schemas.microsoft.com/office/drawing/2014/main" id="{398131DF-E19C-518C-8A26-601B839CB3BE}"/>
              </a:ext>
            </a:extLst>
          </p:cNvPr>
          <p:cNvSpPr txBox="1">
            <a:spLocks noChangeArrowheads="1"/>
          </p:cNvSpPr>
          <p:nvPr/>
        </p:nvSpPr>
        <p:spPr bwMode="auto">
          <a:xfrm>
            <a:off x="2084388" y="74613"/>
            <a:ext cx="4937125" cy="523875"/>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2800" dirty="0">
                <a:latin typeface="+mn-ea"/>
                <a:ea typeface="+mn-ea"/>
              </a:rPr>
              <a:t>各主体の役割・分担と参加</a:t>
            </a:r>
          </a:p>
        </p:txBody>
      </p:sp>
      <p:sp>
        <p:nvSpPr>
          <p:cNvPr id="241673" name="Rectangle 12">
            <a:extLst>
              <a:ext uri="{FF2B5EF4-FFF2-40B4-BE49-F238E27FC236}">
                <a16:creationId xmlns:a16="http://schemas.microsoft.com/office/drawing/2014/main" id="{926E2879-02CA-8458-F824-DCEE5457B109}"/>
              </a:ext>
            </a:extLst>
          </p:cNvPr>
          <p:cNvSpPr>
            <a:spLocks noChangeArrowheads="1"/>
          </p:cNvSpPr>
          <p:nvPr/>
        </p:nvSpPr>
        <p:spPr bwMode="auto">
          <a:xfrm>
            <a:off x="19050" y="855662"/>
            <a:ext cx="9037637" cy="815867"/>
          </a:xfrm>
          <a:prstGeom prst="rect">
            <a:avLst/>
          </a:prstGeom>
          <a:no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●持続可能な地球社会の構築には、行政、企業、市民、ＮＰＯ・ＮＧＯ、科学者等のあらゆる主体がパートナーシップ</a:t>
            </a:r>
            <a:endParaRPr lang="en-US" altLang="ja-JP" sz="1400" b="0" dirty="0">
              <a:latin typeface="+mn-ea"/>
              <a:ea typeface="+mn-ea"/>
            </a:endParaRPr>
          </a:p>
          <a:p>
            <a:pPr>
              <a:spcBef>
                <a:spcPct val="0"/>
              </a:spcBef>
              <a:buFontTx/>
              <a:buNone/>
              <a:defRPr/>
            </a:pPr>
            <a:r>
              <a:rPr lang="ja-JP" altLang="en-US" sz="1400" b="0" dirty="0">
                <a:latin typeface="+mn-ea"/>
                <a:ea typeface="+mn-ea"/>
              </a:rPr>
              <a:t>　（対等な協力関係）を通じて、それぞれの役割分担の下で問題解決に向けて取り組んでいくことが重要です。 </a:t>
            </a:r>
          </a:p>
          <a:p>
            <a:pPr>
              <a:spcBef>
                <a:spcPct val="0"/>
              </a:spcBef>
              <a:buFontTx/>
              <a:buNone/>
              <a:defRPr/>
            </a:pPr>
            <a:r>
              <a:rPr lang="ja-JP" altLang="en-US" sz="1400" b="0" dirty="0">
                <a:latin typeface="+mn-ea"/>
                <a:ea typeface="+mn-ea"/>
              </a:rPr>
              <a:t>●</a:t>
            </a:r>
            <a:r>
              <a:rPr lang="en-US" altLang="ja-JP" sz="1400" b="0" dirty="0">
                <a:latin typeface="+mn-ea"/>
                <a:ea typeface="+mn-ea"/>
              </a:rPr>
              <a:t>SDGs17</a:t>
            </a:r>
            <a:r>
              <a:rPr lang="ja-JP" altLang="en-US" sz="1400" b="0" dirty="0">
                <a:latin typeface="+mn-ea"/>
                <a:ea typeface="+mn-ea"/>
              </a:rPr>
              <a:t>番「</a:t>
            </a:r>
            <a:r>
              <a:rPr lang="ja-JP" altLang="en-US" sz="1400" dirty="0">
                <a:solidFill>
                  <a:srgbClr val="FF0000"/>
                </a:solidFill>
                <a:latin typeface="+mn-ea"/>
                <a:ea typeface="+mn-ea"/>
              </a:rPr>
              <a:t>グローバル・パートナーシップを活性化する</a:t>
            </a:r>
            <a:r>
              <a:rPr lang="ja-JP" altLang="en-US" sz="1400" b="0" dirty="0">
                <a:latin typeface="+mn-ea"/>
                <a:ea typeface="+mn-ea"/>
              </a:rPr>
              <a:t>」</a:t>
            </a:r>
          </a:p>
        </p:txBody>
      </p:sp>
      <p:sp>
        <p:nvSpPr>
          <p:cNvPr id="241674" name="AutoShape 37">
            <a:extLst>
              <a:ext uri="{FF2B5EF4-FFF2-40B4-BE49-F238E27FC236}">
                <a16:creationId xmlns:a16="http://schemas.microsoft.com/office/drawing/2014/main" id="{B272055D-444F-9BFD-8177-8BA6E2097881}"/>
              </a:ext>
            </a:extLst>
          </p:cNvPr>
          <p:cNvSpPr>
            <a:spLocks noChangeArrowheads="1"/>
          </p:cNvSpPr>
          <p:nvPr/>
        </p:nvSpPr>
        <p:spPr bwMode="auto">
          <a:xfrm>
            <a:off x="35072" y="4062533"/>
            <a:ext cx="1614488" cy="273050"/>
          </a:xfrm>
          <a:prstGeom prst="roundRect">
            <a:avLst>
              <a:gd name="adj" fmla="val 1668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41675" name="Text Box 38">
            <a:extLst>
              <a:ext uri="{FF2B5EF4-FFF2-40B4-BE49-F238E27FC236}">
                <a16:creationId xmlns:a16="http://schemas.microsoft.com/office/drawing/2014/main" id="{D57BFC87-BCD3-23BF-8750-BEE6B8431521}"/>
              </a:ext>
            </a:extLst>
          </p:cNvPr>
          <p:cNvSpPr txBox="1">
            <a:spLocks noChangeArrowheads="1"/>
          </p:cNvSpPr>
          <p:nvPr/>
        </p:nvSpPr>
        <p:spPr bwMode="auto">
          <a:xfrm>
            <a:off x="35072" y="4033958"/>
            <a:ext cx="1628775"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参加と情報公開</a:t>
            </a:r>
          </a:p>
        </p:txBody>
      </p:sp>
      <p:sp>
        <p:nvSpPr>
          <p:cNvPr id="241676" name="Text Box 42">
            <a:extLst>
              <a:ext uri="{FF2B5EF4-FFF2-40B4-BE49-F238E27FC236}">
                <a16:creationId xmlns:a16="http://schemas.microsoft.com/office/drawing/2014/main" id="{8B041E7D-E495-A3AC-F990-9B78A1B56D25}"/>
              </a:ext>
            </a:extLst>
          </p:cNvPr>
          <p:cNvSpPr txBox="1">
            <a:spLocks noChangeArrowheads="1"/>
          </p:cNvSpPr>
          <p:nvPr/>
        </p:nvSpPr>
        <p:spPr bwMode="auto">
          <a:xfrm>
            <a:off x="0" y="5805488"/>
            <a:ext cx="9144000" cy="954087"/>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en-US" altLang="ja-JP" sz="1400" b="0" dirty="0">
                <a:latin typeface="+mn-ea"/>
                <a:ea typeface="+mn-ea"/>
              </a:rPr>
              <a:t>&lt;</a:t>
            </a:r>
            <a:r>
              <a:rPr lang="ja-JP" altLang="en-US" sz="1400" b="0" dirty="0">
                <a:solidFill>
                  <a:srgbClr val="FF0000"/>
                </a:solidFill>
                <a:latin typeface="+mn-ea"/>
                <a:ea typeface="+mn-ea"/>
              </a:rPr>
              <a:t>リオ宣言第</a:t>
            </a:r>
            <a:r>
              <a:rPr lang="en-US" altLang="ja-JP" sz="1400" b="0" dirty="0">
                <a:solidFill>
                  <a:srgbClr val="FF0000"/>
                </a:solidFill>
                <a:latin typeface="+mn-ea"/>
                <a:ea typeface="+mn-ea"/>
              </a:rPr>
              <a:t>10</a:t>
            </a:r>
            <a:r>
              <a:rPr lang="ja-JP" altLang="en-US" sz="1400" b="0" dirty="0">
                <a:solidFill>
                  <a:srgbClr val="FF0000"/>
                </a:solidFill>
                <a:latin typeface="+mn-ea"/>
                <a:ea typeface="+mn-ea"/>
              </a:rPr>
              <a:t>原則</a:t>
            </a:r>
            <a:r>
              <a:rPr lang="en-US" altLang="ja-JP" sz="1400" b="0" dirty="0">
                <a:latin typeface="+mn-ea"/>
                <a:ea typeface="+mn-ea"/>
              </a:rPr>
              <a:t>&gt;</a:t>
            </a:r>
            <a:r>
              <a:rPr lang="ja-JP" altLang="en-US" sz="1400" b="0" dirty="0">
                <a:latin typeface="+mn-ea"/>
                <a:ea typeface="+mn-ea"/>
              </a:rPr>
              <a:t>　環境問題は・・</a:t>
            </a:r>
            <a:r>
              <a:rPr lang="en-US" altLang="ja-JP" sz="1400" b="0" dirty="0">
                <a:latin typeface="+mn-ea"/>
                <a:ea typeface="+mn-ea"/>
              </a:rPr>
              <a:t>(</a:t>
            </a:r>
            <a:r>
              <a:rPr lang="ja-JP" altLang="en-US" sz="1400" b="0" dirty="0">
                <a:latin typeface="+mn-ea"/>
                <a:ea typeface="+mn-ea"/>
              </a:rPr>
              <a:t>中略</a:t>
            </a:r>
            <a:r>
              <a:rPr lang="en-US" altLang="ja-JP" sz="1400" b="0" dirty="0">
                <a:latin typeface="+mn-ea"/>
                <a:ea typeface="+mn-ea"/>
              </a:rPr>
              <a:t>)</a:t>
            </a:r>
            <a:r>
              <a:rPr lang="ja-JP" altLang="en-US" sz="1400" b="0" dirty="0">
                <a:latin typeface="+mn-ea"/>
                <a:ea typeface="+mn-ea"/>
              </a:rPr>
              <a:t>・・関心ある全市民が参加することにより最も適切に扱われる。・・</a:t>
            </a:r>
            <a:r>
              <a:rPr lang="en-US" altLang="ja-JP" sz="1400" b="0" dirty="0">
                <a:latin typeface="+mn-ea"/>
                <a:ea typeface="+mn-ea"/>
              </a:rPr>
              <a:t>(</a:t>
            </a:r>
            <a:r>
              <a:rPr lang="ja-JP" altLang="en-US" sz="1400" b="0" dirty="0">
                <a:latin typeface="+mn-ea"/>
                <a:ea typeface="+mn-ea"/>
              </a:rPr>
              <a:t>中略</a:t>
            </a:r>
            <a:r>
              <a:rPr lang="en-US" altLang="ja-JP" sz="1400" b="0" dirty="0">
                <a:latin typeface="+mn-ea"/>
                <a:ea typeface="+mn-ea"/>
              </a:rPr>
              <a:t>)</a:t>
            </a:r>
            <a:r>
              <a:rPr lang="ja-JP" altLang="en-US" sz="1400" b="0" dirty="0">
                <a:latin typeface="+mn-ea"/>
                <a:ea typeface="+mn-ea"/>
              </a:rPr>
              <a:t>・・各国は、情報を広くいきわたらせることにより</a:t>
            </a:r>
            <a:r>
              <a:rPr lang="en-US" altLang="ja-JP" sz="1400" b="0" dirty="0">
                <a:latin typeface="+mn-ea"/>
                <a:ea typeface="+mn-ea"/>
              </a:rPr>
              <a:t>､</a:t>
            </a:r>
            <a:r>
              <a:rPr lang="ja-JP" altLang="en-US" sz="1400" b="0" dirty="0">
                <a:latin typeface="+mn-ea"/>
                <a:ea typeface="+mn-ea"/>
              </a:rPr>
              <a:t>国民の啓発と参加を促進し</a:t>
            </a:r>
            <a:r>
              <a:rPr lang="en-US" altLang="ja-JP" sz="1400" b="0" dirty="0">
                <a:latin typeface="+mn-ea"/>
                <a:ea typeface="+mn-ea"/>
              </a:rPr>
              <a:t>､</a:t>
            </a:r>
            <a:r>
              <a:rPr lang="ja-JP" altLang="en-US" sz="1400" b="0" dirty="0">
                <a:latin typeface="+mn-ea"/>
                <a:ea typeface="+mn-ea"/>
              </a:rPr>
              <a:t>奨励しなくてはならない。</a:t>
            </a:r>
          </a:p>
          <a:p>
            <a:pPr>
              <a:spcBef>
                <a:spcPct val="0"/>
              </a:spcBef>
              <a:buFontTx/>
              <a:buNone/>
              <a:defRPr/>
            </a:pPr>
            <a:r>
              <a:rPr lang="ja-JP" altLang="en-US" sz="1400" b="0" dirty="0">
                <a:latin typeface="+mn-ea"/>
                <a:ea typeface="+mn-ea"/>
              </a:rPr>
              <a:t>この原則を受け、オーフス条約は２００１年に発効されました。環境情報へのアクセス、アセスメントなど環境に関する決定への参加、司法へのアクセスを国民・ＮＧＯに確保する条約ですが</a:t>
            </a:r>
            <a:r>
              <a:rPr lang="ja-JP" altLang="en-US" sz="1400" dirty="0">
                <a:solidFill>
                  <a:srgbClr val="FF0000"/>
                </a:solidFill>
                <a:latin typeface="+mn-ea"/>
                <a:ea typeface="+mn-ea"/>
              </a:rPr>
              <a:t>日本は未締結</a:t>
            </a:r>
            <a:r>
              <a:rPr lang="ja-JP" altLang="en-US" sz="1400" b="0" dirty="0">
                <a:latin typeface="+mn-ea"/>
                <a:ea typeface="+mn-ea"/>
              </a:rPr>
              <a:t>です。</a:t>
            </a:r>
          </a:p>
        </p:txBody>
      </p:sp>
      <p:sp>
        <p:nvSpPr>
          <p:cNvPr id="241677" name="AutoShape 44">
            <a:extLst>
              <a:ext uri="{FF2B5EF4-FFF2-40B4-BE49-F238E27FC236}">
                <a16:creationId xmlns:a16="http://schemas.microsoft.com/office/drawing/2014/main" id="{C2BC349C-E27B-F7BC-1FB3-D97B159BD608}"/>
              </a:ext>
            </a:extLst>
          </p:cNvPr>
          <p:cNvSpPr>
            <a:spLocks noChangeArrowheads="1"/>
          </p:cNvSpPr>
          <p:nvPr/>
        </p:nvSpPr>
        <p:spPr bwMode="auto">
          <a:xfrm>
            <a:off x="2756693" y="5544622"/>
            <a:ext cx="3667125" cy="289441"/>
          </a:xfrm>
          <a:prstGeom prst="roundRect">
            <a:avLst>
              <a:gd name="adj" fmla="val 16690"/>
            </a:avLst>
          </a:prstGeom>
          <a:solidFill>
            <a:srgbClr val="FF3300"/>
          </a:solidFill>
          <a:ln>
            <a:noFill/>
          </a:ln>
          <a:effectLst>
            <a:outerShdw dist="35921" dir="2700000" rotWithShape="0">
              <a:schemeClr val="bg2"/>
            </a:outerShdw>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en-US" sz="1100" dirty="0">
              <a:solidFill>
                <a:schemeClr val="bg1"/>
              </a:solidFill>
              <a:latin typeface="+mn-ea"/>
              <a:ea typeface="+mn-ea"/>
            </a:endParaRPr>
          </a:p>
        </p:txBody>
      </p:sp>
      <p:sp>
        <p:nvSpPr>
          <p:cNvPr id="241679" name="Text Box 47">
            <a:extLst>
              <a:ext uri="{FF2B5EF4-FFF2-40B4-BE49-F238E27FC236}">
                <a16:creationId xmlns:a16="http://schemas.microsoft.com/office/drawing/2014/main" id="{28C088ED-8BD8-363C-4116-92EF460FF729}"/>
              </a:ext>
            </a:extLst>
          </p:cNvPr>
          <p:cNvSpPr txBox="1">
            <a:spLocks noChangeArrowheads="1"/>
          </p:cNvSpPr>
          <p:nvPr/>
        </p:nvSpPr>
        <p:spPr bwMode="auto">
          <a:xfrm>
            <a:off x="179512" y="2348828"/>
            <a:ext cx="8244408" cy="954087"/>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・国　　　　　基本的・総合的な施策の策定と推進法律で枠組み作り、事業の予算化</a:t>
            </a:r>
          </a:p>
          <a:p>
            <a:pPr>
              <a:spcBef>
                <a:spcPct val="0"/>
              </a:spcBef>
              <a:buFontTx/>
              <a:buNone/>
              <a:defRPr/>
            </a:pPr>
            <a:r>
              <a:rPr lang="ja-JP" altLang="en-US" sz="1400" b="0" dirty="0">
                <a:latin typeface="+mn-ea"/>
                <a:ea typeface="+mn-ea"/>
              </a:rPr>
              <a:t>・自治体　　自然・社会条件に応じて、地域の施策策定・実施条例による地域の枠組み作り</a:t>
            </a:r>
          </a:p>
          <a:p>
            <a:pPr>
              <a:spcBef>
                <a:spcPct val="0"/>
              </a:spcBef>
              <a:buFontTx/>
              <a:buNone/>
              <a:defRPr/>
            </a:pPr>
            <a:r>
              <a:rPr lang="ja-JP" altLang="en-US" sz="1400" b="0" dirty="0">
                <a:latin typeface="+mn-ea"/>
                <a:ea typeface="+mn-ea"/>
              </a:rPr>
              <a:t>・事業者　　事業活動・製品・サービスの全てに環境対策を実施し環境負荷を低減させる（調達から廃棄まで）</a:t>
            </a:r>
          </a:p>
          <a:p>
            <a:pPr>
              <a:spcBef>
                <a:spcPct val="0"/>
              </a:spcBef>
              <a:buFontTx/>
              <a:buNone/>
              <a:defRPr/>
            </a:pPr>
            <a:r>
              <a:rPr lang="ja-JP" altLang="en-US" sz="1400" b="0" dirty="0">
                <a:latin typeface="+mn-ea"/>
                <a:ea typeface="+mn-ea"/>
              </a:rPr>
              <a:t>・市民　　 　日常活動による汚染の低減に努める。　国・自治体の施策に協力する。</a:t>
            </a:r>
          </a:p>
        </p:txBody>
      </p:sp>
      <p:sp>
        <p:nvSpPr>
          <p:cNvPr id="241680" name="Line 51">
            <a:extLst>
              <a:ext uri="{FF2B5EF4-FFF2-40B4-BE49-F238E27FC236}">
                <a16:creationId xmlns:a16="http://schemas.microsoft.com/office/drawing/2014/main" id="{4DD6ED7A-BD58-9AA8-E437-B399FD5E6464}"/>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22222" name="図 16">
            <a:extLst>
              <a:ext uri="{FF2B5EF4-FFF2-40B4-BE49-F238E27FC236}">
                <a16:creationId xmlns:a16="http://schemas.microsoft.com/office/drawing/2014/main" id="{38A7609E-C95C-036A-A3F3-1F42314039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23" name="図 17">
            <a:extLst>
              <a:ext uri="{FF2B5EF4-FFF2-40B4-BE49-F238E27FC236}">
                <a16:creationId xmlns:a16="http://schemas.microsoft.com/office/drawing/2014/main" id="{6AE78343-E325-B9AF-5D36-45C6F4E40D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3700"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83" name="AutoShape 37">
            <a:extLst>
              <a:ext uri="{FF2B5EF4-FFF2-40B4-BE49-F238E27FC236}">
                <a16:creationId xmlns:a16="http://schemas.microsoft.com/office/drawing/2014/main" id="{16F2E29B-6317-5247-96F5-B31EAA5CCC11}"/>
              </a:ext>
            </a:extLst>
          </p:cNvPr>
          <p:cNvSpPr>
            <a:spLocks noChangeArrowheads="1"/>
          </p:cNvSpPr>
          <p:nvPr/>
        </p:nvSpPr>
        <p:spPr bwMode="auto">
          <a:xfrm>
            <a:off x="32459" y="1608027"/>
            <a:ext cx="4465067" cy="271462"/>
          </a:xfrm>
          <a:prstGeom prst="roundRect">
            <a:avLst>
              <a:gd name="adj" fmla="val 1667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241684" name="Text Box 38">
            <a:extLst>
              <a:ext uri="{FF2B5EF4-FFF2-40B4-BE49-F238E27FC236}">
                <a16:creationId xmlns:a16="http://schemas.microsoft.com/office/drawing/2014/main" id="{7E00AB87-C4C1-8AF9-1AFA-2DE630440EBE}"/>
              </a:ext>
            </a:extLst>
          </p:cNvPr>
          <p:cNvSpPr txBox="1">
            <a:spLocks noChangeArrowheads="1"/>
          </p:cNvSpPr>
          <p:nvPr/>
        </p:nvSpPr>
        <p:spPr bwMode="auto">
          <a:xfrm>
            <a:off x="32459" y="1582627"/>
            <a:ext cx="4465067"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国、地方公共団体、事業者、国民（市民）の役割</a:t>
            </a:r>
          </a:p>
        </p:txBody>
      </p:sp>
      <p:sp>
        <p:nvSpPr>
          <p:cNvPr id="241685" name="正方形/長方形 1">
            <a:extLst>
              <a:ext uri="{FF2B5EF4-FFF2-40B4-BE49-F238E27FC236}">
                <a16:creationId xmlns:a16="http://schemas.microsoft.com/office/drawing/2014/main" id="{55CD066A-C264-5B4A-36E3-8599EB9C0110}"/>
              </a:ext>
            </a:extLst>
          </p:cNvPr>
          <p:cNvSpPr>
            <a:spLocks noChangeArrowheads="1"/>
          </p:cNvSpPr>
          <p:nvPr/>
        </p:nvSpPr>
        <p:spPr bwMode="auto">
          <a:xfrm>
            <a:off x="-1" y="1886943"/>
            <a:ext cx="9078119" cy="52322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環境基本法の基本理念は「環境の保全に関する行動がすべての者の公平な役割分担の下に自主的かつ積極的に行われるようになること」環境保全の各主体である国、自治体、事業者、国民（市民）の責務（役割）を規定している。</a:t>
            </a:r>
          </a:p>
        </p:txBody>
      </p:sp>
      <p:sp>
        <p:nvSpPr>
          <p:cNvPr id="241686" name="AutoShape 14">
            <a:extLst>
              <a:ext uri="{FF2B5EF4-FFF2-40B4-BE49-F238E27FC236}">
                <a16:creationId xmlns:a16="http://schemas.microsoft.com/office/drawing/2014/main" id="{82D044B0-183C-A6CE-DC00-B845BF57E8EC}"/>
              </a:ext>
            </a:extLst>
          </p:cNvPr>
          <p:cNvSpPr>
            <a:spLocks noChangeArrowheads="1"/>
          </p:cNvSpPr>
          <p:nvPr/>
        </p:nvSpPr>
        <p:spPr bwMode="auto">
          <a:xfrm>
            <a:off x="6588225" y="4258514"/>
            <a:ext cx="2489893" cy="1211577"/>
          </a:xfrm>
          <a:prstGeom prst="roundRect">
            <a:avLst>
              <a:gd name="adj" fmla="val 7637"/>
            </a:avLst>
          </a:prstGeom>
          <a:solidFill>
            <a:srgbClr val="FFCCFF"/>
          </a:solidFill>
          <a:ln>
            <a:noFill/>
          </a:ln>
          <a:effectLst>
            <a:outerShdw dist="50800" dir="2700000" rotWithShape="0">
              <a:schemeClr val="bg2"/>
            </a:outerShdw>
          </a:effec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400" b="0" dirty="0">
              <a:latin typeface="+mn-ea"/>
              <a:ea typeface="+mn-ea"/>
            </a:endParaRPr>
          </a:p>
        </p:txBody>
      </p:sp>
      <p:sp>
        <p:nvSpPr>
          <p:cNvPr id="241687" name="AutoShape 15">
            <a:extLst>
              <a:ext uri="{FF2B5EF4-FFF2-40B4-BE49-F238E27FC236}">
                <a16:creationId xmlns:a16="http://schemas.microsoft.com/office/drawing/2014/main" id="{A3D21B1C-298B-3179-C5AD-2240EE3AA463}"/>
              </a:ext>
            </a:extLst>
          </p:cNvPr>
          <p:cNvSpPr>
            <a:spLocks noChangeArrowheads="1"/>
          </p:cNvSpPr>
          <p:nvPr/>
        </p:nvSpPr>
        <p:spPr bwMode="auto">
          <a:xfrm>
            <a:off x="6588224" y="4013837"/>
            <a:ext cx="2489893" cy="272415"/>
          </a:xfrm>
          <a:prstGeom prst="roundRect">
            <a:avLst>
              <a:gd name="adj" fmla="val 16690"/>
            </a:avLst>
          </a:prstGeom>
          <a:solidFill>
            <a:srgbClr val="FF3300"/>
          </a:solidFill>
          <a:ln>
            <a:noFill/>
          </a:ln>
          <a:effectLst>
            <a:outerShdw dist="35921" dir="2700000" rotWithShape="0">
              <a:schemeClr val="bg2"/>
            </a:outerShdw>
          </a:effec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ja-JP" altLang="ja-JP" sz="1000" dirty="0">
              <a:solidFill>
                <a:schemeClr val="bg1"/>
              </a:solidFill>
              <a:latin typeface="+mn-ea"/>
              <a:ea typeface="+mn-ea"/>
            </a:endParaRPr>
          </a:p>
        </p:txBody>
      </p:sp>
      <p:sp>
        <p:nvSpPr>
          <p:cNvPr id="241691" name="正方形/長方形 2">
            <a:extLst>
              <a:ext uri="{FF2B5EF4-FFF2-40B4-BE49-F238E27FC236}">
                <a16:creationId xmlns:a16="http://schemas.microsoft.com/office/drawing/2014/main" id="{E53187C5-013C-F597-996A-B25AAAB8F430}"/>
              </a:ext>
            </a:extLst>
          </p:cNvPr>
          <p:cNvSpPr>
            <a:spLocks noChangeArrowheads="1"/>
          </p:cNvSpPr>
          <p:nvPr/>
        </p:nvSpPr>
        <p:spPr bwMode="auto">
          <a:xfrm>
            <a:off x="1" y="4300540"/>
            <a:ext cx="6588224" cy="1169551"/>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第５次環境基本計画では「各主体の積極的な参加を促すためには、環境情報が重要</a:t>
            </a:r>
            <a:endParaRPr lang="en-US" altLang="ja-JP" sz="1400" b="0" dirty="0">
              <a:latin typeface="+mn-ea"/>
              <a:ea typeface="+mn-ea"/>
            </a:endParaRPr>
          </a:p>
          <a:p>
            <a:pPr>
              <a:spcBef>
                <a:spcPct val="0"/>
              </a:spcBef>
              <a:buFontTx/>
              <a:buNone/>
              <a:defRPr/>
            </a:pPr>
            <a:r>
              <a:rPr lang="ja-JP" altLang="en-US" sz="1400" b="0" dirty="0">
                <a:latin typeface="+mn-ea"/>
                <a:ea typeface="+mn-ea"/>
              </a:rPr>
              <a:t>であるため、各主体はニーズに応じた環境情報を提供し、施策の実施段階のいずれか</a:t>
            </a:r>
            <a:endParaRPr lang="en-US" altLang="ja-JP" sz="1400" b="0" dirty="0">
              <a:latin typeface="+mn-ea"/>
              <a:ea typeface="+mn-ea"/>
            </a:endParaRPr>
          </a:p>
          <a:p>
            <a:pPr>
              <a:spcBef>
                <a:spcPct val="0"/>
              </a:spcBef>
              <a:buFontTx/>
              <a:buNone/>
              <a:defRPr/>
            </a:pPr>
            <a:r>
              <a:rPr lang="ja-JP" altLang="en-US" sz="1400" b="0" dirty="0">
                <a:latin typeface="+mn-ea"/>
                <a:ea typeface="+mn-ea"/>
              </a:rPr>
              <a:t>においてパートナーシップを充実・強化していくことが必要不可欠である」と指摘。</a:t>
            </a:r>
          </a:p>
          <a:p>
            <a:pPr>
              <a:spcBef>
                <a:spcPct val="0"/>
              </a:spcBef>
              <a:buFontTx/>
              <a:buNone/>
              <a:defRPr/>
            </a:pPr>
            <a:r>
              <a:rPr lang="ja-JP" altLang="en-US" sz="1400" b="0" dirty="0">
                <a:latin typeface="+mn-ea"/>
                <a:ea typeface="+mn-ea"/>
              </a:rPr>
              <a:t>参加の前提として重要な、政策形成過程への市民参加に関する</a:t>
            </a:r>
            <a:r>
              <a:rPr lang="ja-JP" altLang="en-US" sz="1400" b="0" dirty="0">
                <a:solidFill>
                  <a:srgbClr val="FF0000"/>
                </a:solidFill>
                <a:latin typeface="+mn-ea"/>
                <a:ea typeface="+mn-ea"/>
              </a:rPr>
              <a:t>情報公開制度</a:t>
            </a:r>
            <a:r>
              <a:rPr lang="ja-JP" altLang="en-US" sz="1400" b="0" dirty="0">
                <a:latin typeface="+mn-ea"/>
                <a:ea typeface="+mn-ea"/>
              </a:rPr>
              <a:t>には、</a:t>
            </a:r>
            <a:endParaRPr lang="en-US" altLang="ja-JP" sz="1400" b="0" dirty="0">
              <a:latin typeface="+mn-ea"/>
              <a:ea typeface="+mn-ea"/>
            </a:endParaRPr>
          </a:p>
          <a:p>
            <a:pPr>
              <a:spcBef>
                <a:spcPct val="0"/>
              </a:spcBef>
              <a:buFontTx/>
              <a:buNone/>
              <a:defRPr/>
            </a:pPr>
            <a:r>
              <a:rPr lang="ja-JP" altLang="en-US" sz="1400" b="0" dirty="0">
                <a:solidFill>
                  <a:srgbClr val="FF0000"/>
                </a:solidFill>
                <a:latin typeface="+mn-ea"/>
                <a:ea typeface="+mn-ea"/>
              </a:rPr>
              <a:t>パブリックコメント制度</a:t>
            </a:r>
            <a:r>
              <a:rPr lang="ja-JP" altLang="en-US" sz="1400" b="0" dirty="0">
                <a:latin typeface="+mn-ea"/>
                <a:ea typeface="+mn-ea"/>
              </a:rPr>
              <a:t>、環境アセスメント制度などがある。</a:t>
            </a:r>
            <a:endParaRPr lang="ja-JP" altLang="en-US" sz="1400" dirty="0">
              <a:latin typeface="+mn-ea"/>
              <a:ea typeface="+mn-ea"/>
            </a:endParaRPr>
          </a:p>
        </p:txBody>
      </p:sp>
      <p:sp>
        <p:nvSpPr>
          <p:cNvPr id="3" name="テキスト ボックス 2">
            <a:extLst>
              <a:ext uri="{FF2B5EF4-FFF2-40B4-BE49-F238E27FC236}">
                <a16:creationId xmlns:a16="http://schemas.microsoft.com/office/drawing/2014/main" id="{EFBD6F64-D948-C264-217E-03F6DDAD2456}"/>
              </a:ext>
            </a:extLst>
          </p:cNvPr>
          <p:cNvSpPr txBox="1"/>
          <p:nvPr/>
        </p:nvSpPr>
        <p:spPr>
          <a:xfrm>
            <a:off x="2620995" y="5495520"/>
            <a:ext cx="3938520" cy="369332"/>
          </a:xfrm>
          <a:prstGeom prst="rect">
            <a:avLst/>
          </a:prstGeom>
          <a:noFill/>
        </p:spPr>
        <p:txBody>
          <a:bodyPr wrap="square">
            <a:spAutoFit/>
          </a:bodyPr>
          <a:lstStyle/>
          <a:p>
            <a:pPr algn="ctr">
              <a:spcBef>
                <a:spcPct val="0"/>
              </a:spcBef>
              <a:buFontTx/>
              <a:buNone/>
              <a:defRPr/>
            </a:pPr>
            <a:r>
              <a:rPr lang="ja-JP" altLang="en-US" sz="1800" dirty="0">
                <a:solidFill>
                  <a:schemeClr val="bg1"/>
                </a:solidFill>
                <a:latin typeface="+mn-ea"/>
                <a:ea typeface="+mn-ea"/>
              </a:rPr>
              <a:t>リオ宣言第</a:t>
            </a:r>
            <a:r>
              <a:rPr lang="en-US" altLang="ja-JP" sz="1800" dirty="0">
                <a:solidFill>
                  <a:schemeClr val="bg1"/>
                </a:solidFill>
                <a:latin typeface="+mn-ea"/>
                <a:ea typeface="+mn-ea"/>
              </a:rPr>
              <a:t>10</a:t>
            </a:r>
            <a:r>
              <a:rPr lang="ja-JP" altLang="en-US" sz="1800" dirty="0">
                <a:solidFill>
                  <a:schemeClr val="bg1"/>
                </a:solidFill>
                <a:latin typeface="+mn-ea"/>
                <a:ea typeface="+mn-ea"/>
              </a:rPr>
              <a:t>原則　と　オーフス条約</a:t>
            </a:r>
          </a:p>
        </p:txBody>
      </p:sp>
      <p:sp>
        <p:nvSpPr>
          <p:cNvPr id="4" name="AutoShape 37">
            <a:extLst>
              <a:ext uri="{FF2B5EF4-FFF2-40B4-BE49-F238E27FC236}">
                <a16:creationId xmlns:a16="http://schemas.microsoft.com/office/drawing/2014/main" id="{46348505-7CB5-587F-835E-C003ED6EBF61}"/>
              </a:ext>
            </a:extLst>
          </p:cNvPr>
          <p:cNvSpPr>
            <a:spLocks noChangeArrowheads="1"/>
          </p:cNvSpPr>
          <p:nvPr/>
        </p:nvSpPr>
        <p:spPr bwMode="auto">
          <a:xfrm>
            <a:off x="37492" y="668338"/>
            <a:ext cx="3094348" cy="271462"/>
          </a:xfrm>
          <a:prstGeom prst="roundRect">
            <a:avLst>
              <a:gd name="adj" fmla="val 16671"/>
            </a:avLst>
          </a:prstGeom>
          <a:solidFill>
            <a:srgbClr val="FFFF00"/>
          </a:solidFill>
          <a:ln w="3175">
            <a:solidFill>
              <a:srgbClr val="FFCC99"/>
            </a:solidFill>
            <a:round/>
            <a:headEnd/>
            <a:tailEnd/>
          </a:ln>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a:latin typeface="+mn-ea"/>
              <a:ea typeface="+mn-ea"/>
            </a:endParaRPr>
          </a:p>
        </p:txBody>
      </p:sp>
      <p:sp>
        <p:nvSpPr>
          <p:cNvPr id="5" name="Text Box 38">
            <a:extLst>
              <a:ext uri="{FF2B5EF4-FFF2-40B4-BE49-F238E27FC236}">
                <a16:creationId xmlns:a16="http://schemas.microsoft.com/office/drawing/2014/main" id="{8793FDAA-6C53-B5CA-E2F7-81CB72BA7003}"/>
              </a:ext>
            </a:extLst>
          </p:cNvPr>
          <p:cNvSpPr txBox="1">
            <a:spLocks noChangeArrowheads="1"/>
          </p:cNvSpPr>
          <p:nvPr/>
        </p:nvSpPr>
        <p:spPr bwMode="auto">
          <a:xfrm>
            <a:off x="37492" y="642938"/>
            <a:ext cx="3094348" cy="336550"/>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dirty="0">
                <a:latin typeface="+mn-ea"/>
                <a:ea typeface="+mn-ea"/>
              </a:rPr>
              <a:t>あらゆる主体のパートナーシップ</a:t>
            </a:r>
          </a:p>
        </p:txBody>
      </p:sp>
      <p:sp>
        <p:nvSpPr>
          <p:cNvPr id="7" name="テキスト ボックス 6">
            <a:extLst>
              <a:ext uri="{FF2B5EF4-FFF2-40B4-BE49-F238E27FC236}">
                <a16:creationId xmlns:a16="http://schemas.microsoft.com/office/drawing/2014/main" id="{F70134E6-7BE2-5CE2-579B-E45901E7C188}"/>
              </a:ext>
            </a:extLst>
          </p:cNvPr>
          <p:cNvSpPr txBox="1"/>
          <p:nvPr/>
        </p:nvSpPr>
        <p:spPr>
          <a:xfrm>
            <a:off x="6660233" y="4300540"/>
            <a:ext cx="2396454" cy="1169551"/>
          </a:xfrm>
          <a:prstGeom prst="rect">
            <a:avLst/>
          </a:prstGeom>
          <a:noFill/>
        </p:spPr>
        <p:txBody>
          <a:bodyPr wrap="square">
            <a:spAutoFit/>
          </a:bodyPr>
          <a:lstStyle/>
          <a:p>
            <a:pPr>
              <a:spcBef>
                <a:spcPct val="0"/>
              </a:spcBef>
              <a:buFontTx/>
              <a:buNone/>
              <a:defRPr/>
            </a:pPr>
            <a:r>
              <a:rPr lang="ja-JP" altLang="en-US" sz="1400" b="0" dirty="0">
                <a:latin typeface="+mn-ea"/>
                <a:ea typeface="+mn-ea"/>
              </a:rPr>
              <a:t>行政機関が政策を立案し決定しようとする際に、あらかじめその案を公表し、広く国民から意見、情報を募集する手続きのこと。</a:t>
            </a:r>
            <a:endParaRPr lang="ja-JP" altLang="ja-JP" sz="1400" b="0" dirty="0">
              <a:latin typeface="+mn-ea"/>
              <a:ea typeface="+mn-ea"/>
            </a:endParaRPr>
          </a:p>
        </p:txBody>
      </p:sp>
      <p:sp>
        <p:nvSpPr>
          <p:cNvPr id="9" name="テキスト ボックス 8">
            <a:extLst>
              <a:ext uri="{FF2B5EF4-FFF2-40B4-BE49-F238E27FC236}">
                <a16:creationId xmlns:a16="http://schemas.microsoft.com/office/drawing/2014/main" id="{AE899469-6396-7FCD-9D3B-833086622E16}"/>
              </a:ext>
            </a:extLst>
          </p:cNvPr>
          <p:cNvSpPr txBox="1"/>
          <p:nvPr/>
        </p:nvSpPr>
        <p:spPr>
          <a:xfrm>
            <a:off x="6648216" y="4026933"/>
            <a:ext cx="2420488" cy="246221"/>
          </a:xfrm>
          <a:prstGeom prst="rect">
            <a:avLst/>
          </a:prstGeom>
          <a:noFill/>
        </p:spPr>
        <p:txBody>
          <a:bodyPr wrap="square">
            <a:spAutoFit/>
          </a:bodyPr>
          <a:lstStyle/>
          <a:p>
            <a:pPr>
              <a:spcBef>
                <a:spcPct val="0"/>
              </a:spcBef>
              <a:buFontTx/>
              <a:buNone/>
              <a:defRPr/>
            </a:pPr>
            <a:r>
              <a:rPr lang="ja-JP" altLang="en-US" sz="1000" dirty="0">
                <a:solidFill>
                  <a:schemeClr val="bg1"/>
                </a:solidFill>
                <a:latin typeface="+mn-ea"/>
                <a:ea typeface="+mn-ea"/>
              </a:rPr>
              <a:t>パブリックコメント制度（意見公募手続き）</a:t>
            </a:r>
            <a:endParaRPr lang="ja-JP" altLang="ja-JP" sz="1000" dirty="0">
              <a:solidFill>
                <a:schemeClr val="bg1"/>
              </a:solidFill>
              <a:latin typeface="+mn-ea"/>
              <a:ea typeface="+mn-ea"/>
            </a:endParaRPr>
          </a:p>
        </p:txBody>
      </p:sp>
      <p:sp>
        <p:nvSpPr>
          <p:cNvPr id="10" name="正方形/長方形 1">
            <a:extLst>
              <a:ext uri="{FF2B5EF4-FFF2-40B4-BE49-F238E27FC236}">
                <a16:creationId xmlns:a16="http://schemas.microsoft.com/office/drawing/2014/main" id="{88DC96C3-17D6-8095-926E-06B6A26CFD65}"/>
              </a:ext>
            </a:extLst>
          </p:cNvPr>
          <p:cNvSpPr>
            <a:spLocks noChangeArrowheads="1"/>
          </p:cNvSpPr>
          <p:nvPr/>
        </p:nvSpPr>
        <p:spPr bwMode="auto">
          <a:xfrm>
            <a:off x="19051" y="3209967"/>
            <a:ext cx="7505278" cy="73866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0" dirty="0">
                <a:latin typeface="+mn-ea"/>
                <a:ea typeface="+mn-ea"/>
              </a:rPr>
              <a:t>●国や地方自治体は公共政策の担い手。環境政策などあらゆる公共政策と関わりを持ちます。</a:t>
            </a:r>
          </a:p>
          <a:p>
            <a:pPr>
              <a:spcBef>
                <a:spcPct val="0"/>
              </a:spcBef>
              <a:buFontTx/>
              <a:buNone/>
              <a:defRPr/>
            </a:pPr>
            <a:r>
              <a:rPr lang="ja-JP" altLang="en-US" sz="1400" b="0" dirty="0">
                <a:latin typeface="+mn-ea"/>
                <a:ea typeface="+mn-ea"/>
              </a:rPr>
              <a:t>●事業者は、環境に大きな負荷を与える可能性がある者として環境保全の義務を負います。</a:t>
            </a:r>
          </a:p>
          <a:p>
            <a:pPr>
              <a:spcBef>
                <a:spcPct val="0"/>
              </a:spcBef>
              <a:buFontTx/>
              <a:buNone/>
              <a:defRPr/>
            </a:pPr>
            <a:r>
              <a:rPr lang="ja-JP" altLang="en-US" sz="1400" b="0" dirty="0">
                <a:latin typeface="+mn-ea"/>
                <a:ea typeface="+mn-ea"/>
              </a:rPr>
              <a:t>●市民は自らの幸福を実現するために環境保全に努める必要があります。</a:t>
            </a: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Text Box 5">
            <a:extLst>
              <a:ext uri="{FF2B5EF4-FFF2-40B4-BE49-F238E27FC236}">
                <a16:creationId xmlns:a16="http://schemas.microsoft.com/office/drawing/2014/main" id="{CD2979F8-E4E3-3B6C-B48D-81E867A59842}"/>
              </a:ext>
            </a:extLst>
          </p:cNvPr>
          <p:cNvSpPr txBox="1">
            <a:spLocks noChangeArrowheads="1"/>
          </p:cNvSpPr>
          <p:nvPr/>
        </p:nvSpPr>
        <p:spPr bwMode="auto">
          <a:xfrm>
            <a:off x="7993063"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P198</a:t>
            </a:r>
            <a:r>
              <a:rPr lang="ja-JP" altLang="en-US" sz="1200" b="0"/>
              <a:t>～</a:t>
            </a:r>
            <a:r>
              <a:rPr lang="en-US" altLang="ja-JP" sz="1200" b="0"/>
              <a:t>199</a:t>
            </a:r>
          </a:p>
        </p:txBody>
      </p:sp>
      <p:sp>
        <p:nvSpPr>
          <p:cNvPr id="245765" name="Text Box 6">
            <a:extLst>
              <a:ext uri="{FF2B5EF4-FFF2-40B4-BE49-F238E27FC236}">
                <a16:creationId xmlns:a16="http://schemas.microsoft.com/office/drawing/2014/main" id="{5D5FD948-71E8-5700-BFB5-EB478764002B}"/>
              </a:ext>
            </a:extLst>
          </p:cNvPr>
          <p:cNvSpPr txBox="1">
            <a:spLocks noChangeArrowheads="1"/>
          </p:cNvSpPr>
          <p:nvPr/>
        </p:nvSpPr>
        <p:spPr bwMode="auto">
          <a:xfrm>
            <a:off x="827088" y="188913"/>
            <a:ext cx="576262" cy="336550"/>
          </a:xfrm>
          <a:prstGeom prst="rect">
            <a:avLst/>
          </a:prstGeom>
          <a:solidFill>
            <a:srgbClr val="0000FF"/>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０２</a:t>
            </a:r>
          </a:p>
        </p:txBody>
      </p:sp>
      <p:sp>
        <p:nvSpPr>
          <p:cNvPr id="245766" name="Text Box 7">
            <a:extLst>
              <a:ext uri="{FF2B5EF4-FFF2-40B4-BE49-F238E27FC236}">
                <a16:creationId xmlns:a16="http://schemas.microsoft.com/office/drawing/2014/main" id="{50C85E8A-1E05-7CE1-D88E-278A5B3767F1}"/>
              </a:ext>
            </a:extLst>
          </p:cNvPr>
          <p:cNvSpPr txBox="1">
            <a:spLocks noChangeArrowheads="1"/>
          </p:cNvSpPr>
          <p:nvPr/>
        </p:nvSpPr>
        <p:spPr bwMode="auto">
          <a:xfrm>
            <a:off x="179388" y="188913"/>
            <a:ext cx="647700" cy="336550"/>
          </a:xfrm>
          <a:prstGeom prst="rect">
            <a:avLst/>
          </a:prstGeom>
          <a:solidFill>
            <a:srgbClr val="00FF00"/>
          </a:solid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defRPr/>
            </a:pPr>
            <a:r>
              <a:rPr lang="ja-JP" altLang="en-US" sz="1600" dirty="0">
                <a:solidFill>
                  <a:schemeClr val="bg1"/>
                </a:solidFill>
                <a:latin typeface="+mn-ea"/>
                <a:ea typeface="+mn-ea"/>
              </a:rPr>
              <a:t>５</a:t>
            </a:r>
            <a:r>
              <a:rPr lang="en-US" altLang="ja-JP" sz="1600" dirty="0">
                <a:solidFill>
                  <a:schemeClr val="bg1"/>
                </a:solidFill>
                <a:latin typeface="+mn-ea"/>
                <a:ea typeface="+mn-ea"/>
              </a:rPr>
              <a:t>-</a:t>
            </a:r>
            <a:r>
              <a:rPr lang="ja-JP" altLang="en-US" sz="1600" dirty="0">
                <a:solidFill>
                  <a:schemeClr val="bg1"/>
                </a:solidFill>
                <a:latin typeface="+mn-ea"/>
                <a:ea typeface="+mn-ea"/>
              </a:rPr>
              <a:t>１</a:t>
            </a:r>
          </a:p>
        </p:txBody>
      </p:sp>
      <p:sp>
        <p:nvSpPr>
          <p:cNvPr id="224261" name="Text Box 8">
            <a:extLst>
              <a:ext uri="{FF2B5EF4-FFF2-40B4-BE49-F238E27FC236}">
                <a16:creationId xmlns:a16="http://schemas.microsoft.com/office/drawing/2014/main" id="{B073F9F5-3D6A-5650-6F56-24835A0BB93F}"/>
              </a:ext>
            </a:extLst>
          </p:cNvPr>
          <p:cNvSpPr txBox="1">
            <a:spLocks noChangeArrowheads="1"/>
          </p:cNvSpPr>
          <p:nvPr/>
        </p:nvSpPr>
        <p:spPr bwMode="auto">
          <a:xfrm>
            <a:off x="1642505" y="41275"/>
            <a:ext cx="47529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dirty="0"/>
              <a:t>国際社会の取り組み</a:t>
            </a:r>
          </a:p>
        </p:txBody>
      </p:sp>
      <p:graphicFrame>
        <p:nvGraphicFramePr>
          <p:cNvPr id="239626" name="Group 10">
            <a:extLst>
              <a:ext uri="{FF2B5EF4-FFF2-40B4-BE49-F238E27FC236}">
                <a16:creationId xmlns:a16="http://schemas.microsoft.com/office/drawing/2014/main" id="{8EE9B063-9A40-9AA5-08AE-5E01624ABFAA}"/>
              </a:ext>
            </a:extLst>
          </p:cNvPr>
          <p:cNvGraphicFramePr>
            <a:graphicFrameLocks noGrp="1"/>
          </p:cNvGraphicFramePr>
          <p:nvPr>
            <p:extLst>
              <p:ext uri="{D42A27DB-BD31-4B8C-83A1-F6EECF244321}">
                <p14:modId xmlns:p14="http://schemas.microsoft.com/office/powerpoint/2010/main" val="4239766683"/>
              </p:ext>
            </p:extLst>
          </p:nvPr>
        </p:nvGraphicFramePr>
        <p:xfrm>
          <a:off x="89694" y="714883"/>
          <a:ext cx="8964612" cy="6071094"/>
        </p:xfrm>
        <a:graphic>
          <a:graphicData uri="http://schemas.openxmlformats.org/drawingml/2006/table">
            <a:tbl>
              <a:tblPr/>
              <a:tblGrid>
                <a:gridCol w="368300">
                  <a:extLst>
                    <a:ext uri="{9D8B030D-6E8A-4147-A177-3AD203B41FA5}">
                      <a16:colId xmlns:a16="http://schemas.microsoft.com/office/drawing/2014/main" val="20000"/>
                    </a:ext>
                  </a:extLst>
                </a:gridCol>
                <a:gridCol w="1836737">
                  <a:extLst>
                    <a:ext uri="{9D8B030D-6E8A-4147-A177-3AD203B41FA5}">
                      <a16:colId xmlns:a16="http://schemas.microsoft.com/office/drawing/2014/main" val="20001"/>
                    </a:ext>
                  </a:extLst>
                </a:gridCol>
                <a:gridCol w="6759575">
                  <a:extLst>
                    <a:ext uri="{9D8B030D-6E8A-4147-A177-3AD203B41FA5}">
                      <a16:colId xmlns:a16="http://schemas.microsoft.com/office/drawing/2014/main" val="20002"/>
                    </a:ext>
                  </a:extLst>
                </a:gridCol>
              </a:tblGrid>
              <a:tr h="304739">
                <a:tc grid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国連総会（</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ＵＮ</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ニューヨーク</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h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国際協力に関する勧告を出す。国際法の整備を進める。専門機関間の業務の調整を行う。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国連人間環境会議</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(1972</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年）、国連環境開発会議</a:t>
                      </a:r>
                      <a:r>
                        <a:rPr kumimoji="1" lang="en-US" altLang="ja-JP"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(1992</a:t>
                      </a:r>
                      <a:r>
                        <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年）は国連総会の主催の下に開催された。</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28859">
                <a:tc rowSpan="2">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mn-ea"/>
                          <a:ea typeface="+mn-ea"/>
                        </a:rPr>
                        <a:t>補助機関</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国連環境計画</a:t>
                      </a:r>
                      <a:r>
                        <a:rPr kumimoji="1" lang="en-US" altLang="ja-JP"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rgbClr val="FF0000"/>
                          </a:solidFill>
                          <a:effectLst/>
                          <a:latin typeface="+mn-ea"/>
                          <a:ea typeface="+mn-ea"/>
                        </a:rPr>
                        <a:t>UNEP</a:t>
                      </a:r>
                      <a:r>
                        <a:rPr kumimoji="1" lang="en-US" altLang="ja-JP" sz="14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ﾅｲﾛﾋﾞ</a:t>
                      </a:r>
                      <a:r>
                        <a:rPr kumimoji="1" lang="en-US" altLang="ja-JP" sz="14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mn-ea"/>
                        <a:ea typeface="+mn-ea"/>
                      </a:endParaRP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国連システム内の環境政策の調整、環境の状況の監視・報告をおこなう。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1997</a:t>
                      </a:r>
                      <a:r>
                        <a:rPr kumimoji="1" lang="ja-JP" altLang="en-US" sz="1400" b="0" i="0" u="none" strike="noStrike" cap="none" normalizeH="0" baseline="0" dirty="0">
                          <a:ln>
                            <a:noFill/>
                          </a:ln>
                          <a:solidFill>
                            <a:schemeClr val="tx1"/>
                          </a:solidFill>
                          <a:effectLst/>
                          <a:latin typeface="+mn-ea"/>
                          <a:ea typeface="+mn-ea"/>
                        </a:rPr>
                        <a:t>年以来定期的に「地球環境展望（ＧＥＯ）」を発行。</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●多数の環境条約・議定書の事務局機能を持つ。</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●地域海行動計画の策定・実施の促進。</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●途上国への環境技術の普及事業。</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679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国連開発計画</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rgbClr val="FF0000"/>
                          </a:solidFill>
                          <a:effectLst/>
                          <a:latin typeface="+mn-ea"/>
                          <a:ea typeface="+mn-ea"/>
                        </a:rPr>
                        <a:t>ＵＮＤＰ</a:t>
                      </a:r>
                      <a:r>
                        <a:rPr kumimoji="1" lang="ja-JP" altLang="en-US" sz="1400" b="0" i="0" u="none" strike="noStrike" cap="none" normalizeH="0" baseline="0" dirty="0">
                          <a:ln>
                            <a:noFill/>
                          </a:ln>
                          <a:solidFill>
                            <a:schemeClr val="tx1"/>
                          </a:solidFill>
                          <a:effectLst/>
                          <a:latin typeface="+mn-ea"/>
                          <a:ea typeface="+mn-ea"/>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ﾆｭｰﾖｰｸ</a:t>
                      </a:r>
                      <a:r>
                        <a:rPr kumimoji="1" lang="en-US" altLang="ja-JP" sz="1400" b="0" i="0" u="none" strike="noStrike" cap="none" normalizeH="0" baseline="0" dirty="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国連内の最大の技術開発機関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●環境と持続可能な開発に関する途上国への技術協力を行う。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●毎年「人間開発報告書」を発表している。</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0769">
                <a:tc rowSpan="6">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mn-ea"/>
                        <a:ea typeface="+mn-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専門機関</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国連食糧農業機関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rgbClr val="FF0000"/>
                          </a:solidFill>
                          <a:effectLst/>
                          <a:latin typeface="+mn-ea"/>
                          <a:ea typeface="+mn-ea"/>
                        </a:rPr>
                        <a:t>ＦＡＯ</a:t>
                      </a:r>
                      <a:r>
                        <a:rPr kumimoji="1" lang="ja-JP" altLang="en-US" sz="1400" b="0" i="0" u="none" strike="noStrike" cap="none" normalizeH="0" baseline="0" dirty="0">
                          <a:ln>
                            <a:noFill/>
                          </a:ln>
                          <a:solidFill>
                            <a:schemeClr val="tx1"/>
                          </a:solidFill>
                          <a:effectLst/>
                          <a:latin typeface="+mn-ea"/>
                          <a:ea typeface="+mn-ea"/>
                        </a:rPr>
                        <a:t>）</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ﾛｰﾏ</a:t>
                      </a:r>
                      <a:r>
                        <a:rPr kumimoji="1" lang="en-US" altLang="ja-JP" sz="1400" b="0" i="0" u="none" strike="noStrike" cap="none" normalizeH="0" baseline="0" dirty="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農業委員会は農薬の安全性や農作物の遺伝資源の利用と保全を扱う。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●森林委員会は森林資源の利用と保全を</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漁業委員会は漁業資源の利用と保全を扱う。</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6076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mn-ea"/>
                          <a:ea typeface="+mn-ea"/>
                        </a:rPr>
                        <a:t>国際海事機関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mn-ea"/>
                          <a:ea typeface="+mn-ea"/>
                        </a:rPr>
                        <a:t>（ＩＭＯ） </a:t>
                      </a:r>
                      <a:r>
                        <a:rPr kumimoji="1" lang="en-US" altLang="ja-JP" sz="1400" b="0" i="0" u="none" strike="noStrike" cap="none" normalizeH="0" baseline="0">
                          <a:ln>
                            <a:noFill/>
                          </a:ln>
                          <a:solidFill>
                            <a:schemeClr val="tx1"/>
                          </a:solidFill>
                          <a:effectLst/>
                          <a:latin typeface="+mn-ea"/>
                          <a:ea typeface="+mn-ea"/>
                        </a:rPr>
                        <a:t>【</a:t>
                      </a:r>
                      <a:r>
                        <a:rPr kumimoji="1" lang="ja-JP" altLang="en-US" sz="1400" b="0" i="0" u="none" strike="noStrike" cap="none" normalizeH="0" baseline="0">
                          <a:ln>
                            <a:noFill/>
                          </a:ln>
                          <a:solidFill>
                            <a:schemeClr val="tx1"/>
                          </a:solidFill>
                          <a:effectLst/>
                          <a:latin typeface="+mn-ea"/>
                          <a:ea typeface="+mn-ea"/>
                        </a:rPr>
                        <a:t>ﾛﾝﾄﾞﾝ</a:t>
                      </a:r>
                      <a:r>
                        <a:rPr kumimoji="1" lang="en-US" altLang="ja-JP" sz="1400" b="0" i="0" u="none" strike="noStrike" cap="none" normalizeH="0" baseline="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船舶からの海洋汚染防止に関する条約を制定。</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6076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世界気象機関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rgbClr val="FF0000"/>
                          </a:solidFill>
                          <a:effectLst/>
                          <a:latin typeface="+mn-ea"/>
                          <a:ea typeface="+mn-ea"/>
                        </a:rPr>
                        <a:t>ＷＭＯ</a:t>
                      </a:r>
                      <a:r>
                        <a:rPr kumimoji="1" lang="ja-JP" altLang="en-US" sz="1400" b="0" i="0" u="none" strike="noStrike" cap="none" normalizeH="0" baseline="0" dirty="0">
                          <a:ln>
                            <a:noFill/>
                          </a:ln>
                          <a:solidFill>
                            <a:schemeClr val="tx1"/>
                          </a:solidFill>
                          <a:effectLst/>
                          <a:latin typeface="+mn-ea"/>
                          <a:ea typeface="+mn-ea"/>
                        </a:rPr>
                        <a:t>） </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ｼﾞｭﾈｰﾌﾞ</a:t>
                      </a:r>
                      <a:r>
                        <a:rPr kumimoji="1" lang="en-US" altLang="ja-JP" sz="1400" b="0" i="0" u="none" strike="noStrike" cap="none" normalizeH="0" baseline="0" dirty="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●IPCC</a:t>
                      </a:r>
                      <a:r>
                        <a:rPr kumimoji="1" lang="ja-JP" altLang="en-US" sz="1400" b="0" i="0" u="none" strike="noStrike" cap="none" normalizeH="0" baseline="0" dirty="0">
                          <a:ln>
                            <a:noFill/>
                          </a:ln>
                          <a:solidFill>
                            <a:schemeClr val="tx1"/>
                          </a:solidFill>
                          <a:effectLst/>
                          <a:latin typeface="+mn-ea"/>
                          <a:ea typeface="+mn-ea"/>
                        </a:rPr>
                        <a:t>をＵＮＥＰと共同で運営。</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●オゾン層の状況についての国際的報告書を定期的に公表。</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6076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世界保健機関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rgbClr val="FF0000"/>
                          </a:solidFill>
                          <a:effectLst/>
                          <a:latin typeface="+mn-ea"/>
                          <a:ea typeface="+mn-ea"/>
                        </a:rPr>
                        <a:t>ＷＨＯ</a:t>
                      </a:r>
                      <a:r>
                        <a:rPr kumimoji="1" lang="ja-JP" altLang="en-US" sz="1400" b="0" i="0" u="none" strike="noStrike" cap="none" normalizeH="0" baseline="0" dirty="0">
                          <a:ln>
                            <a:noFill/>
                          </a:ln>
                          <a:solidFill>
                            <a:schemeClr val="tx1"/>
                          </a:solidFill>
                          <a:effectLst/>
                          <a:latin typeface="+mn-ea"/>
                          <a:ea typeface="+mn-ea"/>
                        </a:rPr>
                        <a:t>） </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ｼﾞｭﾈｰﾌﾞ</a:t>
                      </a:r>
                      <a:r>
                        <a:rPr kumimoji="1" lang="en-US" altLang="ja-JP" sz="1400" b="0" i="0" u="none" strike="noStrike" cap="none" normalizeH="0" baseline="0" dirty="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化学物質が人の健康や環境に及ぼすリスクの評価</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●各国の化学物質管理能力の向上に取り組む</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6076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mn-ea"/>
                          <a:ea typeface="+mn-ea"/>
                        </a:rPr>
                        <a:t>国連教育科学文化機関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a:ln>
                            <a:noFill/>
                          </a:ln>
                          <a:solidFill>
                            <a:schemeClr val="tx1"/>
                          </a:solidFill>
                          <a:effectLst/>
                          <a:latin typeface="+mn-ea"/>
                          <a:ea typeface="+mn-ea"/>
                        </a:rPr>
                        <a:t>（ＵＮＥＳＣＯ） </a:t>
                      </a:r>
                      <a:r>
                        <a:rPr kumimoji="1" lang="en-US" altLang="ja-JP" sz="1400" b="0" i="0" u="none" strike="noStrike" cap="none" normalizeH="0" baseline="0">
                          <a:ln>
                            <a:noFill/>
                          </a:ln>
                          <a:solidFill>
                            <a:schemeClr val="tx1"/>
                          </a:solidFill>
                          <a:effectLst/>
                          <a:latin typeface="+mn-ea"/>
                          <a:ea typeface="+mn-ea"/>
                        </a:rPr>
                        <a:t>【</a:t>
                      </a:r>
                      <a:r>
                        <a:rPr kumimoji="1" lang="ja-JP" altLang="en-US" sz="1400" b="0" i="0" u="none" strike="noStrike" cap="none" normalizeH="0" baseline="0">
                          <a:ln>
                            <a:noFill/>
                          </a:ln>
                          <a:solidFill>
                            <a:schemeClr val="tx1"/>
                          </a:solidFill>
                          <a:effectLst/>
                          <a:latin typeface="+mn-ea"/>
                          <a:ea typeface="+mn-ea"/>
                        </a:rPr>
                        <a:t>ﾊﾟﾘ</a:t>
                      </a:r>
                      <a:r>
                        <a:rPr kumimoji="1" lang="en-US" altLang="ja-JP" sz="1400" b="0" i="0" u="none" strike="noStrike" cap="none" normalizeH="0" baseline="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自然環境に関する国際的な研究を推進。</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●世界水アセスメント計画を発表するなど水資源管理に注力</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560769">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世界銀行</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（ＩＢＲＤ） </a:t>
                      </a: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ﾜｼﾝﾄﾝ</a:t>
                      </a:r>
                      <a:r>
                        <a:rPr kumimoji="1" lang="en-US" altLang="ja-JP" sz="1400" b="0" i="0" u="none" strike="noStrike" cap="none" normalizeH="0" baseline="0" dirty="0">
                          <a:ln>
                            <a:noFill/>
                          </a:ln>
                          <a:solidFill>
                            <a:schemeClr val="tx1"/>
                          </a:solidFill>
                          <a:effectLst/>
                          <a:latin typeface="+mn-ea"/>
                          <a:ea typeface="+mn-ea"/>
                        </a:rPr>
                        <a:t>】</a:t>
                      </a:r>
                    </a:p>
                  </a:txBody>
                  <a:tcPr marT="45691" marB="4569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mn-ea"/>
                          <a:ea typeface="+mn-ea"/>
                        </a:rPr>
                        <a:t>●</a:t>
                      </a:r>
                      <a:r>
                        <a:rPr kumimoji="1" lang="ja-JP" altLang="en-US" sz="1400" b="0" i="0" u="none" strike="noStrike" cap="none" normalizeH="0" baseline="0" dirty="0">
                          <a:ln>
                            <a:noFill/>
                          </a:ln>
                          <a:solidFill>
                            <a:schemeClr val="tx1"/>
                          </a:solidFill>
                          <a:effectLst/>
                          <a:latin typeface="+mn-ea"/>
                          <a:ea typeface="+mn-ea"/>
                        </a:rPr>
                        <a:t>気候変動対策・生物多様性保全のための資金を途上国に提供。</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mn-ea"/>
                          <a:ea typeface="+mn-ea"/>
                        </a:rPr>
                        <a:t>●ＧＥＦ（地球環境ファシリティ）の運営の中心</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245805" name="Line 47">
            <a:extLst>
              <a:ext uri="{FF2B5EF4-FFF2-40B4-BE49-F238E27FC236}">
                <a16:creationId xmlns:a16="http://schemas.microsoft.com/office/drawing/2014/main" id="{E3B8506B-EB6D-0290-1C04-11727D1C676A}"/>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pic>
        <p:nvPicPr>
          <p:cNvPr id="224300" name="図 16">
            <a:extLst>
              <a:ext uri="{FF2B5EF4-FFF2-40B4-BE49-F238E27FC236}">
                <a16:creationId xmlns:a16="http://schemas.microsoft.com/office/drawing/2014/main" id="{9F7D889A-CFB0-70F0-20D0-765C9FFA23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478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301" name="図 17">
            <a:extLst>
              <a:ext uri="{FF2B5EF4-FFF2-40B4-BE49-F238E27FC236}">
                <a16:creationId xmlns:a16="http://schemas.microsoft.com/office/drawing/2014/main" id="{8BD4D341-D1C5-3E6F-A4DB-22F5649A70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6575"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Text Box 6">
            <a:extLst>
              <a:ext uri="{FF2B5EF4-FFF2-40B4-BE49-F238E27FC236}">
                <a16:creationId xmlns:a16="http://schemas.microsoft.com/office/drawing/2014/main" id="{B86C0354-6863-BDF4-D8E0-CF42F39F9DFE}"/>
              </a:ext>
            </a:extLst>
          </p:cNvPr>
          <p:cNvSpPr txBox="1">
            <a:spLocks noChangeArrowheads="1"/>
          </p:cNvSpPr>
          <p:nvPr/>
        </p:nvSpPr>
        <p:spPr bwMode="auto">
          <a:xfrm>
            <a:off x="827088" y="188913"/>
            <a:ext cx="576262"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600">
                <a:solidFill>
                  <a:schemeClr val="bg1"/>
                </a:solidFill>
              </a:rPr>
              <a:t>０２</a:t>
            </a:r>
          </a:p>
        </p:txBody>
      </p:sp>
      <p:sp>
        <p:nvSpPr>
          <p:cNvPr id="226307" name="Text Box 7">
            <a:extLst>
              <a:ext uri="{FF2B5EF4-FFF2-40B4-BE49-F238E27FC236}">
                <a16:creationId xmlns:a16="http://schemas.microsoft.com/office/drawing/2014/main" id="{944F7328-0A78-1303-2004-133647977961}"/>
              </a:ext>
            </a:extLst>
          </p:cNvPr>
          <p:cNvSpPr txBox="1">
            <a:spLocks noChangeArrowheads="1"/>
          </p:cNvSpPr>
          <p:nvPr/>
        </p:nvSpPr>
        <p:spPr bwMode="auto">
          <a:xfrm>
            <a:off x="179388" y="188913"/>
            <a:ext cx="647700" cy="33655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600">
                <a:solidFill>
                  <a:schemeClr val="bg1"/>
                </a:solidFill>
              </a:rPr>
              <a:t>５</a:t>
            </a:r>
            <a:r>
              <a:rPr lang="en-US" altLang="ja-JP" sz="1600">
                <a:solidFill>
                  <a:schemeClr val="bg1"/>
                </a:solidFill>
              </a:rPr>
              <a:t>-</a:t>
            </a:r>
            <a:r>
              <a:rPr lang="ja-JP" altLang="en-US" sz="1600">
                <a:solidFill>
                  <a:schemeClr val="bg1"/>
                </a:solidFill>
              </a:rPr>
              <a:t>１</a:t>
            </a:r>
          </a:p>
        </p:txBody>
      </p:sp>
      <p:sp>
        <p:nvSpPr>
          <p:cNvPr id="226308" name="Text Box 8">
            <a:extLst>
              <a:ext uri="{FF2B5EF4-FFF2-40B4-BE49-F238E27FC236}">
                <a16:creationId xmlns:a16="http://schemas.microsoft.com/office/drawing/2014/main" id="{6D0459CB-A7C5-0440-8D20-4F5D2378AB8B}"/>
              </a:ext>
            </a:extLst>
          </p:cNvPr>
          <p:cNvSpPr txBox="1">
            <a:spLocks noChangeArrowheads="1"/>
          </p:cNvSpPr>
          <p:nvPr/>
        </p:nvSpPr>
        <p:spPr bwMode="auto">
          <a:xfrm>
            <a:off x="1476375" y="44450"/>
            <a:ext cx="47529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a:t>国際社会の取組み</a:t>
            </a:r>
          </a:p>
        </p:txBody>
      </p:sp>
      <p:sp>
        <p:nvSpPr>
          <p:cNvPr id="247815" name="AutoShape 9">
            <a:extLst>
              <a:ext uri="{FF2B5EF4-FFF2-40B4-BE49-F238E27FC236}">
                <a16:creationId xmlns:a16="http://schemas.microsoft.com/office/drawing/2014/main" id="{58DC935B-4FDE-5F0A-E470-F4A2EC42D7C3}"/>
              </a:ext>
            </a:extLst>
          </p:cNvPr>
          <p:cNvSpPr>
            <a:spLocks noChangeArrowheads="1"/>
          </p:cNvSpPr>
          <p:nvPr/>
        </p:nvSpPr>
        <p:spPr bwMode="auto">
          <a:xfrm>
            <a:off x="231775" y="792480"/>
            <a:ext cx="1819275" cy="272415"/>
          </a:xfrm>
          <a:prstGeom prst="roundRect">
            <a:avLst>
              <a:gd name="adj" fmla="val 16662"/>
            </a:avLst>
          </a:prstGeom>
          <a:solidFill>
            <a:srgbClr val="FFFF00"/>
          </a:solidFill>
          <a:ln>
            <a:noFill/>
          </a:ln>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defRPr/>
            </a:pPr>
            <a:endParaRPr lang="ja-JP" altLang="ja-JP" sz="1000" dirty="0">
              <a:latin typeface="+mn-ea"/>
              <a:ea typeface="+mn-ea"/>
            </a:endParaRPr>
          </a:p>
        </p:txBody>
      </p:sp>
      <p:graphicFrame>
        <p:nvGraphicFramePr>
          <p:cNvPr id="241674" name="Group 10">
            <a:extLst>
              <a:ext uri="{FF2B5EF4-FFF2-40B4-BE49-F238E27FC236}">
                <a16:creationId xmlns:a16="http://schemas.microsoft.com/office/drawing/2014/main" id="{5EF9049B-F37A-1F52-15E2-E18B24BC05CF}"/>
              </a:ext>
            </a:extLst>
          </p:cNvPr>
          <p:cNvGraphicFramePr>
            <a:graphicFrameLocks noGrp="1"/>
          </p:cNvGraphicFramePr>
          <p:nvPr>
            <p:extLst>
              <p:ext uri="{D42A27DB-BD31-4B8C-83A1-F6EECF244321}">
                <p14:modId xmlns:p14="http://schemas.microsoft.com/office/powerpoint/2010/main" val="1943946048"/>
              </p:ext>
            </p:extLst>
          </p:nvPr>
        </p:nvGraphicFramePr>
        <p:xfrm>
          <a:off x="71438" y="1116013"/>
          <a:ext cx="8964612" cy="3011486"/>
        </p:xfrm>
        <a:graphic>
          <a:graphicData uri="http://schemas.openxmlformats.org/drawingml/2006/table">
            <a:tbl>
              <a:tblPr/>
              <a:tblGrid>
                <a:gridCol w="368300">
                  <a:extLst>
                    <a:ext uri="{9D8B030D-6E8A-4147-A177-3AD203B41FA5}">
                      <a16:colId xmlns:a16="http://schemas.microsoft.com/office/drawing/2014/main" val="20000"/>
                    </a:ext>
                  </a:extLst>
                </a:gridCol>
                <a:gridCol w="1836737">
                  <a:extLst>
                    <a:ext uri="{9D8B030D-6E8A-4147-A177-3AD203B41FA5}">
                      <a16:colId xmlns:a16="http://schemas.microsoft.com/office/drawing/2014/main" val="20001"/>
                    </a:ext>
                  </a:extLst>
                </a:gridCol>
                <a:gridCol w="6759575">
                  <a:extLst>
                    <a:ext uri="{9D8B030D-6E8A-4147-A177-3AD203B41FA5}">
                      <a16:colId xmlns:a16="http://schemas.microsoft.com/office/drawing/2014/main" val="20002"/>
                    </a:ext>
                  </a:extLst>
                </a:gridCol>
              </a:tblGrid>
              <a:tr h="816890">
                <a:tc rowSpan="4">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その他</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国際機関</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74" marB="4567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経済開発協力機構</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ＯＥＣＤ</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p>
                  </a:txBody>
                  <a:tcPr marT="45674" marB="4567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先進諸国の集まり</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●政策提言や加盟各国の政策レビューを行う。</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●環境分野では、汚染者負担原則、拡大生産者責任、税制のグリーン化などを提言</a:t>
                      </a:r>
                    </a:p>
                  </a:txBody>
                  <a:tcPr marT="45674" marB="4567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60816">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地球環境ファシリティー（ＧＥＦ）</a:t>
                      </a:r>
                    </a:p>
                  </a:txBody>
                  <a:tcPr marT="45674" marB="4567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世界銀行・国連環境計画・国連開発計画の合意により設置。</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●途上国と経済移行期国が地球環境問題に取り組むことを支援。</a:t>
                      </a:r>
                    </a:p>
                  </a:txBody>
                  <a:tcPr marT="45674" marB="4567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689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気候変動に関する政府間パネル</a:t>
                      </a:r>
                      <a:r>
                        <a:rPr kumimoji="1" lang="en-US" altLang="ja-JP"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(IPCC)</a:t>
                      </a:r>
                    </a:p>
                  </a:txBody>
                  <a:tcPr marT="45674" marB="4567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ＵＮＥＰ</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と</a:t>
                      </a:r>
                      <a:r>
                        <a:rPr kumimoji="1" lang="ja-JP" altLang="en-US" sz="1400" b="1"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ＷＭＯ</a:t>
                      </a:r>
                      <a:r>
                        <a:rPr kumimoji="1" lang="ja-JP" altLang="en-US" sz="1400" b="0" i="0" u="none" strike="noStrike" cap="none" normalizeH="0" baseline="0" dirty="0">
                          <a:ln>
                            <a:noFill/>
                          </a:ln>
                          <a:solidFill>
                            <a:srgbClr val="FF0000"/>
                          </a:solidFill>
                          <a:effectLst/>
                          <a:latin typeface="Arial" panose="020B0604020202020204" pitchFamily="34" charset="0"/>
                          <a:ea typeface="ＭＳ Ｐゴシック" panose="020B0600070205080204" pitchFamily="50" charset="-128"/>
                        </a:rPr>
                        <a:t>の合意により設置。</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●３つの作業部会に分かれ、各国の研究者が気候変動に関する化学的知見について</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の国際アセスメントを行う。</a:t>
                      </a:r>
                    </a:p>
                  </a:txBody>
                  <a:tcPr marT="45674" marB="4567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16890">
                <a:tc v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85" marB="4568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国際自然保護連合</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（ＩＵＣＮ）</a:t>
                      </a:r>
                    </a:p>
                  </a:txBody>
                  <a:tcPr marT="45674" marB="4567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スイスの民法にもとづき設立された半官半民の機関。</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●レッドリストを作成する種の保存委員会、世界国立公園会議を開催する保護地域委</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員会、環境教育委員会、環境法委員などが設置されている。</a:t>
                      </a:r>
                    </a:p>
                  </a:txBody>
                  <a:tcPr marT="45674" marB="4567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47835" name="Text Box 36">
            <a:extLst>
              <a:ext uri="{FF2B5EF4-FFF2-40B4-BE49-F238E27FC236}">
                <a16:creationId xmlns:a16="http://schemas.microsoft.com/office/drawing/2014/main" id="{F7ED727C-07CC-0A37-1839-02E4C2669086}"/>
              </a:ext>
            </a:extLst>
          </p:cNvPr>
          <p:cNvSpPr txBox="1">
            <a:spLocks noChangeArrowheads="1"/>
          </p:cNvSpPr>
          <p:nvPr/>
        </p:nvSpPr>
        <p:spPr bwMode="auto">
          <a:xfrm>
            <a:off x="398368" y="763172"/>
            <a:ext cx="1404715" cy="338554"/>
          </a:xfrm>
          <a:prstGeom prst="rect">
            <a:avLst/>
          </a:prstGeom>
          <a:noFill/>
          <a:ln>
            <a:noFill/>
          </a:ln>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defRPr/>
            </a:pPr>
            <a:r>
              <a:rPr lang="ja-JP" altLang="en-US" sz="1600">
                <a:latin typeface="+mn-ea"/>
                <a:ea typeface="+mn-ea"/>
              </a:rPr>
              <a:t>その他の機関</a:t>
            </a:r>
          </a:p>
        </p:txBody>
      </p:sp>
      <p:sp>
        <p:nvSpPr>
          <p:cNvPr id="247836" name="Line 39">
            <a:extLst>
              <a:ext uri="{FF2B5EF4-FFF2-40B4-BE49-F238E27FC236}">
                <a16:creationId xmlns:a16="http://schemas.microsoft.com/office/drawing/2014/main" id="{61A7D45A-A705-56B9-1994-66DA6E3CD1C3}"/>
              </a:ext>
            </a:extLst>
          </p:cNvPr>
          <p:cNvSpPr>
            <a:spLocks noChangeShapeType="1"/>
          </p:cNvSpPr>
          <p:nvPr/>
        </p:nvSpPr>
        <p:spPr bwMode="auto">
          <a:xfrm>
            <a:off x="0" y="620713"/>
            <a:ext cx="9144000" cy="0"/>
          </a:xfrm>
          <a:prstGeom prst="line">
            <a:avLst/>
          </a:prstGeom>
          <a:noFill/>
          <a:ln w="53975">
            <a:solidFill>
              <a:srgbClr val="0000FF"/>
            </a:solidFill>
            <a:round/>
            <a:headEnd/>
            <a:tailEnd/>
          </a:ln>
        </p:spPr>
        <p:txBody>
          <a:bodyPr/>
          <a:lstStyle/>
          <a:p>
            <a:pPr>
              <a:defRPr/>
            </a:pPr>
            <a:endParaRPr lang="ja-JP" altLang="en-US">
              <a:latin typeface="+mn-ea"/>
              <a:ea typeface="+mn-ea"/>
            </a:endParaRPr>
          </a:p>
        </p:txBody>
      </p:sp>
      <p:sp>
        <p:nvSpPr>
          <p:cNvPr id="226331" name="Text Box 5">
            <a:extLst>
              <a:ext uri="{FF2B5EF4-FFF2-40B4-BE49-F238E27FC236}">
                <a16:creationId xmlns:a16="http://schemas.microsoft.com/office/drawing/2014/main" id="{A497A314-6747-B9C7-C605-0A555A808FC5}"/>
              </a:ext>
            </a:extLst>
          </p:cNvPr>
          <p:cNvSpPr txBox="1">
            <a:spLocks noChangeArrowheads="1"/>
          </p:cNvSpPr>
          <p:nvPr/>
        </p:nvSpPr>
        <p:spPr bwMode="auto">
          <a:xfrm>
            <a:off x="8027988" y="0"/>
            <a:ext cx="11160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a:spcBef>
                <a:spcPct val="50000"/>
              </a:spcBef>
              <a:buFontTx/>
              <a:buNone/>
            </a:pPr>
            <a:r>
              <a:rPr lang="en-US" altLang="ja-JP" sz="1200" b="0"/>
              <a:t>P198</a:t>
            </a:r>
            <a:r>
              <a:rPr lang="ja-JP" altLang="en-US" sz="1200" b="0"/>
              <a:t>～</a:t>
            </a:r>
            <a:r>
              <a:rPr lang="en-US" altLang="ja-JP" sz="1200" b="0"/>
              <a:t>199</a:t>
            </a:r>
          </a:p>
        </p:txBody>
      </p:sp>
      <p:graphicFrame>
        <p:nvGraphicFramePr>
          <p:cNvPr id="19" name="Group 10">
            <a:extLst>
              <a:ext uri="{FF2B5EF4-FFF2-40B4-BE49-F238E27FC236}">
                <a16:creationId xmlns:a16="http://schemas.microsoft.com/office/drawing/2014/main" id="{6BFCDDC1-0233-0E0C-6FE2-6DBCAFCDDAD3}"/>
              </a:ext>
            </a:extLst>
          </p:cNvPr>
          <p:cNvGraphicFramePr>
            <a:graphicFrameLocks noGrp="1"/>
          </p:cNvGraphicFramePr>
          <p:nvPr>
            <p:extLst>
              <p:ext uri="{D42A27DB-BD31-4B8C-83A1-F6EECF244321}">
                <p14:modId xmlns:p14="http://schemas.microsoft.com/office/powerpoint/2010/main" val="2130940648"/>
              </p:ext>
            </p:extLst>
          </p:nvPr>
        </p:nvGraphicFramePr>
        <p:xfrm>
          <a:off x="71438" y="4303713"/>
          <a:ext cx="8964612" cy="2434768"/>
        </p:xfrm>
        <a:graphic>
          <a:graphicData uri="http://schemas.openxmlformats.org/drawingml/2006/table">
            <a:tbl>
              <a:tblPr/>
              <a:tblGrid>
                <a:gridCol w="368300">
                  <a:extLst>
                    <a:ext uri="{9D8B030D-6E8A-4147-A177-3AD203B41FA5}">
                      <a16:colId xmlns:a16="http://schemas.microsoft.com/office/drawing/2014/main" val="20000"/>
                    </a:ext>
                  </a:extLst>
                </a:gridCol>
                <a:gridCol w="1836737">
                  <a:extLst>
                    <a:ext uri="{9D8B030D-6E8A-4147-A177-3AD203B41FA5}">
                      <a16:colId xmlns:a16="http://schemas.microsoft.com/office/drawing/2014/main" val="20001"/>
                    </a:ext>
                  </a:extLst>
                </a:gridCol>
                <a:gridCol w="6759575">
                  <a:extLst>
                    <a:ext uri="{9D8B030D-6E8A-4147-A177-3AD203B41FA5}">
                      <a16:colId xmlns:a16="http://schemas.microsoft.com/office/drawing/2014/main" val="20002"/>
                    </a:ext>
                  </a:extLst>
                </a:gridCol>
              </a:tblGrid>
              <a:tr h="581962">
                <a:tc rowSpan="4">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その他</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組織</a:t>
                      </a:r>
                    </a:p>
                  </a:txBody>
                  <a:tcPr marT="45657" marB="4565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地球環境国際議員連盟</a:t>
                      </a:r>
                      <a:r>
                        <a:rPr kumimoji="1" lang="en-US" altLang="zh-TW"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(GLOBE)</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国の公選の議員がメンバー</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Global Legislators Organization for a Balanced Environment</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60210">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国際環境自治体協議会</a:t>
                      </a:r>
                      <a:r>
                        <a:rPr kumimoji="1" lang="en-US" altLang="zh-TW"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(ICLEI)</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世界各国の自治体などからなる協議会</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Local Governments for Sustainability</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18034">
                <a:tc vMerge="1">
                  <a:txBody>
                    <a:bodyPr/>
                    <a:lstStyle/>
                    <a:p>
                      <a:endParaRPr kumimoji="1" lang="ja-JP" altLang="en-US"/>
                    </a:p>
                  </a:txBody>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持続可能な発展のための世界経済人会議</a:t>
                      </a: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(WBCSD)</a:t>
                      </a:r>
                    </a:p>
                  </a:txBody>
                  <a:tcPr marT="45657" marB="4565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産業界、経営者から構成される持続可能な発展のための会議</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World Business Council for Sustainable Development</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0705">
                <a:tc vMerge="1">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85" marB="4568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国際標準化機構</a:t>
                      </a:r>
                      <a:r>
                        <a:rPr kumimoji="1" lang="en-US" altLang="zh-TW"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(ISO)</a:t>
                      </a: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a:spcBef>
                          <a:spcPct val="20000"/>
                        </a:spcBef>
                        <a:defRPr kumimoji="1">
                          <a:solidFill>
                            <a:schemeClr val="tx1"/>
                          </a:solidFill>
                          <a:latin typeface="Arial" panose="020B0604020202020204" pitchFamily="34" charset="0"/>
                          <a:ea typeface="ＭＳ Ｐゴシック" panose="020B0600070205080204" pitchFamily="50" charset="-128"/>
                        </a:defRPr>
                      </a:lvl4pPr>
                      <a:lvl5pPr>
                        <a:spcBef>
                          <a:spcPct val="20000"/>
                        </a:spcBef>
                        <a:defRPr kumimoji="1">
                          <a:solidFill>
                            <a:schemeClr val="tx1"/>
                          </a:solidFill>
                          <a:latin typeface="Arial" panose="020B0604020202020204" pitchFamily="34" charset="0"/>
                          <a:ea typeface="ＭＳ Ｐゴシック" panose="020B0600070205080204" pitchFamily="50" charset="-128"/>
                        </a:defRPr>
                      </a:lvl5pPr>
                      <a:lvl6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fontAlgn="base">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環境も含めて各種国際規格の策定を進めている</a:t>
                      </a:r>
                      <a:endPar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ja-JP"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rPr>
                        <a:t> International Organization for Standardization</a:t>
                      </a:r>
                      <a:endParaRPr kumimoji="1" lang="ja-JP" altLang="en-US" sz="14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endParaRPr>
                    </a:p>
                  </a:txBody>
                  <a:tcPr marT="45657" marB="4565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pic>
        <p:nvPicPr>
          <p:cNvPr id="226351" name="図 16">
            <a:extLst>
              <a:ext uri="{FF2B5EF4-FFF2-40B4-BE49-F238E27FC236}">
                <a16:creationId xmlns:a16="http://schemas.microsoft.com/office/drawing/2014/main" id="{60FE22B0-3BD1-6AEC-8CFA-72A5B8ACDB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4788"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52" name="図 17">
            <a:extLst>
              <a:ext uri="{FF2B5EF4-FFF2-40B4-BE49-F238E27FC236}">
                <a16:creationId xmlns:a16="http://schemas.microsoft.com/office/drawing/2014/main" id="{F13E2D8C-8B4B-185A-EB8A-EBA9A95C7C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6575" y="209550"/>
            <a:ext cx="3175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tileRect/>
        </a:gradFill>
        <a:gradFill rotWithShape="1">
          <a:gsLst>
            <a:gs pos="0">
              <a:schemeClr val="phClr">
                <a:satMod val="103000"/>
                <a:lumMod val="102000"/>
                <a:tint val="94000"/>
              </a:schemeClr>
            </a:gs>
            <a:gs pos="50000">
              <a:schemeClr val="phClr">
                <a:satMod val="110000"/>
              </a:schemeClr>
            </a:gs>
            <a:gs pos="100000">
              <a:schemeClr val="phClr">
                <a:lumMod val="99000"/>
                <a:satMod val="120000"/>
                <a:shade val="78000"/>
              </a:schemeClr>
            </a:gs>
          </a:gsLst>
          <a:lin ang="5400000" scaled="0"/>
          <a:tileRect/>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tileRect/>
        </a:gradFill>
      </a:bgFillStyleLst>
    </a:fmtScheme>
  </a:themeElements>
  <a:objectDefaults>
    <a:spDef>
      <a:spPr>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Overflow="overflow" horzOverflow="overflow" wrap="square" numCol="1" anchor="t" anchorCtr="0" compatLnSpc="1"/>
      <a:lstStyle>
        <a:defPPr marL="0" marR="0" indent="0" algn="l" defTabSz="914400" rtl="0" eaLnBrk="1" fontAlgn="base" latinLnBrk="0" hangingPunct="1">
          <a:lnSpc>
            <a:spcPct val="100000"/>
          </a:lnSpc>
          <a:spcBef>
            <a:spcPct val="0"/>
          </a:spcBef>
          <a:spcAft>
            <a:spcPct val="0"/>
          </a:spcAft>
          <a:defRPr kumimoji="1" lang="ja-JP" altLang="en-US" sz="1800" b="1" i="0" u="none" strike="noStrike" cap="none" normalizeH="0" baseline="0" smtClean="0">
            <a:ln>
              <a:noFill/>
            </a:ln>
            <a:solidFill>
              <a:schemeClr val="tx1"/>
            </a:solidFill>
            <a:effectLst/>
            <a:latin typeface="Arial"/>
            <a:ea typeface="ＭＳ Ｐゴシック"/>
          </a:defRPr>
        </a:defPPr>
      </a:lstStyle>
    </a:spDef>
    <a:lnDef>
      <a:spPr>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Overflow="overflow" horzOverflow="overflow" wrap="square" numCol="1" anchor="t" anchorCtr="0" compatLnSpc="1"/>
      <a:lstStyle>
        <a:defPPr marL="0" marR="0" indent="0" algn="l" defTabSz="914400" rtl="0" eaLnBrk="1" fontAlgn="base" latinLnBrk="0" hangingPunct="1">
          <a:lnSpc>
            <a:spcPct val="100000"/>
          </a:lnSpc>
          <a:spcBef>
            <a:spcPct val="0"/>
          </a:spcBef>
          <a:spcAft>
            <a:spcPct val="0"/>
          </a:spcAft>
          <a:defRPr kumimoji="1" lang="ja-JP" altLang="en-US" sz="1800" b="1" i="0" u="none" strike="noStrike" cap="none" normalizeH="0" baseline="0" smtClean="0">
            <a:ln>
              <a:noFill/>
            </a:ln>
            <a:solidFill>
              <a:schemeClr val="tx1"/>
            </a:solidFill>
            <a:effectLst/>
            <a:latin typeface="Arial"/>
            <a:ea typeface="ＭＳ Ｐゴシック"/>
          </a:defRPr>
        </a:defPPr>
      </a:lstStyle>
    </a:lnDef>
  </a:objectDefaults>
  <a:extraClrSchemeLst/>
</a:theme>
</file>

<file path=ppt/theme/theme2.xml><?xml version="1.0" encoding="utf-8"?>
<a:theme xmlns:a="http://schemas.openxmlformats.org/drawingml/2006/main" name="Office テーマ">
  <a:themeElements>
    <a:clrScheme name="">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75478</TotalTime>
  <Pages>0</Pages>
  <Words>73796</Words>
  <Characters>0</Characters>
  <Application>Microsoft Office PowerPoint</Application>
  <DocSecurity>0</DocSecurity>
  <PresentationFormat>画面に合わせる (4:3)</PresentationFormat>
  <Lines>0</Lines>
  <Paragraphs>6051</Paragraphs>
  <Slides>127</Slides>
  <Notes>125</Notes>
  <HiddenSlides>0</HiddenSlides>
  <MMClips>0</MMClips>
  <ScaleCrop>false</ScaleCrop>
  <HeadingPairs>
    <vt:vector size="6" baseType="variant">
      <vt:variant>
        <vt:lpstr>使用されているフォント</vt:lpstr>
      </vt:variant>
      <vt:variant>
        <vt:i4>13</vt:i4>
      </vt:variant>
      <vt:variant>
        <vt:lpstr>テーマ</vt:lpstr>
      </vt:variant>
      <vt:variant>
        <vt:i4>1</vt:i4>
      </vt:variant>
      <vt:variant>
        <vt:lpstr>スライド タイトル</vt:lpstr>
      </vt:variant>
      <vt:variant>
        <vt:i4>127</vt:i4>
      </vt:variant>
    </vt:vector>
  </HeadingPairs>
  <TitlesOfParts>
    <vt:vector size="141" baseType="lpstr">
      <vt:lpstr>BIZ UDゴシック</vt:lpstr>
      <vt:lpstr>Helvetica Neue</vt:lpstr>
      <vt:lpstr>ＭＳ Ｐゴシック</vt:lpstr>
      <vt:lpstr>ＭＳ Ｐゴシック 本文</vt:lpstr>
      <vt:lpstr>ＭＳ ゴシック</vt:lpstr>
      <vt:lpstr>Noto Sans JP</vt:lpstr>
      <vt:lpstr>新細明體</vt:lpstr>
      <vt:lpstr>ヒラギノ角ゴ Pro W3</vt:lpstr>
      <vt:lpstr>メイリオ</vt:lpstr>
      <vt:lpstr>游ゴシック</vt:lpstr>
      <vt:lpstr>arial</vt:lpstr>
      <vt:lpstr>arial</vt:lpstr>
      <vt:lpstr>Times New Roman</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Manager/>
  <Company>NORITZ</Company>
  <LinksUpToDate>false</LinksUpToDate>
  <CharactersWithSpaces>0</CharactersWithSpaces>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subject/>
  <dc:creator>NORITZ</dc:creator>
  <cp:keywords/>
  <dc:description/>
  <cp:lastModifiedBy>岩田 亜希子</cp:lastModifiedBy>
  <cp:revision>3341</cp:revision>
  <cp:lastPrinted>2022-06-20T16:24:01Z</cp:lastPrinted>
  <dcterms:created xsi:type="dcterms:W3CDTF">2017-02-01T06:15:55Z</dcterms:created>
  <dcterms:modified xsi:type="dcterms:W3CDTF">2023-06-07T01:06:03Z</dcterms:modified>
  <cp:category/>
  <cp:contentStatus/>
</cp:coreProperties>
</file>